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6" r:id="rId4"/>
    <p:sldId id="268" r:id="rId5"/>
    <p:sldId id="284" r:id="rId6"/>
    <p:sldId id="285" r:id="rId7"/>
    <p:sldId id="286" r:id="rId8"/>
    <p:sldId id="287" r:id="rId9"/>
    <p:sldId id="291" r:id="rId10"/>
    <p:sldId id="292" r:id="rId11"/>
    <p:sldId id="289" r:id="rId12"/>
    <p:sldId id="290" r:id="rId13"/>
    <p:sldId id="288" r:id="rId14"/>
    <p:sldId id="293" r:id="rId15"/>
    <p:sldId id="295" r:id="rId16"/>
    <p:sldId id="294" r:id="rId17"/>
    <p:sldId id="296" r:id="rId18"/>
    <p:sldId id="297" r:id="rId19"/>
    <p:sldId id="298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 俊倩" initials="韩" lastIdx="1" clrIdx="0">
    <p:extLst>
      <p:ext uri="{19B8F6BF-5375-455C-9EA6-DF929625EA0E}">
        <p15:presenceInfo xmlns:p15="http://schemas.microsoft.com/office/powerpoint/2012/main" userId="a12ff10ba554f8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F4"/>
    <a:srgbClr val="D7D7D7"/>
    <a:srgbClr val="72372D"/>
    <a:srgbClr val="F3F3F3"/>
    <a:srgbClr val="D6D6D6"/>
    <a:srgbClr val="564D50"/>
    <a:srgbClr val="F5EBDF"/>
    <a:srgbClr val="FFFFFF"/>
    <a:srgbClr val="544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4T20:19:52.6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C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9400" y="587366"/>
            <a:ext cx="11113200" cy="5869392"/>
          </a:xfrm>
          <a:prstGeom prst="rect">
            <a:avLst/>
          </a:prstGeom>
          <a:noFill/>
          <a:ln w="73025">
            <a:solidFill>
              <a:srgbClr val="564D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5546765" y="0"/>
            <a:ext cx="1098470" cy="174814"/>
          </a:xfrm>
          <a:custGeom>
            <a:avLst/>
            <a:gdLst>
              <a:gd name="connsiteX0" fmla="*/ 0 w 977741"/>
              <a:gd name="connsiteY0" fmla="*/ 0 h 174814"/>
              <a:gd name="connsiteX1" fmla="*/ 977741 w 977741"/>
              <a:gd name="connsiteY1" fmla="*/ 0 h 174814"/>
              <a:gd name="connsiteX2" fmla="*/ 928696 w 977741"/>
              <a:gd name="connsiteY2" fmla="*/ 40466 h 174814"/>
              <a:gd name="connsiteX3" fmla="*/ 488870 w 977741"/>
              <a:gd name="connsiteY3" fmla="*/ 174814 h 174814"/>
              <a:gd name="connsiteX4" fmla="*/ 49046 w 977741"/>
              <a:gd name="connsiteY4" fmla="*/ 40466 h 17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741" h="174814">
                <a:moveTo>
                  <a:pt x="0" y="0"/>
                </a:moveTo>
                <a:lnTo>
                  <a:pt x="977741" y="0"/>
                </a:lnTo>
                <a:lnTo>
                  <a:pt x="928696" y="40466"/>
                </a:lnTo>
                <a:cubicBezTo>
                  <a:pt x="803145" y="125286"/>
                  <a:pt x="651791" y="174814"/>
                  <a:pt x="488870" y="174814"/>
                </a:cubicBezTo>
                <a:cubicBezTo>
                  <a:pt x="325949" y="174814"/>
                  <a:pt x="174596" y="125286"/>
                  <a:pt x="49046" y="40466"/>
                </a:cubicBezTo>
                <a:close/>
              </a:path>
            </a:pathLst>
          </a:custGeom>
          <a:solidFill>
            <a:srgbClr val="56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2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0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3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FC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9400" y="494304"/>
            <a:ext cx="11113200" cy="5869392"/>
          </a:xfrm>
          <a:prstGeom prst="rect">
            <a:avLst/>
          </a:prstGeom>
          <a:noFill/>
          <a:ln w="73025">
            <a:solidFill>
              <a:srgbClr val="564D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0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C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/>
        </p:blipFill>
        <p:spPr>
          <a:xfrm>
            <a:off x="109526" y="5314315"/>
            <a:ext cx="1489367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C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/>
        </p:blipFill>
        <p:spPr>
          <a:xfrm>
            <a:off x="109526" y="5314315"/>
            <a:ext cx="1489367" cy="1466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/>
        </p:blipFill>
        <p:spPr>
          <a:xfrm flipH="1">
            <a:off x="10588839" y="5314315"/>
            <a:ext cx="1489367" cy="1466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/>
        </p:blipFill>
        <p:spPr>
          <a:xfrm flipH="1" flipV="1">
            <a:off x="10588839" y="103686"/>
            <a:ext cx="1489367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/>
        </p:blipFill>
        <p:spPr>
          <a:xfrm flipV="1">
            <a:off x="109526" y="103686"/>
            <a:ext cx="1489367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FC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7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0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C9F7-1F68-426D-901A-B9E52DD81AC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5298-5F9C-401D-9FE0-BE9F9FA5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1" r:id="rId3"/>
    <p:sldLayoutId id="2147483664" r:id="rId4"/>
    <p:sldLayoutId id="2147483662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953657" y="3060397"/>
            <a:ext cx="628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月经不调</a:t>
            </a:r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40858" y="2191511"/>
            <a:ext cx="4510283" cy="2661102"/>
            <a:chOff x="3840858" y="2191511"/>
            <a:chExt cx="4510283" cy="266110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58" y="2191511"/>
              <a:ext cx="4510283" cy="71748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840858" y="4135130"/>
              <a:ext cx="4510283" cy="717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1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903541" y="2122019"/>
            <a:ext cx="7108448" cy="3978302"/>
            <a:chOff x="2669028" y="1439849"/>
            <a:chExt cx="7108448" cy="3978302"/>
          </a:xfrm>
        </p:grpSpPr>
        <p:grpSp>
          <p:nvGrpSpPr>
            <p:cNvPr id="13" name="组合 12"/>
            <p:cNvGrpSpPr/>
            <p:nvPr/>
          </p:nvGrpSpPr>
          <p:grpSpPr>
            <a:xfrm>
              <a:off x="2669028" y="1439849"/>
              <a:ext cx="7017008" cy="1786530"/>
              <a:chOff x="2669028" y="1439849"/>
              <a:chExt cx="7017008" cy="178653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壹</a:t>
                </a:r>
                <a:endParaRPr lang="zh-CN" altLang="en-US" sz="2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288974" y="2518493"/>
                <a:ext cx="53970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月经过多</a:t>
                </a:r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原因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669028" y="1574921"/>
              <a:ext cx="4356692" cy="1773735"/>
              <a:chOff x="2669028" y="1574921"/>
              <a:chExt cx="4356692" cy="1773735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贰</a:t>
                </a:r>
                <a:endParaRPr lang="zh-CN" altLang="en-US" sz="24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260747" y="1574921"/>
                <a:ext cx="27649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症状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69028" y="3509345"/>
              <a:ext cx="7108448" cy="882147"/>
              <a:chOff x="2669028" y="3509345"/>
              <a:chExt cx="7108448" cy="88214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叁</a:t>
                </a:r>
                <a:endParaRPr lang="zh-CN" altLang="en-US" sz="24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88974" y="3683606"/>
                <a:ext cx="54885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诊断月经过少方法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669028" y="4544092"/>
              <a:ext cx="4384919" cy="874059"/>
              <a:chOff x="2669028" y="4544092"/>
              <a:chExt cx="4384919" cy="874059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肆</a:t>
                </a:r>
                <a:endParaRPr lang="zh-CN" altLang="en-US" sz="24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288975" y="4627178"/>
                <a:ext cx="2764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该如何调理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53657" y="522513"/>
            <a:ext cx="6284686" cy="1187447"/>
            <a:chOff x="2953657" y="435429"/>
            <a:chExt cx="6284686" cy="1187447"/>
          </a:xfrm>
        </p:grpSpPr>
        <p:sp>
          <p:nvSpPr>
            <p:cNvPr id="18" name="文本框 17"/>
            <p:cNvSpPr txBox="1"/>
            <p:nvPr/>
          </p:nvSpPr>
          <p:spPr>
            <a:xfrm>
              <a:off x="2953657" y="735358"/>
              <a:ext cx="628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月经过少</a:t>
              </a:r>
              <a:endPara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5085077" y="435429"/>
              <a:ext cx="2012595" cy="1187447"/>
              <a:chOff x="3840858" y="2191511"/>
              <a:chExt cx="4510283" cy="2661102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44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月经过少的症状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61703" y="2865784"/>
            <a:ext cx="10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有些女生月经来了</a:t>
            </a:r>
            <a:r>
              <a:rPr lang="en-US" altLang="zh-CN" dirty="0"/>
              <a:t>1</a:t>
            </a:r>
            <a:r>
              <a:rPr lang="zh-CN" altLang="en-US" dirty="0"/>
              <a:t>天就没了，量特别少，这些人的</a:t>
            </a:r>
            <a:r>
              <a:rPr lang="en-US" altLang="zh-CN" dirty="0" err="1"/>
              <a:t>kapha</a:t>
            </a:r>
            <a:r>
              <a:rPr lang="zh-CN" altLang="en-US" dirty="0"/>
              <a:t>特别弱，但是</a:t>
            </a:r>
            <a:r>
              <a:rPr lang="en-US" altLang="zh-CN" dirty="0" err="1"/>
              <a:t>vata</a:t>
            </a:r>
            <a:r>
              <a:rPr lang="zh-CN" altLang="en-US" dirty="0"/>
              <a:t>太多了，</a:t>
            </a:r>
            <a:r>
              <a:rPr lang="en-US" altLang="zh-CN" dirty="0" err="1"/>
              <a:t>vata</a:t>
            </a:r>
            <a:r>
              <a:rPr lang="zh-CN" altLang="en-US" dirty="0"/>
              <a:t>会让身体</a:t>
            </a:r>
            <a:r>
              <a:rPr lang="zh-CN" altLang="en-US" dirty="0" smtClean="0"/>
              <a:t>越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来</a:t>
            </a:r>
            <a:r>
              <a:rPr lang="zh-CN" altLang="en-US" dirty="0"/>
              <a:t>越干，不允许组织生长，所以在特别瘦、体重过轻的女生会出现月经过少的情况。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30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月经过少的原因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0263" y="1768511"/>
            <a:ext cx="10306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子宫</a:t>
            </a:r>
            <a:r>
              <a:rPr lang="en-US" altLang="zh-CN" dirty="0" smtClean="0"/>
              <a:t>-</a:t>
            </a:r>
            <a:r>
              <a:rPr lang="zh-CN" altLang="en-US" dirty="0" smtClean="0"/>
              <a:t>很罕见的一种情况是一些女性的出血表面很小。子宫内膜腔体的减少是由于子宫肌瘤切除手术或者其他子宫的手术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荷尔蒙</a:t>
            </a:r>
            <a:r>
              <a:rPr lang="en-US" altLang="zh-CN" dirty="0" smtClean="0"/>
              <a:t>-</a:t>
            </a:r>
            <a:r>
              <a:rPr lang="zh-CN" altLang="en-US" dirty="0" smtClean="0"/>
              <a:t>睾丸素水平很好，甲状腺水平较低，胰岛素水平很高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基因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如果母亲有这个问题，那么女儿也很有可能发展出这类基因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长期服用避孕药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瘦身饮食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运动过量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体重过轻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贫血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184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诊断月经过少的减少方法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57646" y="3172277"/>
            <a:ext cx="10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经血量减少的</a:t>
            </a:r>
            <a:r>
              <a:rPr lang="zh-CN" altLang="en-US" dirty="0"/>
              <a:t>血液检查：检查血液里面是否血含量少，血红色素含量少，是否有贫血的状况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子宫内膜厚度的超声检查，卵巢大小，排卵测试，卵泡生长检查以及其他异常的检查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614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该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如何调理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0263" y="1768511"/>
            <a:ext cx="10306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增加血红色素含量饮食：生姜</a:t>
            </a:r>
            <a:r>
              <a:rPr lang="zh-CN" altLang="en-US" dirty="0"/>
              <a:t>，</a:t>
            </a:r>
            <a:r>
              <a:rPr lang="zh-CN" altLang="en-US" dirty="0" smtClean="0"/>
              <a:t>青木瓜</a:t>
            </a:r>
            <a:r>
              <a:rPr lang="zh-CN" altLang="en-US" dirty="0"/>
              <a:t>，</a:t>
            </a:r>
            <a:r>
              <a:rPr lang="zh-CN" altLang="en-US" dirty="0" smtClean="0"/>
              <a:t>西芹，芝麻，菠菜，胡萝卜汁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增加体重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减少压力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富含雌激素的食物：苹果，樱桃，车厘子，李子，甜菜，胡萝卜，黄瓜，大麦，大米，小麦，亚麻籽，</a:t>
            </a:r>
            <a:endParaRPr lang="en-US" altLang="zh-CN" dirty="0" smtClean="0"/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	     </a:t>
            </a:r>
            <a:r>
              <a:rPr lang="zh-CN" altLang="en-US" dirty="0" smtClean="0"/>
              <a:t>大蒜，西芹菜，四叶草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促进孕激素增长的食物：生杏仁，巴西果，糙米，桃子，柠檬，柚子等</a:t>
            </a:r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369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658971" y="15632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月经</a:t>
            </a:r>
          </a:p>
        </p:txBody>
      </p:sp>
      <p:sp>
        <p:nvSpPr>
          <p:cNvPr id="3" name="椭圆 2"/>
          <p:cNvSpPr/>
          <p:nvPr/>
        </p:nvSpPr>
        <p:spPr>
          <a:xfrm>
            <a:off x="5658971" y="25157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紊乱</a:t>
            </a:r>
          </a:p>
        </p:txBody>
      </p:sp>
      <p:sp>
        <p:nvSpPr>
          <p:cNvPr id="4" name="椭圆 3"/>
          <p:cNvSpPr/>
          <p:nvPr/>
        </p:nvSpPr>
        <p:spPr>
          <a:xfrm>
            <a:off x="5658971" y="34682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的</a:t>
            </a:r>
          </a:p>
        </p:txBody>
      </p:sp>
      <p:sp>
        <p:nvSpPr>
          <p:cNvPr id="5" name="椭圆 4"/>
          <p:cNvSpPr/>
          <p:nvPr/>
        </p:nvSpPr>
        <p:spPr>
          <a:xfrm>
            <a:off x="5658971" y="4420721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475122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清洁法</a:t>
              </a: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53737" y="2929441"/>
            <a:ext cx="100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经血过多，最快</a:t>
            </a:r>
            <a:r>
              <a:rPr lang="zh-CN" altLang="en-US" dirty="0"/>
              <a:t>的降</a:t>
            </a:r>
            <a:r>
              <a:rPr lang="en-US" altLang="zh-CN" dirty="0" err="1"/>
              <a:t>kapha</a:t>
            </a:r>
            <a:r>
              <a:rPr lang="zh-CN" altLang="en-US" dirty="0"/>
              <a:t>的方法就是清洁法。越多的做清洁法，</a:t>
            </a:r>
            <a:r>
              <a:rPr lang="en-US" altLang="zh-CN" dirty="0" err="1"/>
              <a:t>kapha</a:t>
            </a:r>
            <a:r>
              <a:rPr lang="zh-CN" altLang="en-US" dirty="0"/>
              <a:t>就越平衡，每天练习清洁法，是最快的让</a:t>
            </a:r>
            <a:r>
              <a:rPr lang="en-US" altLang="zh-CN" dirty="0" err="1"/>
              <a:t>kapha</a:t>
            </a:r>
            <a:r>
              <a:rPr lang="zh-CN" altLang="en-US" dirty="0"/>
              <a:t>平衡的方法，给这些人经常做商卡和呕吐道涕会非常有效。</a:t>
            </a:r>
          </a:p>
          <a:p>
            <a:pPr lvl="0"/>
            <a:r>
              <a:rPr lang="zh-CN" altLang="en-US" dirty="0"/>
              <a:t>如果不能做商卡，可以一周做两次呕吐道涕，呕吐道涕可以帮助</a:t>
            </a:r>
            <a:r>
              <a:rPr lang="en-US" altLang="zh-CN" dirty="0" err="1"/>
              <a:t>kapha</a:t>
            </a:r>
            <a:r>
              <a:rPr lang="zh-CN" altLang="en-US" dirty="0"/>
              <a:t>快速回到平衡状态，也可以减少体内过多脂肪。</a:t>
            </a:r>
          </a:p>
        </p:txBody>
      </p:sp>
    </p:spTree>
    <p:extLst>
      <p:ext uri="{BB962C8B-B14F-4D97-AF65-F5344CB8AC3E}">
        <p14:creationId xmlns:p14="http://schemas.microsoft.com/office/powerpoint/2010/main" val="38035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体式</a:t>
              </a: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53737" y="2929441"/>
            <a:ext cx="10084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经血量过多练习</a:t>
            </a:r>
            <a:r>
              <a:rPr lang="zh-CN" altLang="en-US" dirty="0"/>
              <a:t>没有过多的禁忌，可以进行所有的练习，而且练习的强度要大，帮助她们把</a:t>
            </a:r>
            <a:r>
              <a:rPr lang="en-US" altLang="zh-CN" dirty="0" err="1"/>
              <a:t>vata</a:t>
            </a:r>
            <a:r>
              <a:rPr lang="zh-CN" altLang="en-US" dirty="0"/>
              <a:t>长起来，把</a:t>
            </a:r>
            <a:r>
              <a:rPr lang="en-US" altLang="zh-CN" dirty="0" err="1"/>
              <a:t>kapha</a:t>
            </a:r>
            <a:r>
              <a:rPr lang="zh-CN" altLang="en-US" dirty="0"/>
              <a:t>降下来</a:t>
            </a:r>
          </a:p>
          <a:p>
            <a:pPr lvl="0"/>
            <a:r>
              <a:rPr lang="zh-CN" altLang="en-US" dirty="0"/>
              <a:t>更多强调倒置体式，帮助下丘脑和脑垂体更好的激活 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经血</a:t>
            </a:r>
            <a:r>
              <a:rPr lang="zh-CN" altLang="en-US" dirty="0"/>
              <a:t>量过少的女生，要做非常轻柔的练习，更多地做仰卧体式，贴近地面的练习，这样的练习不会给她们身体带来过大的压力，不要强迫，尽量减少站立体式。更多的俯卧、仰卧和坐立。</a:t>
            </a:r>
          </a:p>
        </p:txBody>
      </p:sp>
    </p:spTree>
    <p:extLst>
      <p:ext uri="{BB962C8B-B14F-4D97-AF65-F5344CB8AC3E}">
        <p14:creationId xmlns:p14="http://schemas.microsoft.com/office/powerpoint/2010/main" val="24763135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呼吸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控制法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53737" y="2929441"/>
            <a:ext cx="1008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呼吸控制法</a:t>
            </a:r>
            <a:r>
              <a:rPr lang="zh-CN" altLang="en-US" dirty="0" smtClean="0"/>
              <a:t>无禁忌，可以练习所有呼吸控制法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001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经血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量较少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2" name="组合 11"/>
          <p:cNvGrpSpPr/>
          <p:nvPr/>
        </p:nvGrpSpPr>
        <p:grpSpPr>
          <a:xfrm>
            <a:off x="1591079" y="1990303"/>
            <a:ext cx="3052183" cy="3824887"/>
            <a:chOff x="2843762" y="1977572"/>
            <a:chExt cx="2844000" cy="3564000"/>
          </a:xfrm>
        </p:grpSpPr>
        <p:grpSp>
          <p:nvGrpSpPr>
            <p:cNvPr id="10" name="组合 9"/>
            <p:cNvGrpSpPr/>
            <p:nvPr/>
          </p:nvGrpSpPr>
          <p:grpSpPr>
            <a:xfrm>
              <a:off x="2925783" y="2059618"/>
              <a:ext cx="2679959" cy="3399908"/>
              <a:chOff x="1613677" y="1683658"/>
              <a:chExt cx="2679959" cy="339990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28"/>
              <a:stretch/>
            </p:blipFill>
            <p:spPr>
              <a:xfrm>
                <a:off x="1613677" y="1683658"/>
                <a:ext cx="2679959" cy="3399908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1613677" y="1683658"/>
                <a:ext cx="2679959" cy="339990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843762" y="1977572"/>
              <a:ext cx="2844000" cy="356400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52961" y="2699790"/>
            <a:ext cx="5282694" cy="696722"/>
            <a:chOff x="6052961" y="2753121"/>
            <a:chExt cx="5282694" cy="696722"/>
          </a:xfrm>
        </p:grpSpPr>
        <p:sp>
          <p:nvSpPr>
            <p:cNvPr id="15" name="文本框 14"/>
            <p:cNvSpPr txBox="1"/>
            <p:nvPr/>
          </p:nvSpPr>
          <p:spPr>
            <a:xfrm>
              <a:off x="6052962" y="2753121"/>
              <a:ext cx="2806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52961" y="3142066"/>
              <a:ext cx="5282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153073" y="29086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少做清洁法，多做放松的练习、冥想的练习，要让她们无论身体层面还是头脑头层面都能够更加安静下来，完全戒掉垃圾食品，吃含有更多水分的的食物，每天饮水量要达到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升，让体内所有器官好转。因为想让身体器官好好运转，都需要摄入足够量的水，</a:t>
            </a:r>
          </a:p>
        </p:txBody>
      </p:sp>
    </p:spTree>
    <p:extLst>
      <p:ext uri="{BB962C8B-B14F-4D97-AF65-F5344CB8AC3E}">
        <p14:creationId xmlns:p14="http://schemas.microsoft.com/office/powerpoint/2010/main" val="20222583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53" name="文本框 5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概览</a:t>
              </a:r>
            </a:p>
          </p:txBody>
        </p:sp>
        <p:grpSp>
          <p:nvGrpSpPr>
            <p:cNvPr id="54" name="组合 5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4620617" y="2133082"/>
            <a:ext cx="2376000" cy="2376000"/>
            <a:chOff x="6645961" y="2209426"/>
            <a:chExt cx="2448000" cy="2448000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/>
            <a:srcRect l="10391" t="8122" r="10391" b="8122"/>
            <a:stretch>
              <a:fillRect/>
            </a:stretch>
          </p:blipFill>
          <p:spPr>
            <a:xfrm>
              <a:off x="6645961" y="2209426"/>
              <a:ext cx="2448000" cy="2448000"/>
            </a:xfrm>
            <a:custGeom>
              <a:avLst/>
              <a:gdLst>
                <a:gd name="connsiteX0" fmla="*/ 4457700 w 8915400"/>
                <a:gd name="connsiteY0" fmla="*/ 0 h 8915400"/>
                <a:gd name="connsiteX1" fmla="*/ 8915400 w 8915400"/>
                <a:gd name="connsiteY1" fmla="*/ 4457700 h 8915400"/>
                <a:gd name="connsiteX2" fmla="*/ 4457700 w 8915400"/>
                <a:gd name="connsiteY2" fmla="*/ 8915400 h 8915400"/>
                <a:gd name="connsiteX3" fmla="*/ 0 w 8915400"/>
                <a:gd name="connsiteY3" fmla="*/ 4457700 h 8915400"/>
                <a:gd name="connsiteX4" fmla="*/ 4457700 w 8915400"/>
                <a:gd name="connsiteY4" fmla="*/ 0 h 89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5400" h="8915400">
                  <a:moveTo>
                    <a:pt x="4457700" y="0"/>
                  </a:moveTo>
                  <a:cubicBezTo>
                    <a:pt x="6919620" y="0"/>
                    <a:pt x="8915400" y="1995780"/>
                    <a:pt x="8915400" y="4457700"/>
                  </a:cubicBezTo>
                  <a:cubicBezTo>
                    <a:pt x="8915400" y="6919620"/>
                    <a:pt x="6919620" y="8915400"/>
                    <a:pt x="4457700" y="8915400"/>
                  </a:cubicBezTo>
                  <a:cubicBezTo>
                    <a:pt x="1995780" y="8915400"/>
                    <a:pt x="0" y="6919620"/>
                    <a:pt x="0" y="4457700"/>
                  </a:cubicBezTo>
                  <a:cubicBezTo>
                    <a:pt x="0" y="1995780"/>
                    <a:pt x="1995780" y="0"/>
                    <a:pt x="4457700" y="0"/>
                  </a:cubicBezTo>
                  <a:close/>
                </a:path>
              </a:pathLst>
            </a:custGeom>
          </p:spPr>
        </p:pic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6645961" y="2209426"/>
              <a:ext cx="2448000" cy="2448000"/>
            </a:xfrm>
            <a:prstGeom prst="ellipse">
              <a:avLst/>
            </a:prstGeom>
            <a:solidFill>
              <a:schemeClr val="accent1">
                <a:alpha val="64000"/>
              </a:schemeClr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564439" y="2133082"/>
            <a:ext cx="2376000" cy="2376000"/>
            <a:chOff x="7590304" y="2279276"/>
            <a:chExt cx="2448000" cy="2448000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4"/>
            <a:srcRect l="10391" t="7857" r="10391" b="7857"/>
            <a:stretch>
              <a:fillRect/>
            </a:stretch>
          </p:blipFill>
          <p:spPr>
            <a:xfrm>
              <a:off x="7590304" y="2279276"/>
              <a:ext cx="2448000" cy="2448000"/>
            </a:xfrm>
            <a:custGeom>
              <a:avLst/>
              <a:gdLst>
                <a:gd name="connsiteX0" fmla="*/ 4457700 w 8915400"/>
                <a:gd name="connsiteY0" fmla="*/ 0 h 8915400"/>
                <a:gd name="connsiteX1" fmla="*/ 8915400 w 8915400"/>
                <a:gd name="connsiteY1" fmla="*/ 4457700 h 8915400"/>
                <a:gd name="connsiteX2" fmla="*/ 4457700 w 8915400"/>
                <a:gd name="connsiteY2" fmla="*/ 8915400 h 8915400"/>
                <a:gd name="connsiteX3" fmla="*/ 0 w 8915400"/>
                <a:gd name="connsiteY3" fmla="*/ 4457700 h 8915400"/>
                <a:gd name="connsiteX4" fmla="*/ 4457700 w 8915400"/>
                <a:gd name="connsiteY4" fmla="*/ 0 h 89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5400" h="8915400">
                  <a:moveTo>
                    <a:pt x="4457700" y="0"/>
                  </a:moveTo>
                  <a:cubicBezTo>
                    <a:pt x="6919620" y="0"/>
                    <a:pt x="8915400" y="1995780"/>
                    <a:pt x="8915400" y="4457700"/>
                  </a:cubicBezTo>
                  <a:cubicBezTo>
                    <a:pt x="8915400" y="6919620"/>
                    <a:pt x="6919620" y="8915400"/>
                    <a:pt x="4457700" y="8915400"/>
                  </a:cubicBezTo>
                  <a:cubicBezTo>
                    <a:pt x="1995780" y="8915400"/>
                    <a:pt x="0" y="6919620"/>
                    <a:pt x="0" y="4457700"/>
                  </a:cubicBezTo>
                  <a:cubicBezTo>
                    <a:pt x="0" y="1995780"/>
                    <a:pt x="1995780" y="0"/>
                    <a:pt x="4457700" y="0"/>
                  </a:cubicBezTo>
                  <a:close/>
                </a:path>
              </a:pathLst>
            </a:custGeom>
          </p:spPr>
        </p:pic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7590304" y="2279276"/>
              <a:ext cx="2448000" cy="2448000"/>
            </a:xfrm>
            <a:prstGeom prst="ellipse">
              <a:avLst/>
            </a:prstGeom>
            <a:solidFill>
              <a:schemeClr val="bg1">
                <a:lumMod val="50000"/>
                <a:alpha val="64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947968" y="4815666"/>
            <a:ext cx="20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月经过少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891790" y="4810086"/>
            <a:ext cx="20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月经过多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1564439" y="2133082"/>
            <a:ext cx="2376000" cy="2376000"/>
            <a:chOff x="7590304" y="2279276"/>
            <a:chExt cx="2448000" cy="244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rcRect l="10391" t="7857" r="10391" b="7857"/>
            <a:stretch>
              <a:fillRect/>
            </a:stretch>
          </p:blipFill>
          <p:spPr>
            <a:xfrm>
              <a:off x="7590304" y="2279276"/>
              <a:ext cx="2448000" cy="2448000"/>
            </a:xfrm>
            <a:custGeom>
              <a:avLst/>
              <a:gdLst>
                <a:gd name="connsiteX0" fmla="*/ 4457700 w 8915400"/>
                <a:gd name="connsiteY0" fmla="*/ 0 h 8915400"/>
                <a:gd name="connsiteX1" fmla="*/ 8915400 w 8915400"/>
                <a:gd name="connsiteY1" fmla="*/ 4457700 h 8915400"/>
                <a:gd name="connsiteX2" fmla="*/ 4457700 w 8915400"/>
                <a:gd name="connsiteY2" fmla="*/ 8915400 h 8915400"/>
                <a:gd name="connsiteX3" fmla="*/ 0 w 8915400"/>
                <a:gd name="connsiteY3" fmla="*/ 4457700 h 8915400"/>
                <a:gd name="connsiteX4" fmla="*/ 4457700 w 8915400"/>
                <a:gd name="connsiteY4" fmla="*/ 0 h 89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5400" h="8915400">
                  <a:moveTo>
                    <a:pt x="4457700" y="0"/>
                  </a:moveTo>
                  <a:cubicBezTo>
                    <a:pt x="6919620" y="0"/>
                    <a:pt x="8915400" y="1995780"/>
                    <a:pt x="8915400" y="4457700"/>
                  </a:cubicBezTo>
                  <a:cubicBezTo>
                    <a:pt x="8915400" y="6919620"/>
                    <a:pt x="6919620" y="8915400"/>
                    <a:pt x="4457700" y="8915400"/>
                  </a:cubicBezTo>
                  <a:cubicBezTo>
                    <a:pt x="1995780" y="8915400"/>
                    <a:pt x="0" y="6919620"/>
                    <a:pt x="0" y="4457700"/>
                  </a:cubicBezTo>
                  <a:cubicBezTo>
                    <a:pt x="0" y="1995780"/>
                    <a:pt x="1995780" y="0"/>
                    <a:pt x="4457700" y="0"/>
                  </a:cubicBezTo>
                  <a:close/>
                </a:path>
              </a:pathLst>
            </a:custGeom>
          </p:spPr>
        </p:pic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7590304" y="2279276"/>
              <a:ext cx="2448000" cy="2448000"/>
            </a:xfrm>
            <a:prstGeom prst="ellipse">
              <a:avLst/>
            </a:prstGeom>
            <a:solidFill>
              <a:schemeClr val="bg1">
                <a:lumMod val="50000"/>
                <a:alpha val="64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93224" y="5401852"/>
            <a:ext cx="304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整个周期是规律的，行经期过长或者经血量过多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4292" y="5243784"/>
            <a:ext cx="253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生理周期是规律的，月经量特别少，时间很少，一般女性行经期是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天是个平均值</a:t>
            </a:r>
            <a:endParaRPr lang="zh-CN" altLang="en-US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8424474" y="2251401"/>
            <a:ext cx="2376000" cy="2376000"/>
            <a:chOff x="1456204" y="2279276"/>
            <a:chExt cx="2448000" cy="244800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rcRect l="10391" t="7857" r="10391" b="7857"/>
            <a:stretch>
              <a:fillRect/>
            </a:stretch>
          </p:blipFill>
          <p:spPr>
            <a:xfrm>
              <a:off x="1456204" y="2279276"/>
              <a:ext cx="2448000" cy="2448000"/>
            </a:xfrm>
            <a:custGeom>
              <a:avLst/>
              <a:gdLst>
                <a:gd name="connsiteX0" fmla="*/ 4457700 w 8915400"/>
                <a:gd name="connsiteY0" fmla="*/ 0 h 8915400"/>
                <a:gd name="connsiteX1" fmla="*/ 8915400 w 8915400"/>
                <a:gd name="connsiteY1" fmla="*/ 4457700 h 8915400"/>
                <a:gd name="connsiteX2" fmla="*/ 4457700 w 8915400"/>
                <a:gd name="connsiteY2" fmla="*/ 8915400 h 8915400"/>
                <a:gd name="connsiteX3" fmla="*/ 0 w 8915400"/>
                <a:gd name="connsiteY3" fmla="*/ 4457700 h 8915400"/>
                <a:gd name="connsiteX4" fmla="*/ 4457700 w 8915400"/>
                <a:gd name="connsiteY4" fmla="*/ 0 h 89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5400" h="8915400">
                  <a:moveTo>
                    <a:pt x="4457700" y="0"/>
                  </a:moveTo>
                  <a:cubicBezTo>
                    <a:pt x="6919620" y="0"/>
                    <a:pt x="8915400" y="1995780"/>
                    <a:pt x="8915400" y="4457700"/>
                  </a:cubicBezTo>
                  <a:cubicBezTo>
                    <a:pt x="8915400" y="6919620"/>
                    <a:pt x="6919620" y="8915400"/>
                    <a:pt x="4457700" y="8915400"/>
                  </a:cubicBezTo>
                  <a:cubicBezTo>
                    <a:pt x="1995780" y="8915400"/>
                    <a:pt x="0" y="6919620"/>
                    <a:pt x="0" y="4457700"/>
                  </a:cubicBezTo>
                  <a:cubicBezTo>
                    <a:pt x="0" y="1995780"/>
                    <a:pt x="1995780" y="0"/>
                    <a:pt x="4457700" y="0"/>
                  </a:cubicBezTo>
                  <a:close/>
                </a:path>
              </a:pathLst>
            </a:custGeom>
          </p:spPr>
        </p:pic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1456204" y="2279276"/>
              <a:ext cx="2448000" cy="2448000"/>
            </a:xfrm>
            <a:prstGeom prst="ellipse">
              <a:avLst/>
            </a:prstGeom>
            <a:solidFill>
              <a:srgbClr val="72372D">
                <a:alpha val="64000"/>
              </a:srgbClr>
            </a:solidFill>
            <a:ln w="31750">
              <a:solidFill>
                <a:srgbClr val="723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513597" y="4810086"/>
            <a:ext cx="20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月经紊乱的练习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53657" y="3060397"/>
            <a:ext cx="628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谢谢观看</a:t>
            </a:r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40858" y="2191511"/>
            <a:ext cx="4510283" cy="2661102"/>
            <a:chOff x="3840858" y="2191511"/>
            <a:chExt cx="4510283" cy="26611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58" y="2191511"/>
              <a:ext cx="4510283" cy="71748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840858" y="4135130"/>
              <a:ext cx="4510283" cy="717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42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658971" y="15632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月</a:t>
            </a:r>
          </a:p>
        </p:txBody>
      </p:sp>
      <p:sp>
        <p:nvSpPr>
          <p:cNvPr id="3" name="椭圆 2"/>
          <p:cNvSpPr/>
          <p:nvPr/>
        </p:nvSpPr>
        <p:spPr>
          <a:xfrm>
            <a:off x="5658971" y="25157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经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5658971" y="34682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过</a:t>
            </a:r>
          </a:p>
        </p:txBody>
      </p:sp>
      <p:sp>
        <p:nvSpPr>
          <p:cNvPr id="5" name="椭圆 4"/>
          <p:cNvSpPr/>
          <p:nvPr/>
        </p:nvSpPr>
        <p:spPr>
          <a:xfrm>
            <a:off x="5658971" y="4420721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3872739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903541" y="2122019"/>
            <a:ext cx="6886380" cy="3978302"/>
            <a:chOff x="2669028" y="1439849"/>
            <a:chExt cx="6886380" cy="3978302"/>
          </a:xfrm>
        </p:grpSpPr>
        <p:grpSp>
          <p:nvGrpSpPr>
            <p:cNvPr id="13" name="组合 12"/>
            <p:cNvGrpSpPr/>
            <p:nvPr/>
          </p:nvGrpSpPr>
          <p:grpSpPr>
            <a:xfrm>
              <a:off x="2669028" y="1439849"/>
              <a:ext cx="6886380" cy="874059"/>
              <a:chOff x="2669028" y="1439849"/>
              <a:chExt cx="6886380" cy="874059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壹</a:t>
                </a:r>
                <a:endParaRPr lang="zh-CN" altLang="en-US" sz="2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158346" y="1568304"/>
                <a:ext cx="53970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与正常对比有什么不同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贰</a:t>
                </a:r>
                <a:endParaRPr lang="zh-CN" altLang="en-US" sz="24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288974" y="2557683"/>
                <a:ext cx="27649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症状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69028" y="3509345"/>
              <a:ext cx="5130807" cy="874059"/>
              <a:chOff x="2669028" y="3509345"/>
              <a:chExt cx="5130807" cy="874059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叁</a:t>
                </a:r>
                <a:endParaRPr lang="zh-CN" altLang="en-US" sz="24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88974" y="3592431"/>
                <a:ext cx="35108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月经过多原因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669028" y="4544092"/>
              <a:ext cx="4384919" cy="874059"/>
              <a:chOff x="2669028" y="4544092"/>
              <a:chExt cx="4384919" cy="874059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肆</a:t>
                </a:r>
                <a:endParaRPr lang="zh-CN" altLang="en-US" sz="24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288975" y="4627178"/>
                <a:ext cx="2764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该如何调理</a:t>
                </a:r>
                <a:endParaRPr lang="zh-CN" altLang="en-US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53657" y="522513"/>
            <a:ext cx="6284686" cy="1187447"/>
            <a:chOff x="2953657" y="435429"/>
            <a:chExt cx="6284686" cy="1187447"/>
          </a:xfrm>
        </p:grpSpPr>
        <p:sp>
          <p:nvSpPr>
            <p:cNvPr id="18" name="文本框 17"/>
            <p:cNvSpPr txBox="1"/>
            <p:nvPr/>
          </p:nvSpPr>
          <p:spPr>
            <a:xfrm>
              <a:off x="2953657" y="735358"/>
              <a:ext cx="628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月经过多</a:t>
              </a:r>
              <a:endPara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5085077" y="435429"/>
              <a:ext cx="2012595" cy="1187447"/>
              <a:chOff x="3840858" y="2191511"/>
              <a:chExt cx="4510283" cy="2661102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55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月经过多与正常对比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r>
                <a:rPr lang="zh-CN" altLang="en-US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正常血量：</a:t>
              </a:r>
              <a:endPara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月经周期在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21-35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天之间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行经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7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天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血量在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25-80ml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之间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看起来排出去的经血很多，但实际上里面含有血、粘液和脱落的组织，甚至还有卵子，总体看上去特别多，如果我们排出去的全都是血的话，人肯定就会失血过多。实际上经血量只在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25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到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80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毫升。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73179" y="4380166"/>
            <a:ext cx="8242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经血过多：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 smtClean="0"/>
              <a:t>失血量超过</a:t>
            </a:r>
            <a:r>
              <a:rPr lang="en-US" altLang="zh-CN" dirty="0" smtClean="0"/>
              <a:t>80ml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月经周期在</a:t>
            </a:r>
            <a:r>
              <a:rPr lang="en-US" altLang="zh-CN" dirty="0" smtClean="0"/>
              <a:t>21-35</a:t>
            </a:r>
            <a:r>
              <a:rPr lang="zh-CN" altLang="en-US" dirty="0" smtClean="0"/>
              <a:t>天之间，每次经血量在</a:t>
            </a:r>
            <a:r>
              <a:rPr lang="en-US" altLang="zh-CN" dirty="0" smtClean="0"/>
              <a:t>25-80</a:t>
            </a:r>
            <a:r>
              <a:rPr lang="zh-CN" altLang="en-US" dirty="0" smtClean="0"/>
              <a:t>毫升，超过</a:t>
            </a:r>
            <a:r>
              <a:rPr lang="en-US" altLang="zh-CN" dirty="0" smtClean="0"/>
              <a:t>80ml,</a:t>
            </a:r>
            <a:r>
              <a:rPr lang="zh-CN" altLang="en-US" dirty="0" smtClean="0"/>
              <a:t>经血量过多，如果在</a:t>
            </a:r>
            <a:r>
              <a:rPr lang="en-US" altLang="zh-CN" dirty="0" smtClean="0"/>
              <a:t>25-80</a:t>
            </a:r>
            <a:r>
              <a:rPr lang="zh-CN" altLang="en-US" dirty="0" smtClean="0"/>
              <a:t>毫升，是正常的量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行经期超过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29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月经过多的症状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18011" y="1434190"/>
            <a:ext cx="103065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阴道大量流血导致每小时一个或者多个卫生巾或者卫生棉条饱和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大量</a:t>
            </a:r>
            <a:r>
              <a:rPr lang="zh-CN" altLang="zh-CN" dirty="0"/>
              <a:t>出血需要双重卫生防护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不得不</a:t>
            </a:r>
            <a:r>
              <a:rPr lang="zh-CN" altLang="zh-CN" dirty="0"/>
              <a:t>半夜更换卫生巾或者卫生棉条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排出</a:t>
            </a:r>
            <a:r>
              <a:rPr lang="zh-CN" altLang="zh-CN" dirty="0"/>
              <a:t>的血块体积有一个</a:t>
            </a:r>
            <a:r>
              <a:rPr lang="en-US" altLang="zh-CN" dirty="0"/>
              <a:t>25</a:t>
            </a:r>
            <a:r>
              <a:rPr lang="zh-CN" altLang="zh-CN" dirty="0"/>
              <a:t>美分硬币大或者更大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因为</a:t>
            </a:r>
            <a:r>
              <a:rPr lang="zh-CN" altLang="zh-CN" dirty="0"/>
              <a:t>流血无法完成日常活动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持续</a:t>
            </a:r>
            <a:r>
              <a:rPr lang="zh-CN" altLang="zh-CN" dirty="0"/>
              <a:t>的下背部疼痛，盆腔疼痛 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行经</a:t>
            </a:r>
            <a:r>
              <a:rPr lang="zh-CN" altLang="zh-CN" dirty="0"/>
              <a:t>时间超过一周 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有</a:t>
            </a:r>
            <a:r>
              <a:rPr lang="zh-CN" altLang="zh-CN" dirty="0"/>
              <a:t>贫血的症状</a:t>
            </a:r>
          </a:p>
          <a:p>
            <a:pPr lvl="0"/>
            <a:endParaRPr lang="en-US" altLang="zh-CN" dirty="0" smtClean="0"/>
          </a:p>
          <a:p>
            <a:r>
              <a:rPr lang="zh-CN" altLang="zh-CN" dirty="0" smtClean="0"/>
              <a:t>疲累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筋疲力尽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呼吸</a:t>
            </a:r>
            <a:r>
              <a:rPr lang="zh-CN" altLang="zh-CN" dirty="0"/>
              <a:t>短促 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323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月经过多的原因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88822" y="1308008"/>
            <a:ext cx="10405155" cy="5632311"/>
            <a:chOff x="1717176" y="2554460"/>
            <a:chExt cx="8757649" cy="563231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荷尔蒙不平衡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雌激素和孕激素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卵巢功能障碍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如果卵巢不释放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颗卵子，身体就不会产生孕激素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子宫平滑肌瘤，在生育期间出现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流产或者宫外孕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受精卵在子宫外着床，比如输卵管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无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激素的宫内节育器的问题（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IUD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）用于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避孕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子宫内膜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异位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---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子宫内膜突破子宫肌壁，发生在已经有过几个孩子的中年妇女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身上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癌症：很罕见，子宫瘤，卵巢癌和宫颈癌能造成经血过多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遗传性血液病，血小板过低，而其作用是凝血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药物：抗炎药物和抗凝血剂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457200" algn="just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其他疾病问题：很多其他的疾病问题，包括盆腔炎，甲状腺问题，子宫内膜异位，肝病或肾脏疾病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2" name="图片 11" descr="36126921307183439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70" y="1434190"/>
            <a:ext cx="3602355" cy="231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6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3657" y="498190"/>
            <a:ext cx="6284686" cy="936000"/>
            <a:chOff x="2953657" y="599788"/>
            <a:chExt cx="6284686" cy="936000"/>
          </a:xfrm>
        </p:grpSpPr>
        <p:sp>
          <p:nvSpPr>
            <p:cNvPr id="3" name="文本框 2"/>
            <p:cNvSpPr txBox="1"/>
            <p:nvPr/>
          </p:nvSpPr>
          <p:spPr>
            <a:xfrm>
              <a:off x="2953657" y="836956"/>
              <a:ext cx="6284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该如何调理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302791" y="599788"/>
              <a:ext cx="1586419" cy="936000"/>
              <a:chOff x="3840858" y="2191511"/>
              <a:chExt cx="4510283" cy="26611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858" y="2191511"/>
                <a:ext cx="4510283" cy="71748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840858" y="4135130"/>
                <a:ext cx="4510283" cy="71748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162696" y="1768511"/>
            <a:ext cx="8757649" cy="2730591"/>
            <a:chOff x="1717176" y="2554460"/>
            <a:chExt cx="8757649" cy="2730591"/>
          </a:xfrm>
        </p:grpSpPr>
        <p:sp>
          <p:nvSpPr>
            <p:cNvPr id="7" name="文本框 6"/>
            <p:cNvSpPr txBox="1"/>
            <p:nvPr/>
          </p:nvSpPr>
          <p:spPr>
            <a:xfrm>
              <a:off x="1717176" y="2554460"/>
              <a:ext cx="8757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7636" y="4915719"/>
              <a:ext cx="25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0263" y="1768511"/>
            <a:ext cx="103065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高膳食纤维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阳光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维生素</a:t>
            </a:r>
            <a:r>
              <a:rPr lang="en-US" altLang="zh-CN" dirty="0" smtClean="0"/>
              <a:t>D—</a:t>
            </a:r>
            <a:r>
              <a:rPr lang="zh-CN" altLang="en-US" dirty="0" smtClean="0"/>
              <a:t>缺乏维生素</a:t>
            </a:r>
            <a:r>
              <a:rPr lang="en-US" altLang="zh-CN" dirty="0" smtClean="0"/>
              <a:t>D</a:t>
            </a:r>
            <a:r>
              <a:rPr lang="zh-CN" altLang="en-US" dirty="0" smtClean="0"/>
              <a:t>跟乳腺癌相关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避免饮酒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即使每天喝一点也会增高雌激素水平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增加锻炼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低脂肪膳食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不吃豆类产品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卷芯菜和花椰菜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菠菜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4719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658971" y="15632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月</a:t>
            </a:r>
          </a:p>
        </p:txBody>
      </p:sp>
      <p:sp>
        <p:nvSpPr>
          <p:cNvPr id="3" name="椭圆 2"/>
          <p:cNvSpPr/>
          <p:nvPr/>
        </p:nvSpPr>
        <p:spPr>
          <a:xfrm>
            <a:off x="5658971" y="25157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经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5658971" y="3468220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过</a:t>
            </a:r>
          </a:p>
        </p:txBody>
      </p:sp>
      <p:sp>
        <p:nvSpPr>
          <p:cNvPr id="5" name="椭圆 4"/>
          <p:cNvSpPr/>
          <p:nvPr/>
        </p:nvSpPr>
        <p:spPr>
          <a:xfrm>
            <a:off x="5658971" y="4420721"/>
            <a:ext cx="874059" cy="87405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少</a:t>
            </a:r>
          </a:p>
        </p:txBody>
      </p:sp>
    </p:spTree>
    <p:extLst>
      <p:ext uri="{BB962C8B-B14F-4D97-AF65-F5344CB8AC3E}">
        <p14:creationId xmlns:p14="http://schemas.microsoft.com/office/powerpoint/2010/main" val="3229841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低调奢华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64D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852</Words>
  <Application>Microsoft Office PowerPoint</Application>
  <PresentationFormat>宽屏</PresentationFormat>
  <Paragraphs>150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韩 俊倩</cp:lastModifiedBy>
  <cp:revision>171</cp:revision>
  <dcterms:created xsi:type="dcterms:W3CDTF">2015-03-22T07:50:13Z</dcterms:created>
  <dcterms:modified xsi:type="dcterms:W3CDTF">2020-08-14T14:54:49Z</dcterms:modified>
</cp:coreProperties>
</file>