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7"/>
  </p:handoutMasterIdLst>
  <p:sldIdLst>
    <p:sldId id="257" r:id="rId3"/>
    <p:sldId id="256" r:id="rId4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5" r:id="rId15"/>
    <p:sldId id="261" r:id="rId16"/>
  </p:sldIdLst>
  <p:sldSz cx="12192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8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charset="-122"/>
                <a:ea typeface="微软雅黑" charset="-122"/>
              </a:rPr>
            </a:fld>
            <a:endParaRPr lang="zh-CN" altLang="en-US" smtClean="0">
              <a:latin typeface="微软雅黑" charset="-122"/>
              <a:ea typeface="微软雅黑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charset="-122"/>
                <a:ea typeface="微软雅黑" charset="-122"/>
              </a:rPr>
            </a:fld>
            <a:endParaRPr lang="zh-CN" altLang="en-US" smtClean="0">
              <a:latin typeface="微软雅黑" charset="-122"/>
              <a:ea typeface="微软雅黑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charset="-122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charset="-122"/>
                <a:ea typeface="微软雅黑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charset="-122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charset="-122"/>
                <a:ea typeface="微软雅黑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charset="-122"/>
        <a:ea typeface="微软雅黑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charset="-122"/>
        <a:ea typeface="微软雅黑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charset="-122"/>
        <a:ea typeface="微软雅黑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charset="-122"/>
        <a:ea typeface="微软雅黑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charset="-122"/>
        <a:ea typeface="微软雅黑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5E39-A528-4D57-82F3-E569C95CA8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5E39-A528-4D57-82F3-E569C95CA8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5E39-A528-4D57-82F3-E569C95CA8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97.xml"/><Relationship Id="rId5" Type="http://schemas.openxmlformats.org/officeDocument/2006/relationships/image" Target="../media/image7.png"/><Relationship Id="rId4" Type="http://schemas.openxmlformats.org/officeDocument/2006/relationships/tags" Target="../tags/tag96.xml"/><Relationship Id="rId3" Type="http://schemas.openxmlformats.org/officeDocument/2006/relationships/image" Target="../media/image6.png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67.xml"/><Relationship Id="rId5" Type="http://schemas.openxmlformats.org/officeDocument/2006/relationships/image" Target="../media/image2.png"/><Relationship Id="rId4" Type="http://schemas.openxmlformats.org/officeDocument/2006/relationships/tags" Target="../tags/tag66.xml"/><Relationship Id="rId3" Type="http://schemas.openxmlformats.org/officeDocument/2006/relationships/image" Target="../media/image1.png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77.xml"/><Relationship Id="rId5" Type="http://schemas.openxmlformats.org/officeDocument/2006/relationships/image" Target="../media/image4.png"/><Relationship Id="rId4" Type="http://schemas.openxmlformats.org/officeDocument/2006/relationships/tags" Target="../tags/tag76.xml"/><Relationship Id="rId3" Type="http://schemas.openxmlformats.org/officeDocument/2006/relationships/image" Target="../media/image3.pn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image" Target="../media/image5.pn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3354070" y="2287905"/>
            <a:ext cx="5483860" cy="1400810"/>
          </a:xfrm>
          <a:prstGeom prst="round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91230" y="2618740"/>
            <a:ext cx="5210175" cy="7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zh-CN" sz="4800" b="1"/>
              <a:t>   </a:t>
            </a:r>
            <a:r>
              <a:rPr lang="zh-CN" altLang="en-US" sz="4800" b="1"/>
              <a:t>膝关节理疗方案</a:t>
            </a:r>
            <a:endParaRPr lang="zh-CN" altLang="en-US" sz="4800" b="1"/>
          </a:p>
        </p:txBody>
      </p:sp>
      <p:sp>
        <p:nvSpPr>
          <p:cNvPr id="10" name="圆角矩形 9"/>
          <p:cNvSpPr/>
          <p:nvPr/>
        </p:nvSpPr>
        <p:spPr>
          <a:xfrm>
            <a:off x="4545330" y="4686300"/>
            <a:ext cx="3102610" cy="521335"/>
          </a:xfrm>
          <a:prstGeom prst="round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b="1"/>
              <a:t>汇报人：郑敏  </a:t>
            </a:r>
            <a:r>
              <a:rPr lang="en-US" altLang="zh-CN" b="1"/>
              <a:t>2020.9.11</a:t>
            </a:r>
            <a:endParaRPr lang="en-US" altLang="zh-CN" b="1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髌骨痛的理疗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 主动:大腿前侧收紧，髌骨自然上提，放松收紧反复练习;
 被动:双腿完全放松，手推髌骨前后移动;
 泡脚:加快血液循环，去除杂质;
 膝盖五穴，可以治疗膝盖的有问题:内膝眼、外膝眼、阳陵泉、阴陵泉、鹤顶，针灸理
  疗膝盖五穴，强健内侧和外侧肌肉;
 艾灸:粗一些的艾条灸膝盖外圈，翘小手指
 关节活动
去除膝盖积液:
 强健大腿肌肉;
 坚持关节活动;
股四头肌肌腱连接髌骨
膝盖活动取决于髌骨
髌骨的活动由股四头肌控制 有时练习膝盖痛，有可能是股四头肌僵硬、短，拉伸了肌肉和肌腱。 蝗虫、反船都可拉伸股四头肌而损伤到膝盖。 鸽子式中，髋关节内扣，半月板被强烈挤压，很容易伤到膝盖，但大腿外旋会减轻 柔和的拉伸可使股四头肌灵活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瑜伽方式调整膝关节超生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 站立山式:小腿肌肉向前推
 双腿背部伸展:绷脚背，脚跟压地
 三角式:小腿下方垫砖，支撑小腿肌肉向上
 靠墙站立前屈:臀、膝、脚跟贴墙
 所有俯卧后弯体式习练，帮助小腿肌肉向前(前屈体式会使小腿肌肉向后更严重)</a:t>
            </a:r>
            <a:endParaRPr lang="en-US" altLang="zh-CN" smtClean="0"/>
          </a:p>
          <a:p>
            <a:pPr marL="0" indent="0">
              <a:buNone/>
            </a:pPr>
            <a:r>
              <a:rPr smtClean="0"/>
              <a:t>膝</a:t>
            </a:r>
            <a:r>
              <a:rPr lang="en-US" altLang="zh-CN" smtClean="0"/>
              <a:t>盖出现问题，会伴随着疼痛、肿胀，站立体式少坐，站式一、站式二可以借助椅子辅具做， 同样也可以理疗到膝盖，做坐立关节活动，所有关节出现问题都会用到关节活动来做理疗， 做得要慢，至少要做 3 个月以上才能看到一定的效果，要有耐心。
X 型腿:双腿分开，膝盖靠近，因为脚内沿过度用力，足弓下掉(所以多穿足弓部位拱起的 鞋，或者脚踩网球)
O 型腿:双腿并拢，膝盖分开，因为脚外沿过度用力。
膝盖任何损伤:
可做髌骨上提 用四个手指，两个手指，在四个方向挤推、放松，使髌骨移动，再一个手指按顺序松开，促 进髌骨处的血液循环和灵活性。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>
            <p:custDataLst>
              <p:tags r:id="rId1"/>
            </p:custDataLst>
          </p:nvPr>
        </p:nvSpPr>
        <p:spPr>
          <a:xfrm>
            <a:off x="842645" y="485140"/>
            <a:ext cx="10515600" cy="98234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smtClean="0"/>
              <a:t>瑜伽体式</a:t>
            </a:r>
            <a:endParaRPr lang="zh-CN" altLang="en-US" sz="4000" smtClean="0"/>
          </a:p>
        </p:txBody>
      </p:sp>
      <p:pic>
        <p:nvPicPr>
          <p:cNvPr id="6" name="图片占位符 4" descr="/private/var/mobile/Containers/Data/Application/06E48A85-9C1D-4A00-884C-14C4421735AB/tmp/insert_image_tmp_dir/2020-09-11 11:02:15.885000.png2020-09-11 11:02:15.88500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6125210" y="1489075"/>
            <a:ext cx="4485640" cy="4384675"/>
          </a:xfrm>
          <a:prstGeom prst="rect">
            <a:avLst/>
          </a:prstGeom>
        </p:spPr>
      </p:pic>
      <p:pic>
        <p:nvPicPr>
          <p:cNvPr id="7" name="图片占位符 5" descr="/private/var/mobile/Containers/Data/Application/06E48A85-9C1D-4A00-884C-14C4421735AB/tmp/insert_image_tmp_dir/2020-09-11 11:02:03.243000.png2020-09-11 11:02:03.24300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1219835" y="1558925"/>
            <a:ext cx="4598670" cy="44437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2269490" y="2065020"/>
            <a:ext cx="7653020" cy="2799080"/>
            <a:chOff x="6587" y="3252"/>
            <a:chExt cx="12052" cy="4408"/>
          </a:xfrm>
        </p:grpSpPr>
        <p:sp>
          <p:nvSpPr>
            <p:cNvPr id="4" name="文本框 3"/>
            <p:cNvSpPr txBox="1"/>
            <p:nvPr/>
          </p:nvSpPr>
          <p:spPr>
            <a:xfrm>
              <a:off x="10304" y="3252"/>
              <a:ext cx="4364" cy="4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800" b="1">
                  <a:solidFill>
                    <a:schemeClr val="accent1"/>
                  </a:solidFill>
                </a:rPr>
                <a:t>THE END</a:t>
              </a:r>
              <a:endParaRPr lang="en-US" altLang="zh-CN" sz="8800" b="1">
                <a:solidFill>
                  <a:schemeClr val="accent1"/>
                </a:solidFill>
              </a:endParaRPr>
            </a:p>
          </p:txBody>
        </p:sp>
        <p:sp>
          <p:nvSpPr>
            <p:cNvPr id="7" name="菱形 6"/>
            <p:cNvSpPr/>
            <p:nvPr/>
          </p:nvSpPr>
          <p:spPr>
            <a:xfrm>
              <a:off x="8724" y="4322"/>
              <a:ext cx="7524" cy="2158"/>
            </a:xfrm>
            <a:prstGeom prst="diamond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6587" y="4717"/>
              <a:ext cx="6026" cy="1478"/>
            </a:xfrm>
            <a:prstGeom prst="diamond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12613" y="4716"/>
              <a:ext cx="6026" cy="1478"/>
            </a:xfrm>
            <a:prstGeom prst="diamond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16200000" flipV="1">
            <a:off x="-1445260" y="1458595"/>
            <a:ext cx="6832600" cy="3941445"/>
          </a:xfrm>
          <a:prstGeom prst="triangle">
            <a:avLst>
              <a:gd name="adj" fmla="val 4958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70000" y="2415223"/>
            <a:ext cx="921385" cy="20275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800" b="1"/>
              <a:t>目   录</a:t>
            </a:r>
            <a:endParaRPr lang="zh-CN" altLang="en-US" sz="4800" b="1"/>
          </a:p>
        </p:txBody>
      </p:sp>
      <p:sp>
        <p:nvSpPr>
          <p:cNvPr id="8" name="文本框 7"/>
          <p:cNvSpPr txBox="1"/>
          <p:nvPr/>
        </p:nvSpPr>
        <p:spPr>
          <a:xfrm>
            <a:off x="5394960" y="1263650"/>
            <a:ext cx="570039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膝关节组成</a:t>
            </a:r>
            <a:endParaRPr lang="zh-CN" altLang="en-US" sz="3600"/>
          </a:p>
          <a:p>
            <a:endParaRPr lang="zh-CN" altLang="en-US" sz="3600"/>
          </a:p>
        </p:txBody>
      </p:sp>
      <p:sp>
        <p:nvSpPr>
          <p:cNvPr id="9" name="文本框 8"/>
          <p:cNvSpPr txBox="1"/>
          <p:nvPr/>
        </p:nvSpPr>
        <p:spPr>
          <a:xfrm>
            <a:off x="5394960" y="2542540"/>
            <a:ext cx="570039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膝盖损伤原因，症状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10" name="文本框 9"/>
          <p:cNvSpPr txBox="1"/>
          <p:nvPr/>
        </p:nvSpPr>
        <p:spPr>
          <a:xfrm>
            <a:off x="5394960" y="3821430"/>
            <a:ext cx="570039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注意事项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11" name="文本框 10"/>
          <p:cNvSpPr txBox="1"/>
          <p:nvPr/>
        </p:nvSpPr>
        <p:spPr>
          <a:xfrm>
            <a:off x="5394960" y="5100320"/>
            <a:ext cx="570039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瑜伽工具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12" name="文本框 11"/>
          <p:cNvSpPr txBox="1"/>
          <p:nvPr/>
        </p:nvSpPr>
        <p:spPr>
          <a:xfrm>
            <a:off x="4456430" y="1263650"/>
            <a:ext cx="1111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1.</a:t>
            </a:r>
            <a:endParaRPr lang="en-US" altLang="zh-CN" sz="3200"/>
          </a:p>
        </p:txBody>
      </p:sp>
      <p:sp>
        <p:nvSpPr>
          <p:cNvPr id="13" name="文本框 12"/>
          <p:cNvSpPr txBox="1"/>
          <p:nvPr/>
        </p:nvSpPr>
        <p:spPr>
          <a:xfrm>
            <a:off x="4456430" y="2542540"/>
            <a:ext cx="1111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2.</a:t>
            </a:r>
            <a:endParaRPr lang="zh-CN" altLang="en-US" sz="3200"/>
          </a:p>
        </p:txBody>
      </p:sp>
      <p:sp>
        <p:nvSpPr>
          <p:cNvPr id="14" name="文本框 13"/>
          <p:cNvSpPr txBox="1"/>
          <p:nvPr/>
        </p:nvSpPr>
        <p:spPr>
          <a:xfrm>
            <a:off x="4456430" y="3821430"/>
            <a:ext cx="1111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3.</a:t>
            </a:r>
            <a:endParaRPr lang="en-US" altLang="zh-CN" sz="3200"/>
          </a:p>
        </p:txBody>
      </p:sp>
      <p:sp>
        <p:nvSpPr>
          <p:cNvPr id="15" name="文本框 14"/>
          <p:cNvSpPr txBox="1"/>
          <p:nvPr/>
        </p:nvSpPr>
        <p:spPr>
          <a:xfrm>
            <a:off x="4456430" y="5100320"/>
            <a:ext cx="1111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4.</a:t>
            </a:r>
            <a:endParaRPr lang="en-US" altLang="zh-CN" sz="3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>
            <p:custDataLst>
              <p:tags r:id="rId1"/>
            </p:custDataLst>
          </p:nvPr>
        </p:nvSpPr>
        <p:spPr>
          <a:xfrm>
            <a:off x="4831715" y="576580"/>
            <a:ext cx="10515600" cy="98234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smtClean="0"/>
              <a:t>膝关节组成</a:t>
            </a:r>
            <a:endParaRPr lang="zh-CN" altLang="en-US" sz="4000" smtClean="0"/>
          </a:p>
        </p:txBody>
      </p:sp>
      <p:pic>
        <p:nvPicPr>
          <p:cNvPr id="6" name="图片占位符 4" descr="/private/var/mobile/Containers/Data/Application/06E48A85-9C1D-4A00-884C-14C4421735AB/tmp/insert_image_tmp_dir/2020-09-11 10:28:10.432000.png2020-09-11 10:28:10.43200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6610985" y="1375410"/>
            <a:ext cx="4808220" cy="3863975"/>
          </a:xfrm>
          <a:prstGeom prst="rect">
            <a:avLst/>
          </a:prstGeom>
        </p:spPr>
      </p:pic>
      <p:sp>
        <p:nvSpPr>
          <p:cNvPr id="7" name="文本占位符 3"/>
          <p:cNvSpPr txBox="1"/>
          <p:nvPr>
            <p:custDataLst>
              <p:tags r:id="rId4"/>
            </p:custDataLst>
          </p:nvPr>
        </p:nvSpPr>
        <p:spPr>
          <a:xfrm>
            <a:off x="2157730" y="5422900"/>
            <a:ext cx="10516235" cy="7200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/>
              <a:t>人体负重最大的关节，属于滑车关节</a:t>
            </a:r>
            <a:endParaRPr lang="zh-CN" altLang="en-US" sz="2800" smtClean="0"/>
          </a:p>
          <a:p>
            <a:r>
              <a:rPr lang="zh-CN" altLang="en-US" sz="2800" smtClean="0"/>
              <a:t>股骨、胫骨、髌骨 (腓骨并没包含在膝关节里，所以膝关节囊里只包含髌骨、胫骨、股骨) 内胫外腓，滑膜囊</a:t>
            </a:r>
            <a:endParaRPr lang="zh-CN" altLang="en-US" sz="2800" smtClean="0"/>
          </a:p>
          <a:p>
            <a:pPr marL="0" indent="0">
              <a:buNone/>
            </a:pPr>
            <a:endParaRPr lang="zh-CN" altLang="en-US" sz="2800" smtClean="0"/>
          </a:p>
        </p:txBody>
      </p:sp>
      <p:pic>
        <p:nvPicPr>
          <p:cNvPr id="2" name="图片 1" descr="2020-09-11 10:31:11.5880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065" y="1375410"/>
            <a:ext cx="5388610" cy="37496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膝关节活动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膝盖伸直时股四头肌收缩;
膝盖弯曲时腘绳肌收缩;
这两块肌肉健康→关节健康
股四头肌虚弱→腿抖
锻炼腘绳肌:腿向后，收缩腘绳肌 大腿肌肉绝对收紧，髌骨一定能上提，这两个指向了同一个动作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/>
              <a:t>四条韧带: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/>
              <a:t> 内、外侧韧带:控制小腿向内向外打开多少(膝盖的旁侧活动)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/>
              <a:t> 前、后交叉韧带:屈腿前侧韧带拉伸(控制股、胫骨离得太远)，伸直腿后侧(后交叉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/>
              <a:t>韧带控制，髌骨不向前滑出)，韧带拉伸，膝盖超伸者，后韧带长。</a:t>
            </a:r>
            <a:endParaRPr lang="zh-CN" altLang="en-US" smtClean="0"/>
          </a:p>
          <a:p>
            <a:pPr marL="0" indent="0">
              <a:buNone/>
            </a:pPr>
            <a:r>
              <a:rPr lang="zh-CN" altLang="en-US" smtClean="0"/>
              <a:t>髌韧带</a:t>
            </a:r>
            <a:r>
              <a:rPr lang="en-US" altLang="zh-CN" smtClean="0"/>
              <a:t>:四头肌腱是有股直肌和大腿股肌组成，髌腱是其附着部分，四头肌腱附在髌骨上并包裹着髌骨，从而形成髌韧带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半月板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稳定，缓冲，润滑作用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 缓冲，保持骨头距离
 内侧疼痛，是上下两块骨头靠得太近，挤压到半月板;
 膝外侧疼，是外侧韧带拉伸过度;
 要让两块骨头远离，在腘窝处夹毛巾;
 半月板出现问题可以逐渐修复，但是软骨磨损很难修复，因为软骨不能再生。而半月板
出现撕裂拉伤都可以修复好。
 盘腿会挤压半月板，持续拉伸外侧韧带，可能会造成韧带撕裂。
 外</a:t>
            </a:r>
            <a:r>
              <a:rPr smtClean="0"/>
              <a:t>侧</a:t>
            </a:r>
            <a:r>
              <a:rPr lang="en-US" altLang="zh-CN" smtClean="0"/>
              <a:t>受伤:休息好，血液循环好，可以修复。
 内侧受伤:很难恢复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力线改变:受力方向改变，合并下肢力线下肢畸形，出现歪斜，膝关节力线偏外侧O型，偏内X型，正常情况髋关节中心，膝关节中心，脚踝中心，应该是一条直线上长寿步:脚尖冲正前方，脚后跟落地，露出鞋底，摆腿力度狠，（脚后跟先着地强健股四头肌保护膝盖，后腿用力噔力，通过走路姿态调整，缓冲压力）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>
            <p:custDataLst>
              <p:tags r:id="rId1"/>
            </p:custDataLst>
          </p:nvPr>
        </p:nvSpPr>
        <p:spPr>
          <a:xfrm>
            <a:off x="842645" y="485140"/>
            <a:ext cx="10515600" cy="98234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smtClean="0"/>
              <a:t>      </a:t>
            </a:r>
            <a:r>
              <a:rPr lang="zh-CN" altLang="en-US" sz="4000" smtClean="0"/>
              <a:t>下肢畸形                           正常力线</a:t>
            </a:r>
            <a:endParaRPr lang="zh-CN" altLang="en-US" sz="4000" smtClean="0"/>
          </a:p>
        </p:txBody>
      </p:sp>
      <p:pic>
        <p:nvPicPr>
          <p:cNvPr id="6" name="图片占位符 4" descr="/private/var/mobile/Containers/Data/Application/06E48A85-9C1D-4A00-884C-14C4421735AB/tmp/insert_image_tmp_dir/2020-09-11 10:10:59.161000.png2020-09-11 10:10:59.16100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6465570" y="1402715"/>
            <a:ext cx="4384675" cy="3933825"/>
          </a:xfrm>
          <a:prstGeom prst="rect">
            <a:avLst/>
          </a:prstGeom>
        </p:spPr>
      </p:pic>
      <p:pic>
        <p:nvPicPr>
          <p:cNvPr id="7" name="图片占位符 5" descr="/private/var/mobile/Containers/Data/Application/06E48A85-9C1D-4A00-884C-14C4421735AB/tmp/insert_image_tmp_dir/2020-09-11 10:09:19.733000.png2020-09-11 10:09:19.73300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83870" y="1558925"/>
            <a:ext cx="5220335" cy="37776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膝盖超生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1. 肌肉会带着胫骨向后，所有俯卧后弯体式的习练，会使小腿肌肉向前(前屈体式会使小 腿肌肉向后更严重);
2. 练习站立体式后靠墙，在小腿后加辅具向前推腿，长时间坚持锻炼;
3. 易引发关节炎，手术调整韧带长度。
</a:t>
            </a:r>
            <a:endParaRPr lang="en-US" altLang="zh-CN" smtClean="0"/>
          </a:p>
        </p:txBody>
      </p:sp>
      <p:pic>
        <p:nvPicPr>
          <p:cNvPr id="3" name="图片 2" descr="2020-09-11 10:38:57.8160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" y="2630805"/>
            <a:ext cx="8714740" cy="40271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受伤原因及症状</a:t>
            </a:r>
            <a:br>
              <a:rPr lang="zh-CN" altLang="en-US" dirty="0" smtClean="0"/>
            </a:b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膝盖受</a:t>
            </a:r>
            <a:r>
              <a:rPr sz="2400" dirty="0" smtClean="0"/>
              <a:t>伤</a:t>
            </a:r>
            <a:r>
              <a:rPr lang="en-US" altLang="zh-CN" sz="2400" dirty="0" smtClean="0"/>
              <a:t>原因:
老年人慢性磨损，年轻人急性
剧烈运动，奔跑，跳跃，马拉松等
1. 膝盖扭伤，在软骨和半月板处施加压力；
2. 肌腱被延展或者撕裂；
3. 滑液囊炎；
4. 关节炎。（韧带虚弱，不能保持位置，骨头靠近，持续发生声音，骨头之间摩擦发生的)。</a:t>
            </a:r>
            <a:endParaRPr lang="en-US" altLang="zh-CN" sz="2400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5" y="1296035"/>
            <a:ext cx="5283200" cy="65068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 smtClean="0"/>
              <a:t>膝盖受伤症状和迹象:</a:t>
            </a:r>
            <a:endParaRPr lang="zh-CN" altLang="en-US" sz="3600" dirty="0" smtClean="0"/>
          </a:p>
          <a:p>
            <a:r>
              <a:rPr lang="zh-CN" altLang="en-US" sz="3600" dirty="0" smtClean="0"/>
              <a:t> 疼痛;</a:t>
            </a:r>
            <a:endParaRPr lang="zh-CN" altLang="en-US" sz="3600" dirty="0" smtClean="0"/>
          </a:p>
          <a:p>
            <a:r>
              <a:rPr lang="zh-CN" altLang="en-US" sz="3600" dirty="0" smtClean="0"/>
              <a:t> 肿胀;</a:t>
            </a:r>
            <a:endParaRPr lang="zh-CN" altLang="en-US" sz="3600" dirty="0" smtClean="0"/>
          </a:p>
          <a:p>
            <a:r>
              <a:rPr lang="zh-CN" altLang="en-US" sz="3600" dirty="0" smtClean="0"/>
              <a:t> 弯曲和伸展困难; </a:t>
            </a:r>
            <a:endParaRPr lang="zh-CN" altLang="en-US" sz="3600" dirty="0" smtClean="0"/>
          </a:p>
          <a:p>
            <a:r>
              <a:rPr lang="zh-CN" altLang="en-US" sz="3600" dirty="0" smtClean="0"/>
              <a:t> 难以承重;</a:t>
            </a:r>
            <a:endParaRPr lang="zh-CN" altLang="en-US" sz="3600" dirty="0" smtClean="0"/>
          </a:p>
          <a:p>
            <a:r>
              <a:rPr lang="zh-CN" altLang="en-US" sz="3600" dirty="0" smtClean="0"/>
              <a:t> 难以步行</a:t>
            </a:r>
            <a:endParaRPr lang="zh-CN" altLang="en-US" sz="3600" dirty="0" smtClean="0"/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保护膝关节注意事项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1. 避免受凉;
2. 少承重，减少韧带的压力;
3. 不要做扭转，做伸直、收缩;
4. 强健股四头肌。
5. 体重大的人少做静态的站立体式。
鸽子式:膝盖既有扭转又承重，所以选择让大小腿呈锐角，减缓压力; 战士一式、战士二式:脚跟对准足弓，曲膝之前膝盖对准第二根脚趾，再曲膝。
爬楼梯:腿伸不直，股四头肌虚弱，韧带虚弱，髌骨没有上提，卡在股骨里，要强化股四头</a:t>
            </a:r>
            <a:r>
              <a:rPr smtClean="0"/>
              <a:t>肌</a:t>
            </a:r>
            <a:endParaRPr smtClean="0"/>
          </a:p>
          <a:p>
            <a:pPr marL="0" indent="0">
              <a:buNone/>
            </a:pPr>
            <a:r>
              <a:rPr lang="en-US" altLang="zh-CN" smtClean="0"/>
              <a:t>加强髌骨活动。主动活动:髌骨上提，下压脚背;被动活动:人为轻柔地推动髌骨前后，
左右，斜线，顺时针，逆时针 20 下活动髌骨。 大腿肌肉强健打开髋关节，髋紧会带来膝盖问题，髋的问题会向下延伸到膝盖，髋的问题有时也会带来腹股沟的问题，非常难恢复，因为人每天都在行走，所以很难修复。
血液循环加快，揉揉腿，增加血液循环都可以很好帮助膝盖问题修复，减少 vata，尤其老年 进入 Vata 的年纪，更应注意保暖，干冷轻，能量降低，通过加速血液循环，减少 Vata，去 除杂质。
髌骨下有滑液囊，外伤引起滑液突出，受到挤压后，是因为膝关节肌肉，肌腱虚弱，做关节 活动。
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CATEGORY" val="preset"/>
  <p:tag name="KSO_WM_TEMPLATE_INDEX" val="201"/>
  <p:tag name="KSO_WM_TAG_VERSION" val="1.0"/>
  <p:tag name="KSO_WM_UNIT_TYPE" val="a"/>
  <p:tag name="KSO_WM_UNIT_INDEX" val="1"/>
  <p:tag name="KSO_WM_UNIT_ID" val="preset201_89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请在此处添加标题"/>
</p:tagLst>
</file>

<file path=ppt/tags/tag65.xml><?xml version="1.0" encoding="utf-8"?>
<p:tagLst xmlns:p="http://schemas.openxmlformats.org/presentationml/2006/main">
  <p:tag name="KSO_WM_TEMPLATE_CATEGORY" val="preset"/>
  <p:tag name="KSO_WM_TEMPLATE_INDEX" val="201"/>
  <p:tag name="KSO_WM_TAG_VERSION" val="1.0"/>
  <p:tag name="KSO_WM_UNIT_TYPE" val="d"/>
  <p:tag name="KSO_WM_UNIT_INDEX" val="1"/>
  <p:tag name="KSO_WM_UNIT_ID" val="preset201_89*d*1"/>
  <p:tag name="KSO_WM_UNIT_LAYERLEVEL" val="1"/>
  <p:tag name="KSO_WM_UNIT_VALUE" val="1072*2919"/>
  <p:tag name="KSO_WM_UNIT_HIGHLIGHT" val="0"/>
  <p:tag name="KSO_WM_UNIT_COMPATIBLE" val="0"/>
  <p:tag name="KSO_WM_UNIT_CLEAR" val="0"/>
  <p:tag name="KSO_WM_BEAUTIFY_FLAG" val="#wm#"/>
</p:tagLst>
</file>

<file path=ppt/tags/tag66.xml><?xml version="1.0" encoding="utf-8"?>
<p:tagLst xmlns:p="http://schemas.openxmlformats.org/presentationml/2006/main">
  <p:tag name="KSO_WM_TEMPLATE_CATEGORY" val="preset"/>
  <p:tag name="KSO_WM_TEMPLATE_INDEX" val="201"/>
  <p:tag name="KSO_WM_TAG_VERSION" val="1.0"/>
  <p:tag name="KSO_WM_UNIT_TYPE" val="f"/>
  <p:tag name="KSO_WM_UNIT_INDEX" val="1"/>
  <p:tag name="KSO_WM_UNIT_ID" val="preset201_89*f*1"/>
  <p:tag name="KSO_WM_UNIT_LAYERLEVEL" val="1"/>
  <p:tag name="KSO_WM_UNIT_VALUE" val="29"/>
  <p:tag name="KSO_WM_UNIT_HIGHLIGHT" val="0"/>
  <p:tag name="KSO_WM_UNIT_COMPATIBLE" val="0"/>
  <p:tag name="KSO_WM_UNIT_CLEAR" val="0"/>
  <p:tag name="KSO_WM_BEAUTIFY_FLAG" val="#wm#"/>
  <p:tag name="KSO_WM_UNIT_PRESET_TEXT" val="请在此处添加文本"/>
</p:tagLst>
</file>

<file path=ppt/tags/tag67.xml><?xml version="1.0" encoding="utf-8"?>
<p:tagLst xmlns:p="http://schemas.openxmlformats.org/presentationml/2006/main">
  <p:tag name="KSO_WM_TEMPLATE_CATEGORY" val="preset"/>
  <p:tag name="KSO_WM_TEMPLATE_INDEX" val="201"/>
  <p:tag name="KSO_WM_TAG_VERSION" val="1.0"/>
  <p:tag name="KSO_WM_SLIDE_ID" val="preset201_89"/>
  <p:tag name="KSO_WM_SLIDE_INDEX" val="89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66*122"/>
  <p:tag name="KSO_WM_SLIDE_SIZE" val="828*368"/>
</p:tagLst>
</file>

<file path=ppt/tags/tag68.xml><?xml version="1.0" encoding="utf-8"?>
<p:tagLst xmlns:p="http://schemas.openxmlformats.org/presentationml/2006/main">
  <p:tag name="KSO_WM_TEMPLATE_CATEGORY" val="preset"/>
  <p:tag name="KSO_WM_TEMPLATE_INDEX" val="11"/>
  <p:tag name="KSO_WM_UNIT_TYPE" val="a"/>
  <p:tag name="KSO_WM_UNIT_INDEX" val="1"/>
  <p:tag name="KSO_WM_UNIT_ID" val="259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  <p:tag name="KSO_WM_TAG_VERSION" val="1.0"/>
</p:tagLst>
</file>

<file path=ppt/tags/tag69.xml><?xml version="1.0" encoding="utf-8"?>
<p:tagLst xmlns:p="http://schemas.openxmlformats.org/presentationml/2006/main">
  <p:tag name="KSO_WM_TEMPLATE_CATEGORY" val="preset"/>
  <p:tag name="KSO_WM_TEMPLATE_INDEX" val="11"/>
  <p:tag name="KSO_WM_UNIT_TYPE" val="f"/>
  <p:tag name="KSO_WM_UNIT_INDEX" val="1"/>
  <p:tag name="KSO_WM_UNIT_ID" val="259*f*1"/>
  <p:tag name="KSO_WM_UNIT_CLEAR" val="1"/>
  <p:tag name="KSO_WM_UNIT_LAYERLEVEL" val="1"/>
  <p:tag name="KSO_WM_UNIT_VALUE" val="319"/>
  <p:tag name="KSO_WM_UNIT_HIGHLIGHT" val="0"/>
  <p:tag name="KSO_WM_UNIT_COMPATIBLE" val="0"/>
  <p:tag name="KSO_WM_UNIT_PRESET_TEXT" val="请在此处添加文本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preset1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1.xml><?xml version="1.0" encoding="utf-8"?>
<p:tagLst xmlns:p="http://schemas.openxmlformats.org/presentationml/2006/main">
  <p:tag name="KSO_WM_TEMPLATE_CATEGORY" val="preset"/>
  <p:tag name="KSO_WM_TEMPLATE_INDEX" val="11"/>
  <p:tag name="KSO_WM_UNIT_TYPE" val="a"/>
  <p:tag name="KSO_WM_UNIT_INDEX" val="1"/>
  <p:tag name="KSO_WM_UNIT_ID" val="259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  <p:tag name="KSO_WM_TAG_VERSION" val="1.0"/>
</p:tagLst>
</file>

<file path=ppt/tags/tag72.xml><?xml version="1.0" encoding="utf-8"?>
<p:tagLst xmlns:p="http://schemas.openxmlformats.org/presentationml/2006/main">
  <p:tag name="KSO_WM_TEMPLATE_CATEGORY" val="preset"/>
  <p:tag name="KSO_WM_TEMPLATE_INDEX" val="11"/>
  <p:tag name="KSO_WM_UNIT_TYPE" val="f"/>
  <p:tag name="KSO_WM_UNIT_INDEX" val="1"/>
  <p:tag name="KSO_WM_UNIT_ID" val="259*f*1"/>
  <p:tag name="KSO_WM_UNIT_CLEAR" val="1"/>
  <p:tag name="KSO_WM_UNIT_LAYERLEVEL" val="1"/>
  <p:tag name="KSO_WM_UNIT_VALUE" val="319"/>
  <p:tag name="KSO_WM_UNIT_HIGHLIGHT" val="0"/>
  <p:tag name="KSO_WM_UNIT_COMPATIBLE" val="0"/>
  <p:tag name="KSO_WM_UNIT_PRESET_TEXT" val="请在此处添加文本"/>
  <p:tag name="KSO_WM_BEAUTIFY_FLAG" val="#wm#"/>
  <p:tag name="KSO_WM_TAG_VERSION" val="1.0"/>
</p:tagLst>
</file>

<file path=ppt/tags/tag7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preset1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4.xml><?xml version="1.0" encoding="utf-8"?>
<p:tagLst xmlns:p="http://schemas.openxmlformats.org/presentationml/2006/main">
  <p:tag name="KSO_WM_TEMPLATE_CATEGORY" val="preset"/>
  <p:tag name="KSO_WM_TEMPLATE_INDEX" val="201"/>
  <p:tag name="KSO_WM_TAG_VERSION" val="1.0"/>
  <p:tag name="KSO_WM_UNIT_TYPE" val="a"/>
  <p:tag name="KSO_WM_UNIT_INDEX" val="1"/>
  <p:tag name="KSO_WM_UNIT_ID" val="preset201_88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请在此处添加标题"/>
</p:tagLst>
</file>

<file path=ppt/tags/tag75.xml><?xml version="1.0" encoding="utf-8"?>
<p:tagLst xmlns:p="http://schemas.openxmlformats.org/presentationml/2006/main">
  <p:tag name="KSO_WM_TEMPLATE_CATEGORY" val="preset"/>
  <p:tag name="KSO_WM_TEMPLATE_INDEX" val="201"/>
  <p:tag name="KSO_WM_TAG_VERSION" val="1.0"/>
  <p:tag name="KSO_WM_UNIT_TYPE" val="d"/>
  <p:tag name="KSO_WM_UNIT_INDEX" val="2"/>
  <p:tag name="KSO_WM_UNIT_ID" val="preset201_88*d*2"/>
  <p:tag name="KSO_WM_UNIT_LAYERLEVEL" val="1"/>
  <p:tag name="KSO_WM_UNIT_VALUE" val="1198*1449"/>
  <p:tag name="KSO_WM_UNIT_HIGHLIGHT" val="0"/>
  <p:tag name="KSO_WM_UNIT_COMPATIBLE" val="0"/>
  <p:tag name="KSO_WM_UNIT_CLEAR" val="0"/>
  <p:tag name="KSO_WM_BEAUTIFY_FLAG" val="#wm#"/>
</p:tagLst>
</file>

<file path=ppt/tags/tag76.xml><?xml version="1.0" encoding="utf-8"?>
<p:tagLst xmlns:p="http://schemas.openxmlformats.org/presentationml/2006/main">
  <p:tag name="KSO_WM_TEMPLATE_CATEGORY" val="preset"/>
  <p:tag name="KSO_WM_TEMPLATE_INDEX" val="201"/>
  <p:tag name="KSO_WM_TAG_VERSION" val="1.0"/>
  <p:tag name="KSO_WM_UNIT_TYPE" val="d"/>
  <p:tag name="KSO_WM_UNIT_INDEX" val="1"/>
  <p:tag name="KSO_WM_UNIT_ID" val="preset201_88*d*1"/>
  <p:tag name="KSO_WM_UNIT_LAYERLEVEL" val="1"/>
  <p:tag name="KSO_WM_UNIT_VALUE" val="1198*1449"/>
  <p:tag name="KSO_WM_UNIT_HIGHLIGHT" val="0"/>
  <p:tag name="KSO_WM_UNIT_COMPATIBLE" val="0"/>
  <p:tag name="KSO_WM_UNIT_CLEAR" val="0"/>
  <p:tag name="KSO_WM_BEAUTIFY_FLAG" val="#wm#"/>
</p:tagLst>
</file>

<file path=ppt/tags/tag77.xml><?xml version="1.0" encoding="utf-8"?>
<p:tagLst xmlns:p="http://schemas.openxmlformats.org/presentationml/2006/main">
  <p:tag name="KSO_WM_TEMPLATE_CATEGORY" val="preset"/>
  <p:tag name="KSO_WM_TEMPLATE_INDEX" val="201"/>
  <p:tag name="KSO_WM_TAG_VERSION" val="1.0"/>
  <p:tag name="KSO_WM_SLIDE_ID" val="preset201_88"/>
  <p:tag name="KSO_WM_SLIDE_INDEX" val="88"/>
  <p:tag name="KSO_WM_SLIDE_ITEM_CNT" val="2"/>
  <p:tag name="KSO_WM_SLIDE_LAYOUT" val="a_d"/>
  <p:tag name="KSO_WM_SLIDE_LAYOUT_CNT" val="1_2"/>
  <p:tag name="KSO_WM_SLIDE_TYPE" val="text"/>
  <p:tag name="KSO_WM_BEAUTIFY_FLAG" val="#wm#"/>
  <p:tag name="KSO_WM_SLIDE_POSITION" val="66*122"/>
  <p:tag name="KSO_WM_SLIDE_SIZE" val="828*339"/>
</p:tagLst>
</file>

<file path=ppt/tags/tag78.xml><?xml version="1.0" encoding="utf-8"?>
<p:tagLst xmlns:p="http://schemas.openxmlformats.org/presentationml/2006/main">
  <p:tag name="KSO_WM_TEMPLATE_CATEGORY" val="preset"/>
  <p:tag name="KSO_WM_TEMPLATE_INDEX" val="11"/>
  <p:tag name="KSO_WM_UNIT_TYPE" val="a"/>
  <p:tag name="KSO_WM_UNIT_INDEX" val="1"/>
  <p:tag name="KSO_WM_UNIT_ID" val="259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  <p:tag name="KSO_WM_TAG_VERSION" val="1.0"/>
</p:tagLst>
</file>

<file path=ppt/tags/tag79.xml><?xml version="1.0" encoding="utf-8"?>
<p:tagLst xmlns:p="http://schemas.openxmlformats.org/presentationml/2006/main">
  <p:tag name="KSO_WM_TEMPLATE_CATEGORY" val="preset"/>
  <p:tag name="KSO_WM_TEMPLATE_INDEX" val="11"/>
  <p:tag name="KSO_WM_UNIT_TYPE" val="f"/>
  <p:tag name="KSO_WM_UNIT_INDEX" val="1"/>
  <p:tag name="KSO_WM_UNIT_ID" val="259*f*1"/>
  <p:tag name="KSO_WM_UNIT_CLEAR" val="1"/>
  <p:tag name="KSO_WM_UNIT_LAYERLEVEL" val="1"/>
  <p:tag name="KSO_WM_UNIT_VALUE" val="319"/>
  <p:tag name="KSO_WM_UNIT_HIGHLIGHT" val="0"/>
  <p:tag name="KSO_WM_UNIT_COMPATIBLE" val="0"/>
  <p:tag name="KSO_WM_UNIT_PRESET_TEXT" val="请在此处添加文本"/>
  <p:tag name="KSO_WM_BEAUTIFY_FLAG" val="#wm#"/>
  <p:tag name="KSO_WM_TAG_VERSION" val="1.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preset1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81.xml><?xml version="1.0" encoding="utf-8"?>
<p:tagLst xmlns:p="http://schemas.openxmlformats.org/presentationml/2006/main">
  <p:tag name="KSO_WM_TAG_VERSION" val="1.0"/>
  <p:tag name="KSO_WM_TEMPLATE_CATEGORY" val="preset"/>
  <p:tag name="KSO_WM_TEMPLATE_INDEX" val="11"/>
  <p:tag name="KSO_WM_UNIT_TYPE" val="a"/>
  <p:tag name="KSO_WM_UNIT_INDEX" val="1"/>
  <p:tag name="KSO_WM_UNIT_ID" val="260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82.xml><?xml version="1.0" encoding="utf-8"?>
<p:tagLst xmlns:p="http://schemas.openxmlformats.org/presentationml/2006/main">
  <p:tag name="KSO_WM_TAG_VERSION" val="1.0"/>
  <p:tag name="KSO_WM_TEMPLATE_CATEGORY" val="preset"/>
  <p:tag name="KSO_WM_TEMPLATE_INDEX" val="11"/>
  <p:tag name="KSO_WM_UNIT_TYPE" val="f"/>
  <p:tag name="KSO_WM_UNIT_INDEX" val="1"/>
  <p:tag name="KSO_WM_UNIT_ID" val="260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" val="请在此处添加文本"/>
  <p:tag name="KSO_WM_BEAUTIFY_FLAG" val="#wm#"/>
</p:tagLst>
</file>

<file path=ppt/tags/tag83.xml><?xml version="1.0" encoding="utf-8"?>
<p:tagLst xmlns:p="http://schemas.openxmlformats.org/presentationml/2006/main">
  <p:tag name="KSO_WM_TAG_VERSION" val="1.0"/>
  <p:tag name="KSO_WM_TEMPLATE_CATEGORY" val="preset"/>
  <p:tag name="KSO_WM_TEMPLATE_INDEX" val="11"/>
  <p:tag name="KSO_WM_UNIT_TYPE" val="f"/>
  <p:tag name="KSO_WM_UNIT_INDEX" val="2"/>
  <p:tag name="KSO_WM_UNIT_ID" val="260*f*2"/>
  <p:tag name="KSO_WM_UNIT_CLEAR" val="1"/>
  <p:tag name="KSO_WM_UNIT_LAYERLEVEL" val="1"/>
  <p:tag name="KSO_WM_UNIT_VALUE" val="154"/>
  <p:tag name="KSO_WM_UNIT_HIGHLIGHT" val="0"/>
  <p:tag name="KSO_WM_UNIT_COMPATIBLE" val="0"/>
  <p:tag name="KSO_WM_UNIT_PRESET_TEXT" val="请在此处添加文本"/>
  <p:tag name="KSO_WM_BEAUTIFY_FLAG" val="#wm#"/>
</p:tagLst>
</file>

<file path=ppt/tags/tag8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preset11_4"/>
  <p:tag name="KSO_WM_SLIDE_INDEX" val="4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85.xml><?xml version="1.0" encoding="utf-8"?>
<p:tagLst xmlns:p="http://schemas.openxmlformats.org/presentationml/2006/main">
  <p:tag name="KSO_WM_TEMPLATE_CATEGORY" val="preset"/>
  <p:tag name="KSO_WM_TEMPLATE_INDEX" val="11"/>
  <p:tag name="KSO_WM_UNIT_TYPE" val="a"/>
  <p:tag name="KSO_WM_UNIT_INDEX" val="1"/>
  <p:tag name="KSO_WM_UNIT_ID" val="259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  <p:tag name="KSO_WM_TAG_VERSION" val="1.0"/>
</p:tagLst>
</file>

<file path=ppt/tags/tag86.xml><?xml version="1.0" encoding="utf-8"?>
<p:tagLst xmlns:p="http://schemas.openxmlformats.org/presentationml/2006/main">
  <p:tag name="KSO_WM_TEMPLATE_CATEGORY" val="preset"/>
  <p:tag name="KSO_WM_TEMPLATE_INDEX" val="11"/>
  <p:tag name="KSO_WM_UNIT_TYPE" val="f"/>
  <p:tag name="KSO_WM_UNIT_INDEX" val="1"/>
  <p:tag name="KSO_WM_UNIT_ID" val="259*f*1"/>
  <p:tag name="KSO_WM_UNIT_CLEAR" val="1"/>
  <p:tag name="KSO_WM_UNIT_LAYERLEVEL" val="1"/>
  <p:tag name="KSO_WM_UNIT_VALUE" val="319"/>
  <p:tag name="KSO_WM_UNIT_HIGHLIGHT" val="0"/>
  <p:tag name="KSO_WM_UNIT_COMPATIBLE" val="0"/>
  <p:tag name="KSO_WM_UNIT_PRESET_TEXT" val="请在此处添加文本"/>
  <p:tag name="KSO_WM_BEAUTIFY_FLAG" val="#wm#"/>
  <p:tag name="KSO_WM_TAG_VERSION" val="1.0"/>
</p:tagLst>
</file>

<file path=ppt/tags/tag87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preset1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88.xml><?xml version="1.0" encoding="utf-8"?>
<p:tagLst xmlns:p="http://schemas.openxmlformats.org/presentationml/2006/main">
  <p:tag name="KSO_WM_TEMPLATE_CATEGORY" val="preset"/>
  <p:tag name="KSO_WM_TEMPLATE_INDEX" val="11"/>
  <p:tag name="KSO_WM_UNIT_TYPE" val="a"/>
  <p:tag name="KSO_WM_UNIT_INDEX" val="1"/>
  <p:tag name="KSO_WM_UNIT_ID" val="259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  <p:tag name="KSO_WM_TAG_VERSION" val="1.0"/>
</p:tagLst>
</file>

<file path=ppt/tags/tag89.xml><?xml version="1.0" encoding="utf-8"?>
<p:tagLst xmlns:p="http://schemas.openxmlformats.org/presentationml/2006/main">
  <p:tag name="KSO_WM_TEMPLATE_CATEGORY" val="preset"/>
  <p:tag name="KSO_WM_TEMPLATE_INDEX" val="11"/>
  <p:tag name="KSO_WM_UNIT_TYPE" val="f"/>
  <p:tag name="KSO_WM_UNIT_INDEX" val="1"/>
  <p:tag name="KSO_WM_UNIT_ID" val="259*f*1"/>
  <p:tag name="KSO_WM_UNIT_CLEAR" val="1"/>
  <p:tag name="KSO_WM_UNIT_LAYERLEVEL" val="1"/>
  <p:tag name="KSO_WM_UNIT_VALUE" val="319"/>
  <p:tag name="KSO_WM_UNIT_HIGHLIGHT" val="0"/>
  <p:tag name="KSO_WM_UNIT_COMPATIBLE" val="0"/>
  <p:tag name="KSO_WM_UNIT_PRESET_TEXT" val="请在此处添加文本"/>
  <p:tag name="KSO_WM_BEAUTIFY_FLAG" val="#wm#"/>
  <p:tag name="KSO_WM_TAG_VERSION" val="1.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preset1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1.xml><?xml version="1.0" encoding="utf-8"?>
<p:tagLst xmlns:p="http://schemas.openxmlformats.org/presentationml/2006/main">
  <p:tag name="KSO_WM_TEMPLATE_CATEGORY" val="preset"/>
  <p:tag name="KSO_WM_TEMPLATE_INDEX" val="11"/>
  <p:tag name="KSO_WM_UNIT_TYPE" val="a"/>
  <p:tag name="KSO_WM_UNIT_INDEX" val="1"/>
  <p:tag name="KSO_WM_UNIT_ID" val="259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  <p:tag name="KSO_WM_TAG_VERSION" val="1.0"/>
</p:tagLst>
</file>

<file path=ppt/tags/tag92.xml><?xml version="1.0" encoding="utf-8"?>
<p:tagLst xmlns:p="http://schemas.openxmlformats.org/presentationml/2006/main">
  <p:tag name="KSO_WM_TEMPLATE_CATEGORY" val="preset"/>
  <p:tag name="KSO_WM_TEMPLATE_INDEX" val="11"/>
  <p:tag name="KSO_WM_UNIT_TYPE" val="f"/>
  <p:tag name="KSO_WM_UNIT_INDEX" val="1"/>
  <p:tag name="KSO_WM_UNIT_ID" val="259*f*1"/>
  <p:tag name="KSO_WM_UNIT_CLEAR" val="1"/>
  <p:tag name="KSO_WM_UNIT_LAYERLEVEL" val="1"/>
  <p:tag name="KSO_WM_UNIT_VALUE" val="319"/>
  <p:tag name="KSO_WM_UNIT_HIGHLIGHT" val="0"/>
  <p:tag name="KSO_WM_UNIT_COMPATIBLE" val="0"/>
  <p:tag name="KSO_WM_UNIT_PRESET_TEXT" val="请在此处添加文本"/>
  <p:tag name="KSO_WM_BEAUTIFY_FLAG" val="#wm#"/>
  <p:tag name="KSO_WM_TAG_VERSION" val="1.0"/>
</p:tagLst>
</file>

<file path=ppt/tags/tag9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preset1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4.xml><?xml version="1.0" encoding="utf-8"?>
<p:tagLst xmlns:p="http://schemas.openxmlformats.org/presentationml/2006/main">
  <p:tag name="KSO_WM_TEMPLATE_CATEGORY" val="preset"/>
  <p:tag name="KSO_WM_TEMPLATE_INDEX" val="201"/>
  <p:tag name="KSO_WM_TAG_VERSION" val="1.0"/>
  <p:tag name="KSO_WM_UNIT_TYPE" val="a"/>
  <p:tag name="KSO_WM_UNIT_INDEX" val="1"/>
  <p:tag name="KSO_WM_UNIT_ID" val="preset201_88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请在此处添加标题"/>
</p:tagLst>
</file>

<file path=ppt/tags/tag95.xml><?xml version="1.0" encoding="utf-8"?>
<p:tagLst xmlns:p="http://schemas.openxmlformats.org/presentationml/2006/main">
  <p:tag name="KSO_WM_TEMPLATE_CATEGORY" val="preset"/>
  <p:tag name="KSO_WM_TEMPLATE_INDEX" val="201"/>
  <p:tag name="KSO_WM_TAG_VERSION" val="1.0"/>
  <p:tag name="KSO_WM_UNIT_TYPE" val="d"/>
  <p:tag name="KSO_WM_UNIT_INDEX" val="2"/>
  <p:tag name="KSO_WM_UNIT_ID" val="preset201_88*d*2"/>
  <p:tag name="KSO_WM_UNIT_LAYERLEVEL" val="1"/>
  <p:tag name="KSO_WM_UNIT_VALUE" val="1198*1449"/>
  <p:tag name="KSO_WM_UNIT_HIGHLIGHT" val="0"/>
  <p:tag name="KSO_WM_UNIT_COMPATIBLE" val="0"/>
  <p:tag name="KSO_WM_UNIT_CLEAR" val="0"/>
  <p:tag name="KSO_WM_BEAUTIFY_FLAG" val="#wm#"/>
</p:tagLst>
</file>

<file path=ppt/tags/tag96.xml><?xml version="1.0" encoding="utf-8"?>
<p:tagLst xmlns:p="http://schemas.openxmlformats.org/presentationml/2006/main">
  <p:tag name="KSO_WM_TEMPLATE_CATEGORY" val="preset"/>
  <p:tag name="KSO_WM_TEMPLATE_INDEX" val="201"/>
  <p:tag name="KSO_WM_TAG_VERSION" val="1.0"/>
  <p:tag name="KSO_WM_UNIT_TYPE" val="d"/>
  <p:tag name="KSO_WM_UNIT_INDEX" val="1"/>
  <p:tag name="KSO_WM_UNIT_ID" val="preset201_88*d*1"/>
  <p:tag name="KSO_WM_UNIT_LAYERLEVEL" val="1"/>
  <p:tag name="KSO_WM_UNIT_VALUE" val="1198*1449"/>
  <p:tag name="KSO_WM_UNIT_HIGHLIGHT" val="0"/>
  <p:tag name="KSO_WM_UNIT_COMPATIBLE" val="0"/>
  <p:tag name="KSO_WM_UNIT_CLEAR" val="0"/>
  <p:tag name="KSO_WM_BEAUTIFY_FLAG" val="#wm#"/>
</p:tagLst>
</file>

<file path=ppt/tags/tag97.xml><?xml version="1.0" encoding="utf-8"?>
<p:tagLst xmlns:p="http://schemas.openxmlformats.org/presentationml/2006/main">
  <p:tag name="KSO_WM_TEMPLATE_CATEGORY" val="preset"/>
  <p:tag name="KSO_WM_TEMPLATE_INDEX" val="201"/>
  <p:tag name="KSO_WM_TAG_VERSION" val="1.0"/>
  <p:tag name="KSO_WM_SLIDE_ID" val="preset201_88"/>
  <p:tag name="KSO_WM_SLIDE_INDEX" val="88"/>
  <p:tag name="KSO_WM_SLIDE_ITEM_CNT" val="2"/>
  <p:tag name="KSO_WM_SLIDE_LAYOUT" val="a_d"/>
  <p:tag name="KSO_WM_SLIDE_LAYOUT_CNT" val="1_2"/>
  <p:tag name="KSO_WM_SLIDE_TYPE" val="text"/>
  <p:tag name="KSO_WM_BEAUTIFY_FLAG" val="#wm#"/>
  <p:tag name="KSO_WM_SLIDE_POSITION" val="66*122"/>
  <p:tag name="KSO_WM_SLIDE_SIZE" val="828*339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宽屏</PresentationFormat>
  <Paragraphs>45</Paragraphs>
  <Slides>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Office 主题​​</vt:lpstr>
      <vt:lpstr>PowerPoint 演示文稿</vt:lpstr>
      <vt:lpstr>PowerPoint 演示文稿</vt:lpstr>
      <vt:lpstr>PowerPoint 演示文稿</vt:lpstr>
      <vt:lpstr>膝关节活动</vt:lpstr>
      <vt:lpstr>半月板</vt:lpstr>
      <vt:lpstr>PowerPoint 演示文稿</vt:lpstr>
      <vt:lpstr>膝盖超生</vt:lpstr>
      <vt:lpstr>受伤原因及症状 </vt:lpstr>
      <vt:lpstr>保护膝关节注意事项</vt:lpstr>
      <vt:lpstr>髌骨痛的理疗</vt:lpstr>
      <vt:lpstr>瑜伽方式调整膝关节超生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 ʚ ɞ</dc:creator>
  <cp:lastModifiedBy>iPhone tutu</cp:lastModifiedBy>
  <cp:revision>25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2052-10.15.0</vt:lpwstr>
  </property>
</Properties>
</file>