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54"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‹Nº›</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advTm="7843">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transition spd="med" advTm="7843">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advTm="7843">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advTm="7843">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transition spd="med" advTm="7843">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advTm="7843">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advTm="7843">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advTm="7843">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advTm="7843">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‹Nº›</a:t>
            </a:fld>
            <a:endParaRPr lang="en-US" dirty="0"/>
          </a:p>
        </p:txBody>
      </p:sp>
    </p:spTree>
  </p:cSld>
  <p:clrMapOvr>
    <a:masterClrMapping/>
  </p:clrMapOvr>
  <p:transition spd="med" advTm="7843">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advTm="7843">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‹Nº›</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advTm="7843">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advTm="7843">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advTm="7843">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transition spd="med" advTm="7843">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advTm="7843">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transition spd="med" advTm="7843">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7/7/2017</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ransition spd="med" advTm="7843">
    <p:push dir="u"/>
  </p:transition>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image" Target="../media/image9.jpg"/><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3" Type="http://schemas.openxmlformats.org/officeDocument/2006/relationships/hyperlink" Target="https://es.wikipedia.org/wiki/Mantenimiento_correctivo" TargetMode="External"/><Relationship Id="rId2" Type="http://schemas.openxmlformats.org/officeDocument/2006/relationships/hyperlink" Target="https://es.wikipedia.org/wiki/Mantenimiento"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slideLayout" Target="../slideLayouts/slideLayout7.xml"/><Relationship Id="rId1" Type="http://schemas.openxmlformats.org/officeDocument/2006/relationships/tags" Target="../tags/tag6.xml"/><Relationship Id="rId5" Type="http://schemas.openxmlformats.org/officeDocument/2006/relationships/image" Target="../media/image14.jpg"/><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2" Type="http://schemas.openxmlformats.org/officeDocument/2006/relationships/hyperlink" Target="http://twitter.com/shar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868472" y="1000748"/>
            <a:ext cx="10793260" cy="1477328"/>
          </a:xfrm>
          <a:prstGeom prst="rect">
            <a:avLst/>
          </a:prstGeom>
        </p:spPr>
        <p:txBody>
          <a:bodyPr wrap="square">
            <a:spAutoFit/>
          </a:bodyPr>
          <a:lstStyle/>
          <a:p>
            <a:pPr algn="ctr"/>
            <a:r>
              <a:rPr lang="en-US" sz="5400" dirty="0" smtClean="0">
                <a:solidFill>
                  <a:schemeClr val="accent1">
                    <a:lumMod val="50000"/>
                  </a:schemeClr>
                </a:solidFill>
                <a:latin typeface="Algerian" panose="04020705040A02060702" pitchFamily="82" charset="0"/>
              </a:rPr>
              <a:t>Liceo Compu-Market</a:t>
            </a:r>
          </a:p>
          <a:p>
            <a:r>
              <a:rPr lang="en-US" dirty="0" smtClean="0"/>
              <a:t>                  </a:t>
            </a:r>
          </a:p>
          <a:p>
            <a:r>
              <a:rPr lang="en-US" dirty="0" smtClean="0"/>
              <a:t>   </a:t>
            </a:r>
            <a:endParaRPr lang="en-US" dirty="0"/>
          </a:p>
        </p:txBody>
      </p:sp>
      <p:sp>
        <p:nvSpPr>
          <p:cNvPr id="5" name="Rectángulo 4"/>
          <p:cNvSpPr/>
          <p:nvPr/>
        </p:nvSpPr>
        <p:spPr>
          <a:xfrm>
            <a:off x="2350334" y="2090513"/>
            <a:ext cx="7491345" cy="584775"/>
          </a:xfrm>
          <a:prstGeom prst="rect">
            <a:avLst/>
          </a:prstGeom>
          <a:noFill/>
        </p:spPr>
        <p:txBody>
          <a:bodyPr wrap="none" lIns="91440" tIns="45720" rIns="91440" bIns="45720">
            <a:spAutoFit/>
          </a:bodyPr>
          <a:lstStyle/>
          <a:p>
            <a:pPr algn="ctr"/>
            <a:r>
              <a:rPr lang="es-ES" sz="32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Mercy</a:t>
            </a:r>
            <a:r>
              <a:rPr lang="es-ES" sz="32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Candy Gabriela Mendoza </a:t>
            </a:r>
            <a:r>
              <a:rPr lang="es-ES" sz="3200"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Jeronimo</a:t>
            </a:r>
            <a:endParaRPr lang="es-ES"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6" name="Rectángulo 5"/>
          <p:cNvSpPr/>
          <p:nvPr/>
        </p:nvSpPr>
        <p:spPr>
          <a:xfrm>
            <a:off x="2928306" y="2967335"/>
            <a:ext cx="5902544" cy="923330"/>
          </a:xfrm>
          <a:prstGeom prst="rect">
            <a:avLst/>
          </a:prstGeom>
          <a:noFill/>
        </p:spPr>
        <p:txBody>
          <a:bodyPr wrap="square" lIns="91440" tIns="45720" rIns="91440" bIns="45720">
            <a:spAutoFit/>
          </a:bodyPr>
          <a:lstStyle/>
          <a:p>
            <a:pPr algn="ctr"/>
            <a:r>
              <a:rPr lang="es-E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5to Baco B</a:t>
            </a:r>
            <a:endPar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ustDataLst>
      <p:tags r:id="rId1"/>
    </p:custDataLst>
    <p:extLst>
      <p:ext uri="{BB962C8B-B14F-4D97-AF65-F5344CB8AC3E}">
        <p14:creationId xmlns:p14="http://schemas.microsoft.com/office/powerpoint/2010/main" val="2845823435"/>
      </p:ext>
    </p:extLst>
  </p:cSld>
  <p:clrMapOvr>
    <a:masterClrMapping/>
  </p:clrMapOvr>
  <p:transition spd="med" advTm="7843">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fade">
                                      <p:cBhvr>
                                        <p:cTn id="20" dur="25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solidFill>
                  <a:schemeClr val="accent1">
                    <a:lumMod val="50000"/>
                  </a:schemeClr>
                </a:solidFill>
                <a:latin typeface="Algerian" panose="04020705040A02060702" pitchFamily="82" charset="0"/>
              </a:rPr>
              <a:t>Mantenimiento Deductivo</a:t>
            </a:r>
            <a:endParaRPr lang="es-GT" dirty="0">
              <a:solidFill>
                <a:schemeClr val="accent1">
                  <a:lumMod val="50000"/>
                </a:schemeClr>
              </a:solidFill>
              <a:latin typeface="Algerian" panose="04020705040A02060702" pitchFamily="82" charset="0"/>
            </a:endParaRPr>
          </a:p>
        </p:txBody>
      </p:sp>
      <p:sp>
        <p:nvSpPr>
          <p:cNvPr id="3" name="Marcador de contenido 2"/>
          <p:cNvSpPr>
            <a:spLocks noGrp="1"/>
          </p:cNvSpPr>
          <p:nvPr>
            <p:ph idx="1"/>
          </p:nvPr>
        </p:nvSpPr>
        <p:spPr/>
        <p:txBody>
          <a:bodyPr>
            <a:normAutofit fontScale="70000" lnSpcReduction="20000"/>
          </a:bodyPr>
          <a:lstStyle/>
          <a:p>
            <a:r>
              <a:rPr lang="es-GT" dirty="0"/>
              <a:t>Mantenimiento deductivo o Búsqueda de fallas. Inspeccionan las funciones ocultas, con cierta periodicidad, para ver si han fallado y, en caso de falla, reacondicionarlas. (Falla funcional). El servicio de mantenimiento deductivo se realiza para detectar posibles fallas o conflictos que pueden presentarse en el hardware o el software. Para la prestación de este servicio debemos contar con herramientas de software de última tecnología para obtener un diagnóstico preciso y acertado del funcionamiento actual de los equipos de cómputo. Este servicio tiene como fin certificar que los equipos de cómputo estén en óptimas condiciones para el desempeño de sus funciones. Mantenimiento correctivo o A la rotura. Consiste en reacondicionar o sustituir partes de los equipos, una vez que estos han sufrido fallas. A la Rotura, consiste en el reacondicionamiento o sustitución de partes en un equipo una vez que han fallado, es la reparación de la falla (falla funcional), ocurre de urgencia o emergencia. El servicio de mantenimiento correctivo se realiza cuando los equipos de cómputo presentan fallas físicas y lógicas que impiden el correcto funcionamiento de los equipos en un centro de cómputo El objetivo consiste en proporcionar a nuestros clientes un servicio de contacto centralizado al cual dirigirse para resolver los problemas técnicos relacionados con el Hardware y el Software. Garantizando al máximo la disponibilidad y seguridad de los sistemas.</a:t>
            </a:r>
            <a:br>
              <a:rPr lang="es-GT" dirty="0"/>
            </a:br>
            <a:endParaRPr lang="es-GT" dirty="0"/>
          </a:p>
        </p:txBody>
      </p:sp>
    </p:spTree>
    <p:custDataLst>
      <p:tags r:id="rId1"/>
    </p:custDataLst>
    <p:extLst>
      <p:ext uri="{BB962C8B-B14F-4D97-AF65-F5344CB8AC3E}">
        <p14:creationId xmlns:p14="http://schemas.microsoft.com/office/powerpoint/2010/main" val="3974815877"/>
      </p:ext>
    </p:extLst>
  </p:cSld>
  <p:clrMapOvr>
    <a:masterClrMapping/>
  </p:clrMapOvr>
  <p:transition spd="med" advTm="7843">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4238" y="2455101"/>
            <a:ext cx="2680962" cy="1786191"/>
          </a:xfrm>
          <a:prstGeom prst="rect">
            <a:avLst/>
          </a:prstGeom>
          <a:ln w="228600" cap="sq" cmpd="thickThin">
            <a:solidFill>
              <a:srgbClr val="000000"/>
            </a:solidFill>
            <a:prstDash val="solid"/>
            <a:miter lim="800000"/>
          </a:ln>
          <a:effectLst>
            <a:innerShdw blurRad="76200">
              <a:srgbClr val="000000"/>
            </a:innerShdw>
          </a:effectLst>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6570" y="2344873"/>
            <a:ext cx="2851758" cy="1896419"/>
          </a:xfrm>
          <a:prstGeom prst="rect">
            <a:avLst/>
          </a:prstGeom>
          <a:ln w="228600" cap="sq" cmpd="thickThin">
            <a:solidFill>
              <a:srgbClr val="000000"/>
            </a:solidFill>
            <a:prstDash val="solid"/>
            <a:miter lim="800000"/>
          </a:ln>
          <a:effectLst>
            <a:innerShdw blurRad="76200">
              <a:srgbClr val="000000"/>
            </a:innerShdw>
          </a:effectLst>
        </p:spPr>
      </p:pic>
      <p:pic>
        <p:nvPicPr>
          <p:cNvPr id="6" name="Imagen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92022" y="1952448"/>
            <a:ext cx="2634640" cy="2288844"/>
          </a:xfrm>
          <a:prstGeom prst="rect">
            <a:avLst/>
          </a:prstGeom>
          <a:ln w="228600" cap="sq" cmpd="thickThin">
            <a:solidFill>
              <a:srgbClr val="000000"/>
            </a:solidFill>
            <a:prstDash val="solid"/>
            <a:miter lim="800000"/>
          </a:ln>
          <a:effectLst>
            <a:innerShdw blurRad="76200">
              <a:srgbClr val="000000"/>
            </a:innerShdw>
          </a:effectLst>
        </p:spPr>
      </p:pic>
    </p:spTree>
    <p:custDataLst>
      <p:tags r:id="rId1"/>
    </p:custDataLst>
    <p:extLst>
      <p:ext uri="{BB962C8B-B14F-4D97-AF65-F5344CB8AC3E}">
        <p14:creationId xmlns:p14="http://schemas.microsoft.com/office/powerpoint/2010/main" val="330149986"/>
      </p:ext>
    </p:extLst>
  </p:cSld>
  <p:clrMapOvr>
    <a:masterClrMapping/>
  </p:clrMapOvr>
  <p:transition spd="med" advTm="7843">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solidFill>
                  <a:schemeClr val="accent1">
                    <a:lumMod val="50000"/>
                  </a:schemeClr>
                </a:solidFill>
                <a:latin typeface="Algerian" panose="04020705040A02060702" pitchFamily="82" charset="0"/>
              </a:rPr>
              <a:t>Mantenimiento Correctivo</a:t>
            </a:r>
            <a:endParaRPr lang="es-GT" dirty="0">
              <a:solidFill>
                <a:schemeClr val="accent1">
                  <a:lumMod val="50000"/>
                </a:schemeClr>
              </a:solidFill>
              <a:latin typeface="Algerian" panose="04020705040A02060702" pitchFamily="82" charset="0"/>
            </a:endParaRPr>
          </a:p>
        </p:txBody>
      </p:sp>
      <p:sp>
        <p:nvSpPr>
          <p:cNvPr id="3" name="Marcador de contenido 2"/>
          <p:cNvSpPr>
            <a:spLocks noGrp="1"/>
          </p:cNvSpPr>
          <p:nvPr>
            <p:ph idx="1"/>
          </p:nvPr>
        </p:nvSpPr>
        <p:spPr/>
        <p:txBody>
          <a:bodyPr>
            <a:normAutofit fontScale="70000" lnSpcReduction="20000"/>
          </a:bodyPr>
          <a:lstStyle/>
          <a:p>
            <a:r>
              <a:rPr lang="es-GT" dirty="0"/>
              <a:t>El mantenimiento correctivo se lo realiza cuando es necesario corregir o reparar algún problema que se esté suscitando en nuestra PC el cual puede corresponder a hardware o software </a:t>
            </a:r>
            <a:r>
              <a:rPr lang="es-GT" dirty="0" smtClean="0"/>
              <a:t>respectivamente. Cuando </a:t>
            </a:r>
            <a:r>
              <a:rPr lang="es-GT" dirty="0"/>
              <a:t>necesitemos reemplazar un mouse, teclado, fuente de poder, parlantes, tarjeta de memoria o expansión o en el último de los casos se deba realizar una pequeña soldadura estamos hablando de mantenimiento correctivo de hardware.</a:t>
            </a:r>
          </a:p>
          <a:p>
            <a:r>
              <a:rPr lang="es-GT" dirty="0"/>
              <a:t>En el mantenimiento de hardware podemos encontrar lo siguiente:</a:t>
            </a:r>
          </a:p>
          <a:p>
            <a:r>
              <a:rPr lang="es-GT" dirty="0"/>
              <a:t>--&gt; Cambio de Memoria RAM - muchas de las veces es por aumentar la capacidad de las mismas o en raras ocasiones porque se han </a:t>
            </a:r>
            <a:r>
              <a:rPr lang="es-GT" dirty="0" smtClean="0"/>
              <a:t>quemado Instalación </a:t>
            </a:r>
            <a:r>
              <a:rPr lang="es-GT" dirty="0"/>
              <a:t>de tarjetas de expansión - esto es común puesto que muchas de las veces se desean ampliar o mejorar las funciones de un computador y para esto existen las tarjetas de expansión que pueden ser de video, sonido, red, etc. Puede ser considerado mantenimiento correctivo porque es necesario insertar la respectiva tarjeta directamente en la placa base y si no se tiene cuidado esta puede quedar averiada</a:t>
            </a:r>
            <a:r>
              <a:rPr lang="es-GT" dirty="0" smtClean="0"/>
              <a:t>. --&gt; </a:t>
            </a:r>
            <a:r>
              <a:rPr lang="es-GT" dirty="0"/>
              <a:t>Cuando un dispositivo de E/S se encuentre averiado - lo más recomendable es reemplazarlo por uno nuevo pero si el daño no es mayor se podría proceder a la respectiva reparación del mismo</a:t>
            </a:r>
            <a:r>
              <a:rPr lang="es-GT" dirty="0" smtClean="0"/>
              <a:t>.</a:t>
            </a:r>
            <a:endParaRPr lang="es-GT" dirty="0"/>
          </a:p>
        </p:txBody>
      </p:sp>
    </p:spTree>
    <p:custDataLst>
      <p:tags r:id="rId1"/>
    </p:custDataLst>
    <p:extLst>
      <p:ext uri="{BB962C8B-B14F-4D97-AF65-F5344CB8AC3E}">
        <p14:creationId xmlns:p14="http://schemas.microsoft.com/office/powerpoint/2010/main" val="2786722450"/>
      </p:ext>
    </p:extLst>
  </p:cSld>
  <p:clrMapOvr>
    <a:masterClrMapping/>
  </p:clrMapOvr>
  <p:transition spd="med" advTm="7843">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326" y="1638430"/>
            <a:ext cx="3810000" cy="310515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5296" y="1638430"/>
            <a:ext cx="4538296" cy="310515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ustDataLst>
      <p:tags r:id="rId1"/>
    </p:custDataLst>
    <p:extLst>
      <p:ext uri="{BB962C8B-B14F-4D97-AF65-F5344CB8AC3E}">
        <p14:creationId xmlns:p14="http://schemas.microsoft.com/office/powerpoint/2010/main" val="1049270885"/>
      </p:ext>
    </p:extLst>
  </p:cSld>
  <p:clrMapOvr>
    <a:masterClrMapping/>
  </p:clrMapOvr>
  <p:transition spd="med" advTm="7843">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solidFill>
                  <a:schemeClr val="accent1">
                    <a:lumMod val="50000"/>
                  </a:schemeClr>
                </a:solidFill>
                <a:latin typeface="Algerian" panose="04020705040A02060702" pitchFamily="82" charset="0"/>
              </a:rPr>
              <a:t>Mantenimiento Preventivo</a:t>
            </a:r>
            <a:endParaRPr lang="es-GT" dirty="0">
              <a:solidFill>
                <a:schemeClr val="accent1">
                  <a:lumMod val="50000"/>
                </a:schemeClr>
              </a:solidFill>
              <a:latin typeface="Algerian" panose="04020705040A02060702" pitchFamily="82" charset="0"/>
            </a:endParaRPr>
          </a:p>
        </p:txBody>
      </p:sp>
      <p:sp>
        <p:nvSpPr>
          <p:cNvPr id="3" name="Marcador de contenido 2"/>
          <p:cNvSpPr>
            <a:spLocks noGrp="1"/>
          </p:cNvSpPr>
          <p:nvPr>
            <p:ph idx="1"/>
          </p:nvPr>
        </p:nvSpPr>
        <p:spPr/>
        <p:txBody>
          <a:bodyPr>
            <a:normAutofit fontScale="77500" lnSpcReduction="20000"/>
          </a:bodyPr>
          <a:lstStyle/>
          <a:p>
            <a:r>
              <a:rPr lang="es-GT" dirty="0"/>
              <a:t>En las operaciones de </a:t>
            </a:r>
            <a:r>
              <a:rPr lang="es-GT" dirty="0">
                <a:hlinkClick r:id="rId2" tooltip="Mantenimiento"/>
              </a:rPr>
              <a:t>mantenimiento</a:t>
            </a:r>
            <a:r>
              <a:rPr lang="es-GT" dirty="0"/>
              <a:t>, el </a:t>
            </a:r>
            <a:r>
              <a:rPr lang="es-GT" b="1" dirty="0"/>
              <a:t>mantenimiento preventivo</a:t>
            </a:r>
            <a:r>
              <a:rPr lang="es-GT" dirty="0"/>
              <a:t> es el destinado a la conservación de equipos o instalaciones mediante la realización de revisión y reparación que garanticen su buen funcionamiento y fiabilidad. El mantenimiento preventivo se realiza en equipos en condiciones de funcionamiento, por oposición al </a:t>
            </a:r>
            <a:r>
              <a:rPr lang="es-GT" dirty="0">
                <a:hlinkClick r:id="rId3" tooltip="Mantenimiento correctivo"/>
              </a:rPr>
              <a:t>mantenimiento correctivo</a:t>
            </a:r>
            <a:r>
              <a:rPr lang="es-GT" dirty="0"/>
              <a:t> que repara o pone en condiciones de funcionamiento aquellos que dejaron de funcionar o están </a:t>
            </a:r>
            <a:r>
              <a:rPr lang="es-GT" dirty="0" smtClean="0"/>
              <a:t>dañados. El </a:t>
            </a:r>
            <a:r>
              <a:rPr lang="es-GT" dirty="0"/>
              <a:t>primer objetivo del mantenimiento es evitar o mitigar las consecuencias de los fallos del equipo, logrando prevenir las incidencias antes de que estas ocurran. Las tareas de mantenimiento preventivo pueden incluir acciones como cambio de piezas desgastadas, cambios de aceites y lubricantes, etc. El mantenimiento preventivo debe evitar los fallos en el equipo antes de que estos </a:t>
            </a:r>
            <a:r>
              <a:rPr lang="es-GT" dirty="0" smtClean="0"/>
              <a:t>ocurran. Algunos </a:t>
            </a:r>
            <a:r>
              <a:rPr lang="es-GT" dirty="0"/>
              <a:t>de los métodos más habituales para determinar que procesos de mantenimiento preventivo deben llevarse a cabo son las recomendaciones de los fabricantes, la legislación vigente, las recomendaciones de expertos y las acciones llevadas a cabo sobre activos similares.</a:t>
            </a:r>
          </a:p>
          <a:p>
            <a:endParaRPr lang="es-GT" dirty="0"/>
          </a:p>
        </p:txBody>
      </p:sp>
    </p:spTree>
    <p:extLst>
      <p:ext uri="{BB962C8B-B14F-4D97-AF65-F5344CB8AC3E}">
        <p14:creationId xmlns:p14="http://schemas.microsoft.com/office/powerpoint/2010/main" val="1415340567"/>
      </p:ext>
    </p:extLst>
  </p:cSld>
  <p:clrMapOvr>
    <a:masterClrMapping/>
  </p:clrMapOvr>
  <p:transition spd="med" advTm="7843">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5977" y="2144103"/>
            <a:ext cx="3076103" cy="20395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4364" y="972320"/>
            <a:ext cx="3293355" cy="21915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Imagen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4795" y="3033733"/>
            <a:ext cx="2878898" cy="1919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527233507"/>
      </p:ext>
    </p:extLst>
  </p:cSld>
  <p:clrMapOvr>
    <a:masterClrMapping/>
  </p:clrMapOvr>
  <p:transition spd="med" advTm="7843">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25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solidFill>
                  <a:schemeClr val="accent1">
                    <a:lumMod val="50000"/>
                  </a:schemeClr>
                </a:solidFill>
                <a:latin typeface="Algerian" panose="04020705040A02060702" pitchFamily="82" charset="0"/>
              </a:rPr>
              <a:t>Comentario </a:t>
            </a:r>
            <a:endParaRPr lang="es-GT" dirty="0">
              <a:solidFill>
                <a:schemeClr val="accent1">
                  <a:lumMod val="50000"/>
                </a:schemeClr>
              </a:solidFill>
              <a:latin typeface="Algerian" panose="04020705040A02060702" pitchFamily="82" charset="0"/>
            </a:endParaRPr>
          </a:p>
        </p:txBody>
      </p:sp>
      <p:sp>
        <p:nvSpPr>
          <p:cNvPr id="3" name="Marcador de contenido 2"/>
          <p:cNvSpPr>
            <a:spLocks noGrp="1"/>
          </p:cNvSpPr>
          <p:nvPr>
            <p:ph idx="1"/>
          </p:nvPr>
        </p:nvSpPr>
        <p:spPr/>
        <p:txBody>
          <a:bodyPr/>
          <a:lstStyle/>
          <a:p>
            <a:r>
              <a:rPr lang="es-GT" dirty="0" smtClean="0"/>
              <a:t>Es Importante realizar estos tipos de Mantenimiento al Ordenador </a:t>
            </a:r>
            <a:r>
              <a:rPr lang="es-GT" dirty="0"/>
              <a:t>Un computador como todas las cosas, debe cuidarse y mantenerse para prevenir problemas. En particular en un computador hay dos cosas distintas que deben cuidarse: el </a:t>
            </a:r>
            <a:r>
              <a:rPr lang="es-GT" dirty="0" smtClean="0"/>
              <a:t>hardware </a:t>
            </a:r>
            <a:r>
              <a:rPr lang="es-GT" dirty="0"/>
              <a:t>y </a:t>
            </a:r>
            <a:r>
              <a:rPr lang="es-GT"/>
              <a:t>el </a:t>
            </a:r>
            <a:r>
              <a:rPr lang="es-GT" smtClean="0"/>
              <a:t>software. </a:t>
            </a:r>
            <a:endParaRPr lang="es-GT" dirty="0"/>
          </a:p>
        </p:txBody>
      </p:sp>
      <p:sp>
        <p:nvSpPr>
          <p:cNvPr id="4"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GT" sz="800" b="0" i="0" u="none" strike="noStrike" cap="none" normalizeH="0" baseline="0" smtClean="0">
                <a:ln>
                  <a:noFill/>
                </a:ln>
                <a:solidFill>
                  <a:srgbClr val="333333"/>
                </a:solidFill>
                <a:effectLst/>
                <a:latin typeface="Verdana" panose="020B0604030504040204" pitchFamily="34" charset="0"/>
              </a:rPr>
              <a:t/>
            </a:r>
            <a:br>
              <a:rPr kumimoji="0" lang="es-GT" sz="800" b="0" i="0" u="none" strike="noStrike" cap="none" normalizeH="0" baseline="0" smtClean="0">
                <a:ln>
                  <a:noFill/>
                </a:ln>
                <a:solidFill>
                  <a:srgbClr val="333333"/>
                </a:solidFill>
                <a:effectLst/>
                <a:latin typeface="Verdana" panose="020B0604030504040204" pitchFamily="34" charset="0"/>
              </a:rPr>
            </a:br>
            <a:endParaRPr kumimoji="0" lang="es-GT" sz="12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GT" sz="800" b="0" i="0" u="sng" strike="noStrike" cap="none" normalizeH="0" baseline="0" smtClean="0">
                <a:ln>
                  <a:noFill/>
                </a:ln>
                <a:solidFill>
                  <a:srgbClr val="39639A"/>
                </a:solidFill>
                <a:effectLst/>
                <a:latin typeface="Verdana" panose="020B0604030504040204" pitchFamily="34" charset="0"/>
                <a:hlinkClick r:id="rId2"/>
              </a:rPr>
              <a:t>Tweet</a:t>
            </a:r>
            <a:endParaRPr kumimoji="0" lang="es-GT" sz="12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GT" sz="800" b="0" i="0" u="none" strike="noStrike" cap="none" normalizeH="0" baseline="0" smtClean="0">
                <a:ln>
                  <a:noFill/>
                </a:ln>
                <a:solidFill>
                  <a:srgbClr val="333333"/>
                </a:solidFill>
                <a:effectLst/>
                <a:latin typeface="Verdana" panose="020B0604030504040204" pitchFamily="34" charset="0"/>
              </a:rPr>
              <a:t>Un computador como todas las cosas, debe cuidarse y mantenerse para prevenir problemas. En particular en un computador hay dos cosas distintas que deben cuidarse: el hardware (la parte física) y el software (los programas y la información que el computador tiene).</a:t>
            </a:r>
            <a:endParaRPr kumimoji="0" lang="es-GT"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GT" sz="800" b="0" i="0" u="none" strike="noStrike" cap="none" normalizeH="0" baseline="0" smtClean="0">
                <a:ln>
                  <a:noFill/>
                </a:ln>
                <a:solidFill>
                  <a:srgbClr val="333333"/>
                </a:solidFill>
                <a:effectLst/>
                <a:latin typeface="Verdana" panose="020B0604030504040204" pitchFamily="34" charset="0"/>
              </a:rPr>
              <a:t/>
            </a:r>
            <a:br>
              <a:rPr kumimoji="0" lang="es-GT" sz="800" b="0" i="0" u="none" strike="noStrike" cap="none" normalizeH="0" baseline="0" smtClean="0">
                <a:ln>
                  <a:noFill/>
                </a:ln>
                <a:solidFill>
                  <a:srgbClr val="333333"/>
                </a:solidFill>
                <a:effectLst/>
                <a:latin typeface="Verdana" panose="020B0604030504040204" pitchFamily="34" charset="0"/>
              </a:rPr>
            </a:br>
            <a:endParaRPr kumimoji="0" lang="es-GT" sz="12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GT" sz="800" b="0" i="0" u="sng" strike="noStrike" cap="none" normalizeH="0" baseline="0" smtClean="0">
                <a:ln>
                  <a:noFill/>
                </a:ln>
                <a:solidFill>
                  <a:srgbClr val="39639A"/>
                </a:solidFill>
                <a:effectLst/>
                <a:latin typeface="Verdana" panose="020B0604030504040204" pitchFamily="34" charset="0"/>
                <a:hlinkClick r:id="rId2"/>
              </a:rPr>
              <a:t>Tweet</a:t>
            </a:r>
            <a:endParaRPr kumimoji="0" lang="es-GT" sz="12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GT" sz="800" b="0" i="0" u="none" strike="noStrike" cap="none" normalizeH="0" baseline="0" smtClean="0">
                <a:ln>
                  <a:noFill/>
                </a:ln>
                <a:solidFill>
                  <a:srgbClr val="333333"/>
                </a:solidFill>
                <a:effectLst/>
                <a:latin typeface="Verdana" panose="020B0604030504040204" pitchFamily="34" charset="0"/>
              </a:rPr>
              <a:t>Un computador como todas las cosas, debe cuidarse y mantenerse para prevenir problemas. En particular en un computador hay dos cosas distintas que deben cuidarse: el hardware (la parte física) y el software (los programas y la información que el computador tiene).</a:t>
            </a:r>
            <a:endParaRPr kumimoji="0" lang="es-GT"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5001787"/>
      </p:ext>
    </p:extLst>
  </p:cSld>
  <p:clrMapOvr>
    <a:masterClrMapping/>
  </p:clrMapOvr>
  <p:transition spd="med" advTm="7843">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2|2.2"/>
</p:tagLst>
</file>

<file path=ppt/tags/tag2.xml><?xml version="1.0" encoding="utf-8"?>
<p:tagLst xmlns:a="http://schemas.openxmlformats.org/drawingml/2006/main" xmlns:r="http://schemas.openxmlformats.org/officeDocument/2006/relationships" xmlns:p="http://schemas.openxmlformats.org/presentationml/2006/main">
  <p:tag name="TIMING" val="|1.5|1.8"/>
</p:tagLst>
</file>

<file path=ppt/tags/tag3.xml><?xml version="1.0" encoding="utf-8"?>
<p:tagLst xmlns:a="http://schemas.openxmlformats.org/drawingml/2006/main" xmlns:r="http://schemas.openxmlformats.org/officeDocument/2006/relationships" xmlns:p="http://schemas.openxmlformats.org/presentationml/2006/main">
  <p:tag name="TIMING" val="|2.9|2.6|2.5"/>
</p:tagLst>
</file>

<file path=ppt/tags/tag4.xml><?xml version="1.0" encoding="utf-8"?>
<p:tagLst xmlns:a="http://schemas.openxmlformats.org/drawingml/2006/main" xmlns:r="http://schemas.openxmlformats.org/officeDocument/2006/relationships" xmlns:p="http://schemas.openxmlformats.org/presentationml/2006/main">
  <p:tag name="TIMING" val="|1.7|2.7"/>
</p:tagLst>
</file>

<file path=ppt/tags/tag5.xml><?xml version="1.0" encoding="utf-8"?>
<p:tagLst xmlns:a="http://schemas.openxmlformats.org/drawingml/2006/main" xmlns:r="http://schemas.openxmlformats.org/officeDocument/2006/relationships" xmlns:p="http://schemas.openxmlformats.org/presentationml/2006/main">
  <p:tag name="TIMING" val="|3.7|2.3"/>
</p:tagLst>
</file>

<file path=ppt/tags/tag6.xml><?xml version="1.0" encoding="utf-8"?>
<p:tagLst xmlns:a="http://schemas.openxmlformats.org/drawingml/2006/main" xmlns:r="http://schemas.openxmlformats.org/officeDocument/2006/relationships" xmlns:p="http://schemas.openxmlformats.org/presentationml/2006/main">
  <p:tag name="TIMING" val="|3.9|2.2|1.8"/>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30</TotalTime>
  <Words>523</Words>
  <Application>Microsoft Office PowerPoint</Application>
  <PresentationFormat>Panorámica</PresentationFormat>
  <Paragraphs>21</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Algerian</vt:lpstr>
      <vt:lpstr>Arial</vt:lpstr>
      <vt:lpstr>Garamond</vt:lpstr>
      <vt:lpstr>Verdana</vt:lpstr>
      <vt:lpstr>Orgánico</vt:lpstr>
      <vt:lpstr>Presentación de PowerPoint</vt:lpstr>
      <vt:lpstr>Mantenimiento Deductivo</vt:lpstr>
      <vt:lpstr>Presentación de PowerPoint</vt:lpstr>
      <vt:lpstr>Mantenimiento Correctivo</vt:lpstr>
      <vt:lpstr>Presentación de PowerPoint</vt:lpstr>
      <vt:lpstr>Mantenimiento Preventivo</vt:lpstr>
      <vt:lpstr>Presentación de PowerPoint</vt:lpstr>
      <vt:lpstr>Comentario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estudiante de Liceo Compu-market</dc:creator>
  <cp:lastModifiedBy>estudiante de Liceo Compu-market</cp:lastModifiedBy>
  <cp:revision>4</cp:revision>
  <dcterms:created xsi:type="dcterms:W3CDTF">2017-07-07T21:13:16Z</dcterms:created>
  <dcterms:modified xsi:type="dcterms:W3CDTF">2017-07-07T21:46:48Z</dcterms:modified>
</cp:coreProperties>
</file>