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sldIdLst>
    <p:sldId id="257" r:id="rId2"/>
    <p:sldId id="265" r:id="rId3"/>
    <p:sldId id="258" r:id="rId4"/>
    <p:sldId id="256" r:id="rId5"/>
    <p:sldId id="260" r:id="rId6"/>
    <p:sldId id="259" r:id="rId7"/>
    <p:sldId id="262" r:id="rId8"/>
    <p:sldId id="261" r:id="rId9"/>
    <p:sldId id="264" r:id="rId10"/>
    <p:sldId id="266" r:id="rId11"/>
    <p:sldId id="263" r:id="rId12"/>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54" y="5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s-GT" dirty="0" smtClean="0">
                <a:solidFill>
                  <a:schemeClr val="bg1"/>
                </a:solidFill>
              </a:rPr>
              <a:t>Compras</a:t>
            </a:r>
          </a:p>
          <a:p>
            <a:pPr>
              <a:defRPr/>
            </a:pPr>
            <a:endParaRPr lang="es-GT" dirty="0"/>
          </a:p>
        </c:rich>
      </c:tx>
      <c:layout/>
      <c:overlay val="0"/>
      <c:spPr>
        <a:solidFill>
          <a:srgbClr val="FFFF00"/>
        </a:solid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GT"/>
        </a:p>
      </c:txPr>
    </c:title>
    <c:autoTitleDeleted val="0"/>
    <c:plotArea>
      <c:layout/>
      <c:barChart>
        <c:barDir val="col"/>
        <c:grouping val="clustered"/>
        <c:varyColors val="0"/>
        <c:ser>
          <c:idx val="0"/>
          <c:order val="0"/>
          <c:tx>
            <c:strRef>
              <c:f>Hoja1!$B$1</c:f>
              <c:strCache>
                <c:ptCount val="1"/>
                <c:pt idx="0">
                  <c:v>Serie 1</c:v>
                </c:pt>
              </c:strCache>
            </c:strRef>
          </c:tx>
          <c:spPr>
            <a:solidFill>
              <a:schemeClr val="accent1"/>
            </a:solidFill>
            <a:ln>
              <a:noFill/>
            </a:ln>
            <a:effectLst/>
          </c:spPr>
          <c:invertIfNegative val="0"/>
          <c:cat>
            <c:numRef>
              <c:f>Hoja1!$A$2:$A$5</c:f>
              <c:numCache>
                <c:formatCode>General</c:formatCode>
                <c:ptCount val="4"/>
                <c:pt idx="0">
                  <c:v>2014</c:v>
                </c:pt>
                <c:pt idx="1">
                  <c:v>2015</c:v>
                </c:pt>
                <c:pt idx="2">
                  <c:v>2016</c:v>
                </c:pt>
                <c:pt idx="3">
                  <c:v>2017</c:v>
                </c:pt>
              </c:numCache>
            </c:numRef>
          </c:cat>
          <c:val>
            <c:numRef>
              <c:f>Hoja1!$B$2:$B$5</c:f>
              <c:numCache>
                <c:formatCode>General</c:formatCode>
                <c:ptCount val="4"/>
                <c:pt idx="0">
                  <c:v>4.3</c:v>
                </c:pt>
                <c:pt idx="1">
                  <c:v>4.3</c:v>
                </c:pt>
                <c:pt idx="2">
                  <c:v>12.9</c:v>
                </c:pt>
                <c:pt idx="3">
                  <c:v>8.9</c:v>
                </c:pt>
              </c:numCache>
            </c:numRef>
          </c:val>
        </c:ser>
        <c:ser>
          <c:idx val="1"/>
          <c:order val="1"/>
          <c:tx>
            <c:strRef>
              <c:f>Hoja1!$C$1</c:f>
              <c:strCache>
                <c:ptCount val="1"/>
                <c:pt idx="0">
                  <c:v>Serie 2</c:v>
                </c:pt>
              </c:strCache>
            </c:strRef>
          </c:tx>
          <c:spPr>
            <a:solidFill>
              <a:schemeClr val="accent2"/>
            </a:solidFill>
            <a:ln>
              <a:noFill/>
            </a:ln>
            <a:effectLst/>
          </c:spPr>
          <c:invertIfNegative val="0"/>
          <c:cat>
            <c:numRef>
              <c:f>Hoja1!$A$2:$A$5</c:f>
              <c:numCache>
                <c:formatCode>General</c:formatCode>
                <c:ptCount val="4"/>
                <c:pt idx="0">
                  <c:v>2014</c:v>
                </c:pt>
                <c:pt idx="1">
                  <c:v>2015</c:v>
                </c:pt>
                <c:pt idx="2">
                  <c:v>2016</c:v>
                </c:pt>
                <c:pt idx="3">
                  <c:v>2017</c:v>
                </c:pt>
              </c:numCache>
            </c:numRef>
          </c:cat>
          <c:val>
            <c:numRef>
              <c:f>Hoja1!$C$2:$C$5</c:f>
              <c:numCache>
                <c:formatCode>General</c:formatCode>
                <c:ptCount val="4"/>
                <c:pt idx="0">
                  <c:v>7.1</c:v>
                </c:pt>
                <c:pt idx="1">
                  <c:v>5.3</c:v>
                </c:pt>
                <c:pt idx="2">
                  <c:v>1.8</c:v>
                </c:pt>
                <c:pt idx="3">
                  <c:v>11.6</c:v>
                </c:pt>
              </c:numCache>
            </c:numRef>
          </c:val>
        </c:ser>
        <c:ser>
          <c:idx val="2"/>
          <c:order val="2"/>
          <c:tx>
            <c:strRef>
              <c:f>Hoja1!$D$1</c:f>
              <c:strCache>
                <c:ptCount val="1"/>
                <c:pt idx="0">
                  <c:v>Serie 3</c:v>
                </c:pt>
              </c:strCache>
            </c:strRef>
          </c:tx>
          <c:spPr>
            <a:solidFill>
              <a:schemeClr val="accent3"/>
            </a:solidFill>
            <a:ln>
              <a:noFill/>
            </a:ln>
            <a:effectLst/>
          </c:spPr>
          <c:invertIfNegative val="0"/>
          <c:cat>
            <c:numRef>
              <c:f>Hoja1!$A$2:$A$5</c:f>
              <c:numCache>
                <c:formatCode>General</c:formatCode>
                <c:ptCount val="4"/>
                <c:pt idx="0">
                  <c:v>2014</c:v>
                </c:pt>
                <c:pt idx="1">
                  <c:v>2015</c:v>
                </c:pt>
                <c:pt idx="2">
                  <c:v>2016</c:v>
                </c:pt>
                <c:pt idx="3">
                  <c:v>2017</c:v>
                </c:pt>
              </c:numCache>
            </c:numRef>
          </c:cat>
          <c:val>
            <c:numRef>
              <c:f>Hoja1!$D$2:$D$5</c:f>
              <c:numCache>
                <c:formatCode>General</c:formatCode>
                <c:ptCount val="4"/>
                <c:pt idx="0">
                  <c:v>2</c:v>
                </c:pt>
                <c:pt idx="1">
                  <c:v>2</c:v>
                </c:pt>
                <c:pt idx="2">
                  <c:v>3</c:v>
                </c:pt>
                <c:pt idx="3">
                  <c:v>13</c:v>
                </c:pt>
              </c:numCache>
            </c:numRef>
          </c:val>
        </c:ser>
        <c:dLbls>
          <c:showLegendKey val="0"/>
          <c:showVal val="0"/>
          <c:showCatName val="0"/>
          <c:showSerName val="0"/>
          <c:showPercent val="0"/>
          <c:showBubbleSize val="0"/>
        </c:dLbls>
        <c:gapWidth val="219"/>
        <c:overlap val="-27"/>
        <c:axId val="128529456"/>
        <c:axId val="128529848"/>
      </c:barChart>
      <c:catAx>
        <c:axId val="128529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crossAx val="128529848"/>
        <c:crosses val="autoZero"/>
        <c:auto val="1"/>
        <c:lblAlgn val="ctr"/>
        <c:lblOffset val="100"/>
        <c:noMultiLvlLbl val="0"/>
      </c:catAx>
      <c:valAx>
        <c:axId val="128529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crossAx val="1285294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legend>
    <c:plotVisOnly val="1"/>
    <c:dispBlanksAs val="gap"/>
    <c:showDLblsOverMax val="0"/>
  </c:chart>
  <c:spPr>
    <a:noFill/>
    <a:ln>
      <a:noFill/>
    </a:ln>
    <a:effectLst/>
  </c:spPr>
  <c:txPr>
    <a:bodyPr/>
    <a:lstStyle/>
    <a:p>
      <a:pPr>
        <a:defRPr/>
      </a:pPr>
      <a:endParaRPr lang="es-G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1FBCC9DD-6165-42BE-B0B9-AE3B3CFA7A25}"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a:xfrm>
            <a:off x="9255346" y="2750337"/>
            <a:ext cx="1171888" cy="1356442"/>
          </a:xfrm>
        </p:spPr>
        <p:txBody>
          <a:bodyPr/>
          <a:lstStyle/>
          <a:p>
            <a:fld id="{22C46163-9F34-4D9B-96AB-4AA351C14971}" type="slidenum">
              <a:rPr lang="es-GT" smtClean="0"/>
              <a:t>‹Nº›</a:t>
            </a:fld>
            <a:endParaRPr lang="es-GT"/>
          </a:p>
        </p:txBody>
      </p:sp>
    </p:spTree>
    <p:extLst>
      <p:ext uri="{BB962C8B-B14F-4D97-AF65-F5344CB8AC3E}">
        <p14:creationId xmlns:p14="http://schemas.microsoft.com/office/powerpoint/2010/main" val="3386201938"/>
      </p:ext>
    </p:extLst>
  </p:cSld>
  <p:clrMapOvr>
    <a:masterClrMapping/>
  </p:clrMapOvr>
  <mc:AlternateContent xmlns:mc="http://schemas.openxmlformats.org/markup-compatibility/2006">
    <mc:Choice xmlns:p14="http://schemas.microsoft.com/office/powerpoint/2010/main" Requires="p14">
      <p:transition spd="slow" p14:dur="2250">
        <p:sndAc>
          <p:stSnd>
            <p:snd r:embed="rId1" name="push.wav"/>
          </p:stSnd>
        </p:sndAc>
      </p:transition>
    </mc:Choice>
    <mc:Fallback>
      <p:transition spd="slow">
        <p:sndAc>
          <p:stSnd>
            <p:snd r:embed="rId1" name="push.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FBCC9DD-6165-42BE-B0B9-AE3B3CFA7A25}"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a:xfrm>
            <a:off x="10729455" y="4711309"/>
            <a:ext cx="1154151" cy="1090789"/>
          </a:xfrm>
        </p:spPr>
        <p:txBody>
          <a:bodyPr/>
          <a:lstStyle/>
          <a:p>
            <a:fld id="{22C46163-9F34-4D9B-96AB-4AA351C14971}" type="slidenum">
              <a:rPr lang="es-GT" smtClean="0"/>
              <a:t>‹Nº›</a:t>
            </a:fld>
            <a:endParaRPr lang="es-GT"/>
          </a:p>
        </p:txBody>
      </p:sp>
    </p:spTree>
    <p:extLst>
      <p:ext uri="{BB962C8B-B14F-4D97-AF65-F5344CB8AC3E}">
        <p14:creationId xmlns:p14="http://schemas.microsoft.com/office/powerpoint/2010/main" val="2477373032"/>
      </p:ext>
    </p:extLst>
  </p:cSld>
  <p:clrMapOvr>
    <a:masterClrMapping/>
  </p:clrMapOvr>
  <mc:AlternateContent xmlns:mc="http://schemas.openxmlformats.org/markup-compatibility/2006">
    <mc:Choice xmlns:p14="http://schemas.microsoft.com/office/powerpoint/2010/main" Requires="p14">
      <p:transition spd="slow" p14:dur="2250">
        <p:sndAc>
          <p:stSnd>
            <p:snd r:embed="rId1" name="push.wav"/>
          </p:stSnd>
        </p:sndAc>
      </p:transition>
    </mc:Choice>
    <mc:Fallback>
      <p:transition spd="slow">
        <p:sndAc>
          <p:stSnd>
            <p:snd r:embed="rId1" name="push.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FBCC9DD-6165-42BE-B0B9-AE3B3CFA7A25}"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a:xfrm>
            <a:off x="10729455" y="4711615"/>
            <a:ext cx="1154151" cy="1090789"/>
          </a:xfrm>
        </p:spPr>
        <p:txBody>
          <a:bodyPr/>
          <a:lstStyle/>
          <a:p>
            <a:fld id="{22C46163-9F34-4D9B-96AB-4AA351C14971}" type="slidenum">
              <a:rPr lang="es-GT" smtClean="0"/>
              <a:t>‹Nº›</a:t>
            </a:fld>
            <a:endParaRPr lang="es-GT"/>
          </a:p>
        </p:txBody>
      </p:sp>
    </p:spTree>
    <p:extLst>
      <p:ext uri="{BB962C8B-B14F-4D97-AF65-F5344CB8AC3E}">
        <p14:creationId xmlns:p14="http://schemas.microsoft.com/office/powerpoint/2010/main" val="4124606807"/>
      </p:ext>
    </p:extLst>
  </p:cSld>
  <p:clrMapOvr>
    <a:masterClrMapping/>
  </p:clrMapOvr>
  <mc:AlternateContent xmlns:mc="http://schemas.openxmlformats.org/markup-compatibility/2006">
    <mc:Choice xmlns:p14="http://schemas.microsoft.com/office/powerpoint/2010/main" Requires="p14">
      <p:transition spd="slow" p14:dur="2250">
        <p:sndAc>
          <p:stSnd>
            <p:snd r:embed="rId1" name="push.wav"/>
          </p:stSnd>
        </p:sndAc>
      </p:transition>
    </mc:Choice>
    <mc:Fallback>
      <p:transition spd="slow">
        <p:sndAc>
          <p:stSnd>
            <p:snd r:embed="rId1" name="push.wav"/>
          </p:stSnd>
        </p:sndAc>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FBCC9DD-6165-42BE-B0B9-AE3B3CFA7A25}"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a:xfrm>
            <a:off x="10729455" y="4709925"/>
            <a:ext cx="1154151" cy="1090789"/>
          </a:xfrm>
        </p:spPr>
        <p:txBody>
          <a:bodyPr/>
          <a:lstStyle/>
          <a:p>
            <a:fld id="{22C46163-9F34-4D9B-96AB-4AA351C14971}" type="slidenum">
              <a:rPr lang="es-GT" smtClean="0"/>
              <a:t>‹Nº›</a:t>
            </a:fld>
            <a:endParaRPr lang="es-GT"/>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414564932"/>
      </p:ext>
    </p:extLst>
  </p:cSld>
  <p:clrMapOvr>
    <a:masterClrMapping/>
  </p:clrMapOvr>
  <mc:AlternateContent xmlns:mc="http://schemas.openxmlformats.org/markup-compatibility/2006">
    <mc:Choice xmlns:p14="http://schemas.microsoft.com/office/powerpoint/2010/main" Requires="p14">
      <p:transition spd="slow" p14:dur="2250">
        <p:sndAc>
          <p:stSnd>
            <p:snd r:embed="rId1" name="push.wav"/>
          </p:stSnd>
        </p:sndAc>
      </p:transition>
    </mc:Choice>
    <mc:Fallback>
      <p:transition spd="slow">
        <p:sndAc>
          <p:stSnd>
            <p:snd r:embed="rId1" name="push.wav"/>
          </p:stSnd>
        </p:sndAc>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FBCC9DD-6165-42BE-B0B9-AE3B3CFA7A25}"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a:xfrm>
            <a:off x="10729455" y="4709925"/>
            <a:ext cx="1154151" cy="1090789"/>
          </a:xfrm>
        </p:spPr>
        <p:txBody>
          <a:bodyPr/>
          <a:lstStyle/>
          <a:p>
            <a:fld id="{22C46163-9F34-4D9B-96AB-4AA351C14971}" type="slidenum">
              <a:rPr lang="es-GT" smtClean="0"/>
              <a:t>‹Nº›</a:t>
            </a:fld>
            <a:endParaRPr lang="es-GT"/>
          </a:p>
        </p:txBody>
      </p:sp>
    </p:spTree>
    <p:extLst>
      <p:ext uri="{BB962C8B-B14F-4D97-AF65-F5344CB8AC3E}">
        <p14:creationId xmlns:p14="http://schemas.microsoft.com/office/powerpoint/2010/main" val="4093902990"/>
      </p:ext>
    </p:extLst>
  </p:cSld>
  <p:clrMapOvr>
    <a:masterClrMapping/>
  </p:clrMapOvr>
  <mc:AlternateContent xmlns:mc="http://schemas.openxmlformats.org/markup-compatibility/2006">
    <mc:Choice xmlns:p14="http://schemas.microsoft.com/office/powerpoint/2010/main" Requires="p14">
      <p:transition spd="slow" p14:dur="2250">
        <p:sndAc>
          <p:stSnd>
            <p:snd r:embed="rId1" name="push.wav"/>
          </p:stSnd>
        </p:sndAc>
      </p:transition>
    </mc:Choice>
    <mc:Fallback>
      <p:transition spd="slow">
        <p:sndAc>
          <p:stSnd>
            <p:snd r:embed="rId1" name="push.wav"/>
          </p:stSnd>
        </p:sndAc>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1FBCC9DD-6165-42BE-B0B9-AE3B3CFA7A25}" type="datetimeFigureOut">
              <a:rPr lang="es-GT" smtClean="0"/>
              <a:t>20/04/2017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22C46163-9F34-4D9B-96AB-4AA351C14971}" type="slidenum">
              <a:rPr lang="es-GT" smtClean="0"/>
              <a:t>‹Nº›</a:t>
            </a:fld>
            <a:endParaRPr lang="es-GT"/>
          </a:p>
        </p:txBody>
      </p:sp>
    </p:spTree>
    <p:extLst>
      <p:ext uri="{BB962C8B-B14F-4D97-AF65-F5344CB8AC3E}">
        <p14:creationId xmlns:p14="http://schemas.microsoft.com/office/powerpoint/2010/main" val="2687433478"/>
      </p:ext>
    </p:extLst>
  </p:cSld>
  <p:clrMapOvr>
    <a:masterClrMapping/>
  </p:clrMapOvr>
  <mc:AlternateContent xmlns:mc="http://schemas.openxmlformats.org/markup-compatibility/2006">
    <mc:Choice xmlns:p14="http://schemas.microsoft.com/office/powerpoint/2010/main" Requires="p14">
      <p:transition spd="slow" p14:dur="2250">
        <p:sndAc>
          <p:stSnd>
            <p:snd r:embed="rId1" name="push.wav"/>
          </p:stSnd>
        </p:sndAc>
      </p:transition>
    </mc:Choice>
    <mc:Fallback>
      <p:transition spd="slow">
        <p:sndAc>
          <p:stSnd>
            <p:snd r:embed="rId1" name="push.wav"/>
          </p:stSnd>
        </p:sndAc>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1FBCC9DD-6165-42BE-B0B9-AE3B3CFA7A25}" type="datetimeFigureOut">
              <a:rPr lang="es-GT" smtClean="0"/>
              <a:t>20/04/2017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22C46163-9F34-4D9B-96AB-4AA351C14971}" type="slidenum">
              <a:rPr lang="es-GT" smtClean="0"/>
              <a:t>‹Nº›</a:t>
            </a:fld>
            <a:endParaRPr lang="es-GT"/>
          </a:p>
        </p:txBody>
      </p:sp>
    </p:spTree>
    <p:extLst>
      <p:ext uri="{BB962C8B-B14F-4D97-AF65-F5344CB8AC3E}">
        <p14:creationId xmlns:p14="http://schemas.microsoft.com/office/powerpoint/2010/main" val="1139551891"/>
      </p:ext>
    </p:extLst>
  </p:cSld>
  <p:clrMapOvr>
    <a:masterClrMapping/>
  </p:clrMapOvr>
  <mc:AlternateContent xmlns:mc="http://schemas.openxmlformats.org/markup-compatibility/2006">
    <mc:Choice xmlns:p14="http://schemas.microsoft.com/office/powerpoint/2010/main" Requires="p14">
      <p:transition spd="slow" p14:dur="2250">
        <p:sndAc>
          <p:stSnd>
            <p:snd r:embed="rId1" name="push.wav"/>
          </p:stSnd>
        </p:sndAc>
      </p:transition>
    </mc:Choice>
    <mc:Fallback>
      <p:transition spd="slow">
        <p:sndAc>
          <p:stSnd>
            <p:snd r:embed="rId1" name="push.wav"/>
          </p:stSnd>
        </p:sndAc>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FBCC9DD-6165-42BE-B0B9-AE3B3CFA7A25}"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2C46163-9F34-4D9B-96AB-4AA351C14971}" type="slidenum">
              <a:rPr lang="es-GT" smtClean="0"/>
              <a:t>‹Nº›</a:t>
            </a:fld>
            <a:endParaRPr lang="es-GT"/>
          </a:p>
        </p:txBody>
      </p:sp>
    </p:spTree>
    <p:extLst>
      <p:ext uri="{BB962C8B-B14F-4D97-AF65-F5344CB8AC3E}">
        <p14:creationId xmlns:p14="http://schemas.microsoft.com/office/powerpoint/2010/main" val="1798585612"/>
      </p:ext>
    </p:extLst>
  </p:cSld>
  <p:clrMapOvr>
    <a:masterClrMapping/>
  </p:clrMapOvr>
  <mc:AlternateContent xmlns:mc="http://schemas.openxmlformats.org/markup-compatibility/2006">
    <mc:Choice xmlns:p14="http://schemas.microsoft.com/office/powerpoint/2010/main" Requires="p14">
      <p:transition spd="slow" p14:dur="2250">
        <p:sndAc>
          <p:stSnd>
            <p:snd r:embed="rId1" name="push.wav"/>
          </p:stSnd>
        </p:sndAc>
      </p:transition>
    </mc:Choice>
    <mc:Fallback>
      <p:transition spd="slow">
        <p:sndAc>
          <p:stSnd>
            <p:snd r:embed="rId1" name="push.wav"/>
          </p:stSnd>
        </p:sndAc>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FBCC9DD-6165-42BE-B0B9-AE3B3CFA7A25}" type="datetimeFigureOut">
              <a:rPr lang="es-GT" smtClean="0"/>
              <a:t>20/04/2017</a:t>
            </a:fld>
            <a:endParaRPr lang="es-GT"/>
          </a:p>
        </p:txBody>
      </p:sp>
      <p:sp>
        <p:nvSpPr>
          <p:cNvPr id="5" name="Footer Placeholder 4"/>
          <p:cNvSpPr>
            <a:spLocks noGrp="1"/>
          </p:cNvSpPr>
          <p:nvPr>
            <p:ph type="ftr" sz="quarter" idx="11"/>
          </p:nvPr>
        </p:nvSpPr>
        <p:spPr>
          <a:xfrm>
            <a:off x="680321" y="5936188"/>
            <a:ext cx="6126805" cy="365125"/>
          </a:xfrm>
        </p:spPr>
        <p:txBody>
          <a:bodyPr/>
          <a:lstStyle/>
          <a:p>
            <a:endParaRPr lang="es-GT"/>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22C46163-9F34-4D9B-96AB-4AA351C14971}" type="slidenum">
              <a:rPr lang="es-GT" smtClean="0"/>
              <a:t>‹Nº›</a:t>
            </a:fld>
            <a:endParaRPr lang="es-GT"/>
          </a:p>
        </p:txBody>
      </p:sp>
    </p:spTree>
    <p:extLst>
      <p:ext uri="{BB962C8B-B14F-4D97-AF65-F5344CB8AC3E}">
        <p14:creationId xmlns:p14="http://schemas.microsoft.com/office/powerpoint/2010/main" val="3693309949"/>
      </p:ext>
    </p:extLst>
  </p:cSld>
  <p:clrMapOvr>
    <a:masterClrMapping/>
  </p:clrMapOvr>
  <mc:AlternateContent xmlns:mc="http://schemas.openxmlformats.org/markup-compatibility/2006">
    <mc:Choice xmlns:p14="http://schemas.microsoft.com/office/powerpoint/2010/main" Requires="p14">
      <p:transition spd="slow" p14:dur="2250">
        <p:sndAc>
          <p:stSnd>
            <p:snd r:embed="rId1" name="push.wav"/>
          </p:stSnd>
        </p:sndAc>
      </p:transition>
    </mc:Choice>
    <mc:Fallback>
      <p:transition spd="slow">
        <p:sndAc>
          <p:stSnd>
            <p:snd r:embed="rId1" name="push.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FBCC9DD-6165-42BE-B0B9-AE3B3CFA7A25}"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2C46163-9F34-4D9B-96AB-4AA351C14971}" type="slidenum">
              <a:rPr lang="es-GT" smtClean="0"/>
              <a:t>‹Nº›</a:t>
            </a:fld>
            <a:endParaRPr lang="es-GT"/>
          </a:p>
        </p:txBody>
      </p:sp>
    </p:spTree>
    <p:extLst>
      <p:ext uri="{BB962C8B-B14F-4D97-AF65-F5344CB8AC3E}">
        <p14:creationId xmlns:p14="http://schemas.microsoft.com/office/powerpoint/2010/main" val="1719847284"/>
      </p:ext>
    </p:extLst>
  </p:cSld>
  <p:clrMapOvr>
    <a:masterClrMapping/>
  </p:clrMapOvr>
  <mc:AlternateContent xmlns:mc="http://schemas.openxmlformats.org/markup-compatibility/2006">
    <mc:Choice xmlns:p14="http://schemas.microsoft.com/office/powerpoint/2010/main" Requires="p14">
      <p:transition spd="slow" p14:dur="2250">
        <p:sndAc>
          <p:stSnd>
            <p:snd r:embed="rId1" name="push.wav"/>
          </p:stSnd>
        </p:sndAc>
      </p:transition>
    </mc:Choice>
    <mc:Fallback>
      <p:transition spd="slow">
        <p:sndAc>
          <p:stSnd>
            <p:snd r:embed="rId1" name="push.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FBCC9DD-6165-42BE-B0B9-AE3B3CFA7A25}"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a:xfrm>
            <a:off x="10729455" y="2869895"/>
            <a:ext cx="1154151" cy="1090789"/>
          </a:xfrm>
        </p:spPr>
        <p:txBody>
          <a:bodyPr/>
          <a:lstStyle/>
          <a:p>
            <a:fld id="{22C46163-9F34-4D9B-96AB-4AA351C14971}" type="slidenum">
              <a:rPr lang="es-GT" smtClean="0"/>
              <a:t>‹Nº›</a:t>
            </a:fld>
            <a:endParaRPr lang="es-GT"/>
          </a:p>
        </p:txBody>
      </p:sp>
    </p:spTree>
    <p:extLst>
      <p:ext uri="{BB962C8B-B14F-4D97-AF65-F5344CB8AC3E}">
        <p14:creationId xmlns:p14="http://schemas.microsoft.com/office/powerpoint/2010/main" val="1030859104"/>
      </p:ext>
    </p:extLst>
  </p:cSld>
  <p:clrMapOvr>
    <a:masterClrMapping/>
  </p:clrMapOvr>
  <mc:AlternateContent xmlns:mc="http://schemas.openxmlformats.org/markup-compatibility/2006">
    <mc:Choice xmlns:p14="http://schemas.microsoft.com/office/powerpoint/2010/main" Requires="p14">
      <p:transition spd="slow" p14:dur="2250">
        <p:sndAc>
          <p:stSnd>
            <p:snd r:embed="rId1" name="push.wav"/>
          </p:stSnd>
        </p:sndAc>
      </p:transition>
    </mc:Choice>
    <mc:Fallback>
      <p:transition spd="slow">
        <p:sndAc>
          <p:stSnd>
            <p:snd r:embed="rId1" name="push.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FBCC9DD-6165-42BE-B0B9-AE3B3CFA7A25}"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22C46163-9F34-4D9B-96AB-4AA351C14971}" type="slidenum">
              <a:rPr lang="es-GT" smtClean="0"/>
              <a:t>‹Nº›</a:t>
            </a:fld>
            <a:endParaRPr lang="es-GT"/>
          </a:p>
        </p:txBody>
      </p:sp>
    </p:spTree>
    <p:extLst>
      <p:ext uri="{BB962C8B-B14F-4D97-AF65-F5344CB8AC3E}">
        <p14:creationId xmlns:p14="http://schemas.microsoft.com/office/powerpoint/2010/main" val="359746690"/>
      </p:ext>
    </p:extLst>
  </p:cSld>
  <p:clrMapOvr>
    <a:masterClrMapping/>
  </p:clrMapOvr>
  <mc:AlternateContent xmlns:mc="http://schemas.openxmlformats.org/markup-compatibility/2006">
    <mc:Choice xmlns:p14="http://schemas.microsoft.com/office/powerpoint/2010/main" Requires="p14">
      <p:transition spd="slow" p14:dur="2250">
        <p:sndAc>
          <p:stSnd>
            <p:snd r:embed="rId1" name="push.wav"/>
          </p:stSnd>
        </p:sndAc>
      </p:transition>
    </mc:Choice>
    <mc:Fallback>
      <p:transition spd="slow">
        <p:sndAc>
          <p:stSnd>
            <p:snd r:embed="rId1" name="push.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FBCC9DD-6165-42BE-B0B9-AE3B3CFA7A25}" type="datetimeFigureOut">
              <a:rPr lang="es-GT" smtClean="0"/>
              <a:t>20/04/2017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22C46163-9F34-4D9B-96AB-4AA351C14971}" type="slidenum">
              <a:rPr lang="es-GT" smtClean="0"/>
              <a:t>‹Nº›</a:t>
            </a:fld>
            <a:endParaRPr lang="es-GT"/>
          </a:p>
        </p:txBody>
      </p:sp>
    </p:spTree>
    <p:extLst>
      <p:ext uri="{BB962C8B-B14F-4D97-AF65-F5344CB8AC3E}">
        <p14:creationId xmlns:p14="http://schemas.microsoft.com/office/powerpoint/2010/main" val="3289279444"/>
      </p:ext>
    </p:extLst>
  </p:cSld>
  <p:clrMapOvr>
    <a:masterClrMapping/>
  </p:clrMapOvr>
  <mc:AlternateContent xmlns:mc="http://schemas.openxmlformats.org/markup-compatibility/2006">
    <mc:Choice xmlns:p14="http://schemas.microsoft.com/office/powerpoint/2010/main" Requires="p14">
      <p:transition spd="slow" p14:dur="2250">
        <p:sndAc>
          <p:stSnd>
            <p:snd r:embed="rId1" name="push.wav"/>
          </p:stSnd>
        </p:sndAc>
      </p:transition>
    </mc:Choice>
    <mc:Fallback>
      <p:transition spd="slow">
        <p:sndAc>
          <p:stSnd>
            <p:snd r:embed="rId1" name="push.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FBCC9DD-6165-42BE-B0B9-AE3B3CFA7A25}" type="datetimeFigureOut">
              <a:rPr lang="es-GT" smtClean="0"/>
              <a:t>20/04/2017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22C46163-9F34-4D9B-96AB-4AA351C14971}" type="slidenum">
              <a:rPr lang="es-GT" smtClean="0"/>
              <a:t>‹Nº›</a:t>
            </a:fld>
            <a:endParaRPr lang="es-GT"/>
          </a:p>
        </p:txBody>
      </p:sp>
    </p:spTree>
    <p:extLst>
      <p:ext uri="{BB962C8B-B14F-4D97-AF65-F5344CB8AC3E}">
        <p14:creationId xmlns:p14="http://schemas.microsoft.com/office/powerpoint/2010/main" val="4061803527"/>
      </p:ext>
    </p:extLst>
  </p:cSld>
  <p:clrMapOvr>
    <a:masterClrMapping/>
  </p:clrMapOvr>
  <mc:AlternateContent xmlns:mc="http://schemas.openxmlformats.org/markup-compatibility/2006">
    <mc:Choice xmlns:p14="http://schemas.microsoft.com/office/powerpoint/2010/main" Requires="p14">
      <p:transition spd="slow" p14:dur="2250">
        <p:sndAc>
          <p:stSnd>
            <p:snd r:embed="rId1" name="push.wav"/>
          </p:stSnd>
        </p:sndAc>
      </p:transition>
    </mc:Choice>
    <mc:Fallback>
      <p:transition spd="slow">
        <p:sndAc>
          <p:stSnd>
            <p:snd r:embed="rId1" name="push.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FBCC9DD-6165-42BE-B0B9-AE3B3CFA7A25}" type="datetimeFigureOut">
              <a:rPr lang="es-GT" smtClean="0"/>
              <a:t>20/04/2017</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22C46163-9F34-4D9B-96AB-4AA351C14971}" type="slidenum">
              <a:rPr lang="es-GT" smtClean="0"/>
              <a:t>‹Nº›</a:t>
            </a:fld>
            <a:endParaRPr lang="es-GT"/>
          </a:p>
        </p:txBody>
      </p:sp>
    </p:spTree>
    <p:extLst>
      <p:ext uri="{BB962C8B-B14F-4D97-AF65-F5344CB8AC3E}">
        <p14:creationId xmlns:p14="http://schemas.microsoft.com/office/powerpoint/2010/main" val="4285222544"/>
      </p:ext>
    </p:extLst>
  </p:cSld>
  <p:clrMapOvr>
    <a:masterClrMapping/>
  </p:clrMapOvr>
  <mc:AlternateContent xmlns:mc="http://schemas.openxmlformats.org/markup-compatibility/2006">
    <mc:Choice xmlns:p14="http://schemas.microsoft.com/office/powerpoint/2010/main" Requires="p14">
      <p:transition spd="slow" p14:dur="2250">
        <p:sndAc>
          <p:stSnd>
            <p:snd r:embed="rId1" name="push.wav"/>
          </p:stSnd>
        </p:sndAc>
      </p:transition>
    </mc:Choice>
    <mc:Fallback>
      <p:transition spd="slow">
        <p:sndAc>
          <p:stSnd>
            <p:snd r:embed="rId1" name="push.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FBCC9DD-6165-42BE-B0B9-AE3B3CFA7A25}"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22C46163-9F34-4D9B-96AB-4AA351C14971}" type="slidenum">
              <a:rPr lang="es-GT" smtClean="0"/>
              <a:t>‹Nº›</a:t>
            </a:fld>
            <a:endParaRPr lang="es-GT"/>
          </a:p>
        </p:txBody>
      </p:sp>
    </p:spTree>
    <p:extLst>
      <p:ext uri="{BB962C8B-B14F-4D97-AF65-F5344CB8AC3E}">
        <p14:creationId xmlns:p14="http://schemas.microsoft.com/office/powerpoint/2010/main" val="3189955921"/>
      </p:ext>
    </p:extLst>
  </p:cSld>
  <p:clrMapOvr>
    <a:masterClrMapping/>
  </p:clrMapOvr>
  <mc:AlternateContent xmlns:mc="http://schemas.openxmlformats.org/markup-compatibility/2006">
    <mc:Choice xmlns:p14="http://schemas.microsoft.com/office/powerpoint/2010/main" Requires="p14">
      <p:transition spd="slow" p14:dur="2250">
        <p:sndAc>
          <p:stSnd>
            <p:snd r:embed="rId1" name="push.wav"/>
          </p:stSnd>
        </p:sndAc>
      </p:transition>
    </mc:Choice>
    <mc:Fallback>
      <p:transition spd="slow">
        <p:sndAc>
          <p:stSnd>
            <p:snd r:embed="rId1" name="push.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FBCC9DD-6165-42BE-B0B9-AE3B3CFA7A25}"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22C46163-9F34-4D9B-96AB-4AA351C14971}" type="slidenum">
              <a:rPr lang="es-GT" smtClean="0"/>
              <a:t>‹Nº›</a:t>
            </a:fld>
            <a:endParaRPr lang="es-GT"/>
          </a:p>
        </p:txBody>
      </p:sp>
    </p:spTree>
    <p:extLst>
      <p:ext uri="{BB962C8B-B14F-4D97-AF65-F5344CB8AC3E}">
        <p14:creationId xmlns:p14="http://schemas.microsoft.com/office/powerpoint/2010/main" val="992831310"/>
      </p:ext>
    </p:extLst>
  </p:cSld>
  <p:clrMapOvr>
    <a:masterClrMapping/>
  </p:clrMapOvr>
  <mc:AlternateContent xmlns:mc="http://schemas.openxmlformats.org/markup-compatibility/2006">
    <mc:Choice xmlns:p14="http://schemas.microsoft.com/office/powerpoint/2010/main" Requires="p14">
      <p:transition spd="slow" p14:dur="2250">
        <p:sndAc>
          <p:stSnd>
            <p:snd r:embed="rId1" name="push.wav"/>
          </p:stSnd>
        </p:sndAc>
      </p:transition>
    </mc:Choice>
    <mc:Fallback>
      <p:transition spd="slow">
        <p:sndAc>
          <p:stSnd>
            <p:snd r:embed="rId1" name="push.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audio" Target="../media/audio1.wav"/><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FBCC9DD-6165-42BE-B0B9-AE3B3CFA7A25}" type="datetimeFigureOut">
              <a:rPr lang="es-GT" smtClean="0"/>
              <a:t>20/04/2017</a:t>
            </a:fld>
            <a:endParaRPr lang="es-GT"/>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GT"/>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2C46163-9F34-4D9B-96AB-4AA351C14971}" type="slidenum">
              <a:rPr lang="es-GT" smtClean="0"/>
              <a:t>‹Nº›</a:t>
            </a:fld>
            <a:endParaRPr lang="es-GT"/>
          </a:p>
        </p:txBody>
      </p:sp>
    </p:spTree>
    <p:extLst>
      <p:ext uri="{BB962C8B-B14F-4D97-AF65-F5344CB8AC3E}">
        <p14:creationId xmlns:p14="http://schemas.microsoft.com/office/powerpoint/2010/main" val="2540267266"/>
      </p:ext>
    </p:extLst>
  </p:cSld>
  <p:clrMap bg1="dk1" tx1="lt1" bg2="dk2" tx2="lt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 id="2147483846" r:id="rId16"/>
    <p:sldLayoutId id="2147483847" r:id="rId17"/>
  </p:sldLayoutIdLst>
  <mc:AlternateContent xmlns:mc="http://schemas.openxmlformats.org/markup-compatibility/2006">
    <mc:Choice xmlns:p14="http://schemas.microsoft.com/office/powerpoint/2010/main" Requires="p14">
      <p:transition spd="slow" p14:dur="2250">
        <p:sndAc>
          <p:stSnd>
            <p:snd r:embed="rId19" name="push.wav"/>
          </p:stSnd>
        </p:sndAc>
      </p:transition>
    </mc:Choice>
    <mc:Fallback>
      <p:transition spd="slow">
        <p:sndAc>
          <p:stSnd>
            <p:snd r:embed="rId19" name="push.wav"/>
          </p:stSnd>
        </p:sndAc>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audio" Target="../media/audio1.wav"/><Relationship Id="rId1" Type="http://schemas.openxmlformats.org/officeDocument/2006/relationships/slideLayout" Target="../slideLayouts/slideLayout13.xml"/><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www.monografias.com/trabajos5/estat/estat.shtml" TargetMode="External"/><Relationship Id="rId3" Type="http://schemas.openxmlformats.org/officeDocument/2006/relationships/hyperlink" Target="http://www.monografias.com/trabajos14/antecedentescompu/antecedentescompu.shtml#aba" TargetMode="External"/><Relationship Id="rId7" Type="http://schemas.openxmlformats.org/officeDocument/2006/relationships/hyperlink" Target="http://www.monografias.com/trabajos/inventos/inventos.shtml" TargetMode="External"/><Relationship Id="rId2" Type="http://schemas.openxmlformats.org/officeDocument/2006/relationships/audio" Target="../media/audio3.wav"/><Relationship Id="rId1" Type="http://schemas.openxmlformats.org/officeDocument/2006/relationships/slideLayout" Target="../slideLayouts/slideLayout2.xml"/><Relationship Id="rId6" Type="http://schemas.openxmlformats.org/officeDocument/2006/relationships/hyperlink" Target="http://www.monografias.com/trabajos15/computadoras/computadoras.shtml" TargetMode="External"/><Relationship Id="rId11" Type="http://schemas.openxmlformats.org/officeDocument/2006/relationships/hyperlink" Target="http://www.monografias.com/trabajos6/auti/auti.shtml" TargetMode="External"/><Relationship Id="rId5" Type="http://schemas.openxmlformats.org/officeDocument/2006/relationships/hyperlink" Target="http://www.monografias.com/trabajos5/cuentas/cuentas.shtml" TargetMode="External"/><Relationship Id="rId10" Type="http://schemas.openxmlformats.org/officeDocument/2006/relationships/hyperlink" Target="http://www.monografias.com/trabajos6/laerac/laerac.shtml#unificacion" TargetMode="External"/><Relationship Id="rId4" Type="http://schemas.openxmlformats.org/officeDocument/2006/relationships/hyperlink" Target="http://www.monografias.com/Historia/index.shtml" TargetMode="External"/><Relationship Id="rId9" Type="http://schemas.openxmlformats.org/officeDocument/2006/relationships/hyperlink" Target="http://www.monografias.com/trabajos4/revolfrancesa/revolfrancesa.s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s.wikipedia.org/wiki/Depuraci%C3%B3n_de_programas" TargetMode="External"/><Relationship Id="rId2" Type="http://schemas.openxmlformats.org/officeDocument/2006/relationships/audio" Target="../media/audio4.wav"/><Relationship Id="rId1" Type="http://schemas.openxmlformats.org/officeDocument/2006/relationships/slideLayout" Target="../slideLayouts/slideLayout2.xml"/><Relationship Id="rId6" Type="http://schemas.openxmlformats.org/officeDocument/2006/relationships/hyperlink" Target="https://es.wikipedia.org/wiki/Lenguaje_de_programaci%C3%B3n" TargetMode="External"/><Relationship Id="rId5" Type="http://schemas.openxmlformats.org/officeDocument/2006/relationships/hyperlink" Target="https://es.wikipedia.org/wiki/Programas_inform%C3%A1ticos" TargetMode="External"/><Relationship Id="rId4" Type="http://schemas.openxmlformats.org/officeDocument/2006/relationships/hyperlink" Target="https://es.wikipedia.org/wiki/C%C3%B3digo_fuent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s.wikipedia.org/wiki/Mantenimiento" TargetMode="Externa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hyperlink" Target="https://es.wikipedia.org/wiki/Mantenimiento_correctivo" TargetMode="Externa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p:cNvSpPr/>
          <p:nvPr/>
        </p:nvSpPr>
        <p:spPr>
          <a:xfrm>
            <a:off x="1101969" y="668214"/>
            <a:ext cx="9554308" cy="6601807"/>
          </a:xfrm>
          <a:prstGeom prst="rect">
            <a:avLst/>
          </a:prstGeom>
        </p:spPr>
        <p:txBody>
          <a:bodyPr wrap="square">
            <a:spAutoFit/>
          </a:bodyPr>
          <a:lstStyle/>
          <a:p>
            <a:pPr algn="ctr"/>
            <a:r>
              <a:rPr lang="es-GT" dirty="0" smtClean="0"/>
              <a:t>Liceo Compu-Market</a:t>
            </a:r>
          </a:p>
          <a:p>
            <a:pPr algn="ctr"/>
            <a:endParaRPr lang="es-GT" dirty="0"/>
          </a:p>
          <a:p>
            <a:pPr>
              <a:lnSpc>
                <a:spcPct val="150000"/>
              </a:lnSpc>
            </a:pPr>
            <a:r>
              <a:rPr lang="es-GT" dirty="0" smtClean="0"/>
              <a:t>Catedrático: Erick Gonzales  </a:t>
            </a:r>
          </a:p>
          <a:p>
            <a:pPr>
              <a:lnSpc>
                <a:spcPct val="150000"/>
              </a:lnSpc>
            </a:pPr>
            <a:r>
              <a:rPr lang="es-GT" dirty="0" smtClean="0"/>
              <a:t>Catedra: Practica Supervisada</a:t>
            </a:r>
          </a:p>
          <a:p>
            <a:pPr>
              <a:lnSpc>
                <a:spcPct val="150000"/>
              </a:lnSpc>
            </a:pPr>
            <a:endParaRPr lang="es-GT" dirty="0"/>
          </a:p>
          <a:p>
            <a:pPr>
              <a:lnSpc>
                <a:spcPct val="150000"/>
              </a:lnSpc>
            </a:pPr>
            <a:endParaRPr lang="es-GT" dirty="0" smtClean="0"/>
          </a:p>
          <a:p>
            <a:pPr>
              <a:lnSpc>
                <a:spcPct val="150000"/>
              </a:lnSpc>
            </a:pPr>
            <a:r>
              <a:rPr lang="es-GT" dirty="0"/>
              <a:t> </a:t>
            </a:r>
            <a:r>
              <a:rPr lang="es-GT" dirty="0" smtClean="0"/>
              <a:t>                               Tema: </a:t>
            </a:r>
            <a:r>
              <a:rPr lang="es-GT" dirty="0" err="1" smtClean="0"/>
              <a:t>Power</a:t>
            </a:r>
            <a:r>
              <a:rPr lang="es-GT" dirty="0" smtClean="0"/>
              <a:t> Point</a:t>
            </a:r>
          </a:p>
          <a:p>
            <a:pPr>
              <a:lnSpc>
                <a:spcPct val="150000"/>
              </a:lnSpc>
            </a:pPr>
            <a:endParaRPr lang="es-GT" dirty="0"/>
          </a:p>
          <a:p>
            <a:pPr>
              <a:lnSpc>
                <a:spcPct val="150000"/>
              </a:lnSpc>
            </a:pPr>
            <a:endParaRPr lang="es-GT" dirty="0" smtClean="0"/>
          </a:p>
          <a:p>
            <a:pPr algn="r">
              <a:lnSpc>
                <a:spcPct val="150000"/>
              </a:lnSpc>
            </a:pPr>
            <a:r>
              <a:rPr lang="es-GT" dirty="0" smtClean="0"/>
              <a:t>Nombre: </a:t>
            </a:r>
            <a:r>
              <a:rPr lang="es-GT" dirty="0" err="1" smtClean="0"/>
              <a:t>Mercy</a:t>
            </a:r>
            <a:r>
              <a:rPr lang="es-GT" dirty="0" smtClean="0"/>
              <a:t> Candy </a:t>
            </a:r>
            <a:r>
              <a:rPr lang="es-GT" dirty="0" err="1" smtClean="0"/>
              <a:t>Grabriela</a:t>
            </a:r>
            <a:r>
              <a:rPr lang="es-GT" dirty="0" smtClean="0"/>
              <a:t> Mendoza </a:t>
            </a:r>
            <a:r>
              <a:rPr lang="es-GT" dirty="0" err="1" smtClean="0"/>
              <a:t>Jeronimo</a:t>
            </a:r>
            <a:endParaRPr lang="es-GT" dirty="0" smtClean="0"/>
          </a:p>
          <a:p>
            <a:pPr algn="r">
              <a:lnSpc>
                <a:spcPct val="150000"/>
              </a:lnSpc>
            </a:pPr>
            <a:r>
              <a:rPr lang="es-GT" dirty="0" smtClean="0"/>
              <a:t>Grado:5to Baco “B”</a:t>
            </a:r>
          </a:p>
          <a:p>
            <a:pPr algn="r">
              <a:lnSpc>
                <a:spcPct val="150000"/>
              </a:lnSpc>
            </a:pPr>
            <a:endParaRPr lang="es-GT" dirty="0"/>
          </a:p>
          <a:p>
            <a:pPr algn="r">
              <a:lnSpc>
                <a:spcPct val="150000"/>
              </a:lnSpc>
            </a:pPr>
            <a:r>
              <a:rPr lang="es-GT" dirty="0" smtClean="0"/>
              <a:t>2017 </a:t>
            </a:r>
          </a:p>
          <a:p>
            <a:endParaRPr lang="es-GT" dirty="0"/>
          </a:p>
          <a:p>
            <a:endParaRPr lang="es-GT" dirty="0" smtClean="0"/>
          </a:p>
          <a:p>
            <a:endParaRPr lang="es-GT" dirty="0"/>
          </a:p>
          <a:p>
            <a:endParaRPr lang="es-GT" dirty="0" smtClean="0"/>
          </a:p>
          <a:p>
            <a:r>
              <a:rPr lang="es-GT" dirty="0"/>
              <a:t> </a:t>
            </a:r>
          </a:p>
        </p:txBody>
      </p:sp>
    </p:spTree>
    <p:extLst>
      <p:ext uri="{BB962C8B-B14F-4D97-AF65-F5344CB8AC3E}">
        <p14:creationId xmlns:p14="http://schemas.microsoft.com/office/powerpoint/2010/main" val="607748954"/>
      </p:ext>
    </p:extLst>
  </p:cSld>
  <p:clrMapOvr>
    <a:masterClrMapping/>
  </p:clrMapOvr>
  <mc:AlternateContent xmlns:mc="http://schemas.openxmlformats.org/markup-compatibility/2006">
    <mc:Choice xmlns:p14="http://schemas.microsoft.com/office/powerpoint/2010/main" Requires="p14">
      <p:transition spd="slow" p14:dur="1500">
        <p:split orient="vert"/>
        <p:sndAc>
          <p:stSnd>
            <p:snd r:embed="rId2" name="push.wav"/>
          </p:stSnd>
        </p:sndAc>
      </p:transition>
    </mc:Choice>
    <mc:Fallback>
      <p:transition spd="slow">
        <p:split orient="vert"/>
        <p:sndAc>
          <p:stSnd>
            <p:snd r:embed="rId2" name="push.wav"/>
          </p:stSnd>
        </p:sndAc>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i="1" dirty="0"/>
              <a:t> Tipos de Mantenimiento</a:t>
            </a:r>
            <a:endParaRPr lang="es-GT" dirty="0"/>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3106647858"/>
              </p:ext>
            </p:extLst>
          </p:nvPr>
        </p:nvGraphicFramePr>
        <p:xfrm>
          <a:off x="681039" y="2336801"/>
          <a:ext cx="9613143" cy="3408678"/>
        </p:xfrm>
        <a:graphic>
          <a:graphicData uri="http://schemas.openxmlformats.org/drawingml/2006/table">
            <a:tbl>
              <a:tblPr firstRow="1" bandRow="1">
                <a:tableStyleId>{5C22544A-7EE6-4342-B048-85BDC9FD1C3A}</a:tableStyleId>
              </a:tblPr>
              <a:tblGrid>
                <a:gridCol w="3204381"/>
                <a:gridCol w="3204381"/>
                <a:gridCol w="3204381"/>
              </a:tblGrid>
              <a:tr h="1136226">
                <a:tc>
                  <a:txBody>
                    <a:bodyPr/>
                    <a:lstStyle/>
                    <a:p>
                      <a:pPr algn="ctr"/>
                      <a:r>
                        <a:rPr lang="es-GT" dirty="0" smtClean="0"/>
                        <a:t>Tipos</a:t>
                      </a:r>
                      <a:endParaRPr lang="es-GT" dirty="0"/>
                    </a:p>
                  </a:txBody>
                  <a:tcPr/>
                </a:tc>
                <a:tc>
                  <a:txBody>
                    <a:bodyPr/>
                    <a:lstStyle/>
                    <a:p>
                      <a:pPr algn="ctr"/>
                      <a:r>
                        <a:rPr lang="es-GT" baseline="0" dirty="0" smtClean="0"/>
                        <a:t> Beneficios </a:t>
                      </a:r>
                      <a:endParaRPr lang="es-GT" dirty="0"/>
                    </a:p>
                  </a:txBody>
                  <a:tcPr/>
                </a:tc>
                <a:tc>
                  <a:txBody>
                    <a:bodyPr/>
                    <a:lstStyle/>
                    <a:p>
                      <a:r>
                        <a:rPr lang="es-GT" dirty="0" smtClean="0"/>
                        <a:t> Consecuencias</a:t>
                      </a:r>
                      <a:endParaRPr lang="es-GT" dirty="0"/>
                    </a:p>
                  </a:txBody>
                  <a:tcPr/>
                </a:tc>
              </a:tr>
              <a:tr h="1136226">
                <a:tc>
                  <a:txBody>
                    <a:bodyPr/>
                    <a:lstStyle/>
                    <a:p>
                      <a:r>
                        <a:rPr lang="es-GT" dirty="0" smtClean="0"/>
                        <a:t>Preventivo</a:t>
                      </a:r>
                      <a:endParaRPr lang="es-GT" dirty="0"/>
                    </a:p>
                  </a:txBody>
                  <a:tcPr/>
                </a:tc>
                <a:tc>
                  <a:txBody>
                    <a:bodyPr/>
                    <a:lstStyle/>
                    <a:p>
                      <a:r>
                        <a:rPr lang="es-GT" dirty="0" smtClean="0"/>
                        <a:t>Se</a:t>
                      </a:r>
                      <a:r>
                        <a:rPr lang="es-GT" baseline="0" dirty="0" smtClean="0"/>
                        <a:t> le puede dar mas tiempo de vida al ordenador.</a:t>
                      </a:r>
                      <a:endParaRPr lang="es-GT" dirty="0"/>
                    </a:p>
                  </a:txBody>
                  <a:tcPr/>
                </a:tc>
                <a:tc>
                  <a:txBody>
                    <a:bodyPr/>
                    <a:lstStyle/>
                    <a:p>
                      <a:r>
                        <a:rPr lang="es-GT" dirty="0" smtClean="0"/>
                        <a:t>Se Dañara Frecuentemente el ordenador incluso puede morir.</a:t>
                      </a:r>
                      <a:endParaRPr lang="es-GT" dirty="0"/>
                    </a:p>
                  </a:txBody>
                  <a:tcPr/>
                </a:tc>
              </a:tr>
              <a:tr h="1136226">
                <a:tc>
                  <a:txBody>
                    <a:bodyPr/>
                    <a:lstStyle/>
                    <a:p>
                      <a:r>
                        <a:rPr lang="es-GT" dirty="0" smtClean="0"/>
                        <a:t>Correctivo</a:t>
                      </a:r>
                      <a:endParaRPr lang="es-GT" dirty="0"/>
                    </a:p>
                  </a:txBody>
                  <a:tcPr/>
                </a:tc>
                <a:tc>
                  <a:txBody>
                    <a:bodyPr/>
                    <a:lstStyle/>
                    <a:p>
                      <a:r>
                        <a:rPr lang="es-GT" dirty="0" smtClean="0"/>
                        <a:t>Protección</a:t>
                      </a:r>
                      <a:r>
                        <a:rPr lang="es-GT" baseline="0" dirty="0" smtClean="0"/>
                        <a:t> de Documentos he Información.</a:t>
                      </a:r>
                      <a:endParaRPr lang="es-GT" dirty="0"/>
                    </a:p>
                  </a:txBody>
                  <a:tcPr/>
                </a:tc>
                <a:tc>
                  <a:txBody>
                    <a:bodyPr/>
                    <a:lstStyle/>
                    <a:p>
                      <a:r>
                        <a:rPr lang="es-GT" smtClean="0"/>
                        <a:t>La Información </a:t>
                      </a:r>
                      <a:r>
                        <a:rPr lang="es-GT" dirty="0" smtClean="0"/>
                        <a:t>se Perderá .</a:t>
                      </a:r>
                      <a:endParaRPr lang="es-GT" dirty="0"/>
                    </a:p>
                  </a:txBody>
                  <a:tcPr/>
                </a:tc>
              </a:tr>
            </a:tbl>
          </a:graphicData>
        </a:graphic>
      </p:graphicFrame>
    </p:spTree>
    <p:extLst>
      <p:ext uri="{BB962C8B-B14F-4D97-AF65-F5344CB8AC3E}">
        <p14:creationId xmlns:p14="http://schemas.microsoft.com/office/powerpoint/2010/main" val="3959069319"/>
      </p:ext>
    </p:extLst>
  </p:cSld>
  <p:clrMapOvr>
    <a:masterClrMapping/>
  </p:clrMapOvr>
  <p:transition spd="slow">
    <p:push dir="u"/>
    <p:sndAc>
      <p:stSnd>
        <p:snd r:embed="rId2" name="push.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es-GT" dirty="0" smtClean="0"/>
              <a:t>Mantenimiento                       </a:t>
            </a:r>
            <a:r>
              <a:rPr lang="es-GT" dirty="0" err="1" smtClean="0"/>
              <a:t>Mantenimiento</a:t>
            </a:r>
            <a:endParaRPr lang="es-GT" dirty="0"/>
          </a:p>
        </p:txBody>
      </p:sp>
      <p:sp>
        <p:nvSpPr>
          <p:cNvPr id="8" name="Marcador de texto 7"/>
          <p:cNvSpPr>
            <a:spLocks noGrp="1"/>
          </p:cNvSpPr>
          <p:nvPr>
            <p:ph type="body" sz="half" idx="2"/>
          </p:nvPr>
        </p:nvSpPr>
        <p:spPr/>
        <p:txBody>
          <a:bodyPr>
            <a:normAutofit lnSpcReduction="10000"/>
          </a:bodyPr>
          <a:lstStyle/>
          <a:p>
            <a:r>
              <a:rPr lang="es-GT" sz="3200" dirty="0" smtClean="0"/>
              <a:t>   Preventivo                              Correctivo</a:t>
            </a:r>
            <a:endParaRPr lang="es-GT"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763" y="1067567"/>
            <a:ext cx="3554724" cy="236729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0" name="Imagen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2948" y="1136789"/>
            <a:ext cx="3257550" cy="222885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782179906"/>
      </p:ext>
    </p:extLst>
  </p:cSld>
  <p:clrMapOvr>
    <a:masterClrMapping/>
  </p:clrMapOvr>
  <p:transition spd="slow">
    <p:randomBar dir="vert"/>
    <p:sndAc>
      <p:stSnd>
        <p:snd r:embed="rId2" name="push.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normAutofit/>
          </a:bodyPr>
          <a:lstStyle/>
          <a:p>
            <a:pPr algn="ctr"/>
            <a:r>
              <a:rPr lang="es-GT" sz="4000" b="1" i="1" dirty="0" smtClean="0">
                <a:latin typeface="Adobe Fan Heiti Std B" panose="020B0700000000000000" pitchFamily="34" charset="-128"/>
                <a:ea typeface="Adobe Fan Heiti Std B" panose="020B0700000000000000" pitchFamily="34" charset="-128"/>
              </a:rPr>
              <a:t>Compras De Computadoras</a:t>
            </a:r>
            <a:endParaRPr lang="es-GT" sz="4000" b="1" i="1" dirty="0">
              <a:latin typeface="Adobe Fan Heiti Std B" panose="020B0700000000000000" pitchFamily="34" charset="-128"/>
              <a:ea typeface="Adobe Fan Heiti Std B" panose="020B0700000000000000" pitchFamily="34" charset="-128"/>
            </a:endParaRPr>
          </a:p>
        </p:txBody>
      </p:sp>
      <p:graphicFrame>
        <p:nvGraphicFramePr>
          <p:cNvPr id="11" name="Marcador de contenido 10"/>
          <p:cNvGraphicFramePr>
            <a:graphicFrameLocks noGrp="1"/>
          </p:cNvGraphicFramePr>
          <p:nvPr>
            <p:ph idx="1"/>
            <p:extLst>
              <p:ext uri="{D42A27DB-BD31-4B8C-83A1-F6EECF244321}">
                <p14:modId xmlns:p14="http://schemas.microsoft.com/office/powerpoint/2010/main" val="445477583"/>
              </p:ext>
            </p:extLst>
          </p:nvPr>
        </p:nvGraphicFramePr>
        <p:xfrm>
          <a:off x="681038" y="2336800"/>
          <a:ext cx="9613900" cy="35988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89942504"/>
      </p:ext>
    </p:extLst>
  </p:cSld>
  <p:clrMapOvr>
    <a:masterClrMapping/>
  </p:clrMapOvr>
  <mc:AlternateContent xmlns:mc="http://schemas.openxmlformats.org/markup-compatibility/2006">
    <mc:Choice xmlns:p14="http://schemas.microsoft.com/office/powerpoint/2010/main" Requires="p14">
      <p:transition spd="slow" p14:dur="2250">
        <p:sndAc>
          <p:stSnd>
            <p:snd r:embed="rId2" name="push.wav"/>
          </p:stSnd>
        </p:sndAc>
      </p:transition>
    </mc:Choice>
    <mc:Fallback>
      <p:transition spd="slow">
        <p:sndAc>
          <p:stSnd>
            <p:snd r:embed="rId2" name="push.wav"/>
          </p:stSnd>
        </p:sndAc>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pPr algn="ctr"/>
            <a:r>
              <a:rPr lang="es-GT" sz="4400" b="1" i="1" dirty="0" smtClean="0">
                <a:latin typeface="Adobe Garamond Pro Bold" panose="02020702060506020403" pitchFamily="18" charset="0"/>
              </a:rPr>
              <a:t>Introducción</a:t>
            </a:r>
            <a:endParaRPr lang="es-GT" sz="4400" b="1" i="1" dirty="0">
              <a:latin typeface="Adobe Garamond Pro Bold" panose="02020702060506020403" pitchFamily="18" charset="0"/>
            </a:endParaRPr>
          </a:p>
        </p:txBody>
      </p:sp>
      <p:sp>
        <p:nvSpPr>
          <p:cNvPr id="6" name="Marcador de contenido 5"/>
          <p:cNvSpPr>
            <a:spLocks noGrp="1"/>
          </p:cNvSpPr>
          <p:nvPr>
            <p:ph idx="1"/>
          </p:nvPr>
        </p:nvSpPr>
        <p:spPr/>
        <p:txBody>
          <a:bodyPr/>
          <a:lstStyle/>
          <a:p>
            <a:pPr marL="0" indent="0">
              <a:buNone/>
            </a:pPr>
            <a:r>
              <a:rPr lang="es-GT" dirty="0" smtClean="0"/>
              <a:t>A continuación conoceremos parte de la historia de los siguientes temas del  áreas de tecnología  en los cuales encontraremos:</a:t>
            </a:r>
          </a:p>
          <a:p>
            <a:pPr marL="0" indent="0">
              <a:buNone/>
            </a:pPr>
            <a:endParaRPr lang="es-GT" dirty="0" smtClean="0"/>
          </a:p>
          <a:p>
            <a:r>
              <a:rPr lang="es-GT" dirty="0" smtClean="0"/>
              <a:t>Historia de la Computadora</a:t>
            </a:r>
          </a:p>
          <a:p>
            <a:r>
              <a:rPr lang="es-GT" dirty="0" smtClean="0"/>
              <a:t>Historia de la Programación</a:t>
            </a:r>
          </a:p>
          <a:p>
            <a:r>
              <a:rPr lang="es-GT" dirty="0" smtClean="0"/>
              <a:t>Mantenimiento preventivo </a:t>
            </a:r>
            <a:endParaRPr lang="es-GT" dirty="0"/>
          </a:p>
        </p:txBody>
      </p:sp>
    </p:spTree>
    <p:extLst>
      <p:ext uri="{BB962C8B-B14F-4D97-AF65-F5344CB8AC3E}">
        <p14:creationId xmlns:p14="http://schemas.microsoft.com/office/powerpoint/2010/main" val="3852278006"/>
      </p:ext>
    </p:extLst>
  </p:cSld>
  <p:clrMapOvr>
    <a:masterClrMapping/>
  </p:clrMapOvr>
  <p:transition spd="slow">
    <p:push dir="u"/>
    <p:sndAc>
      <p:stSnd>
        <p:snd r:embed="rId2" name="drumroll.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GT" sz="4800" b="1" i="1" dirty="0" smtClean="0">
                <a:latin typeface="Adobe Garamond Pro Bold" panose="02020702060506020403" pitchFamily="18" charset="0"/>
              </a:rPr>
              <a:t>Historia de la Computación</a:t>
            </a:r>
            <a:endParaRPr lang="es-GT" sz="4800" b="1" i="1" dirty="0">
              <a:latin typeface="Adobe Garamond Pro Bold" panose="02020702060506020403" pitchFamily="18" charset="0"/>
            </a:endParaRPr>
          </a:p>
        </p:txBody>
      </p:sp>
      <p:sp>
        <p:nvSpPr>
          <p:cNvPr id="5" name="Marcador de contenido 4"/>
          <p:cNvSpPr>
            <a:spLocks noGrp="1"/>
          </p:cNvSpPr>
          <p:nvPr>
            <p:ph idx="1"/>
          </p:nvPr>
        </p:nvSpPr>
        <p:spPr/>
        <p:txBody>
          <a:bodyPr>
            <a:normAutofit fontScale="77500" lnSpcReduction="20000"/>
          </a:bodyPr>
          <a:lstStyle/>
          <a:p>
            <a:pPr marL="0" indent="0">
              <a:buNone/>
            </a:pPr>
            <a:r>
              <a:rPr lang="es-GT" dirty="0" smtClean="0">
                <a:ea typeface="Adobe Heiti Std R" panose="020B0400000000000000" pitchFamily="34" charset="-128"/>
              </a:rPr>
              <a:t>A Lo largo de la Historia La computación a sido una herramienta clave Para el ser Humano pues es allí donde se facilita la realización de deberes o bien para poder obtener información concreta.</a:t>
            </a:r>
          </a:p>
          <a:p>
            <a:r>
              <a:rPr lang="es-GT" dirty="0"/>
              <a:t>Uno de los primeros dispositivos mecánicos para contar fue el </a:t>
            </a:r>
            <a:r>
              <a:rPr lang="es-GT" dirty="0">
                <a:hlinkClick r:id="rId3"/>
              </a:rPr>
              <a:t>ábaco</a:t>
            </a:r>
            <a:r>
              <a:rPr lang="es-GT" dirty="0"/>
              <a:t>, cuya </a:t>
            </a:r>
            <a:r>
              <a:rPr lang="es-GT" dirty="0">
                <a:hlinkClick r:id="rId4"/>
              </a:rPr>
              <a:t>historia</a:t>
            </a:r>
            <a:r>
              <a:rPr lang="es-GT" dirty="0"/>
              <a:t> se remonta a las antiguas civilizaciones griega y romana. Este dispositivo es muy sencillo, consta de </a:t>
            </a:r>
            <a:r>
              <a:rPr lang="es-GT" dirty="0">
                <a:hlinkClick r:id="rId5"/>
              </a:rPr>
              <a:t>cuentas</a:t>
            </a:r>
            <a:r>
              <a:rPr lang="es-GT" dirty="0"/>
              <a:t> ensartadas en varillas que a su vez están montadas en un marco rectangular. Al desplazar las cuentas sobre varillas, sus posiciones representan valores almacenados, y es mediante dichas posiciones que este representa y almacena datos. A este dispositivo no se le puede llamar </a:t>
            </a:r>
            <a:r>
              <a:rPr lang="es-GT" dirty="0">
                <a:hlinkClick r:id="rId6"/>
              </a:rPr>
              <a:t>computadora</a:t>
            </a:r>
            <a:r>
              <a:rPr lang="es-GT" dirty="0"/>
              <a:t> por carecer del elemento fundamental llamado programa.</a:t>
            </a:r>
          </a:p>
          <a:p>
            <a:r>
              <a:rPr lang="es-GT" dirty="0"/>
              <a:t>Otro de los </a:t>
            </a:r>
            <a:r>
              <a:rPr lang="es-GT" dirty="0">
                <a:hlinkClick r:id="rId7"/>
              </a:rPr>
              <a:t>inventos</a:t>
            </a:r>
            <a:r>
              <a:rPr lang="es-GT" dirty="0"/>
              <a:t> mecánicos fue la </a:t>
            </a:r>
            <a:r>
              <a:rPr lang="es-GT" dirty="0" err="1"/>
              <a:t>Pascalina</a:t>
            </a:r>
            <a:r>
              <a:rPr lang="es-GT" dirty="0"/>
              <a:t> inventada por Blaise </a:t>
            </a:r>
            <a:r>
              <a:rPr lang="es-GT" dirty="0">
                <a:hlinkClick r:id="rId8"/>
              </a:rPr>
              <a:t>Pascal</a:t>
            </a:r>
            <a:r>
              <a:rPr lang="es-GT" dirty="0"/>
              <a:t> (1623 - 1662) de </a:t>
            </a:r>
            <a:r>
              <a:rPr lang="es-GT" dirty="0">
                <a:hlinkClick r:id="rId9"/>
              </a:rPr>
              <a:t>Francia</a:t>
            </a:r>
            <a:r>
              <a:rPr lang="es-GT" dirty="0"/>
              <a:t> y la de Gottfried Wilhelm von Leibniz (1646 - 1716) de </a:t>
            </a:r>
            <a:r>
              <a:rPr lang="es-GT" dirty="0">
                <a:hlinkClick r:id="rId10"/>
              </a:rPr>
              <a:t>Alemania</a:t>
            </a:r>
            <a:r>
              <a:rPr lang="es-GT" dirty="0"/>
              <a:t>. Con estas </a:t>
            </a:r>
            <a:r>
              <a:rPr lang="es-GT" dirty="0">
                <a:hlinkClick r:id="rId11"/>
              </a:rPr>
              <a:t>máquinas</a:t>
            </a:r>
            <a:r>
              <a:rPr lang="es-GT" dirty="0"/>
              <a:t>, los datos se representaban mediante las posiciones de los engranajes, y los datos se introducían manualmente estableciendo dichas posiciones finales de las ruedas, de manera similar a como leemos los números en el cuentakilómetros de un automóvil</a:t>
            </a:r>
            <a:r>
              <a:rPr lang="es-GT" dirty="0" smtClean="0"/>
              <a:t>.</a:t>
            </a:r>
            <a:endParaRPr lang="es-GT" dirty="0"/>
          </a:p>
        </p:txBody>
      </p:sp>
    </p:spTree>
    <p:extLst>
      <p:ext uri="{BB962C8B-B14F-4D97-AF65-F5344CB8AC3E}">
        <p14:creationId xmlns:p14="http://schemas.microsoft.com/office/powerpoint/2010/main" val="1971904981"/>
      </p:ext>
    </p:extLst>
  </p:cSld>
  <p:clrMapOvr>
    <a:masterClrMapping/>
  </p:clrMapOvr>
  <p:transition spd="slow">
    <p:circle/>
    <p:sndAc>
      <p:stSnd>
        <p:snd r:embed="rId2" name="explode.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dirty="0"/>
          </a:p>
        </p:txBody>
      </p:sp>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60672" y="2215663"/>
            <a:ext cx="3785605" cy="318299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826657236"/>
      </p:ext>
    </p:extLst>
  </p:cSld>
  <p:clrMapOvr>
    <a:masterClrMapping/>
  </p:clrMapOvr>
  <p:transition spd="slow">
    <p:wipe/>
    <p:sndAc>
      <p:stSnd>
        <p:snd r:embed="rId2" name="explode.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pPr algn="ctr"/>
            <a:r>
              <a:rPr lang="es-GT" sz="4800" i="1" dirty="0" smtClean="0">
                <a:latin typeface="Adobe Garamond Pro Bold" panose="02020702060506020403" pitchFamily="18" charset="0"/>
              </a:rPr>
              <a:t>Historia de la Programación</a:t>
            </a:r>
            <a:endParaRPr lang="es-GT" sz="4800" i="1" dirty="0">
              <a:latin typeface="Adobe Garamond Pro Bold" panose="02020702060506020403" pitchFamily="18" charset="0"/>
            </a:endParaRPr>
          </a:p>
        </p:txBody>
      </p:sp>
      <p:sp>
        <p:nvSpPr>
          <p:cNvPr id="6" name="Marcador de contenido 5"/>
          <p:cNvSpPr>
            <a:spLocks noGrp="1"/>
          </p:cNvSpPr>
          <p:nvPr>
            <p:ph idx="1"/>
          </p:nvPr>
        </p:nvSpPr>
        <p:spPr/>
        <p:txBody>
          <a:bodyPr>
            <a:normAutofit fontScale="92500"/>
          </a:bodyPr>
          <a:lstStyle/>
          <a:p>
            <a:r>
              <a:rPr lang="es-GT" dirty="0"/>
              <a:t>La </a:t>
            </a:r>
            <a:r>
              <a:rPr lang="es-GT" b="1" dirty="0"/>
              <a:t>programación informática</a:t>
            </a:r>
            <a:r>
              <a:rPr lang="es-GT" dirty="0"/>
              <a:t> o </a:t>
            </a:r>
            <a:r>
              <a:rPr lang="es-GT" b="1" dirty="0"/>
              <a:t>programación algorítmica</a:t>
            </a:r>
            <a:r>
              <a:rPr lang="es-GT" dirty="0"/>
              <a:t>, acortada como </a:t>
            </a:r>
            <a:r>
              <a:rPr lang="es-GT" b="1" dirty="0"/>
              <a:t>programación</a:t>
            </a:r>
            <a:r>
              <a:rPr lang="es-GT" dirty="0"/>
              <a:t>, es el proceso de diseñar, codificar, </a:t>
            </a:r>
            <a:r>
              <a:rPr lang="es-GT" dirty="0">
                <a:hlinkClick r:id="rId3" tooltip="Depuración de programas"/>
              </a:rPr>
              <a:t>depurar</a:t>
            </a:r>
            <a:r>
              <a:rPr lang="es-GT" dirty="0"/>
              <a:t> y mantener el </a:t>
            </a:r>
            <a:r>
              <a:rPr lang="es-GT" dirty="0">
                <a:hlinkClick r:id="rId4" tooltip="Código fuente"/>
              </a:rPr>
              <a:t>código fuente</a:t>
            </a:r>
            <a:r>
              <a:rPr lang="es-GT" dirty="0"/>
              <a:t> de </a:t>
            </a:r>
            <a:r>
              <a:rPr lang="es-GT" dirty="0">
                <a:hlinkClick r:id="rId5" tooltip="Programas informáticos"/>
              </a:rPr>
              <a:t>programas de computadora</a:t>
            </a:r>
            <a:r>
              <a:rPr lang="es-GT" dirty="0"/>
              <a:t>. El código fuente es escrito en un </a:t>
            </a:r>
            <a:r>
              <a:rPr lang="es-GT" dirty="0">
                <a:hlinkClick r:id="rId6" tooltip="Lenguaje de programación"/>
              </a:rPr>
              <a:t>lenguaje de programación</a:t>
            </a:r>
            <a:r>
              <a:rPr lang="es-GT" dirty="0"/>
              <a:t>. El propósito de la programación es crear programas que exhiban un comportamiento deseado. El proceso de escribir código requiere frecuentemente conocimientos en varias áreas distintas, además del dominio del lenguaje a utilizar, algoritmos especializados y lógica formal. Programar no involucra necesariamente otras tareas tales como el análisis y diseño de la aplicación (pero sí el diseño del código), aunque sí suelen estar fusionadas en el desarrollo de pequeñas aplicaciones.</a:t>
            </a:r>
          </a:p>
        </p:txBody>
      </p:sp>
    </p:spTree>
    <p:extLst>
      <p:ext uri="{BB962C8B-B14F-4D97-AF65-F5344CB8AC3E}">
        <p14:creationId xmlns:p14="http://schemas.microsoft.com/office/powerpoint/2010/main" val="1482964431"/>
      </p:ext>
    </p:extLst>
  </p:cSld>
  <p:clrMapOvr>
    <a:masterClrMapping/>
  </p:clrMapOvr>
  <mc:AlternateContent xmlns:mc="http://schemas.openxmlformats.org/markup-compatibility/2006">
    <mc:Choice xmlns:p14="http://schemas.microsoft.com/office/powerpoint/2010/main" Requires="p14">
      <p:transition spd="slow" p14:dur="2500">
        <p:sndAc>
          <p:stSnd>
            <p:snd r:embed="rId2" name="camera.wav"/>
          </p:stSnd>
        </p:sndAc>
      </p:transition>
    </mc:Choice>
    <mc:Fallback>
      <p:transition spd="slow">
        <p:sndAc>
          <p:stSnd>
            <p:snd r:embed="rId2" name="camera.wav"/>
          </p:stSnd>
        </p:sndAc>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a:p>
        </p:txBody>
      </p:sp>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10708" y="2454365"/>
            <a:ext cx="3184403" cy="2733279"/>
          </a:xfrm>
        </p:spPr>
      </p:pic>
    </p:spTree>
    <p:extLst>
      <p:ext uri="{BB962C8B-B14F-4D97-AF65-F5344CB8AC3E}">
        <p14:creationId xmlns:p14="http://schemas.microsoft.com/office/powerpoint/2010/main" val="39517048"/>
      </p:ext>
    </p:extLst>
  </p:cSld>
  <p:clrMapOvr>
    <a:masterClrMapping/>
  </p:clrMapOvr>
  <mc:AlternateContent xmlns:mc="http://schemas.openxmlformats.org/markup-compatibility/2006">
    <mc:Choice xmlns:p14="http://schemas.microsoft.com/office/powerpoint/2010/main" Requires="p14">
      <p:transition spd="slow" p14:dur="3400">
        <p14:reveal/>
        <p:sndAc>
          <p:stSnd>
            <p:snd r:embed="rId2" name="push.wav"/>
          </p:stSnd>
        </p:sndAc>
      </p:transition>
    </mc:Choice>
    <mc:Fallback>
      <p:transition spd="slow">
        <p:fade/>
        <p:sndAc>
          <p:stSnd>
            <p:snd r:embed="rId2" name="push.wav"/>
          </p:stSnd>
        </p:sndAc>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GT" sz="4800" b="1" i="1" dirty="0" smtClean="0">
                <a:latin typeface="Adobe Garamond Pro Bold" panose="02020702060506020403" pitchFamily="18" charset="0"/>
              </a:rPr>
              <a:t>Mantenimiento Preventivo</a:t>
            </a:r>
            <a:endParaRPr lang="es-GT" sz="4800" b="1" i="1" dirty="0">
              <a:latin typeface="Adobe Garamond Pro Bold" panose="02020702060506020403" pitchFamily="18" charset="0"/>
            </a:endParaRPr>
          </a:p>
        </p:txBody>
      </p:sp>
      <p:sp>
        <p:nvSpPr>
          <p:cNvPr id="3" name="Marcador de contenido 2"/>
          <p:cNvSpPr>
            <a:spLocks noGrp="1"/>
          </p:cNvSpPr>
          <p:nvPr>
            <p:ph idx="1"/>
          </p:nvPr>
        </p:nvSpPr>
        <p:spPr/>
        <p:txBody>
          <a:bodyPr>
            <a:normAutofit fontScale="92500" lnSpcReduction="20000"/>
          </a:bodyPr>
          <a:lstStyle/>
          <a:p>
            <a:r>
              <a:rPr lang="es-GT" dirty="0"/>
              <a:t>En las operaciones de </a:t>
            </a:r>
            <a:r>
              <a:rPr lang="es-GT" dirty="0">
                <a:hlinkClick r:id="rId3" tooltip="Mantenimiento"/>
              </a:rPr>
              <a:t>mantenimiento</a:t>
            </a:r>
            <a:r>
              <a:rPr lang="es-GT" dirty="0"/>
              <a:t>, el </a:t>
            </a:r>
            <a:r>
              <a:rPr lang="es-GT" b="1" dirty="0"/>
              <a:t>mantenimiento preventivo</a:t>
            </a:r>
            <a:r>
              <a:rPr lang="es-GT" dirty="0"/>
              <a:t> es el destinado a la conservación de equipos o instalaciones mediante la realización de revisión y reparación que garanticen su buen funcionamiento y fiabilidad. El mantenimiento preventivo se realiza en equipos en condiciones de funcionamiento, por oposición al </a:t>
            </a:r>
            <a:r>
              <a:rPr lang="es-GT" dirty="0">
                <a:hlinkClick r:id="rId4" tooltip="Mantenimiento correctivo"/>
              </a:rPr>
              <a:t>mantenimiento correctivo</a:t>
            </a:r>
            <a:r>
              <a:rPr lang="es-GT" dirty="0"/>
              <a:t> que repara o pone en condiciones de funcionamiento aquellos que dejaron de funcionar o están dañados.</a:t>
            </a:r>
          </a:p>
          <a:p>
            <a:r>
              <a:rPr lang="es-GT" dirty="0"/>
              <a:t>El 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a:t>
            </a:r>
          </a:p>
          <a:p>
            <a:pPr marL="0" indent="0">
              <a:buNone/>
            </a:pPr>
            <a:endParaRPr lang="es-GT" dirty="0"/>
          </a:p>
        </p:txBody>
      </p:sp>
    </p:spTree>
    <p:extLst>
      <p:ext uri="{BB962C8B-B14F-4D97-AF65-F5344CB8AC3E}">
        <p14:creationId xmlns:p14="http://schemas.microsoft.com/office/powerpoint/2010/main" val="594575325"/>
      </p:ext>
    </p:extLst>
  </p:cSld>
  <p:clrMapOvr>
    <a:masterClrMapping/>
  </p:clrMapOvr>
  <mc:AlternateContent xmlns:mc="http://schemas.openxmlformats.org/markup-compatibility/2006">
    <mc:Choice xmlns:p14="http://schemas.microsoft.com/office/powerpoint/2010/main" Requires="p14">
      <p:transition spd="slow" p14:dur="800">
        <p:circle/>
        <p:sndAc>
          <p:stSnd>
            <p:snd r:embed="rId2" name="push.wav"/>
          </p:stSnd>
        </p:sndAc>
      </p:transition>
    </mc:Choice>
    <mc:Fallback>
      <p:transition spd="slow">
        <p:circle/>
        <p:sndAc>
          <p:stSnd>
            <p:snd r:embed="rId2" name="push.wav"/>
          </p:stSnd>
        </p:sndAc>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GT" sz="4000" i="1" dirty="0" smtClean="0"/>
              <a:t> Tipos de Mantenimiento</a:t>
            </a:r>
            <a:endParaRPr lang="es-GT" sz="4000" i="1" dirty="0"/>
          </a:p>
        </p:txBody>
      </p:sp>
      <p:sp>
        <p:nvSpPr>
          <p:cNvPr id="5" name="Marcador de contenido 4"/>
          <p:cNvSpPr>
            <a:spLocks noGrp="1"/>
          </p:cNvSpPr>
          <p:nvPr>
            <p:ph idx="1"/>
          </p:nvPr>
        </p:nvSpPr>
        <p:spPr/>
        <p:txBody>
          <a:bodyPr/>
          <a:lstStyle/>
          <a:p>
            <a:r>
              <a:rPr lang="es-GT" b="1" u="sng" dirty="0"/>
              <a:t>Mantenimiento Correctivo</a:t>
            </a:r>
            <a:r>
              <a:rPr lang="es-GT" dirty="0"/>
              <a:t>: Es el conjunto de tareas destinadas a corregir los defectos que se van presentando en los distintos equipos y que son comunicados al departamento de mantenimiento por los usuarios de los mismos.</a:t>
            </a:r>
          </a:p>
          <a:p>
            <a:r>
              <a:rPr lang="es-GT" b="1" u="sng" dirty="0"/>
              <a:t>Mantenimiento Preventivo</a:t>
            </a:r>
            <a:r>
              <a:rPr lang="es-GT" dirty="0"/>
              <a:t>: Es el mantenimiento que tiene por misión mantener un nivel de servicio determinado en los equipos, programando las intervenciones de sus puntos vulnerables en el momento más oportuno. Suele tener un carácter sistemático, es decir, se interviene aunque el equipo no haya dado ningún síntoma de tener un problema.</a:t>
            </a:r>
          </a:p>
          <a:p>
            <a:endParaRPr lang="es-GT" dirty="0"/>
          </a:p>
        </p:txBody>
      </p:sp>
    </p:spTree>
    <p:extLst>
      <p:ext uri="{BB962C8B-B14F-4D97-AF65-F5344CB8AC3E}">
        <p14:creationId xmlns:p14="http://schemas.microsoft.com/office/powerpoint/2010/main" val="835193272"/>
      </p:ext>
    </p:extLst>
  </p:cSld>
  <p:clrMapOvr>
    <a:masterClrMapping/>
  </p:clrMapOvr>
  <mc:AlternateContent xmlns:mc="http://schemas.openxmlformats.org/markup-compatibility/2006">
    <mc:Choice xmlns:p14="http://schemas.microsoft.com/office/powerpoint/2010/main" Requires="p14">
      <p:transition spd="slow" p14:dur="2250">
        <p:sndAc>
          <p:stSnd>
            <p:snd r:embed="rId2" name="push.wav"/>
          </p:stSnd>
        </p:sndAc>
      </p:transition>
    </mc:Choice>
    <mc:Fallback>
      <p:transition spd="slow">
        <p:sndAc>
          <p:stSnd>
            <p:snd r:embed="rId2" name="push.wav"/>
          </p:stSnd>
        </p:sndAc>
      </p:transition>
    </mc:Fallback>
  </mc:AlternateContent>
  <p:timing>
    <p:tnLst>
      <p:par>
        <p:cTn id="1" dur="indefinite" restart="never" nodeType="tmRoot"/>
      </p:par>
    </p:tnLst>
  </p:timing>
</p:sld>
</file>

<file path=ppt/theme/theme1.xml><?xml version="1.0" encoding="utf-8"?>
<a:theme xmlns:a="http://schemas.openxmlformats.org/drawingml/2006/main" name="Berlín">
  <a:themeElements>
    <a:clrScheme name="Berlí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TM04033917[[fn=Berlín]]</Template>
  <TotalTime>50</TotalTime>
  <Words>268</Words>
  <Application>Microsoft Office PowerPoint</Application>
  <PresentationFormat>Panorámica</PresentationFormat>
  <Paragraphs>50</Paragraphs>
  <Slides>11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Adobe Fan Heiti Std B</vt:lpstr>
      <vt:lpstr>Adobe Heiti Std R</vt:lpstr>
      <vt:lpstr>Adobe Garamond Pro Bold</vt:lpstr>
      <vt:lpstr>Arial</vt:lpstr>
      <vt:lpstr>Trebuchet MS</vt:lpstr>
      <vt:lpstr>Berlín</vt:lpstr>
      <vt:lpstr>Presentación de PowerPoint</vt:lpstr>
      <vt:lpstr>Compras De Computadoras</vt:lpstr>
      <vt:lpstr>Introducción</vt:lpstr>
      <vt:lpstr>Historia de la Computación</vt:lpstr>
      <vt:lpstr>Presentación de PowerPoint</vt:lpstr>
      <vt:lpstr>Historia de la Programación</vt:lpstr>
      <vt:lpstr>Presentación de PowerPoint</vt:lpstr>
      <vt:lpstr>Mantenimiento Preventivo</vt:lpstr>
      <vt:lpstr> Tipos de Mantenimiento</vt:lpstr>
      <vt:lpstr> Tipos de Mantenimiento</vt:lpstr>
      <vt:lpstr>Mantenimiento                       Mantenimiento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 de Liceo Compu-market</dc:creator>
  <cp:lastModifiedBy>estudiante de Liceo Compu-market</cp:lastModifiedBy>
  <cp:revision>9</cp:revision>
  <dcterms:created xsi:type="dcterms:W3CDTF">2017-04-20T14:18:14Z</dcterms:created>
  <dcterms:modified xsi:type="dcterms:W3CDTF">2017-04-20T16:13:48Z</dcterms:modified>
</cp:coreProperties>
</file>