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509688743"/>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045208914"/>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1516741"/>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3562038806"/>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2624716"/>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415282033"/>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021852098"/>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638966022"/>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51014244"/>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5918BD-A515-43D4-BD70-160A3ED485F1}" type="datetimeFigureOut">
              <a:rPr lang="es-GT" smtClean="0"/>
              <a:t>22/05/2017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884279040"/>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5918BD-A515-43D4-BD70-160A3ED485F1}"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2675339718"/>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5918BD-A515-43D4-BD70-160A3ED485F1}" type="datetimeFigureOut">
              <a:rPr lang="es-GT" smtClean="0"/>
              <a:t>22/05/2017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998761498"/>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E5918BD-A515-43D4-BD70-160A3ED485F1}" type="datetimeFigureOut">
              <a:rPr lang="es-GT" smtClean="0"/>
              <a:t>22/05/2017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574658971"/>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918BD-A515-43D4-BD70-160A3ED485F1}" type="datetimeFigureOut">
              <a:rPr lang="es-GT" smtClean="0"/>
              <a:t>22/05/2017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800897043"/>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5918BD-A515-43D4-BD70-160A3ED485F1}"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1765076531"/>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E5918BD-A515-43D4-BD70-160A3ED485F1}" type="datetimeFigureOut">
              <a:rPr lang="es-GT" smtClean="0"/>
              <a:t>22/05/2017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AF3DB66-59D3-4669-B3A2-DC5AC10B9592}" type="slidenum">
              <a:rPr lang="es-GT" smtClean="0"/>
              <a:t>‹Nº›</a:t>
            </a:fld>
            <a:endParaRPr lang="es-GT"/>
          </a:p>
        </p:txBody>
      </p:sp>
    </p:spTree>
    <p:extLst>
      <p:ext uri="{BB962C8B-B14F-4D97-AF65-F5344CB8AC3E}">
        <p14:creationId xmlns:p14="http://schemas.microsoft.com/office/powerpoint/2010/main" val="547538258"/>
      </p:ext>
    </p:extLst>
  </p:cSld>
  <p:clrMapOvr>
    <a:masterClrMapping/>
  </p:clrMapOvr>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5918BD-A515-43D4-BD70-160A3ED485F1}" type="datetimeFigureOut">
              <a:rPr lang="es-GT" smtClean="0"/>
              <a:t>22/05/2017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F3DB66-59D3-4669-B3A2-DC5AC10B9592}" type="slidenum">
              <a:rPr lang="es-GT" smtClean="0"/>
              <a:t>‹Nº›</a:t>
            </a:fld>
            <a:endParaRPr lang="es-GT"/>
          </a:p>
        </p:txBody>
      </p:sp>
    </p:spTree>
    <p:extLst>
      <p:ext uri="{BB962C8B-B14F-4D97-AF65-F5344CB8AC3E}">
        <p14:creationId xmlns:p14="http://schemas.microsoft.com/office/powerpoint/2010/main" val="3377515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p14:dur="100" advTm="335">
        <p:cut/>
      </p:transition>
    </mc:Choice>
    <mc:Fallback>
      <p:transition advTm="335">
        <p:cu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ags" Target="../tags/tag3.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hyperlink" Target="http://twenergy.com/contaminacion/contaminacion-acustica-la-polucion-invisible-39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hyperlink" Target="http://twenergy.com/energia-electrica/que-es-la-energia-electrica-38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twenergy.com/contaminacion" TargetMode="External"/><Relationship Id="rId2" Type="http://schemas.openxmlformats.org/officeDocument/2006/relationships/hyperlink" Target="http://twenergy.com/residuos/residuos-no-peligrosos-39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twenergy.com/medio-ambiente-curiosidades/las-causas-del-calentamiento-global-387" TargetMode="External"/><Relationship Id="rId2" Type="http://schemas.openxmlformats.org/officeDocument/2006/relationships/hyperlink" Target="http://twenergy.com/contaminacion/que-es-la-contaminacion-ambiental-45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9.xml"/><Relationship Id="rId1" Type="http://schemas.openxmlformats.org/officeDocument/2006/relationships/tags" Target="../tags/tag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8968" y="2066332"/>
            <a:ext cx="7766936" cy="1646302"/>
          </a:xfrm>
        </p:spPr>
        <p:txBody>
          <a:bodyPr/>
          <a:lstStyle/>
          <a:p>
            <a:r>
              <a:rPr lang="es-GT" dirty="0" smtClean="0">
                <a:solidFill>
                  <a:srgbClr val="00B050"/>
                </a:solidFill>
                <a:latin typeface="Algerian" panose="04020705040A02060702" pitchFamily="82" charset="0"/>
              </a:rPr>
              <a:t/>
            </a:r>
            <a:br>
              <a:rPr lang="es-GT" dirty="0" smtClean="0">
                <a:solidFill>
                  <a:srgbClr val="00B050"/>
                </a:solidFill>
                <a:latin typeface="Algerian" panose="04020705040A02060702" pitchFamily="82" charset="0"/>
              </a:rPr>
            </a:br>
            <a:r>
              <a:rPr lang="es-GT" dirty="0" smtClean="0">
                <a:solidFill>
                  <a:srgbClr val="00B050"/>
                </a:solidFill>
                <a:latin typeface="Algerian" panose="04020705040A02060702" pitchFamily="82" charset="0"/>
              </a:rPr>
              <a:t>CONTAMINACION</a:t>
            </a:r>
            <a:endParaRPr lang="es-GT" dirty="0">
              <a:solidFill>
                <a:srgbClr val="00B050"/>
              </a:solidFill>
              <a:latin typeface="Algerian" panose="04020705040A02060702" pitchFamily="82" charset="0"/>
            </a:endParaRPr>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2380875560"/>
      </p:ext>
    </p:extLst>
  </p:cSld>
  <p:clrMapOvr>
    <a:masterClrMapping/>
  </p:clrMapOvr>
  <mc:AlternateContent xmlns:mc="http://schemas.openxmlformats.org/markup-compatibility/2006">
    <mc:Choice xmlns:p14="http://schemas.microsoft.com/office/powerpoint/2010/main" Requires="p14">
      <p:transition p14:dur="100" advTm="54">
        <p:cut/>
      </p:transition>
    </mc:Choice>
    <mc:Fallback>
      <p:transition advTm="54">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3">
            <a:extLst>
              <a:ext uri="{28A0092B-C50C-407E-A947-70E740481C1C}">
                <a14:useLocalDpi xmlns:a14="http://schemas.microsoft.com/office/drawing/2010/main" val="0"/>
              </a:ext>
            </a:extLst>
          </a:blip>
          <a:srcRect t="27636" b="27636"/>
          <a:stretch>
            <a:fillRect/>
          </a:stretch>
        </p:blipFill>
        <p:spPr>
          <a:xfrm>
            <a:off x="1003010" y="1280717"/>
            <a:ext cx="4095083" cy="1831935"/>
          </a:xfrm>
          <a:prstGeom prst="rect">
            <a:avLst/>
          </a:prstGeom>
          <a:ln w="228600" cap="sq" cmpd="thickThin">
            <a:solidFill>
              <a:srgbClr val="000000"/>
            </a:solidFill>
            <a:prstDash val="solid"/>
            <a:miter lim="800000"/>
          </a:ln>
          <a:effectLst>
            <a:innerShdw blurRad="76200">
              <a:srgbClr val="000000"/>
            </a:innerShdw>
          </a:effectLst>
        </p:spPr>
      </p:pic>
      <p:sp>
        <p:nvSpPr>
          <p:cNvPr id="4" name="Marcador de texto 3"/>
          <p:cNvSpPr>
            <a:spLocks noGrp="1"/>
          </p:cNvSpPr>
          <p:nvPr>
            <p:ph type="body" sz="half" idx="2"/>
          </p:nvPr>
        </p:nvSpPr>
        <p:spPr/>
        <p:txBody>
          <a:bodyPr/>
          <a:lstStyle/>
          <a:p>
            <a:endParaRPr lang="es-GT"/>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0675" y="1419709"/>
            <a:ext cx="3493326" cy="1692943"/>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088" y="3477800"/>
            <a:ext cx="4286250" cy="2933700"/>
          </a:xfrm>
          <a:prstGeom prst="rect">
            <a:avLst/>
          </a:prstGeom>
        </p:spPr>
      </p:pic>
    </p:spTree>
    <p:custDataLst>
      <p:tags r:id="rId1"/>
    </p:custDataLst>
    <p:extLst>
      <p:ext uri="{BB962C8B-B14F-4D97-AF65-F5344CB8AC3E}">
        <p14:creationId xmlns:p14="http://schemas.microsoft.com/office/powerpoint/2010/main" val="464920489"/>
      </p:ext>
    </p:extLst>
  </p:cSld>
  <p:clrMapOvr>
    <a:masterClrMapping/>
  </p:clrMapOvr>
  <mc:AlternateContent xmlns:mc="http://schemas.openxmlformats.org/markup-compatibility/2006">
    <mc:Choice xmlns:p14="http://schemas.microsoft.com/office/powerpoint/2010/main" Requires="p14">
      <p:transition p14:dur="100" advTm="2141">
        <p:cut/>
      </p:transition>
    </mc:Choice>
    <mc:Fallback>
      <p:transition advTm="2141">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972855"/>
            <a:ext cx="8596668" cy="1320800"/>
          </a:xfrm>
        </p:spPr>
        <p:txBody>
          <a:bodyPr/>
          <a:lstStyle/>
          <a:p>
            <a:pPr algn="ctr"/>
            <a:r>
              <a:rPr lang="es-GT" sz="4800" b="1" dirty="0">
                <a:latin typeface="Algerian" panose="04020705040A02060702" pitchFamily="82" charset="0"/>
              </a:rPr>
              <a:t>Acústica</a:t>
            </a:r>
            <a:endParaRPr lang="es-GT" sz="4800" dirty="0">
              <a:latin typeface="Algerian" panose="04020705040A02060702" pitchFamily="82" charset="0"/>
            </a:endParaRPr>
          </a:p>
        </p:txBody>
      </p:sp>
      <p:sp>
        <p:nvSpPr>
          <p:cNvPr id="3" name="Marcador de contenido 2"/>
          <p:cNvSpPr>
            <a:spLocks noGrp="1"/>
          </p:cNvSpPr>
          <p:nvPr>
            <p:ph idx="1"/>
          </p:nvPr>
        </p:nvSpPr>
        <p:spPr/>
        <p:txBody>
          <a:bodyPr/>
          <a:lstStyle/>
          <a:p>
            <a:r>
              <a:rPr lang="es-GT" b="1" dirty="0"/>
              <a:t> Acústica:</a:t>
            </a:r>
            <a:r>
              <a:rPr lang="es-GT" dirty="0"/>
              <a:t> se define por la  presencia de altos decibelios en algún lugar determinado. La causa principal de la </a:t>
            </a:r>
            <a:r>
              <a:rPr lang="es-GT" dirty="0">
                <a:hlinkClick r:id="rId2"/>
              </a:rPr>
              <a:t>contaminación acústica</a:t>
            </a:r>
            <a:r>
              <a:rPr lang="es-GT" dirty="0"/>
              <a:t> es la actividad humana, como el transporte, la construcción de edificios y obras públicas, la industria.... Los efectos producidos por el ruido pueden ser fisiológicos, como la pérdida de audición, y psicológicos, como la irritabilidad exagerada, alteraciones del sueño o disminución de la capacidad mental de concentración</a:t>
            </a:r>
            <a:r>
              <a:rPr lang="es-GT" dirty="0" smtClean="0"/>
              <a:t>.</a:t>
            </a:r>
          </a:p>
          <a:p>
            <a:r>
              <a:rPr lang="es-GT" dirty="0"/>
              <a:t>Principales causas:</a:t>
            </a:r>
            <a:br>
              <a:rPr lang="es-GT" dirty="0"/>
            </a:br>
            <a:r>
              <a:rPr lang="es-GT" dirty="0"/>
              <a:t>– Ruido de los carros, aviones, helicópteros, etc.</a:t>
            </a:r>
            <a:br>
              <a:rPr lang="es-GT" dirty="0"/>
            </a:br>
            <a:r>
              <a:rPr lang="es-GT" dirty="0"/>
              <a:t>– Ruido de motores y máquinas industriales.</a:t>
            </a:r>
            <a:br>
              <a:rPr lang="es-GT" dirty="0"/>
            </a:br>
            <a:r>
              <a:rPr lang="es-GT" dirty="0"/>
              <a:t>– Ruido de equipos electrógenos.</a:t>
            </a:r>
            <a:br>
              <a:rPr lang="es-GT" dirty="0"/>
            </a:br>
            <a:r>
              <a:rPr lang="es-GT" dirty="0"/>
              <a:t>– Música a alto volumen (polladas, discotecas, etc.).</a:t>
            </a:r>
            <a:br>
              <a:rPr lang="es-GT" dirty="0"/>
            </a:br>
            <a:r>
              <a:rPr lang="es-GT" dirty="0"/>
              <a:t>– Explosiones (minería, construcción civil, guerras, etc.).</a:t>
            </a:r>
          </a:p>
        </p:txBody>
      </p:sp>
    </p:spTree>
    <p:extLst>
      <p:ext uri="{BB962C8B-B14F-4D97-AF65-F5344CB8AC3E}">
        <p14:creationId xmlns:p14="http://schemas.microsoft.com/office/powerpoint/2010/main" val="591005459"/>
      </p:ext>
    </p:extLst>
  </p:cSld>
  <p:clrMapOvr>
    <a:masterClrMapping/>
  </p:clrMapOvr>
  <mc:AlternateContent xmlns:mc="http://schemas.openxmlformats.org/markup-compatibility/2006">
    <mc:Choice xmlns:p14="http://schemas.microsoft.com/office/powerpoint/2010/main" Requires="p14">
      <p:transition p14:dur="100" advTm="18">
        <p:cut/>
      </p:transition>
    </mc:Choice>
    <mc:Fallback>
      <p:transition advTm="18">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3">
            <a:extLst>
              <a:ext uri="{28A0092B-C50C-407E-A947-70E740481C1C}">
                <a14:useLocalDpi xmlns:a14="http://schemas.microsoft.com/office/drawing/2010/main" val="0"/>
              </a:ext>
            </a:extLst>
          </a:blip>
          <a:srcRect t="9266" b="9266"/>
          <a:stretch>
            <a:fillRect/>
          </a:stretch>
        </p:blipFill>
        <p:spPr>
          <a:xfrm>
            <a:off x="677334" y="690402"/>
            <a:ext cx="4628763" cy="2070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Marcador de texto 3"/>
          <p:cNvSpPr>
            <a:spLocks noGrp="1"/>
          </p:cNvSpPr>
          <p:nvPr>
            <p:ph type="body" sz="half" idx="2"/>
          </p:nvPr>
        </p:nvSpPr>
        <p:spPr/>
        <p:txBody>
          <a:bodyPr/>
          <a:lstStyle/>
          <a:p>
            <a:endParaRPr lang="es-GT"/>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3166" y="690401"/>
            <a:ext cx="3697638" cy="20706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4956" y="3327816"/>
            <a:ext cx="3371984" cy="2322922"/>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979952100"/>
      </p:ext>
    </p:extLst>
  </p:cSld>
  <p:clrMapOvr>
    <a:masterClrMapping/>
  </p:clrMapOvr>
  <mc:AlternateContent xmlns:mc="http://schemas.openxmlformats.org/markup-compatibility/2006">
    <mc:Choice xmlns:p14="http://schemas.microsoft.com/office/powerpoint/2010/main" Requires="p14">
      <p:transition p14:dur="100" advTm="3524">
        <p:cut/>
      </p:transition>
    </mc:Choice>
    <mc:Fallback>
      <p:transition advTm="3524">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dirty="0" smtClean="0">
                <a:solidFill>
                  <a:srgbClr val="00B050"/>
                </a:solidFill>
                <a:latin typeface="Algerian" panose="04020705040A02060702" pitchFamily="82" charset="0"/>
              </a:rPr>
              <a:t>VISUAL</a:t>
            </a:r>
            <a:endParaRPr lang="es-GT" sz="5400" dirty="0">
              <a:solidFill>
                <a:srgbClr val="00B050"/>
              </a:solidFill>
              <a:latin typeface="Algerian" panose="04020705040A02060702" pitchFamily="82" charset="0"/>
            </a:endParaRPr>
          </a:p>
        </p:txBody>
      </p:sp>
      <p:sp>
        <p:nvSpPr>
          <p:cNvPr id="3" name="Marcador de contenido 2"/>
          <p:cNvSpPr>
            <a:spLocks noGrp="1"/>
          </p:cNvSpPr>
          <p:nvPr>
            <p:ph idx="1"/>
          </p:nvPr>
        </p:nvSpPr>
        <p:spPr/>
        <p:txBody>
          <a:bodyPr/>
          <a:lstStyle/>
          <a:p>
            <a:r>
              <a:rPr lang="es-GT" dirty="0"/>
              <a:t>Es la ruptura del equilibrio natural del paisaje por la gran cantidad de avisos publicitarios o colores que por su variedad e intensidad afectan las condiciones de vida de los seres vivos.</a:t>
            </a:r>
          </a:p>
          <a:p>
            <a:r>
              <a:rPr lang="es-GT" dirty="0"/>
              <a:t>Principales causas:</a:t>
            </a:r>
            <a:br>
              <a:rPr lang="es-GT" dirty="0"/>
            </a:br>
            <a:r>
              <a:rPr lang="es-GT" dirty="0"/>
              <a:t>– Exceso de avisos publicitarios e informativos.</a:t>
            </a:r>
            <a:br>
              <a:rPr lang="es-GT" dirty="0"/>
            </a:br>
            <a:r>
              <a:rPr lang="es-GT" dirty="0"/>
              <a:t>– Luces y colores intensos</a:t>
            </a:r>
            <a:br>
              <a:rPr lang="es-GT" dirty="0"/>
            </a:br>
            <a:r>
              <a:rPr lang="es-GT" dirty="0"/>
              <a:t>– Cambios del paisaje natural por actividades humanas (campamentos petroleros, campamentos mineros, crecimiento de las ciudades, etc.).</a:t>
            </a:r>
          </a:p>
          <a:p>
            <a:r>
              <a:rPr lang="es-GT" dirty="0"/>
              <a:t>es aquella que destruye visualmente el paisaje natural (ya sea rural o urbano), debido a la presencia de torres de transporte de </a:t>
            </a:r>
            <a:r>
              <a:rPr lang="es-GT" dirty="0">
                <a:hlinkClick r:id="rId2"/>
              </a:rPr>
              <a:t>energía eléctrica</a:t>
            </a:r>
            <a:r>
              <a:rPr lang="es-GT" dirty="0"/>
              <a:t>, vallas publicitarias en carreteras y avenidas, vertederos y minas a cielo abierto.</a:t>
            </a:r>
          </a:p>
        </p:txBody>
      </p:sp>
    </p:spTree>
    <p:extLst>
      <p:ext uri="{BB962C8B-B14F-4D97-AF65-F5344CB8AC3E}">
        <p14:creationId xmlns:p14="http://schemas.microsoft.com/office/powerpoint/2010/main" val="3682594553"/>
      </p:ext>
    </p:extLst>
  </p:cSld>
  <p:clrMapOvr>
    <a:masterClrMapping/>
  </p:clrMapOvr>
  <mc:AlternateContent xmlns:mc="http://schemas.openxmlformats.org/markup-compatibility/2006">
    <mc:Choice xmlns:p14="http://schemas.microsoft.com/office/powerpoint/2010/main" Requires="p14">
      <p:transition p14:dur="100" advTm="18">
        <p:cut/>
      </p:transition>
    </mc:Choice>
    <mc:Fallback>
      <p:transition advTm="18">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3">
            <a:extLst>
              <a:ext uri="{28A0092B-C50C-407E-A947-70E740481C1C}">
                <a14:useLocalDpi xmlns:a14="http://schemas.microsoft.com/office/drawing/2010/main" val="0"/>
              </a:ext>
            </a:extLst>
          </a:blip>
          <a:srcRect t="17471" b="17471"/>
          <a:stretch>
            <a:fillRect/>
          </a:stretch>
        </p:blipFill>
        <p:spPr>
          <a:xfrm>
            <a:off x="677334" y="620098"/>
            <a:ext cx="4515638" cy="202007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Marcador de texto 3"/>
          <p:cNvSpPr>
            <a:spLocks noGrp="1"/>
          </p:cNvSpPr>
          <p:nvPr>
            <p:ph type="body" sz="half" idx="2"/>
          </p:nvPr>
        </p:nvSpPr>
        <p:spPr/>
        <p:txBody>
          <a:bodyPr/>
          <a:lstStyle/>
          <a:p>
            <a:endParaRPr lang="es-GT"/>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169" y="706208"/>
            <a:ext cx="1676400" cy="1847850"/>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6981" y="3333851"/>
            <a:ext cx="3222843" cy="2281338"/>
          </a:xfrm>
          <a:prstGeom prst="rect">
            <a:avLst/>
          </a:prstGeom>
        </p:spPr>
      </p:pic>
    </p:spTree>
    <p:custDataLst>
      <p:tags r:id="rId1"/>
    </p:custDataLst>
    <p:extLst>
      <p:ext uri="{BB962C8B-B14F-4D97-AF65-F5344CB8AC3E}">
        <p14:creationId xmlns:p14="http://schemas.microsoft.com/office/powerpoint/2010/main" val="3953946042"/>
      </p:ext>
    </p:extLst>
  </p:cSld>
  <p:clrMapOvr>
    <a:masterClrMapping/>
  </p:clrMapOvr>
  <mc:AlternateContent xmlns:mc="http://schemas.openxmlformats.org/markup-compatibility/2006">
    <mc:Choice xmlns:p14="http://schemas.microsoft.com/office/powerpoint/2010/main" Requires="p14">
      <p:transition p14:dur="100" advTm="3140">
        <p:cut/>
      </p:transition>
    </mc:Choice>
    <mc:Fallback>
      <p:transition advTm="314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4800" dirty="0" smtClean="0">
                <a:solidFill>
                  <a:srgbClr val="00B050"/>
                </a:solidFill>
                <a:latin typeface="Algerian" panose="04020705040A02060702" pitchFamily="82" charset="0"/>
              </a:rPr>
              <a:t>¿que es y como nos afecta?</a:t>
            </a:r>
            <a:endParaRPr lang="es-GT" sz="4800" dirty="0">
              <a:solidFill>
                <a:srgbClr val="00B050"/>
              </a:solidFill>
              <a:latin typeface="Algerian" panose="04020705040A02060702" pitchFamily="82" charset="0"/>
            </a:endParaRPr>
          </a:p>
        </p:txBody>
      </p:sp>
      <p:sp>
        <p:nvSpPr>
          <p:cNvPr id="3" name="Marcador de contenido 2"/>
          <p:cNvSpPr>
            <a:spLocks noGrp="1"/>
          </p:cNvSpPr>
          <p:nvPr>
            <p:ph idx="1"/>
          </p:nvPr>
        </p:nvSpPr>
        <p:spPr>
          <a:xfrm>
            <a:off x="677334" y="1559339"/>
            <a:ext cx="8596668" cy="3880773"/>
          </a:xfrm>
        </p:spPr>
        <p:txBody>
          <a:bodyPr>
            <a:normAutofit/>
          </a:bodyPr>
          <a:lstStyle/>
          <a:p>
            <a:pPr marL="0" lvl="0" indent="0" defTabSz="914400" eaLnBrk="0" fontAlgn="base" hangingPunct="0">
              <a:spcBef>
                <a:spcPct val="0"/>
              </a:spcBef>
              <a:spcAft>
                <a:spcPct val="0"/>
              </a:spcAft>
              <a:buClrTx/>
              <a:buSzTx/>
              <a:buNone/>
            </a:pPr>
            <a:r>
              <a:rPr lang="es-GT" sz="1600" dirty="0">
                <a:solidFill>
                  <a:srgbClr val="4D4D4D"/>
                </a:solidFill>
                <a:latin typeface="AsapRegular"/>
              </a:rPr>
              <a:t>Los tóxicos ambientales son las sustancias introducidas en el medio ambiente que causan un efecto en los seres vivos y en el medio ambiente, o que si bien no causan un efecto directo tienen la capacidad potencial de causarlo.</a:t>
            </a:r>
            <a:endParaRPr lang="es-GT" sz="2400" dirty="0">
              <a:solidFill>
                <a:schemeClr val="tx1"/>
              </a:solidFill>
            </a:endParaRPr>
          </a:p>
          <a:p>
            <a:pPr marL="0" lvl="0" indent="0" defTabSz="914400" eaLnBrk="0" fontAlgn="base" hangingPunct="0">
              <a:spcBef>
                <a:spcPct val="0"/>
              </a:spcBef>
              <a:spcAft>
                <a:spcPct val="0"/>
              </a:spcAft>
              <a:buClrTx/>
              <a:buSzTx/>
              <a:buNone/>
            </a:pPr>
            <a:r>
              <a:rPr lang="es-GT" sz="1600" dirty="0">
                <a:solidFill>
                  <a:srgbClr val="4D4D4D"/>
                </a:solidFill>
                <a:latin typeface="AsapRegular"/>
              </a:rPr>
              <a:t>Para nosotros ésta es la mejor y más amplia definición de lo que es un tóxico ambiental.</a:t>
            </a:r>
            <a:endParaRPr lang="es-GT" sz="2400" dirty="0">
              <a:solidFill>
                <a:schemeClr val="tx1"/>
              </a:solidFill>
            </a:endParaRPr>
          </a:p>
          <a:p>
            <a:pPr marL="0" lvl="0" indent="0" defTabSz="914400" eaLnBrk="0" fontAlgn="base" hangingPunct="0">
              <a:spcBef>
                <a:spcPct val="0"/>
              </a:spcBef>
              <a:spcAft>
                <a:spcPct val="0"/>
              </a:spcAft>
              <a:buClrTx/>
              <a:buSzTx/>
              <a:buNone/>
            </a:pPr>
            <a:r>
              <a:rPr lang="es-GT" sz="1600" dirty="0">
                <a:solidFill>
                  <a:srgbClr val="4D4D4D"/>
                </a:solidFill>
                <a:latin typeface="AsapRegular"/>
              </a:rPr>
              <a:t>Cuando hablamos de </a:t>
            </a:r>
            <a:r>
              <a:rPr lang="es-GT" sz="1600" b="1" dirty="0">
                <a:solidFill>
                  <a:srgbClr val="4D4D4D"/>
                </a:solidFill>
                <a:latin typeface="AsapRegular"/>
              </a:rPr>
              <a:t>tóxicos ambientales</a:t>
            </a:r>
            <a:r>
              <a:rPr lang="es-GT" sz="1600" dirty="0">
                <a:solidFill>
                  <a:srgbClr val="4D4D4D"/>
                </a:solidFill>
                <a:latin typeface="AsapRegular"/>
              </a:rPr>
              <a:t> solemos imaginar humos y </a:t>
            </a:r>
            <a:r>
              <a:rPr lang="es-GT" sz="1600" dirty="0" smtClean="0">
                <a:solidFill>
                  <a:srgbClr val="4D4D4D"/>
                </a:solidFill>
                <a:latin typeface="AsapRegular"/>
              </a:rPr>
              <a:t>gases.</a:t>
            </a:r>
          </a:p>
          <a:p>
            <a:pPr marL="0" lvl="0" indent="0" defTabSz="914400" eaLnBrk="0" fontAlgn="base" hangingPunct="0">
              <a:spcBef>
                <a:spcPct val="0"/>
              </a:spcBef>
              <a:spcAft>
                <a:spcPct val="0"/>
              </a:spcAft>
              <a:buClrTx/>
              <a:buSzTx/>
              <a:buNone/>
            </a:pPr>
            <a:r>
              <a:rPr lang="es-GT" sz="1600" dirty="0" smtClean="0">
                <a:solidFill>
                  <a:srgbClr val="4D4D4D"/>
                </a:solidFill>
                <a:latin typeface="AsapRegular"/>
              </a:rPr>
              <a:t>Pero </a:t>
            </a:r>
            <a:r>
              <a:rPr lang="es-GT" sz="1600" dirty="0">
                <a:solidFill>
                  <a:srgbClr val="4D4D4D"/>
                </a:solidFill>
                <a:latin typeface="AsapRegular"/>
              </a:rPr>
              <a:t>la realidad es que los tóxicos ambientales podemos encontrarlos. Los efectos en la salud de los diferentes tóxicos ambientales dependerán de la dosis, del tiempo de exposición y de otros factores específicos de cada persona, puesto que no todo el mundo reacciona de la misma manera ante una misma exposición.</a:t>
            </a:r>
          </a:p>
          <a:p>
            <a:pPr marL="0" lvl="0" indent="0" defTabSz="914400" eaLnBrk="0" fontAlgn="base" hangingPunct="0">
              <a:spcBef>
                <a:spcPct val="0"/>
              </a:spcBef>
              <a:spcAft>
                <a:spcPct val="0"/>
              </a:spcAft>
              <a:buClrTx/>
              <a:buSzTx/>
              <a:buNone/>
            </a:pPr>
            <a:r>
              <a:rPr lang="es-GT" sz="1600" dirty="0" smtClean="0">
                <a:solidFill>
                  <a:srgbClr val="4D4D4D"/>
                </a:solidFill>
                <a:latin typeface="AsapRegular"/>
              </a:rPr>
              <a:t>En </a:t>
            </a:r>
            <a:r>
              <a:rPr lang="es-GT" sz="1600" dirty="0">
                <a:solidFill>
                  <a:srgbClr val="4D4D4D"/>
                </a:solidFill>
                <a:latin typeface="AsapRegular"/>
              </a:rPr>
              <a:t>la actualidad  la mayor parte de la población mundial, tanto en los países desarrollados como en los países en vías de desarrollo, está expuesta a altos niveles de tóxicos ambientales, tanto es así que, en octubre de 2013, la OMS clasificó Tóxicos ambientales por </a:t>
            </a:r>
            <a:r>
              <a:rPr lang="es-GT" sz="1600" dirty="0" smtClean="0">
                <a:solidFill>
                  <a:srgbClr val="4D4D4D"/>
                </a:solidFill>
                <a:latin typeface="AsapRegular"/>
              </a:rPr>
              <a:t>vehículos el </a:t>
            </a:r>
            <a:r>
              <a:rPr lang="es-GT" sz="1600" dirty="0">
                <a:solidFill>
                  <a:srgbClr val="4D4D4D"/>
                </a:solidFill>
                <a:latin typeface="AsapRegular"/>
              </a:rPr>
              <a:t>aire contaminado como un cancerígeno humano dentro del Grupo 1, tras analizar y revisar a literatura científica más reciente que evaluaba la </a:t>
            </a:r>
            <a:r>
              <a:rPr lang="es-GT" sz="1600" dirty="0" err="1">
                <a:solidFill>
                  <a:srgbClr val="4D4D4D"/>
                </a:solidFill>
                <a:latin typeface="AsapRegular"/>
              </a:rPr>
              <a:t>carcinogenicidad</a:t>
            </a:r>
            <a:r>
              <a:rPr lang="es-GT" sz="1600" dirty="0">
                <a:solidFill>
                  <a:srgbClr val="4D4D4D"/>
                </a:solidFill>
                <a:latin typeface="AsapRegular"/>
              </a:rPr>
              <a:t> de la contaminación atmosférica.</a:t>
            </a:r>
            <a:endParaRPr lang="es-GT" sz="1600" dirty="0"/>
          </a:p>
        </p:txBody>
      </p:sp>
    </p:spTree>
    <p:extLst>
      <p:ext uri="{BB962C8B-B14F-4D97-AF65-F5344CB8AC3E}">
        <p14:creationId xmlns:p14="http://schemas.microsoft.com/office/powerpoint/2010/main" val="509257767"/>
      </p:ext>
    </p:extLst>
  </p:cSld>
  <p:clrMapOvr>
    <a:masterClrMapping/>
  </p:clrMapOvr>
  <mc:AlternateContent xmlns:mc="http://schemas.openxmlformats.org/markup-compatibility/2006">
    <mc:Choice xmlns:p14="http://schemas.microsoft.com/office/powerpoint/2010/main" Requires="p14">
      <p:transition p14:dur="100" advTm="965">
        <p:cut/>
      </p:transition>
    </mc:Choice>
    <mc:Fallback>
      <p:transition advTm="965">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3">
            <a:extLst>
              <a:ext uri="{28A0092B-C50C-407E-A947-70E740481C1C}">
                <a14:useLocalDpi xmlns:a14="http://schemas.microsoft.com/office/drawing/2010/main" val="0"/>
              </a:ext>
            </a:extLst>
          </a:blip>
          <a:srcRect t="10301" b="10301"/>
          <a:stretch>
            <a:fillRect/>
          </a:stretch>
        </p:blipFill>
        <p:spPr>
          <a:xfrm>
            <a:off x="795263" y="825674"/>
            <a:ext cx="3927050" cy="1756765"/>
          </a:xfrm>
          <a:prstGeom prst="rect">
            <a:avLst/>
          </a:prstGeom>
          <a:ln w="228600" cap="sq" cmpd="thickThin">
            <a:solidFill>
              <a:srgbClr val="000000"/>
            </a:solidFill>
            <a:prstDash val="solid"/>
            <a:miter lim="800000"/>
          </a:ln>
          <a:effectLst>
            <a:innerShdw blurRad="76200">
              <a:srgbClr val="000000"/>
            </a:innerShdw>
          </a:effectLst>
        </p:spPr>
      </p:pic>
      <p:sp>
        <p:nvSpPr>
          <p:cNvPr id="4" name="Marcador de texto 3"/>
          <p:cNvSpPr>
            <a:spLocks noGrp="1"/>
          </p:cNvSpPr>
          <p:nvPr>
            <p:ph type="body" sz="half" idx="2"/>
          </p:nvPr>
        </p:nvSpPr>
        <p:spPr/>
        <p:txBody>
          <a:bodyPr/>
          <a:lstStyle/>
          <a:p>
            <a:endParaRPr lang="es-GT"/>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4745" y="669828"/>
            <a:ext cx="3251156" cy="20636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3102" y="3300243"/>
            <a:ext cx="3176065" cy="21135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extLst>
      <p:ext uri="{BB962C8B-B14F-4D97-AF65-F5344CB8AC3E}">
        <p14:creationId xmlns:p14="http://schemas.microsoft.com/office/powerpoint/2010/main" val="2536700775"/>
      </p:ext>
    </p:extLst>
  </p:cSld>
  <p:clrMapOvr>
    <a:masterClrMapping/>
  </p:clrMapOvr>
  <mc:AlternateContent xmlns:mc="http://schemas.openxmlformats.org/markup-compatibility/2006">
    <mc:Choice xmlns:p14="http://schemas.microsoft.com/office/powerpoint/2010/main" Requires="p14">
      <p:transition p14:dur="100" advTm="3507">
        <p:cut/>
      </p:transition>
    </mc:Choice>
    <mc:Fallback>
      <p:transition advTm="3507">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381" y="2814182"/>
            <a:ext cx="8596668" cy="1320800"/>
          </a:xfrm>
        </p:spPr>
        <p:txBody>
          <a:bodyPr>
            <a:normAutofit/>
          </a:bodyPr>
          <a:lstStyle/>
          <a:p>
            <a:r>
              <a:rPr lang="es-GT" sz="5400" dirty="0" smtClean="0">
                <a:solidFill>
                  <a:srgbClr val="00B050"/>
                </a:solidFill>
                <a:latin typeface="Algerian" panose="04020705040A02060702" pitchFamily="82" charset="0"/>
              </a:rPr>
              <a:t>TIPOS DE CONTAMINACION</a:t>
            </a:r>
            <a:endParaRPr lang="es-GT" sz="54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84385474"/>
      </p:ext>
    </p:extLst>
  </p:cSld>
  <p:clrMapOvr>
    <a:masterClrMapping/>
  </p:clrMapOvr>
  <mc:AlternateContent xmlns:mc="http://schemas.openxmlformats.org/markup-compatibility/2006">
    <mc:Choice xmlns:p14="http://schemas.microsoft.com/office/powerpoint/2010/main" Requires="p14">
      <p:transition p14:dur="100" advTm="1077">
        <p:cut/>
      </p:transition>
    </mc:Choice>
    <mc:Fallback>
      <p:transition advTm="1077">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839789"/>
            <a:ext cx="8596668" cy="1320800"/>
          </a:xfrm>
        </p:spPr>
        <p:txBody>
          <a:bodyPr>
            <a:normAutofit/>
          </a:bodyPr>
          <a:lstStyle/>
          <a:p>
            <a:pPr algn="ctr"/>
            <a:r>
              <a:rPr lang="es-GT" sz="4800" dirty="0">
                <a:latin typeface="Algerian" panose="04020705040A02060702" pitchFamily="82" charset="0"/>
              </a:rPr>
              <a:t>Contaminación del agua</a:t>
            </a:r>
          </a:p>
        </p:txBody>
      </p:sp>
      <p:sp>
        <p:nvSpPr>
          <p:cNvPr id="3" name="Marcador de contenido 2"/>
          <p:cNvSpPr>
            <a:spLocks noGrp="1"/>
          </p:cNvSpPr>
          <p:nvPr>
            <p:ph idx="1"/>
          </p:nvPr>
        </p:nvSpPr>
        <p:spPr/>
        <p:txBody>
          <a:bodyPr/>
          <a:lstStyle/>
          <a:p>
            <a:r>
              <a:rPr lang="es-GT" dirty="0"/>
              <a:t>Contaminación del agua: es la incorporación al agua de materias extrañas, como microorganismos, productos químicos, residuos industriales, y de otros tipos o aguas residuales. Estas materias deterioran la calidad del agua y la hacen inútil para los usos pretendidos</a:t>
            </a:r>
            <a:r>
              <a:rPr lang="es-GT" dirty="0" smtClean="0"/>
              <a:t>.</a:t>
            </a:r>
            <a:r>
              <a:rPr lang="es-GT" dirty="0"/>
              <a:t> </a:t>
            </a:r>
            <a:endParaRPr lang="es-GT" dirty="0" smtClean="0"/>
          </a:p>
          <a:p>
            <a:r>
              <a:rPr lang="es-GT" dirty="0" smtClean="0"/>
              <a:t>Existe </a:t>
            </a:r>
            <a:r>
              <a:rPr lang="es-GT" dirty="0"/>
              <a:t>con la presencia de desechos en el agua. Las principales causas se deben al arrojo de residuos sólidos domésticos (</a:t>
            </a:r>
            <a:r>
              <a:rPr lang="es-GT" dirty="0">
                <a:hlinkClick r:id="rId2"/>
              </a:rPr>
              <a:t>residuos no peligrosos</a:t>
            </a:r>
            <a:r>
              <a:rPr lang="es-GT" dirty="0"/>
              <a:t>) e industriales, los derrames de petróleo y la descarga de aceites usados. La </a:t>
            </a:r>
            <a:r>
              <a:rPr lang="es-GT" dirty="0">
                <a:hlinkClick r:id="rId3"/>
              </a:rPr>
              <a:t>contaminación</a:t>
            </a:r>
            <a:r>
              <a:rPr lang="es-GT" dirty="0"/>
              <a:t> en los mares, ríos y lagos se ha convertido en un foco de infecciones y enfermedades para  los seres humanos.</a:t>
            </a:r>
          </a:p>
        </p:txBody>
      </p:sp>
    </p:spTree>
    <p:extLst>
      <p:ext uri="{BB962C8B-B14F-4D97-AF65-F5344CB8AC3E}">
        <p14:creationId xmlns:p14="http://schemas.microsoft.com/office/powerpoint/2010/main" val="3493354601"/>
      </p:ext>
    </p:extLst>
  </p:cSld>
  <p:clrMapOvr>
    <a:masterClrMapping/>
  </p:clrMapOvr>
  <mc:AlternateContent xmlns:mc="http://schemas.openxmlformats.org/markup-compatibility/2006">
    <mc:Choice xmlns:p14="http://schemas.microsoft.com/office/powerpoint/2010/main" Requires="p14">
      <p:transition p14:dur="100" advTm="18">
        <p:cut/>
      </p:transition>
    </mc:Choice>
    <mc:Fallback>
      <p:transition advTm="18">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t="20718" b="20718"/>
          <a:stretch>
            <a:fillRect/>
          </a:stretch>
        </p:blipFill>
        <p:spPr>
          <a:xfrm>
            <a:off x="990484" y="1084885"/>
            <a:ext cx="4518992" cy="20215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Marcador de texto 3"/>
          <p:cNvSpPr>
            <a:spLocks noGrp="1"/>
          </p:cNvSpPr>
          <p:nvPr>
            <p:ph type="body" sz="half" idx="2"/>
          </p:nvPr>
        </p:nvSpPr>
        <p:spPr/>
        <p:txBody>
          <a:bodyPr/>
          <a:lstStyle/>
          <a:p>
            <a:endParaRPr lang="es-GT"/>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276" y="1012795"/>
            <a:ext cx="2795143" cy="209365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750" y="3624263"/>
            <a:ext cx="2619375" cy="17430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14290834"/>
      </p:ext>
    </p:extLst>
  </p:cSld>
  <p:clrMapOvr>
    <a:masterClrMapping/>
  </p:clrMapOvr>
  <mc:AlternateContent xmlns:mc="http://schemas.openxmlformats.org/markup-compatibility/2006">
    <mc:Choice xmlns:p14="http://schemas.microsoft.com/office/powerpoint/2010/main" Requires="p14">
      <p:transition p14:dur="100" advTm="50">
        <p:cut/>
      </p:transition>
    </mc:Choice>
    <mc:Fallback>
      <p:transition advTm="50">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839789"/>
            <a:ext cx="8596668" cy="1320800"/>
          </a:xfrm>
        </p:spPr>
        <p:txBody>
          <a:bodyPr>
            <a:normAutofit/>
          </a:bodyPr>
          <a:lstStyle/>
          <a:p>
            <a:pPr algn="ctr"/>
            <a:r>
              <a:rPr lang="es-GT" sz="4400" b="1" dirty="0">
                <a:solidFill>
                  <a:srgbClr val="00B050"/>
                </a:solidFill>
                <a:latin typeface="Algerian" panose="04020705040A02060702" pitchFamily="82" charset="0"/>
              </a:rPr>
              <a:t>Atmosférica o </a:t>
            </a:r>
            <a:r>
              <a:rPr lang="es-GT" sz="4400" b="1" dirty="0" smtClean="0">
                <a:solidFill>
                  <a:srgbClr val="00B050"/>
                </a:solidFill>
                <a:latin typeface="Algerian" panose="04020705040A02060702" pitchFamily="82" charset="0"/>
                <a:hlinkClick r:id="rId2"/>
              </a:rPr>
              <a:t>ambiental</a:t>
            </a:r>
            <a:endParaRPr lang="es-GT" sz="4400" dirty="0">
              <a:solidFill>
                <a:srgbClr val="00B050"/>
              </a:solidFill>
              <a:latin typeface="Algerian" panose="04020705040A02060702" pitchFamily="82" charset="0"/>
            </a:endParaRPr>
          </a:p>
        </p:txBody>
      </p:sp>
      <p:sp>
        <p:nvSpPr>
          <p:cNvPr id="3" name="Marcador de contenido 2"/>
          <p:cNvSpPr>
            <a:spLocks noGrp="1"/>
          </p:cNvSpPr>
          <p:nvPr>
            <p:ph idx="1"/>
          </p:nvPr>
        </p:nvSpPr>
        <p:spPr/>
        <p:txBody>
          <a:bodyPr>
            <a:normAutofit lnSpcReduction="10000"/>
          </a:bodyPr>
          <a:lstStyle/>
          <a:p>
            <a:r>
              <a:rPr lang="es-GT" b="1" dirty="0"/>
              <a:t>Atmosférica o </a:t>
            </a:r>
            <a:r>
              <a:rPr lang="es-GT" b="1" dirty="0">
                <a:hlinkClick r:id="rId2"/>
              </a:rPr>
              <a:t>ambiental</a:t>
            </a:r>
            <a:r>
              <a:rPr lang="es-GT" dirty="0"/>
              <a:t>: consiste en la liberación de sustancias químicas en la atmósfera, las cuales alteran su composición y suponen un riesgo para la salud de las personas y de los seres vivos. Esta contaminación </a:t>
            </a:r>
            <a:r>
              <a:rPr lang="es-GT" b="1" dirty="0"/>
              <a:t>es producida</a:t>
            </a:r>
            <a:r>
              <a:rPr lang="es-GT" dirty="0"/>
              <a:t> por los  humos de los tubos de escape de los coches y  de las chimeneas de las fábricas, de la quema de basura, de los polvos industriales (cemento, yeso, concentrado de minerales...), de incendios forestales y erupciones volcánicas.  Cada uno de ellos, expulsan al aire gases contaminantes como el monóxido de carbono o dióxido de azufre.</a:t>
            </a:r>
          </a:p>
          <a:p>
            <a:r>
              <a:rPr lang="es-GT" dirty="0"/>
              <a:t>Por otro lado, esta contaminación puede tener un </a:t>
            </a:r>
            <a:r>
              <a:rPr lang="es-GT" b="1" dirty="0"/>
              <a:t>carácter local o global</a:t>
            </a:r>
            <a:r>
              <a:rPr lang="es-GT" dirty="0"/>
              <a:t>. Se habla del primero cuando los  efectos ligados al foco de emisión  afectan sólo a las inmediaciones del mismo. Mientras que el segundo se refiere a cuando las características del contaminante afectan al equilibrio del planeta y zonas muy distantes a los focos emisores, como por ejemplo la lluvia ácida y el </a:t>
            </a:r>
            <a:r>
              <a:rPr lang="es-GT" dirty="0">
                <a:hlinkClick r:id="rId3"/>
              </a:rPr>
              <a:t>calentamiento global</a:t>
            </a:r>
            <a:r>
              <a:rPr lang="es-GT" dirty="0"/>
              <a:t>.</a:t>
            </a:r>
          </a:p>
          <a:p>
            <a:endParaRPr lang="es-GT" dirty="0"/>
          </a:p>
        </p:txBody>
      </p:sp>
    </p:spTree>
    <p:extLst>
      <p:ext uri="{BB962C8B-B14F-4D97-AF65-F5344CB8AC3E}">
        <p14:creationId xmlns:p14="http://schemas.microsoft.com/office/powerpoint/2010/main" val="2214372742"/>
      </p:ext>
    </p:extLst>
  </p:cSld>
  <p:clrMapOvr>
    <a:masterClrMapping/>
  </p:clrMapOvr>
  <mc:AlternateContent xmlns:mc="http://schemas.openxmlformats.org/markup-compatibility/2006">
    <mc:Choice xmlns:p14="http://schemas.microsoft.com/office/powerpoint/2010/main" Requires="p14">
      <p:transition p14:dur="100" advTm="17">
        <p:cut/>
      </p:transition>
    </mc:Choice>
    <mc:Fallback>
      <p:transition advTm="17">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5" name="Marcador de posición de imagen 4"/>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20182" b="20182"/>
          <a:stretch>
            <a:fillRect/>
          </a:stretch>
        </p:blipFill>
        <p:spPr>
          <a:xfrm>
            <a:off x="1316931" y="1527131"/>
            <a:ext cx="4286415" cy="191752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Marcador de texto 3"/>
          <p:cNvSpPr>
            <a:spLocks noGrp="1"/>
          </p:cNvSpPr>
          <p:nvPr>
            <p:ph type="body" sz="half" idx="2"/>
          </p:nvPr>
        </p:nvSpPr>
        <p:spPr/>
        <p:txBody>
          <a:bodyPr/>
          <a:lstStyle/>
          <a:p>
            <a:endParaRPr lang="es-GT"/>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4706" y="1232248"/>
            <a:ext cx="3933173" cy="2212410"/>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6952" y="3779520"/>
            <a:ext cx="3169920" cy="2042160"/>
          </a:xfrm>
          <a:prstGeom prst="rect">
            <a:avLst/>
          </a:prstGeom>
        </p:spPr>
      </p:pic>
    </p:spTree>
    <p:custDataLst>
      <p:tags r:id="rId1"/>
    </p:custDataLst>
    <p:extLst>
      <p:ext uri="{BB962C8B-B14F-4D97-AF65-F5344CB8AC3E}">
        <p14:creationId xmlns:p14="http://schemas.microsoft.com/office/powerpoint/2010/main" val="2136917602"/>
      </p:ext>
    </p:extLst>
  </p:cSld>
  <p:clrMapOvr>
    <a:masterClrMapping/>
  </p:clrMapOvr>
  <mc:AlternateContent xmlns:mc="http://schemas.openxmlformats.org/markup-compatibility/2006">
    <mc:Choice xmlns:p14="http://schemas.microsoft.com/office/powerpoint/2010/main" Requires="p14">
      <p:transition p14:dur="100" advTm="2154">
        <p:cut/>
      </p:transition>
    </mc:Choice>
    <mc:Fallback>
      <p:transition advTm="2154">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839789"/>
            <a:ext cx="8596668" cy="1320800"/>
          </a:xfrm>
        </p:spPr>
        <p:txBody>
          <a:bodyPr/>
          <a:lstStyle/>
          <a:p>
            <a:pPr algn="ctr"/>
            <a:r>
              <a:rPr lang="es-GT" sz="4800" b="1" dirty="0">
                <a:solidFill>
                  <a:srgbClr val="00B050"/>
                </a:solidFill>
                <a:latin typeface="Algerian" panose="04020705040A02060702" pitchFamily="82" charset="0"/>
              </a:rPr>
              <a:t>Radiactiva</a:t>
            </a:r>
            <a:endParaRPr lang="es-GT" dirty="0">
              <a:solidFill>
                <a:srgbClr val="00B050"/>
              </a:solidFill>
              <a:latin typeface="Algerian" panose="04020705040A02060702" pitchFamily="82" charset="0"/>
            </a:endParaRPr>
          </a:p>
        </p:txBody>
      </p:sp>
      <p:sp>
        <p:nvSpPr>
          <p:cNvPr id="3" name="Marcador de contenido 2"/>
          <p:cNvSpPr>
            <a:spLocks noGrp="1"/>
          </p:cNvSpPr>
          <p:nvPr>
            <p:ph idx="1"/>
          </p:nvPr>
        </p:nvSpPr>
        <p:spPr/>
        <p:txBody>
          <a:bodyPr/>
          <a:lstStyle/>
          <a:p>
            <a:r>
              <a:rPr lang="es-GT" b="1" dirty="0"/>
              <a:t> Radiactiva: </a:t>
            </a:r>
            <a:r>
              <a:rPr lang="es-GT" dirty="0"/>
              <a:t>se refiere a la que se  deriva de la dispersión de materiales radiactivos, como el uranio enriquecido, el cual se  utiliza  en instalaciones médicas o de investigación, reactores nucleares de centrales energéticas, munición blindada con metal aleado con uranio, submarinos, satélites artificiales, etc. Esta contaminación  se puede producir  por un accidente (como el ocurrido en Chernóbil), por el uso  y por la disposición final deliberada de los residuos radiactivos</a:t>
            </a:r>
            <a:r>
              <a:rPr lang="es-GT" dirty="0" smtClean="0"/>
              <a:t>.</a:t>
            </a:r>
            <a:r>
              <a:rPr lang="es-GT" dirty="0"/>
              <a:t> es aquella derivada de la dispersión de materiales radiactivos, como el uranio enriquecido, usados en instalaciones médicas o de investigación, reactores nucleares de centrales energéticas, munición blindada con metal aleado con uranio, submarinos, satélites artificiales, etc., y que se produce por un accidente (como el accidente de Chernóbil), por el uso </a:t>
            </a:r>
            <a:r>
              <a:rPr lang="es-GT" dirty="0" err="1"/>
              <a:t>ó</a:t>
            </a:r>
            <a:r>
              <a:rPr lang="es-GT" dirty="0"/>
              <a:t> por la disposición final deliberada de los residuos radiactivos.</a:t>
            </a:r>
          </a:p>
        </p:txBody>
      </p:sp>
    </p:spTree>
    <p:extLst>
      <p:ext uri="{BB962C8B-B14F-4D97-AF65-F5344CB8AC3E}">
        <p14:creationId xmlns:p14="http://schemas.microsoft.com/office/powerpoint/2010/main" val="3998714998"/>
      </p:ext>
    </p:extLst>
  </p:cSld>
  <p:clrMapOvr>
    <a:masterClrMapping/>
  </p:clrMapOvr>
  <mc:AlternateContent xmlns:mc="http://schemas.openxmlformats.org/markup-compatibility/2006">
    <mc:Choice xmlns:p14="http://schemas.microsoft.com/office/powerpoint/2010/main" Requires="p14">
      <p:transition p14:dur="100" advTm="17">
        <p:cut/>
      </p:transition>
    </mc:Choice>
    <mc:Fallback>
      <p:transition advTm="17">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1|0.8"/>
</p:tagLst>
</file>

<file path=ppt/tags/tag2.xml><?xml version="1.0" encoding="utf-8"?>
<p:tagLst xmlns:a="http://schemas.openxmlformats.org/drawingml/2006/main" xmlns:r="http://schemas.openxmlformats.org/officeDocument/2006/relationships" xmlns:p="http://schemas.openxmlformats.org/presentationml/2006/main">
  <p:tag name="TIMING" val="|0.7|1.1"/>
</p:tagLst>
</file>

<file path=ppt/tags/tag3.xml><?xml version="1.0" encoding="utf-8"?>
<p:tagLst xmlns:a="http://schemas.openxmlformats.org/drawingml/2006/main" xmlns:r="http://schemas.openxmlformats.org/officeDocument/2006/relationships" xmlns:p="http://schemas.openxmlformats.org/presentationml/2006/main">
  <p:tag name="TIMING" val="|0.7|0.6|0.6"/>
</p:tagLst>
</file>

<file path=ppt/tags/tag4.xml><?xml version="1.0" encoding="utf-8"?>
<p:tagLst xmlns:a="http://schemas.openxmlformats.org/drawingml/2006/main" xmlns:r="http://schemas.openxmlformats.org/officeDocument/2006/relationships" xmlns:p="http://schemas.openxmlformats.org/presentationml/2006/main">
  <p:tag name="TIMING" val="|1|0.7|0.6"/>
</p:tagLst>
</file>

<file path=ppt/tags/tag5.xml><?xml version="1.0" encoding="utf-8"?>
<p:tagLst xmlns:a="http://schemas.openxmlformats.org/drawingml/2006/main" xmlns:r="http://schemas.openxmlformats.org/officeDocument/2006/relationships" xmlns:p="http://schemas.openxmlformats.org/presentationml/2006/main">
  <p:tag name="TIMING" val="|0.7|0.8|0.6"/>
</p:tagLst>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123</Words>
  <Application>Microsoft Office PowerPoint</Application>
  <PresentationFormat>Panorámica</PresentationFormat>
  <Paragraphs>23</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Algerian</vt:lpstr>
      <vt:lpstr>Arial</vt:lpstr>
      <vt:lpstr>AsapRegular</vt:lpstr>
      <vt:lpstr>Trebuchet MS</vt:lpstr>
      <vt:lpstr>Wingdings 3</vt:lpstr>
      <vt:lpstr>Faceta</vt:lpstr>
      <vt:lpstr> CONTAMINACION</vt:lpstr>
      <vt:lpstr>¿que es y como nos afecta?</vt:lpstr>
      <vt:lpstr>Presentación de PowerPoint</vt:lpstr>
      <vt:lpstr>TIPOS DE CONTAMINACION</vt:lpstr>
      <vt:lpstr>Contaminación del agua</vt:lpstr>
      <vt:lpstr>Presentación de PowerPoint</vt:lpstr>
      <vt:lpstr>Atmosférica o ambiental</vt:lpstr>
      <vt:lpstr>Presentación de PowerPoint</vt:lpstr>
      <vt:lpstr>Radiactiva</vt:lpstr>
      <vt:lpstr>Presentación de PowerPoint</vt:lpstr>
      <vt:lpstr>Acústica</vt:lpstr>
      <vt:lpstr>Presentación de PowerPoint</vt:lpstr>
      <vt:lpstr>VISUAL</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CONTAMINACION</dc:title>
  <dc:creator>estudiante de Liceo Compu-market</dc:creator>
  <cp:lastModifiedBy>estudiante de Liceo Compu-market</cp:lastModifiedBy>
  <cp:revision>10</cp:revision>
  <dcterms:created xsi:type="dcterms:W3CDTF">2017-05-22T13:48:39Z</dcterms:created>
  <dcterms:modified xsi:type="dcterms:W3CDTF">2017-05-22T17:54:31Z</dcterms:modified>
</cp:coreProperties>
</file>