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Default Extension="wav" ContentType="audio/wav"/>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7033" autoAdjust="0"/>
    <p:restoredTop sz="94660"/>
  </p:normalViewPr>
  <p:slideViewPr>
    <p:cSldViewPr snapToGrid="0">
      <p:cViewPr>
        <p:scale>
          <a:sx n="75" d="100"/>
          <a:sy n="75" d="100"/>
        </p:scale>
        <p:origin x="-240" y="-84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720726" y="776289"/>
            <a:ext cx="10750549"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828800" y="6012657"/>
            <a:ext cx="7721600" cy="365125"/>
          </a:xfrm>
        </p:spPr>
        <p:txBody>
          <a:bodyPr tIns="0" bIns="0" anchor="t"/>
          <a:lstStyle>
            <a:lvl1pPr algn="r">
              <a:defRPr sz="1000"/>
            </a:lvl1pPr>
          </a:lstStyle>
          <a:p>
            <a:fld id="{FA47826E-6B02-43EE-949B-7D57DF6FEFDD}" type="datetimeFigureOut">
              <a:rPr lang="es-MX" smtClean="0"/>
              <a:pPr/>
              <a:t>21/04/2017</a:t>
            </a:fld>
            <a:endParaRPr lang="es-MX"/>
          </a:p>
        </p:txBody>
      </p:sp>
      <p:sp>
        <p:nvSpPr>
          <p:cNvPr id="17" name="16 Marcador de pie de página"/>
          <p:cNvSpPr>
            <a:spLocks noGrp="1"/>
          </p:cNvSpPr>
          <p:nvPr>
            <p:ph type="ftr" sz="quarter" idx="11"/>
          </p:nvPr>
        </p:nvSpPr>
        <p:spPr>
          <a:xfrm>
            <a:off x="1828800" y="5650705"/>
            <a:ext cx="7721600" cy="365125"/>
          </a:xfrm>
        </p:spPr>
        <p:txBody>
          <a:bodyPr tIns="0" bIns="0" anchor="b"/>
          <a:lstStyle>
            <a:lvl1pPr algn="r">
              <a:defRPr sz="1100"/>
            </a:lvl1pPr>
          </a:lstStyle>
          <a:p>
            <a:endParaRPr lang="es-MX"/>
          </a:p>
        </p:txBody>
      </p:sp>
      <p:sp>
        <p:nvSpPr>
          <p:cNvPr id="29" name="28 Marcador de número de diapositiva"/>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0801282F-9DC9-45A5-97F7-2437CD55606A}"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A47826E-6B02-43EE-949B-7D57DF6FEFDD}" type="datetimeFigureOut">
              <a:rPr lang="es-MX" smtClean="0"/>
              <a:pPr/>
              <a:t>21/04/2017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801282F-9DC9-45A5-97F7-2437CD55606A}"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042400" y="381000"/>
            <a:ext cx="2540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609600" y="381000"/>
            <a:ext cx="83312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A47826E-6B02-43EE-949B-7D57DF6FEFDD}" type="datetimeFigureOut">
              <a:rPr lang="es-MX" smtClean="0"/>
              <a:pPr/>
              <a:t>21/04/2017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801282F-9DC9-45A5-97F7-2437CD55606A}"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267494"/>
            <a:ext cx="109728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609600" y="1882808"/>
            <a:ext cx="109728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388608" y="6480048"/>
            <a:ext cx="2844800" cy="301752"/>
          </a:xfrm>
        </p:spPr>
        <p:txBody>
          <a:bodyPr/>
          <a:lstStyle/>
          <a:p>
            <a:fld id="{FA47826E-6B02-43EE-949B-7D57DF6FEFDD}" type="datetimeFigureOut">
              <a:rPr lang="es-MX" smtClean="0"/>
              <a:pPr/>
              <a:t>21/04/2017</a:t>
            </a:fld>
            <a:endParaRPr lang="es-MX"/>
          </a:p>
        </p:txBody>
      </p:sp>
      <p:sp>
        <p:nvSpPr>
          <p:cNvPr id="5" name="4 Marcador de pie de página"/>
          <p:cNvSpPr>
            <a:spLocks noGrp="1"/>
          </p:cNvSpPr>
          <p:nvPr>
            <p:ph type="ftr" sz="quarter" idx="11"/>
          </p:nvPr>
        </p:nvSpPr>
        <p:spPr>
          <a:xfrm>
            <a:off x="609600" y="6480970"/>
            <a:ext cx="5680075" cy="300831"/>
          </a:xfrm>
        </p:spPr>
        <p:txBody>
          <a:bodyPr/>
          <a:lstStyle/>
          <a:p>
            <a:endParaRPr lang="es-MX"/>
          </a:p>
        </p:txBody>
      </p:sp>
      <p:sp>
        <p:nvSpPr>
          <p:cNvPr id="6" name="5 Marcador de número de diapositiva"/>
          <p:cNvSpPr>
            <a:spLocks noGrp="1"/>
          </p:cNvSpPr>
          <p:nvPr>
            <p:ph type="sldNum" sz="quarter" idx="12"/>
          </p:nvPr>
        </p:nvSpPr>
        <p:spPr/>
        <p:txBody>
          <a:bodyPr/>
          <a:lstStyle/>
          <a:p>
            <a:fld id="{0801282F-9DC9-45A5-97F7-2437CD55606A}"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9274176" y="6477000"/>
            <a:ext cx="2844800" cy="304800"/>
          </a:xfrm>
        </p:spPr>
        <p:txBody>
          <a:bodyPr/>
          <a:lstStyle/>
          <a:p>
            <a:fld id="{FA47826E-6B02-43EE-949B-7D57DF6FEFDD}" type="datetimeFigureOut">
              <a:rPr lang="es-MX" smtClean="0"/>
              <a:pPr/>
              <a:t>21/04/2017</a:t>
            </a:fld>
            <a:endParaRPr lang="es-MX"/>
          </a:p>
        </p:txBody>
      </p:sp>
      <p:sp>
        <p:nvSpPr>
          <p:cNvPr id="5" name="4 Marcador de pie de página"/>
          <p:cNvSpPr>
            <a:spLocks noGrp="1"/>
          </p:cNvSpPr>
          <p:nvPr>
            <p:ph type="ftr" sz="quarter" idx="11"/>
          </p:nvPr>
        </p:nvSpPr>
        <p:spPr>
          <a:xfrm>
            <a:off x="3492501" y="6480970"/>
            <a:ext cx="5680075" cy="300831"/>
          </a:xfrm>
        </p:spPr>
        <p:txBody>
          <a:bodyPr/>
          <a:lstStyle/>
          <a:p>
            <a:endParaRPr lang="es-MX"/>
          </a:p>
        </p:txBody>
      </p:sp>
      <p:sp>
        <p:nvSpPr>
          <p:cNvPr id="6" name="5 Marcador de número de diapositiva"/>
          <p:cNvSpPr>
            <a:spLocks noGrp="1"/>
          </p:cNvSpPr>
          <p:nvPr>
            <p:ph type="sldNum" sz="quarter" idx="12"/>
          </p:nvPr>
        </p:nvSpPr>
        <p:spPr>
          <a:xfrm>
            <a:off x="11268075" y="809625"/>
            <a:ext cx="670560" cy="300831"/>
          </a:xfrm>
        </p:spPr>
        <p:txBody>
          <a:bodyPr/>
          <a:lstStyle/>
          <a:p>
            <a:fld id="{0801282F-9DC9-45A5-97F7-2437CD55606A}" type="slidenum">
              <a:rPr lang="es-MX" smtClean="0"/>
              <a:pPr/>
              <a:t>‹Nº›</a:t>
            </a:fld>
            <a:endParaRPr lang="es-MX"/>
          </a:p>
        </p:txBody>
      </p:sp>
      <p:cxnSp>
        <p:nvCxnSpPr>
          <p:cNvPr id="11" name="10 Conector recto"/>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388608" y="6480969"/>
            <a:ext cx="2844800" cy="301752"/>
          </a:xfrm>
        </p:spPr>
        <p:txBody>
          <a:bodyPr/>
          <a:lstStyle/>
          <a:p>
            <a:fld id="{FA47826E-6B02-43EE-949B-7D57DF6FEFDD}" type="datetimeFigureOut">
              <a:rPr lang="es-MX" smtClean="0"/>
              <a:pPr/>
              <a:t>21/04/2017</a:t>
            </a:fld>
            <a:endParaRPr lang="es-MX"/>
          </a:p>
        </p:txBody>
      </p:sp>
      <p:sp>
        <p:nvSpPr>
          <p:cNvPr id="6" name="5 Marcador de pie de página"/>
          <p:cNvSpPr>
            <a:spLocks noGrp="1"/>
          </p:cNvSpPr>
          <p:nvPr>
            <p:ph type="ftr" sz="quarter" idx="11"/>
          </p:nvPr>
        </p:nvSpPr>
        <p:spPr>
          <a:xfrm>
            <a:off x="609600" y="6480969"/>
            <a:ext cx="5680075" cy="301752"/>
          </a:xfrm>
        </p:spPr>
        <p:txBody>
          <a:bodyPr/>
          <a:lstStyle/>
          <a:p>
            <a:endParaRPr lang="es-MX"/>
          </a:p>
        </p:txBody>
      </p:sp>
      <p:sp>
        <p:nvSpPr>
          <p:cNvPr id="7" name="6 Marcador de número de diapositiva"/>
          <p:cNvSpPr>
            <a:spLocks noGrp="1"/>
          </p:cNvSpPr>
          <p:nvPr>
            <p:ph type="sldNum" sz="quarter" idx="12"/>
          </p:nvPr>
        </p:nvSpPr>
        <p:spPr>
          <a:xfrm>
            <a:off x="10119360" y="6480969"/>
            <a:ext cx="670560" cy="301752"/>
          </a:xfrm>
        </p:spPr>
        <p:txBody>
          <a:bodyPr/>
          <a:lstStyle/>
          <a:p>
            <a:fld id="{0801282F-9DC9-45A5-97F7-2437CD55606A}"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6388608" y="6480969"/>
            <a:ext cx="2840736" cy="301752"/>
          </a:xfrm>
        </p:spPr>
        <p:txBody>
          <a:bodyPr/>
          <a:lstStyle/>
          <a:p>
            <a:fld id="{FA47826E-6B02-43EE-949B-7D57DF6FEFDD}" type="datetimeFigureOut">
              <a:rPr lang="es-MX" smtClean="0"/>
              <a:pPr/>
              <a:t>21/04/2017</a:t>
            </a:fld>
            <a:endParaRPr lang="es-MX"/>
          </a:p>
        </p:txBody>
      </p:sp>
      <p:sp>
        <p:nvSpPr>
          <p:cNvPr id="8" name="7 Marcador de pie de página"/>
          <p:cNvSpPr>
            <a:spLocks noGrp="1"/>
          </p:cNvSpPr>
          <p:nvPr>
            <p:ph type="ftr" sz="quarter" idx="11"/>
          </p:nvPr>
        </p:nvSpPr>
        <p:spPr>
          <a:xfrm>
            <a:off x="609600" y="6480969"/>
            <a:ext cx="5681472" cy="301752"/>
          </a:xfrm>
        </p:spPr>
        <p:txBody>
          <a:bodyPr/>
          <a:lstStyle/>
          <a:p>
            <a:endParaRPr lang="es-MX"/>
          </a:p>
        </p:txBody>
      </p:sp>
      <p:sp>
        <p:nvSpPr>
          <p:cNvPr id="9" name="8 Marcador de número de diapositiva"/>
          <p:cNvSpPr>
            <a:spLocks noGrp="1"/>
          </p:cNvSpPr>
          <p:nvPr>
            <p:ph type="sldNum" sz="quarter" idx="12"/>
          </p:nvPr>
        </p:nvSpPr>
        <p:spPr>
          <a:xfrm>
            <a:off x="10119360" y="6483096"/>
            <a:ext cx="670560" cy="301752"/>
          </a:xfrm>
        </p:spPr>
        <p:txBody>
          <a:bodyPr/>
          <a:lstStyle>
            <a:lvl1pPr algn="ctr">
              <a:defRPr/>
            </a:lvl1pPr>
          </a:lstStyle>
          <a:p>
            <a:fld id="{0801282F-9DC9-45A5-97F7-2437CD55606A}"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A47826E-6B02-43EE-949B-7D57DF6FEFDD}" type="datetimeFigureOut">
              <a:rPr lang="es-MX" smtClean="0"/>
              <a:pPr/>
              <a:t>21/04/2017</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801282F-9DC9-45A5-97F7-2437CD55606A}"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6388608" y="6480969"/>
            <a:ext cx="2844800" cy="301752"/>
          </a:xfrm>
        </p:spPr>
        <p:txBody>
          <a:bodyPr/>
          <a:lstStyle/>
          <a:p>
            <a:fld id="{FA47826E-6B02-43EE-949B-7D57DF6FEFDD}" type="datetimeFigureOut">
              <a:rPr lang="es-MX" smtClean="0"/>
              <a:pPr/>
              <a:t>21/04/2017</a:t>
            </a:fld>
            <a:endParaRPr lang="es-MX"/>
          </a:p>
        </p:txBody>
      </p:sp>
      <p:sp>
        <p:nvSpPr>
          <p:cNvPr id="3" name="2 Marcador de pie de página"/>
          <p:cNvSpPr>
            <a:spLocks noGrp="1"/>
          </p:cNvSpPr>
          <p:nvPr>
            <p:ph type="ftr" sz="quarter" idx="11"/>
          </p:nvPr>
        </p:nvSpPr>
        <p:spPr>
          <a:xfrm>
            <a:off x="609600" y="6481891"/>
            <a:ext cx="5680075" cy="300831"/>
          </a:xfrm>
        </p:spPr>
        <p:txBody>
          <a:bodyPr/>
          <a:lstStyle/>
          <a:p>
            <a:endParaRPr lang="es-MX"/>
          </a:p>
        </p:txBody>
      </p:sp>
      <p:sp>
        <p:nvSpPr>
          <p:cNvPr id="4" name="3 Marcador de número de diapositiva"/>
          <p:cNvSpPr>
            <a:spLocks noGrp="1"/>
          </p:cNvSpPr>
          <p:nvPr>
            <p:ph type="sldNum" sz="quarter" idx="12"/>
          </p:nvPr>
        </p:nvSpPr>
        <p:spPr>
          <a:xfrm>
            <a:off x="10119360" y="6480969"/>
            <a:ext cx="670560" cy="301752"/>
          </a:xfrm>
        </p:spPr>
        <p:txBody>
          <a:bodyPr/>
          <a:lstStyle/>
          <a:p>
            <a:fld id="{0801282F-9DC9-45A5-97F7-2437CD55606A}"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8371968" y="6556248"/>
            <a:ext cx="2844800" cy="301752"/>
          </a:xfrm>
        </p:spPr>
        <p:txBody>
          <a:bodyPr/>
          <a:lstStyle>
            <a:lvl1pPr>
              <a:defRPr sz="900"/>
            </a:lvl1pPr>
          </a:lstStyle>
          <a:p>
            <a:fld id="{FA47826E-6B02-43EE-949B-7D57DF6FEFDD}" type="datetimeFigureOut">
              <a:rPr lang="es-MX" smtClean="0"/>
              <a:pPr/>
              <a:t>21/04/2017</a:t>
            </a:fld>
            <a:endParaRPr lang="es-MX"/>
          </a:p>
        </p:txBody>
      </p:sp>
      <p:sp>
        <p:nvSpPr>
          <p:cNvPr id="6" name="5 Marcador de pie de página"/>
          <p:cNvSpPr>
            <a:spLocks noGrp="1"/>
          </p:cNvSpPr>
          <p:nvPr>
            <p:ph type="ftr" sz="quarter" idx="11"/>
          </p:nvPr>
        </p:nvSpPr>
        <p:spPr>
          <a:xfrm>
            <a:off x="1514475" y="6556248"/>
            <a:ext cx="6857493" cy="301752"/>
          </a:xfrm>
        </p:spPr>
        <p:txBody>
          <a:bodyPr/>
          <a:lstStyle>
            <a:lvl1pPr>
              <a:defRPr sz="900"/>
            </a:lvl1pPr>
          </a:lstStyle>
          <a:p>
            <a:endParaRPr lang="es-MX"/>
          </a:p>
        </p:txBody>
      </p:sp>
      <p:sp>
        <p:nvSpPr>
          <p:cNvPr id="7" name="6 Marcador de número de diapositiva"/>
          <p:cNvSpPr>
            <a:spLocks noGrp="1"/>
          </p:cNvSpPr>
          <p:nvPr>
            <p:ph type="sldNum" sz="quarter" idx="12"/>
          </p:nvPr>
        </p:nvSpPr>
        <p:spPr>
          <a:xfrm>
            <a:off x="11214101" y="6556248"/>
            <a:ext cx="670560" cy="301752"/>
          </a:xfrm>
        </p:spPr>
        <p:txBody>
          <a:bodyPr/>
          <a:lstStyle>
            <a:lvl1pPr>
              <a:defRPr sz="900"/>
            </a:lvl1pPr>
          </a:lstStyle>
          <a:p>
            <a:fld id="{0801282F-9DC9-45A5-97F7-2437CD55606A}"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8144256" y="6556248"/>
            <a:ext cx="2804160" cy="301752"/>
          </a:xfrm>
        </p:spPr>
        <p:txBody>
          <a:bodyPr/>
          <a:lstStyle>
            <a:lvl1pPr>
              <a:defRPr sz="900"/>
            </a:lvl1pPr>
          </a:lstStyle>
          <a:p>
            <a:fld id="{FA47826E-6B02-43EE-949B-7D57DF6FEFDD}" type="datetimeFigureOut">
              <a:rPr lang="es-MX" smtClean="0"/>
              <a:pPr/>
              <a:t>21/04/2017</a:t>
            </a:fld>
            <a:endParaRPr lang="es-MX"/>
          </a:p>
        </p:txBody>
      </p:sp>
      <p:sp>
        <p:nvSpPr>
          <p:cNvPr id="6" name="5 Marcador de pie de página"/>
          <p:cNvSpPr>
            <a:spLocks noGrp="1"/>
          </p:cNvSpPr>
          <p:nvPr>
            <p:ph type="ftr" sz="quarter" idx="11"/>
          </p:nvPr>
        </p:nvSpPr>
        <p:spPr>
          <a:xfrm>
            <a:off x="1560576" y="6557169"/>
            <a:ext cx="6597429" cy="301752"/>
          </a:xfrm>
        </p:spPr>
        <p:txBody>
          <a:bodyPr/>
          <a:lstStyle>
            <a:lvl1pPr>
              <a:defRPr sz="900"/>
            </a:lvl1pPr>
          </a:lstStyle>
          <a:p>
            <a:endParaRPr lang="es-MX"/>
          </a:p>
        </p:txBody>
      </p:sp>
      <p:sp>
        <p:nvSpPr>
          <p:cNvPr id="7" name="6 Marcador de número de diapositiva"/>
          <p:cNvSpPr>
            <a:spLocks noGrp="1"/>
          </p:cNvSpPr>
          <p:nvPr>
            <p:ph type="sldNum" sz="quarter" idx="12"/>
          </p:nvPr>
        </p:nvSpPr>
        <p:spPr>
          <a:xfrm>
            <a:off x="10956256" y="6556248"/>
            <a:ext cx="487680" cy="301752"/>
          </a:xfrm>
        </p:spPr>
        <p:txBody>
          <a:bodyPr/>
          <a:lstStyle>
            <a:lvl1pPr algn="ctr">
              <a:defRPr sz="900"/>
            </a:lvl1pPr>
          </a:lstStyle>
          <a:p>
            <a:fld id="{0801282F-9DC9-45A5-97F7-2437CD55606A}"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609600" y="267494"/>
            <a:ext cx="109728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FA47826E-6B02-43EE-949B-7D57DF6FEFDD}" type="datetimeFigureOut">
              <a:rPr lang="es-MX" smtClean="0"/>
              <a:pPr/>
              <a:t>21/04/2017</a:t>
            </a:fld>
            <a:endParaRPr lang="es-MX"/>
          </a:p>
        </p:txBody>
      </p:sp>
      <p:sp>
        <p:nvSpPr>
          <p:cNvPr id="3" name="2 Marcador de pie de página"/>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s-MX"/>
          </a:p>
        </p:txBody>
      </p:sp>
      <p:sp>
        <p:nvSpPr>
          <p:cNvPr id="23" name="22 Marcador de número de diapositiva"/>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0801282F-9DC9-45A5-97F7-2437CD55606A}" type="slidenum">
              <a:rPr lang="es-MX" smtClean="0"/>
              <a:pPr/>
              <a:t>‹Nº›</a:t>
            </a:fld>
            <a:endParaRPr lang="es-MX"/>
          </a:p>
        </p:txBody>
      </p:sp>
    </p:spTree>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3.wav"/><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4.wav"/><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5.wav"/><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89067" y="415829"/>
            <a:ext cx="8825658" cy="3329581"/>
          </a:xfrm>
        </p:spPr>
        <p:txBody>
          <a:bodyPr>
            <a:normAutofit/>
          </a:bodyPr>
          <a:lstStyle/>
          <a:p>
            <a:pPr algn="ctr"/>
            <a:r>
              <a:rPr lang="es-ES" dirty="0">
                <a:ln w="0"/>
                <a:effectLst>
                  <a:outerShdw blurRad="38100" dist="19050" dir="2700000" algn="tl" rotWithShape="0">
                    <a:schemeClr val="dk1">
                      <a:alpha val="40000"/>
                    </a:schemeClr>
                  </a:outerShdw>
                </a:effectLst>
                <a:latin typeface="Bauhaus 93" pitchFamily="82" charset="0"/>
              </a:rPr>
              <a:t>HISTORIA DE LA PROGRAMACIÓN</a:t>
            </a:r>
            <a:br>
              <a:rPr lang="es-ES" dirty="0">
                <a:ln w="0"/>
                <a:effectLst>
                  <a:outerShdw blurRad="38100" dist="19050" dir="2700000" algn="tl" rotWithShape="0">
                    <a:schemeClr val="dk1">
                      <a:alpha val="40000"/>
                    </a:schemeClr>
                  </a:outerShdw>
                </a:effectLst>
                <a:latin typeface="Bauhaus 93" pitchFamily="82" charset="0"/>
              </a:rPr>
            </a:br>
            <a:endParaRPr lang="es-MX" dirty="0">
              <a:latin typeface="Bauhaus 93" pitchFamily="82" charset="0"/>
            </a:endParaRPr>
          </a:p>
        </p:txBody>
      </p:sp>
      <p:sp>
        <p:nvSpPr>
          <p:cNvPr id="3" name="Subtítulo 2"/>
          <p:cNvSpPr>
            <a:spLocks noGrp="1"/>
          </p:cNvSpPr>
          <p:nvPr>
            <p:ph type="subTitle" idx="1"/>
          </p:nvPr>
        </p:nvSpPr>
        <p:spPr/>
        <p:txBody>
          <a:bodyPr/>
          <a:lstStyle/>
          <a:p>
            <a:endParaRPr lang="es-MX" dirty="0"/>
          </a:p>
        </p:txBody>
      </p:sp>
      <p:sp>
        <p:nvSpPr>
          <p:cNvPr id="4" name="Rectángulo 3"/>
          <p:cNvSpPr/>
          <p:nvPr/>
        </p:nvSpPr>
        <p:spPr>
          <a:xfrm>
            <a:off x="6003634" y="2967335"/>
            <a:ext cx="184731" cy="923330"/>
          </a:xfrm>
          <a:prstGeom prst="rect">
            <a:avLst/>
          </a:prstGeom>
          <a:noFill/>
        </p:spPr>
        <p:txBody>
          <a:bodyPr wrap="none" lIns="91440" tIns="45720" rIns="91440" bIns="45720">
            <a:spAutoFit/>
          </a:bodyPr>
          <a:lstStyle/>
          <a:p>
            <a:pPr algn="ctr"/>
            <a:endParaRPr lang="es-E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2881366592"/>
      </p:ext>
    </p:extLst>
  </p:cSld>
  <p:clrMapOvr>
    <a:masterClrMapping/>
  </p:clrMapOvr>
  <p:transition spd="slow">
    <p:plu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x-none" dirty="0">
                <a:latin typeface="Bernard MT Condensed" pitchFamily="18" charset="0"/>
              </a:rPr>
              <a:t>PRIMEROS PASOS DE LA PROGRAMACIÓN</a:t>
            </a:r>
            <a:endParaRPr lang="es-MX" dirty="0">
              <a:latin typeface="Bernard MT Condensed" pitchFamily="18" charset="0"/>
            </a:endParaRPr>
          </a:p>
        </p:txBody>
      </p:sp>
      <p:sp>
        <p:nvSpPr>
          <p:cNvPr id="3" name="Marcador de contenido 2"/>
          <p:cNvSpPr>
            <a:spLocks noGrp="1"/>
          </p:cNvSpPr>
          <p:nvPr>
            <p:ph idx="1"/>
          </p:nvPr>
        </p:nvSpPr>
        <p:spPr/>
        <p:txBody>
          <a:bodyPr/>
          <a:lstStyle/>
          <a:p>
            <a:r>
              <a:rPr lang="es-GT" b="1" dirty="0"/>
              <a:t>Gottfried </a:t>
            </a:r>
            <a:r>
              <a:rPr lang="es-GT" b="1" dirty="0" err="1"/>
              <a:t>Wilheml</a:t>
            </a:r>
            <a:r>
              <a:rPr lang="es-GT" b="1" dirty="0"/>
              <a:t> </a:t>
            </a:r>
            <a:r>
              <a:rPr lang="es-GT" b="1" dirty="0" err="1"/>
              <a:t>von</a:t>
            </a:r>
            <a:r>
              <a:rPr lang="es-GT" b="1" dirty="0"/>
              <a:t> Leibniz</a:t>
            </a:r>
            <a:r>
              <a:rPr lang="es-GT" dirty="0"/>
              <a:t> (1646-1716), quien aprendió matemáticas de forma autodidacta (método no aconsejable en programación) construyó una máquina similar a la de Pascal, aunque algo más compleja, podía dividir, multiplicar y resolver raíces cuadradas.</a:t>
            </a:r>
            <a:endParaRPr lang="es-MX" dirty="0"/>
          </a:p>
        </p:txBody>
      </p:sp>
      <p:pic>
        <p:nvPicPr>
          <p:cNvPr id="6" name="5 Imagen" descr="descarga (1).jpg"/>
          <p:cNvPicPr>
            <a:picLocks noChangeAspect="1"/>
          </p:cNvPicPr>
          <p:nvPr/>
        </p:nvPicPr>
        <p:blipFill>
          <a:blip r:embed="rId4"/>
          <a:stretch>
            <a:fillRect/>
          </a:stretch>
        </p:blipFill>
        <p:spPr>
          <a:xfrm>
            <a:off x="3579812" y="4152900"/>
            <a:ext cx="3714359" cy="2471737"/>
          </a:xfrm>
          <a:prstGeom prst="rect">
            <a:avLst/>
          </a:prstGeom>
        </p:spPr>
      </p:pic>
      <p:pic>
        <p:nvPicPr>
          <p:cNvPr id="7" name="~PP4005.WAV">
            <a:hlinkClick r:id="" action="ppaction://media"/>
          </p:cNvPr>
          <p:cNvPicPr>
            <a:picLocks noRot="1" noChangeAspect="1"/>
          </p:cNvPicPr>
          <p:nvPr>
            <a:wavAudioFile r:embed="rId2" name="~PP4005.WAV"/>
          </p:nvPr>
        </p:nvPicPr>
        <p:blipFill>
          <a:blip r:embed="rId5"/>
          <a:stretch>
            <a:fillRect/>
          </a:stretch>
        </p:blipFill>
        <p:spPr>
          <a:xfrm>
            <a:off x="11671300" y="6337300"/>
            <a:ext cx="304800" cy="304800"/>
          </a:xfrm>
          <a:prstGeom prst="rect">
            <a:avLst/>
          </a:prstGeom>
        </p:spPr>
      </p:pic>
    </p:spTree>
    <p:custDataLst>
      <p:tags r:id="rId1"/>
    </p:custDataLst>
    <p:extLst>
      <p:ext uri="{BB962C8B-B14F-4D97-AF65-F5344CB8AC3E}">
        <p14:creationId xmlns:p14="http://schemas.microsoft.com/office/powerpoint/2010/main" xmlns="" val="4034765763"/>
      </p:ext>
    </p:extLst>
  </p:cSld>
  <p:clrMapOvr>
    <a:masterClrMapping/>
  </p:clrMapOvr>
  <p:transition spd="slow" advTm="3991">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16" fill="hold" display="0">
                  <p:stCondLst>
                    <p:cond delay="indefinite"/>
                  </p:stCondLst>
                  <p:endCondLst>
                    <p:cond evt="onPrev" delay="0">
                      <p:tgtEl>
                        <p:sldTgt/>
                      </p:tgtEl>
                    </p:cond>
                    <p:cond evt="onStopAudio" delay="0">
                      <p:tgtEl>
                        <p:sldTgt/>
                      </p:tgtEl>
                    </p:cond>
                  </p:endCondLst>
                </p:cTn>
                <p:tgtEl>
                  <p:spTgt spid="7"/>
                </p:tgtEl>
              </p:cMediaNode>
            </p:audio>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4220" y="330200"/>
            <a:ext cx="9404723" cy="2133600"/>
          </a:xfrm>
        </p:spPr>
        <p:txBody>
          <a:bodyPr>
            <a:normAutofit/>
          </a:bodyPr>
          <a:lstStyle/>
          <a:p>
            <a:pPr algn="ctr"/>
            <a:r>
              <a:rPr lang="x-none" dirty="0">
                <a:latin typeface="Bernard MT Condensed" pitchFamily="18" charset="0"/>
              </a:rPr>
              <a:t>PRIMEROS PASOS DE LA PROGRAMACIÓN EN LA COMPUTADORA</a:t>
            </a:r>
            <a:endParaRPr lang="es-MX" dirty="0">
              <a:latin typeface="Bernard MT Condensed" pitchFamily="18" charset="0"/>
            </a:endParaRPr>
          </a:p>
        </p:txBody>
      </p:sp>
      <p:sp>
        <p:nvSpPr>
          <p:cNvPr id="3" name="Marcador de contenido 2"/>
          <p:cNvSpPr>
            <a:spLocks noGrp="1"/>
          </p:cNvSpPr>
          <p:nvPr>
            <p:ph idx="1"/>
          </p:nvPr>
        </p:nvSpPr>
        <p:spPr>
          <a:xfrm>
            <a:off x="1103312" y="2921000"/>
            <a:ext cx="8946541" cy="3327399"/>
          </a:xfrm>
        </p:spPr>
        <p:txBody>
          <a:bodyPr>
            <a:normAutofit fontScale="62500" lnSpcReduction="20000"/>
          </a:bodyPr>
          <a:lstStyle/>
          <a:p>
            <a:r>
              <a:rPr lang="es-GT" dirty="0"/>
              <a:t>Pero quien realmente influyó en el diseño de los primeros computadores fue </a:t>
            </a:r>
            <a:r>
              <a:rPr lang="es-GT" b="1" dirty="0"/>
              <a:t>Charles Babbage</a:t>
            </a:r>
            <a:r>
              <a:rPr lang="es-GT" dirty="0"/>
              <a:t> (1793-1871). Con la colaboración de la hija de Lord Byron, </a:t>
            </a:r>
            <a:r>
              <a:rPr lang="es-GT" b="1" dirty="0"/>
              <a:t>Lady Ada </a:t>
            </a:r>
            <a:r>
              <a:rPr lang="es-GT" b="1" dirty="0" err="1"/>
              <a:t>Countess</a:t>
            </a:r>
            <a:r>
              <a:rPr lang="es-GT" b="1" dirty="0"/>
              <a:t> of </a:t>
            </a:r>
            <a:r>
              <a:rPr lang="es-GT" b="1" dirty="0" err="1"/>
              <a:t>Lovelace</a:t>
            </a:r>
            <a:r>
              <a:rPr lang="es-GT" dirty="0"/>
              <a:t> (1815-1852), a la que debe su nombre el lenguaje ADA creado por el </a:t>
            </a:r>
            <a:r>
              <a:rPr lang="es-GT" dirty="0" err="1"/>
              <a:t>DoD</a:t>
            </a:r>
            <a:r>
              <a:rPr lang="es-GT" dirty="0"/>
              <a:t> (Departamento de defensa de Estados Unidos) en los años 70. Babbage diseñó y construyó la "máquina diferencial" para el cálculo de polinomios. Más tarde diseñó la "máquina </a:t>
            </a:r>
            <a:r>
              <a:rPr lang="es-GT" dirty="0" err="1"/>
              <a:t>analitica</a:t>
            </a:r>
            <a:r>
              <a:rPr lang="es-GT" dirty="0"/>
              <a:t>" de propósito general, capaz de resolver cualquier operación matemática. Murió sin poder terminarla, debido al escepticismo de sus patrocinadores y a que la tecnología de la época no era lo suficientemente avanzada. Un equipo del Museo de las Ciencias de Londres, en 1991, consiguió construir la máquina analítica de Babbage, totalmente funcional, siguiendo sus dibujos y especificaciones.</a:t>
            </a:r>
            <a:endParaRPr lang="es-MX" dirty="0"/>
          </a:p>
        </p:txBody>
      </p:sp>
      <p:pic>
        <p:nvPicPr>
          <p:cNvPr id="2050" name="Picture 2" descr="Resultado de imagen para PROGRAMACION"/>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835171" y="1435100"/>
            <a:ext cx="2887543" cy="162887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P2925.WAV">
            <a:hlinkClick r:id="" action="ppaction://media"/>
          </p:cNvPr>
          <p:cNvPicPr>
            <a:picLocks noRot="1" noChangeAspect="1"/>
          </p:cNvPicPr>
          <p:nvPr>
            <a:wavAudioFile r:embed="rId2" name="~PP2925.WAV"/>
          </p:nvPr>
        </p:nvPicPr>
        <p:blipFill>
          <a:blip r:embed="rId5"/>
          <a:stretch>
            <a:fillRect/>
          </a:stretch>
        </p:blipFill>
        <p:spPr>
          <a:xfrm>
            <a:off x="11671300" y="6337300"/>
            <a:ext cx="304800" cy="304800"/>
          </a:xfrm>
          <a:prstGeom prst="rect">
            <a:avLst/>
          </a:prstGeom>
        </p:spPr>
      </p:pic>
    </p:spTree>
    <p:custDataLst>
      <p:tags r:id="rId1"/>
    </p:custDataLst>
    <p:extLst>
      <p:ext uri="{BB962C8B-B14F-4D97-AF65-F5344CB8AC3E}">
        <p14:creationId xmlns:p14="http://schemas.microsoft.com/office/powerpoint/2010/main" xmlns="" val="338540321"/>
      </p:ext>
    </p:extLst>
  </p:cSld>
  <p:clrMapOvr>
    <a:masterClrMapping/>
  </p:clrMapOvr>
  <p:transition spd="slow" advTm="2954">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42" presetClass="exit" presetSubtype="0" fill="hold" grpId="0" nodeType="clickEffect">
                                  <p:stCondLst>
                                    <p:cond delay="0"/>
                                  </p:stCondLst>
                                  <p:childTnLst>
                                    <p:animEffect transition="out" filter="fade">
                                      <p:cBhvr>
                                        <p:cTn id="10" dur="1000"/>
                                        <p:tgtEl>
                                          <p:spTgt spid="2"/>
                                        </p:tgtEl>
                                      </p:cBhvr>
                                    </p:animEffect>
                                    <p:anim calcmode="lin" valueType="num">
                                      <p:cBhvr>
                                        <p:cTn id="11" dur="1000"/>
                                        <p:tgtEl>
                                          <p:spTgt spid="2"/>
                                        </p:tgtEl>
                                        <p:attrNameLst>
                                          <p:attrName>ppt_x</p:attrName>
                                        </p:attrNameLst>
                                      </p:cBhvr>
                                      <p:tavLst>
                                        <p:tav tm="0">
                                          <p:val>
                                            <p:strVal val="ppt_x"/>
                                          </p:val>
                                        </p:tav>
                                        <p:tav tm="100000">
                                          <p:val>
                                            <p:strVal val="ppt_x"/>
                                          </p:val>
                                        </p:tav>
                                      </p:tavLst>
                                    </p:anim>
                                    <p:anim calcmode="lin" valueType="num">
                                      <p:cBhvr>
                                        <p:cTn id="12" dur="1000"/>
                                        <p:tgtEl>
                                          <p:spTgt spid="2"/>
                                        </p:tgtEl>
                                        <p:attrNameLst>
                                          <p:attrName>ppt_y</p:attrName>
                                        </p:attrNameLst>
                                      </p:cBhvr>
                                      <p:tavLst>
                                        <p:tav tm="0">
                                          <p:val>
                                            <p:strVal val="ppt_y"/>
                                          </p:val>
                                        </p:tav>
                                        <p:tav tm="100000">
                                          <p:val>
                                            <p:strVal val="ppt_y+.1"/>
                                          </p:val>
                                        </p:tav>
                                      </p:tavLst>
                                    </p:anim>
                                    <p:set>
                                      <p:cBhvr>
                                        <p:cTn id="13" dur="1" fill="hold">
                                          <p:stCondLst>
                                            <p:cond delay="9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6" presetClass="exit" presetSubtype="21" fill="hold" grpId="0" nodeType="clickEffect">
                                  <p:stCondLst>
                                    <p:cond delay="0"/>
                                  </p:stCondLst>
                                  <p:childTnLst>
                                    <p:animEffect transition="out" filter="barn(inVertical)">
                                      <p:cBhvr>
                                        <p:cTn id="17" dur="500"/>
                                        <p:tgtEl>
                                          <p:spTgt spid="3">
                                            <p:txEl>
                                              <p:pRg st="0" end="0"/>
                                            </p:txEl>
                                          </p:spTgt>
                                        </p:tgtEl>
                                      </p:cBhvr>
                                    </p:animEffect>
                                    <p:set>
                                      <p:cBhvr>
                                        <p:cTn id="1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nodeType="clickEffect">
                                  <p:stCondLst>
                                    <p:cond delay="0"/>
                                  </p:stCondLst>
                                  <p:childTnLst>
                                    <p:animEffect transition="out" filter="wipe(down)">
                                      <p:cBhvr>
                                        <p:cTn id="22" dur="500"/>
                                        <p:tgtEl>
                                          <p:spTgt spid="2050"/>
                                        </p:tgtEl>
                                      </p:cBhvr>
                                    </p:animEffect>
                                    <p:set>
                                      <p:cBhvr>
                                        <p:cTn id="23" dur="1" fill="hold">
                                          <p:stCondLst>
                                            <p:cond delay="4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24" fill="hold" display="0">
                  <p:stCondLst>
                    <p:cond delay="indefinite"/>
                  </p:stCondLst>
                  <p:endCondLst>
                    <p:cond evt="onPrev" delay="0">
                      <p:tgtEl>
                        <p:sldTgt/>
                      </p:tgtEl>
                    </p:cond>
                    <p:cond evt="onStopAudio" delay="0">
                      <p:tgtEl>
                        <p:sldTgt/>
                      </p:tgtEl>
                    </p:cond>
                  </p:endCondLst>
                </p:cTn>
                <p:tgtEl>
                  <p:spTgt spid="6"/>
                </p:tgtEl>
              </p:cMediaNode>
            </p:audio>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x-none" dirty="0">
                <a:latin typeface="Bernard MT Condensed" pitchFamily="18" charset="0"/>
              </a:rPr>
              <a:t>PADRES DE LA PROGRAMACIÓN</a:t>
            </a:r>
            <a:endParaRPr lang="es-MX" dirty="0">
              <a:latin typeface="Bernard MT Condensed" pitchFamily="18" charset="0"/>
            </a:endParaRPr>
          </a:p>
        </p:txBody>
      </p:sp>
      <p:sp>
        <p:nvSpPr>
          <p:cNvPr id="3" name="Marcador de contenido 2"/>
          <p:cNvSpPr>
            <a:spLocks noGrp="1"/>
          </p:cNvSpPr>
          <p:nvPr>
            <p:ph idx="1"/>
          </p:nvPr>
        </p:nvSpPr>
        <p:spPr>
          <a:xfrm>
            <a:off x="773111" y="1303618"/>
            <a:ext cx="8946541" cy="4195481"/>
          </a:xfrm>
        </p:spPr>
        <p:txBody>
          <a:bodyPr/>
          <a:lstStyle/>
          <a:p>
            <a:pPr lvl="1"/>
            <a:r>
              <a:rPr lang="es-MX" dirty="0"/>
              <a:t>JAMES </a:t>
            </a:r>
            <a:r>
              <a:rPr lang="es-MX" dirty="0" err="1"/>
              <a:t>GOSLING</a:t>
            </a:r>
            <a:r>
              <a:rPr lang="es-MX" dirty="0"/>
              <a:t> Y JAVA</a:t>
            </a:r>
          </a:p>
          <a:p>
            <a:pPr lvl="1"/>
            <a:r>
              <a:rPr lang="es-MX" dirty="0" err="1"/>
              <a:t>BJARNE</a:t>
            </a:r>
            <a:r>
              <a:rPr lang="es-MX" dirty="0"/>
              <a:t> </a:t>
            </a:r>
            <a:r>
              <a:rPr lang="es-MX" dirty="0" err="1"/>
              <a:t>STROUSTRUP</a:t>
            </a:r>
            <a:r>
              <a:rPr lang="es-MX" dirty="0"/>
              <a:t> Y C++</a:t>
            </a:r>
          </a:p>
          <a:p>
            <a:pPr lvl="1"/>
            <a:r>
              <a:rPr lang="es-MX" dirty="0" err="1"/>
              <a:t>ANDERS</a:t>
            </a:r>
            <a:r>
              <a:rPr lang="es-MX" dirty="0"/>
              <a:t> </a:t>
            </a:r>
            <a:r>
              <a:rPr lang="es-MX" dirty="0" err="1"/>
              <a:t>HEJLSBERG</a:t>
            </a:r>
            <a:r>
              <a:rPr lang="es-MX" dirty="0"/>
              <a:t> Y TURBO PASCAL, DELPHI Y C#</a:t>
            </a:r>
          </a:p>
          <a:p>
            <a:pPr lvl="1"/>
            <a:r>
              <a:rPr lang="es-MX" dirty="0"/>
              <a:t>GUIDO VAN </a:t>
            </a:r>
            <a:r>
              <a:rPr lang="es-MX" dirty="0" err="1"/>
              <a:t>ROSSUM</a:t>
            </a:r>
            <a:r>
              <a:rPr lang="es-MX" dirty="0"/>
              <a:t> Y PYTHON</a:t>
            </a:r>
          </a:p>
          <a:p>
            <a:pPr lvl="1"/>
            <a:r>
              <a:rPr lang="es-MX" dirty="0" err="1"/>
              <a:t>NIKLAUS</a:t>
            </a:r>
            <a:r>
              <a:rPr lang="es-MX" dirty="0"/>
              <a:t> </a:t>
            </a:r>
            <a:r>
              <a:rPr lang="es-MX" dirty="0" err="1"/>
              <a:t>WIRTH</a:t>
            </a:r>
            <a:r>
              <a:rPr lang="es-MX" dirty="0"/>
              <a:t> Y PASCAL</a:t>
            </a:r>
          </a:p>
          <a:p>
            <a:pPr lvl="1"/>
            <a:r>
              <a:rPr lang="es-MX" dirty="0"/>
              <a:t>LARRY WALL Y PERL</a:t>
            </a:r>
          </a:p>
          <a:p>
            <a:pPr lvl="1"/>
            <a:r>
              <a:rPr lang="es-MX" dirty="0"/>
              <a:t>JUAN MUÑOZ-COBOS VELÁZQUEZ VISUAL Y </a:t>
            </a:r>
            <a:r>
              <a:rPr lang="es-MX" dirty="0" err="1"/>
              <a:t>VELNEO</a:t>
            </a:r>
            <a:r>
              <a:rPr lang="es-MX" dirty="0"/>
              <a:t> V7</a:t>
            </a:r>
          </a:p>
        </p:txBody>
      </p:sp>
      <p:pic>
        <p:nvPicPr>
          <p:cNvPr id="6" name="5 Imagen" descr="descarga.jpg"/>
          <p:cNvPicPr>
            <a:picLocks noChangeAspect="1"/>
          </p:cNvPicPr>
          <p:nvPr/>
        </p:nvPicPr>
        <p:blipFill>
          <a:blip r:embed="rId4"/>
          <a:stretch>
            <a:fillRect/>
          </a:stretch>
        </p:blipFill>
        <p:spPr>
          <a:xfrm>
            <a:off x="3478212" y="4305300"/>
            <a:ext cx="3865109" cy="2171700"/>
          </a:xfrm>
          <a:prstGeom prst="rect">
            <a:avLst/>
          </a:prstGeom>
        </p:spPr>
      </p:pic>
      <p:pic>
        <p:nvPicPr>
          <p:cNvPr id="7" name="~PP1813.WAV">
            <a:hlinkClick r:id="" action="ppaction://media"/>
          </p:cNvPr>
          <p:cNvPicPr>
            <a:picLocks noRot="1" noChangeAspect="1"/>
          </p:cNvPicPr>
          <p:nvPr>
            <a:wavAudioFile r:embed="rId2" name="~PP1813.WAV"/>
          </p:nvPr>
        </p:nvPicPr>
        <p:blipFill>
          <a:blip r:embed="rId5"/>
          <a:stretch>
            <a:fillRect/>
          </a:stretch>
        </p:blipFill>
        <p:spPr>
          <a:xfrm>
            <a:off x="11671300" y="6337300"/>
            <a:ext cx="304800" cy="304800"/>
          </a:xfrm>
          <a:prstGeom prst="rect">
            <a:avLst/>
          </a:prstGeom>
        </p:spPr>
      </p:pic>
    </p:spTree>
    <p:custDataLst>
      <p:tags r:id="rId1"/>
    </p:custDataLst>
    <p:extLst>
      <p:ext uri="{BB962C8B-B14F-4D97-AF65-F5344CB8AC3E}">
        <p14:creationId xmlns:p14="http://schemas.microsoft.com/office/powerpoint/2010/main" xmlns="" val="1358999662"/>
      </p:ext>
    </p:extLst>
  </p:cSld>
  <p:clrMapOvr>
    <a:masterClrMapping/>
  </p:clrMapOvr>
  <p:transition spd="slow" advTm="2934">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34" fill="hold" display="0">
                  <p:stCondLst>
                    <p:cond delay="indefinite"/>
                  </p:stCondLst>
                  <p:endCondLst>
                    <p:cond evt="onPrev" delay="0">
                      <p:tgtEl>
                        <p:sldTgt/>
                      </p:tgtEl>
                    </p:cond>
                    <p:cond evt="onStopAudio" delay="0">
                      <p:tgtEl>
                        <p:sldTgt/>
                      </p:tgtEl>
                    </p:cond>
                  </p:endCondLst>
                </p:cTn>
                <p:tgtEl>
                  <p:spTgt spid="7"/>
                </p:tgtEl>
              </p:cMediaNode>
            </p:audio>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Resultado de imagen para BJARNE STROUSTRUP Y C++"/>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275915" y="1520825"/>
            <a:ext cx="3776133" cy="283210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5 Imagen" descr="dennis-ritchie.jpg"/>
          <p:cNvPicPr>
            <a:picLocks noChangeAspect="1"/>
          </p:cNvPicPr>
          <p:nvPr/>
        </p:nvPicPr>
        <p:blipFill>
          <a:blip r:embed="rId5"/>
          <a:stretch>
            <a:fillRect/>
          </a:stretch>
        </p:blipFill>
        <p:spPr>
          <a:xfrm>
            <a:off x="1771650" y="1489075"/>
            <a:ext cx="3981450" cy="2986088"/>
          </a:xfrm>
          <a:prstGeom prst="rect">
            <a:avLst/>
          </a:prstGeom>
        </p:spPr>
      </p:pic>
      <p:pic>
        <p:nvPicPr>
          <p:cNvPr id="7" name="~PP374.WAV">
            <a:hlinkClick r:id="" action="ppaction://media"/>
          </p:cNvPr>
          <p:cNvPicPr>
            <a:picLocks noRot="1" noChangeAspect="1"/>
          </p:cNvPicPr>
          <p:nvPr>
            <a:wavAudioFile r:embed="rId2" name="~PP374.WAV"/>
          </p:nvPr>
        </p:nvPicPr>
        <p:blipFill>
          <a:blip r:embed="rId6"/>
          <a:stretch>
            <a:fillRect/>
          </a:stretch>
        </p:blipFill>
        <p:spPr>
          <a:xfrm>
            <a:off x="11671300" y="6337300"/>
            <a:ext cx="304800" cy="304800"/>
          </a:xfrm>
          <a:prstGeom prst="rect">
            <a:avLst/>
          </a:prstGeom>
        </p:spPr>
      </p:pic>
    </p:spTree>
    <p:custDataLst>
      <p:tags r:id="rId1"/>
    </p:custDataLst>
    <p:extLst>
      <p:ext uri="{BB962C8B-B14F-4D97-AF65-F5344CB8AC3E}">
        <p14:creationId xmlns:p14="http://schemas.microsoft.com/office/powerpoint/2010/main" xmlns="" val="1364864218"/>
      </p:ext>
    </p:extLst>
  </p:cSld>
  <p:clrMapOvr>
    <a:masterClrMapping/>
  </p:clrMapOvr>
  <p:transition spd="slow" advTm="2615">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randombar(horizontal)">
                                      <p:cBhvr>
                                        <p:cTn id="11"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12"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Resultado de imagen para GUIDO VAN ROSSUM Y PYTHON"/>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39699" y="939800"/>
            <a:ext cx="3793067" cy="40640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7 Imagen" descr="programacion-en-el-aula_0.jpg"/>
          <p:cNvPicPr>
            <a:picLocks noChangeAspect="1"/>
          </p:cNvPicPr>
          <p:nvPr/>
        </p:nvPicPr>
        <p:blipFill>
          <a:blip r:embed="rId5"/>
          <a:stretch>
            <a:fillRect/>
          </a:stretch>
        </p:blipFill>
        <p:spPr>
          <a:xfrm>
            <a:off x="4527550" y="1612899"/>
            <a:ext cx="5357847" cy="2803525"/>
          </a:xfrm>
          <a:prstGeom prst="rect">
            <a:avLst/>
          </a:prstGeom>
        </p:spPr>
      </p:pic>
      <p:pic>
        <p:nvPicPr>
          <p:cNvPr id="10" name="~PP1889.WAV">
            <a:hlinkClick r:id="" action="ppaction://media"/>
          </p:cNvPr>
          <p:cNvPicPr>
            <a:picLocks noRot="1" noChangeAspect="1"/>
          </p:cNvPicPr>
          <p:nvPr>
            <a:wavAudioFile r:embed="rId2" name="~PP1889.WAV"/>
          </p:nvPr>
        </p:nvPicPr>
        <p:blipFill>
          <a:blip r:embed="rId6"/>
          <a:stretch>
            <a:fillRect/>
          </a:stretch>
        </p:blipFill>
        <p:spPr>
          <a:xfrm>
            <a:off x="11671300" y="6337300"/>
            <a:ext cx="304800" cy="304800"/>
          </a:xfrm>
          <a:prstGeom prst="rect">
            <a:avLst/>
          </a:prstGeom>
        </p:spPr>
      </p:pic>
    </p:spTree>
    <p:custDataLst>
      <p:tags r:id="rId1"/>
    </p:custDataLst>
    <p:extLst>
      <p:ext uri="{BB962C8B-B14F-4D97-AF65-F5344CB8AC3E}">
        <p14:creationId xmlns:p14="http://schemas.microsoft.com/office/powerpoint/2010/main" xmlns="" val="3092851695"/>
      </p:ext>
    </p:extLst>
  </p:cSld>
  <p:clrMapOvr>
    <a:masterClrMapping/>
  </p:clrMapOvr>
  <p:transition spd="slow" advTm="1477">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21" presetClass="exit" presetSubtype="1" fill="hold" nodeType="clickEffect">
                                  <p:stCondLst>
                                    <p:cond delay="0"/>
                                  </p:stCondLst>
                                  <p:childTnLst>
                                    <p:animEffect transition="out" filter="wheel(1)">
                                      <p:cBhvr>
                                        <p:cTn id="10" dur="2000"/>
                                        <p:tgtEl>
                                          <p:spTgt spid="5"/>
                                        </p:tgtEl>
                                      </p:cBhvr>
                                    </p:animEffect>
                                    <p:set>
                                      <p:cBhvr>
                                        <p:cTn id="11"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12" fill="hold" display="0">
                  <p:stCondLst>
                    <p:cond delay="indefinite"/>
                  </p:stCondLst>
                  <p:endCondLst>
                    <p:cond evt="onPrev" delay="0">
                      <p:tgtEl>
                        <p:sldTgt/>
                      </p:tgtEl>
                    </p:cond>
                    <p:cond evt="onStopAudio" delay="0">
                      <p:tgtEl>
                        <p:sldTgt/>
                      </p:tgtEl>
                    </p:cond>
                  </p:endCondLst>
                </p:cTn>
                <p:tgtEl>
                  <p:spTgt spid="6"/>
                </p:tgtEl>
              </p:cMediaNode>
            </p:audio>
            <p:audio isNarration="1">
              <p:cMediaNode showWhenStopped="0">
                <p:cTn id="13"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0.7"/>
</p:tagLst>
</file>

<file path=ppt/tags/tag2.xml><?xml version="1.0" encoding="utf-8"?>
<p:tagLst xmlns:a="http://schemas.openxmlformats.org/drawingml/2006/main" xmlns:r="http://schemas.openxmlformats.org/officeDocument/2006/relationships" xmlns:p="http://schemas.openxmlformats.org/presentationml/2006/main">
  <p:tag name="TIMING" val="|0|0.9|0.7"/>
</p:tagLst>
</file>

<file path=ppt/tags/tag3.xml><?xml version="1.0" encoding="utf-8"?>
<p:tagLst xmlns:a="http://schemas.openxmlformats.org/drawingml/2006/main" xmlns:r="http://schemas.openxmlformats.org/officeDocument/2006/relationships" xmlns:p="http://schemas.openxmlformats.org/presentationml/2006/main">
  <p:tag name="TIMING" val="|0|1"/>
</p:tagLst>
</file>

<file path=ppt/tags/tag4.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TIMING" val="|0|0.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42</TotalTime>
  <Words>76</Words>
  <Application>Microsoft Office PowerPoint</Application>
  <PresentationFormat>Personalizado</PresentationFormat>
  <Paragraphs>13</Paragraphs>
  <Slides>6</Slides>
  <Notes>0</Notes>
  <HiddenSlides>0</HiddenSlides>
  <MMClips>5</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Brío</vt:lpstr>
      <vt:lpstr>HISTORIA DE LA PROGRAMACIÓN </vt:lpstr>
      <vt:lpstr>PRIMEROS PASOS DE LA PROGRAMACIÓN</vt:lpstr>
      <vt:lpstr>PRIMEROS PASOS DE LA PROGRAMACIÓN EN LA COMPUTADORA</vt:lpstr>
      <vt:lpstr>PADRES DE LA PROGRAMACIÓN</vt:lpstr>
      <vt:lpstr>Diapositiva 5</vt:lpstr>
      <vt:lpstr>Diapositiva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 PROGRAMACIÓN</dc:title>
  <dc:creator>Axel Calderón</dc:creator>
  <cp:lastModifiedBy>..::Lobillo::..</cp:lastModifiedBy>
  <cp:revision>6</cp:revision>
  <dcterms:created xsi:type="dcterms:W3CDTF">2017-04-19T14:20:46Z</dcterms:created>
  <dcterms:modified xsi:type="dcterms:W3CDTF">2017-04-21T14:08:27Z</dcterms:modified>
</cp:coreProperties>
</file>