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486" r:id="rId3"/>
    <p:sldId id="462" r:id="rId4"/>
    <p:sldId id="479" r:id="rId5"/>
    <p:sldId id="443" r:id="rId6"/>
    <p:sldId id="444" r:id="rId7"/>
    <p:sldId id="446" r:id="rId8"/>
    <p:sldId id="466" r:id="rId9"/>
    <p:sldId id="447" r:id="rId10"/>
    <p:sldId id="476" r:id="rId11"/>
    <p:sldId id="478" r:id="rId12"/>
    <p:sldId id="477" r:id="rId13"/>
    <p:sldId id="487" r:id="rId14"/>
    <p:sldId id="448" r:id="rId15"/>
    <p:sldId id="449" r:id="rId16"/>
    <p:sldId id="480" r:id="rId17"/>
    <p:sldId id="450" r:id="rId18"/>
    <p:sldId id="451" r:id="rId19"/>
    <p:sldId id="452" r:id="rId20"/>
    <p:sldId id="453" r:id="rId21"/>
    <p:sldId id="454" r:id="rId22"/>
    <p:sldId id="460" r:id="rId23"/>
    <p:sldId id="455" r:id="rId24"/>
    <p:sldId id="456" r:id="rId25"/>
    <p:sldId id="467" r:id="rId26"/>
    <p:sldId id="468" r:id="rId27"/>
    <p:sldId id="469" r:id="rId28"/>
    <p:sldId id="457" r:id="rId29"/>
    <p:sldId id="481" r:id="rId30"/>
    <p:sldId id="463" r:id="rId31"/>
    <p:sldId id="474" r:id="rId32"/>
    <p:sldId id="461" r:id="rId33"/>
    <p:sldId id="483" r:id="rId34"/>
    <p:sldId id="441" r:id="rId35"/>
    <p:sldId id="437" r:id="rId36"/>
    <p:sldId id="471" r:id="rId37"/>
    <p:sldId id="485" r:id="rId38"/>
    <p:sldId id="484" r:id="rId39"/>
    <p:sldId id="438" r:id="rId40"/>
    <p:sldId id="440" r:id="rId41"/>
    <p:sldId id="482" r:id="rId42"/>
    <p:sldId id="472" r:id="rId43"/>
    <p:sldId id="473" r:id="rId44"/>
    <p:sldId id="257" r:id="rId45"/>
    <p:sldId id="258" r:id="rId46"/>
    <p:sldId id="269" r:id="rId47"/>
    <p:sldId id="271" r:id="rId48"/>
    <p:sldId id="273" r:id="rId49"/>
    <p:sldId id="475" r:id="rId5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770" autoAdjust="0"/>
  </p:normalViewPr>
  <p:slideViewPr>
    <p:cSldViewPr snapToGrid="0">
      <p:cViewPr varScale="1">
        <p:scale>
          <a:sx n="51" d="100"/>
          <a:sy n="51" d="100"/>
        </p:scale>
        <p:origin x="664" y="5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EA41A63-7B47-4A6F-A5C2-455AA724337F}" type="datetimeFigureOut">
              <a:rPr lang="en-US" smtClean="0"/>
              <a:t>12/6/2018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707A29A-64C8-40D2-8DAF-071E18474603}" type="slidenum">
              <a:rPr lang="en-US" smtClean="0"/>
              <a:t>‹#›</a:t>
            </a:fld>
            <a:endParaRPr lang="en-US"/>
          </a:p>
        </p:txBody>
      </p:sp>
    </p:spTree>
    <p:extLst>
      <p:ext uri="{BB962C8B-B14F-4D97-AF65-F5344CB8AC3E}">
        <p14:creationId xmlns:p14="http://schemas.microsoft.com/office/powerpoint/2010/main" val="165561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07A29A-64C8-40D2-8DAF-071E18474603}" type="slidenum">
              <a:rPr lang="en-US" smtClean="0"/>
              <a:t>1</a:t>
            </a:fld>
            <a:endParaRPr lang="en-US"/>
          </a:p>
        </p:txBody>
      </p:sp>
    </p:spTree>
    <p:extLst>
      <p:ext uri="{BB962C8B-B14F-4D97-AF65-F5344CB8AC3E}">
        <p14:creationId xmlns:p14="http://schemas.microsoft.com/office/powerpoint/2010/main" val="1348643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542445-7827-485E-A07F-5F2DBE279DB7}" type="datetime1">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55216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51F374-3F8C-4FFA-9983-A6A25C4F103E}" type="datetime1">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8566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20D5A2-3B73-42CD-BC24-D6D55A75CD73}" type="datetime1">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3433538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CCDE4-9E16-495D-B246-D6614F624619}" type="datetime1">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990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3F160F-99EA-46D1-883B-92FA4018FFDF}" type="datetime1">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400633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654A95D-8C23-43E9-8B6C-4C1DC42927CA}" type="datetime1">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3777302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3ECFB62-5E5E-4028-BE74-E8180741060B}" type="datetime1">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4006890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8F04D-8336-4013-A848-3D006F35E6D8}" type="datetime1">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2556665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0D1ED-96A4-4121-8DC1-9DE9404FF22B}" type="datetime1">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77306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2D353-5641-4A8D-A337-D9696F3514E2}" type="datetime1">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35240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504EDF-87C4-4B18-BA6D-F60FA908AFF7}" type="datetime1">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81540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F68FD-A8AA-4671-B443-2BA41C082882}" type="datetime1">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232644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F1E63-D3AF-47CE-984C-5813DC5C2313}" type="datetime1">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363566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74202-E861-4F8F-B12C-3CAE1B8DDBC1}" type="datetime1">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267838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D7A27-1F60-40A1-AEB5-104F9B04DF77}" type="datetime1">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0076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B81EE0-EF66-4C0F-9CED-3FD6567D9AA6}" type="datetime1">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66202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DACF11-A55B-4E9B-9C80-52813F7B67AC}" type="datetime1">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94309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E66E254-AFBD-44AF-ABE7-62B6D7A18AF6}" type="datetime1">
              <a:rPr lang="en-US" smtClean="0"/>
              <a:t>12/6/2018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49680A2-0E3C-42B9-A3C8-EA0445EAC7C2}" type="slidenum">
              <a:rPr lang="en-US" smtClean="0"/>
              <a:t>‹#›</a:t>
            </a:fld>
            <a:endParaRPr lang="en-US"/>
          </a:p>
        </p:txBody>
      </p:sp>
    </p:spTree>
    <p:extLst>
      <p:ext uri="{BB962C8B-B14F-4D97-AF65-F5344CB8AC3E}">
        <p14:creationId xmlns:p14="http://schemas.microsoft.com/office/powerpoint/2010/main" val="40967431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Pipelines, workflows, and pitfalls </a:t>
            </a:r>
          </a:p>
        </p:txBody>
      </p:sp>
      <p:sp>
        <p:nvSpPr>
          <p:cNvPr id="3" name="Subtitle 2"/>
          <p:cNvSpPr>
            <a:spLocks noGrp="1"/>
          </p:cNvSpPr>
          <p:nvPr>
            <p:ph type="subTitle" idx="1"/>
          </p:nvPr>
        </p:nvSpPr>
        <p:spPr>
          <a:xfrm>
            <a:off x="1370693" y="3835963"/>
            <a:ext cx="6831673" cy="1086237"/>
          </a:xfrm>
        </p:spPr>
        <p:txBody>
          <a:bodyPr/>
          <a:lstStyle/>
          <a:p>
            <a:pPr algn="l"/>
            <a:r>
              <a:rPr lang="en-US" dirty="0"/>
              <a:t>Ayal Gussow</a:t>
            </a:r>
          </a:p>
          <a:p>
            <a:pPr algn="l"/>
            <a:r>
              <a:rPr lang="en-US" dirty="0"/>
              <a:t>12/06/2018</a:t>
            </a:r>
          </a:p>
        </p:txBody>
      </p:sp>
      <p:sp>
        <p:nvSpPr>
          <p:cNvPr id="4" name="Slide Number Placeholder 3">
            <a:extLst>
              <a:ext uri="{FF2B5EF4-FFF2-40B4-BE49-F238E27FC236}">
                <a16:creationId xmlns:a16="http://schemas.microsoft.com/office/drawing/2014/main" id="{49CA34A2-720F-4F1A-BDA4-3B140E006A29}"/>
              </a:ext>
            </a:extLst>
          </p:cNvPr>
          <p:cNvSpPr>
            <a:spLocks noGrp="1"/>
          </p:cNvSpPr>
          <p:nvPr>
            <p:ph type="sldNum" sz="quarter" idx="12"/>
          </p:nvPr>
        </p:nvSpPr>
        <p:spPr/>
        <p:txBody>
          <a:bodyPr/>
          <a:lstStyle/>
          <a:p>
            <a:fld id="{E49680A2-0E3C-42B9-A3C8-EA0445EAC7C2}" type="slidenum">
              <a:rPr lang="en-US" smtClean="0"/>
              <a:t>1</a:t>
            </a:fld>
            <a:endParaRPr lang="en-US"/>
          </a:p>
        </p:txBody>
      </p:sp>
    </p:spTree>
    <p:extLst>
      <p:ext uri="{BB962C8B-B14F-4D97-AF65-F5344CB8AC3E}">
        <p14:creationId xmlns:p14="http://schemas.microsoft.com/office/powerpoint/2010/main" val="746401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10</a:t>
            </a:fld>
            <a:endParaRPr lang="en-US"/>
          </a:p>
        </p:txBody>
      </p:sp>
      <p:sp>
        <p:nvSpPr>
          <p:cNvPr id="5" name="Rectangle 4">
            <a:extLst>
              <a:ext uri="{FF2B5EF4-FFF2-40B4-BE49-F238E27FC236}">
                <a16:creationId xmlns:a16="http://schemas.microsoft.com/office/drawing/2014/main" id="{DB219FDB-6C94-40FC-A408-15BDC05C7E00}"/>
              </a:ext>
            </a:extLst>
          </p:cNvPr>
          <p:cNvSpPr/>
          <p:nvPr/>
        </p:nvSpPr>
        <p:spPr>
          <a:xfrm>
            <a:off x="1127342"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Michigan</a:t>
            </a:r>
          </a:p>
        </p:txBody>
      </p:sp>
      <p:sp>
        <p:nvSpPr>
          <p:cNvPr id="6" name="Rectangle 5">
            <a:extLst>
              <a:ext uri="{FF2B5EF4-FFF2-40B4-BE49-F238E27FC236}">
                <a16:creationId xmlns:a16="http://schemas.microsoft.com/office/drawing/2014/main" id="{BDBF7700-F712-4F43-A682-0FFCB54D7B76}"/>
              </a:ext>
            </a:extLst>
          </p:cNvPr>
          <p:cNvSpPr/>
          <p:nvPr/>
        </p:nvSpPr>
        <p:spPr>
          <a:xfrm>
            <a:off x="4606341"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Pennsylvania</a:t>
            </a:r>
          </a:p>
        </p:txBody>
      </p:sp>
      <p:sp>
        <p:nvSpPr>
          <p:cNvPr id="7" name="Rectangle 6">
            <a:extLst>
              <a:ext uri="{FF2B5EF4-FFF2-40B4-BE49-F238E27FC236}">
                <a16:creationId xmlns:a16="http://schemas.microsoft.com/office/drawing/2014/main" id="{17B420E6-1EC5-4B2E-8D06-DE0E26B9D362}"/>
              </a:ext>
            </a:extLst>
          </p:cNvPr>
          <p:cNvSpPr/>
          <p:nvPr/>
        </p:nvSpPr>
        <p:spPr>
          <a:xfrm>
            <a:off x="8085340"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Carolina</a:t>
            </a:r>
          </a:p>
        </p:txBody>
      </p:sp>
    </p:spTree>
    <p:extLst>
      <p:ext uri="{BB962C8B-B14F-4D97-AF65-F5344CB8AC3E}">
        <p14:creationId xmlns:p14="http://schemas.microsoft.com/office/powerpoint/2010/main" val="154825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11</a:t>
            </a:fld>
            <a:endParaRPr lang="en-US"/>
          </a:p>
        </p:txBody>
      </p:sp>
      <p:sp>
        <p:nvSpPr>
          <p:cNvPr id="5" name="Rectangle 4">
            <a:extLst>
              <a:ext uri="{FF2B5EF4-FFF2-40B4-BE49-F238E27FC236}">
                <a16:creationId xmlns:a16="http://schemas.microsoft.com/office/drawing/2014/main" id="{DB219FDB-6C94-40FC-A408-15BDC05C7E00}"/>
              </a:ext>
            </a:extLst>
          </p:cNvPr>
          <p:cNvSpPr/>
          <p:nvPr/>
        </p:nvSpPr>
        <p:spPr>
          <a:xfrm>
            <a:off x="1127342"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Michigan</a:t>
            </a:r>
          </a:p>
        </p:txBody>
      </p:sp>
      <p:sp>
        <p:nvSpPr>
          <p:cNvPr id="6" name="Rectangle 5">
            <a:extLst>
              <a:ext uri="{FF2B5EF4-FFF2-40B4-BE49-F238E27FC236}">
                <a16:creationId xmlns:a16="http://schemas.microsoft.com/office/drawing/2014/main" id="{BDBF7700-F712-4F43-A682-0FFCB54D7B76}"/>
              </a:ext>
            </a:extLst>
          </p:cNvPr>
          <p:cNvSpPr/>
          <p:nvPr/>
        </p:nvSpPr>
        <p:spPr>
          <a:xfrm>
            <a:off x="4606341"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Pennsylvania</a:t>
            </a:r>
          </a:p>
        </p:txBody>
      </p:sp>
      <p:sp>
        <p:nvSpPr>
          <p:cNvPr id="7" name="Rectangle 6">
            <a:extLst>
              <a:ext uri="{FF2B5EF4-FFF2-40B4-BE49-F238E27FC236}">
                <a16:creationId xmlns:a16="http://schemas.microsoft.com/office/drawing/2014/main" id="{17B420E6-1EC5-4B2E-8D06-DE0E26B9D362}"/>
              </a:ext>
            </a:extLst>
          </p:cNvPr>
          <p:cNvSpPr/>
          <p:nvPr/>
        </p:nvSpPr>
        <p:spPr>
          <a:xfrm>
            <a:off x="8085340"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Carolina</a:t>
            </a:r>
          </a:p>
        </p:txBody>
      </p:sp>
      <p:sp>
        <p:nvSpPr>
          <p:cNvPr id="10" name="Rectangle 9">
            <a:extLst>
              <a:ext uri="{FF2B5EF4-FFF2-40B4-BE49-F238E27FC236}">
                <a16:creationId xmlns:a16="http://schemas.microsoft.com/office/drawing/2014/main" id="{D3A88422-83DC-4DA7-8930-4136141D8894}"/>
              </a:ext>
            </a:extLst>
          </p:cNvPr>
          <p:cNvSpPr/>
          <p:nvPr/>
        </p:nvSpPr>
        <p:spPr>
          <a:xfrm>
            <a:off x="1127342" y="4959356"/>
            <a:ext cx="6098208" cy="369332"/>
          </a:xfrm>
          <a:prstGeom prst="rect">
            <a:avLst/>
          </a:prstGeom>
        </p:spPr>
        <p:txBody>
          <a:bodyPr wrap="none">
            <a:spAutoFit/>
          </a:bodyPr>
          <a:lstStyle/>
          <a:p>
            <a:r>
              <a:rPr lang="en-US" dirty="0"/>
              <a:t>What are the chances that there is an error in all three states?</a:t>
            </a:r>
          </a:p>
        </p:txBody>
      </p:sp>
    </p:spTree>
    <p:extLst>
      <p:ext uri="{BB962C8B-B14F-4D97-AF65-F5344CB8AC3E}">
        <p14:creationId xmlns:p14="http://schemas.microsoft.com/office/powerpoint/2010/main" val="335688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12</a:t>
            </a:fld>
            <a:endParaRPr lang="en-US"/>
          </a:p>
        </p:txBody>
      </p:sp>
      <p:sp>
        <p:nvSpPr>
          <p:cNvPr id="5" name="Rectangle 4">
            <a:extLst>
              <a:ext uri="{FF2B5EF4-FFF2-40B4-BE49-F238E27FC236}">
                <a16:creationId xmlns:a16="http://schemas.microsoft.com/office/drawing/2014/main" id="{DB219FDB-6C94-40FC-A408-15BDC05C7E00}"/>
              </a:ext>
            </a:extLst>
          </p:cNvPr>
          <p:cNvSpPr/>
          <p:nvPr/>
        </p:nvSpPr>
        <p:spPr>
          <a:xfrm>
            <a:off x="1127342"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Michigan</a:t>
            </a:r>
          </a:p>
        </p:txBody>
      </p:sp>
      <p:sp>
        <p:nvSpPr>
          <p:cNvPr id="6" name="Rectangle 5">
            <a:extLst>
              <a:ext uri="{FF2B5EF4-FFF2-40B4-BE49-F238E27FC236}">
                <a16:creationId xmlns:a16="http://schemas.microsoft.com/office/drawing/2014/main" id="{BDBF7700-F712-4F43-A682-0FFCB54D7B76}"/>
              </a:ext>
            </a:extLst>
          </p:cNvPr>
          <p:cNvSpPr/>
          <p:nvPr/>
        </p:nvSpPr>
        <p:spPr>
          <a:xfrm>
            <a:off x="4606341"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Pennsylvania</a:t>
            </a:r>
          </a:p>
        </p:txBody>
      </p:sp>
      <p:sp>
        <p:nvSpPr>
          <p:cNvPr id="7" name="Rectangle 6">
            <a:extLst>
              <a:ext uri="{FF2B5EF4-FFF2-40B4-BE49-F238E27FC236}">
                <a16:creationId xmlns:a16="http://schemas.microsoft.com/office/drawing/2014/main" id="{17B420E6-1EC5-4B2E-8D06-DE0E26B9D362}"/>
              </a:ext>
            </a:extLst>
          </p:cNvPr>
          <p:cNvSpPr/>
          <p:nvPr/>
        </p:nvSpPr>
        <p:spPr>
          <a:xfrm>
            <a:off x="8085340"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Carolina</a:t>
            </a:r>
          </a:p>
        </p:txBody>
      </p:sp>
      <p:sp>
        <p:nvSpPr>
          <p:cNvPr id="10" name="Rectangle 9">
            <a:extLst>
              <a:ext uri="{FF2B5EF4-FFF2-40B4-BE49-F238E27FC236}">
                <a16:creationId xmlns:a16="http://schemas.microsoft.com/office/drawing/2014/main" id="{D3A88422-83DC-4DA7-8930-4136141D8894}"/>
              </a:ext>
            </a:extLst>
          </p:cNvPr>
          <p:cNvSpPr/>
          <p:nvPr/>
        </p:nvSpPr>
        <p:spPr>
          <a:xfrm>
            <a:off x="1127342" y="4959356"/>
            <a:ext cx="6427016" cy="369332"/>
          </a:xfrm>
          <a:prstGeom prst="rect">
            <a:avLst/>
          </a:prstGeom>
        </p:spPr>
        <p:txBody>
          <a:bodyPr wrap="none">
            <a:spAutoFit/>
          </a:bodyPr>
          <a:lstStyle/>
          <a:p>
            <a:r>
              <a:rPr lang="en-US" dirty="0"/>
              <a:t>If one is off, the others probably are too, in the same direction…</a:t>
            </a:r>
          </a:p>
        </p:txBody>
      </p:sp>
    </p:spTree>
    <p:extLst>
      <p:ext uri="{BB962C8B-B14F-4D97-AF65-F5344CB8AC3E}">
        <p14:creationId xmlns:p14="http://schemas.microsoft.com/office/powerpoint/2010/main" val="388808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a:p>
            <a:pPr marL="72900" indent="0">
              <a:buNone/>
            </a:pPr>
            <a:r>
              <a:rPr lang="en-US" sz="2800" dirty="0"/>
              <a:t>538 prediction: 80% Dem win</a:t>
            </a:r>
          </a:p>
          <a:p>
            <a:pPr marL="72900" indent="0">
              <a:buNone/>
            </a:pPr>
            <a:r>
              <a:rPr lang="en-US" sz="2800" dirty="0"/>
              <a:t>Others: 99% Dem win</a:t>
            </a:r>
          </a:p>
          <a:p>
            <a:pPr marL="72900" indent="0">
              <a:buNone/>
            </a:pPr>
            <a:endParaRPr lang="en-US" sz="2800" dirty="0"/>
          </a:p>
          <a:p>
            <a:pPr marL="587250" indent="-514350">
              <a:buAutoNum type="arabicParenR"/>
            </a:pPr>
            <a:r>
              <a:rPr lang="en-US" sz="2800" dirty="0"/>
              <a:t>Undecided voters. Ignored vs add to uncertainty.</a:t>
            </a:r>
          </a:p>
          <a:p>
            <a:pPr marL="587250" indent="-514350">
              <a:buAutoNum type="arabicParenR"/>
            </a:pPr>
            <a:r>
              <a:rPr lang="en-US" sz="2800" dirty="0"/>
              <a:t>Polling errors. Independent vs correlated.</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13</a:t>
            </a:fld>
            <a:endParaRPr lang="en-US"/>
          </a:p>
        </p:txBody>
      </p:sp>
    </p:spTree>
    <p:extLst>
      <p:ext uri="{BB962C8B-B14F-4D97-AF65-F5344CB8AC3E}">
        <p14:creationId xmlns:p14="http://schemas.microsoft.com/office/powerpoint/2010/main" val="35766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fontScale="92500" lnSpcReduction="10000"/>
          </a:bodyPr>
          <a:lstStyle/>
          <a:p>
            <a:pPr marL="72900" indent="0">
              <a:buNone/>
            </a:pPr>
            <a:r>
              <a:rPr lang="en-US" sz="2800" dirty="0"/>
              <a:t>You want to predict presidential election outcomes, using a combination of polling and economic data.</a:t>
            </a:r>
          </a:p>
          <a:p>
            <a:pPr marL="72900" indent="0">
              <a:buNone/>
            </a:pPr>
            <a:endParaRPr lang="en-US" sz="2800" dirty="0"/>
          </a:p>
          <a:p>
            <a:pPr marL="72900" indent="0">
              <a:buNone/>
            </a:pPr>
            <a:r>
              <a:rPr lang="en-US" sz="2800" dirty="0"/>
              <a:t>538 prediction: 80% Clinton win</a:t>
            </a:r>
          </a:p>
          <a:p>
            <a:pPr marL="72900" indent="0">
              <a:buNone/>
            </a:pPr>
            <a:r>
              <a:rPr lang="en-US" sz="2800" dirty="0"/>
              <a:t>Others: 99% Clinton win</a:t>
            </a:r>
          </a:p>
          <a:p>
            <a:pPr marL="72900" indent="0">
              <a:buNone/>
            </a:pPr>
            <a:endParaRPr lang="en-US" sz="2800" dirty="0"/>
          </a:p>
          <a:p>
            <a:pPr marL="72900" indent="0">
              <a:buNone/>
            </a:pPr>
            <a:endParaRPr lang="en-US" sz="2800" dirty="0"/>
          </a:p>
          <a:p>
            <a:pPr marL="72900" indent="0">
              <a:buNone/>
            </a:pPr>
            <a:r>
              <a:rPr lang="en-US" sz="2800" dirty="0"/>
              <a:t>https://53eig.ht/2IokwGv</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14</a:t>
            </a:fld>
            <a:endParaRPr lang="en-US"/>
          </a:p>
        </p:txBody>
      </p:sp>
    </p:spTree>
    <p:extLst>
      <p:ext uri="{BB962C8B-B14F-4D97-AF65-F5344CB8AC3E}">
        <p14:creationId xmlns:p14="http://schemas.microsoft.com/office/powerpoint/2010/main" val="308090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When Building A Model</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44975"/>
            <a:ext cx="10353762" cy="4058751"/>
          </a:xfrm>
        </p:spPr>
        <p:txBody>
          <a:bodyPr/>
          <a:lstStyle/>
          <a:p>
            <a:pPr marL="587250" indent="-514350">
              <a:buAutoNum type="arabicParenR"/>
            </a:pPr>
            <a:r>
              <a:rPr lang="en-US" sz="2800" dirty="0"/>
              <a:t>Use sense.</a:t>
            </a:r>
          </a:p>
          <a:p>
            <a:pPr marL="587250" indent="-514350">
              <a:buAutoNum type="arabicParenR"/>
            </a:pPr>
            <a:r>
              <a:rPr lang="en-US" sz="2800" dirty="0"/>
              <a:t>Use your domain knowledge.</a:t>
            </a:r>
          </a:p>
          <a:p>
            <a:pPr marL="587250" indent="-514350">
              <a:buAutoNum type="arabicParenR"/>
            </a:pPr>
            <a:r>
              <a:rPr lang="en-US" sz="2800" dirty="0"/>
              <a:t>Probe the model, see if you can understand it and if it makes sense. </a:t>
            </a:r>
            <a:r>
              <a:rPr lang="en-US" sz="2800" b="1" dirty="0"/>
              <a:t>It’s not a black box.</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15</a:t>
            </a:fld>
            <a:endParaRPr lang="en-US"/>
          </a:p>
        </p:txBody>
      </p:sp>
    </p:spTree>
    <p:extLst>
      <p:ext uri="{BB962C8B-B14F-4D97-AF65-F5344CB8AC3E}">
        <p14:creationId xmlns:p14="http://schemas.microsoft.com/office/powerpoint/2010/main" val="269218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5334F9-578E-45EB-9032-A17AE3E0897A}"/>
              </a:ext>
            </a:extLst>
          </p:cNvPr>
          <p:cNvSpPr>
            <a:spLocks noGrp="1"/>
          </p:cNvSpPr>
          <p:nvPr>
            <p:ph type="title"/>
          </p:nvPr>
        </p:nvSpPr>
        <p:spPr/>
        <p:txBody>
          <a:bodyPr/>
          <a:lstStyle/>
          <a:p>
            <a:r>
              <a:rPr lang="en-US" dirty="0"/>
              <a:t>Generic Workflow</a:t>
            </a:r>
          </a:p>
        </p:txBody>
      </p:sp>
      <p:sp>
        <p:nvSpPr>
          <p:cNvPr id="6" name="Text Placeholder 5">
            <a:extLst>
              <a:ext uri="{FF2B5EF4-FFF2-40B4-BE49-F238E27FC236}">
                <a16:creationId xmlns:a16="http://schemas.microsoft.com/office/drawing/2014/main" id="{78FB0541-BEF3-48AC-873F-EDCD562D5E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CE246D-4997-4DDF-AC36-FE1AE099D125}"/>
              </a:ext>
            </a:extLst>
          </p:cNvPr>
          <p:cNvSpPr>
            <a:spLocks noGrp="1"/>
          </p:cNvSpPr>
          <p:nvPr>
            <p:ph type="sldNum" sz="quarter" idx="12"/>
          </p:nvPr>
        </p:nvSpPr>
        <p:spPr/>
        <p:txBody>
          <a:bodyPr/>
          <a:lstStyle/>
          <a:p>
            <a:fld id="{E49680A2-0E3C-42B9-A3C8-EA0445EAC7C2}" type="slidenum">
              <a:rPr lang="en-US" smtClean="0"/>
              <a:t>16</a:t>
            </a:fld>
            <a:endParaRPr lang="en-US"/>
          </a:p>
        </p:txBody>
      </p:sp>
    </p:spTree>
    <p:extLst>
      <p:ext uri="{BB962C8B-B14F-4D97-AF65-F5344CB8AC3E}">
        <p14:creationId xmlns:p14="http://schemas.microsoft.com/office/powerpoint/2010/main" val="86095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Workflow Framework</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494100" indent="-457200">
              <a:buFont typeface="+mj-lt"/>
              <a:buAutoNum type="arabicPeriod"/>
            </a:pPr>
            <a:r>
              <a:rPr lang="en-US" dirty="0">
                <a:effectLst/>
              </a:rPr>
              <a:t>Data acquisition / loading</a:t>
            </a:r>
          </a:p>
          <a:p>
            <a:pPr marL="494100" indent="-457200">
              <a:buFont typeface="+mj-lt"/>
              <a:buAutoNum type="arabicPeriod"/>
            </a:pPr>
            <a:r>
              <a:rPr lang="en-US" dirty="0">
                <a:effectLst/>
              </a:rPr>
              <a:t>Feature creation</a:t>
            </a:r>
          </a:p>
          <a:p>
            <a:pPr marL="494100" indent="-457200">
              <a:buFont typeface="+mj-lt"/>
              <a:buAutoNum type="arabicPeriod"/>
            </a:pPr>
            <a:r>
              <a:rPr lang="en-US" dirty="0">
                <a:effectLst/>
              </a:rPr>
              <a:t>Feature normalization</a:t>
            </a:r>
          </a:p>
          <a:p>
            <a:pPr marL="494100" indent="-457200">
              <a:buFont typeface="+mj-lt"/>
              <a:buAutoNum type="arabicPeriod"/>
            </a:pPr>
            <a:r>
              <a:rPr lang="en-US" dirty="0">
                <a:effectLst/>
              </a:rPr>
              <a:t>Feature selection</a:t>
            </a:r>
          </a:p>
          <a:p>
            <a:pPr marL="494100" indent="-457200">
              <a:buFont typeface="+mj-lt"/>
              <a:buAutoNum type="arabicPeriod"/>
            </a:pPr>
            <a:r>
              <a:rPr lang="en-US" dirty="0">
                <a:effectLst/>
              </a:rPr>
              <a:t>Machine learning model</a:t>
            </a:r>
          </a:p>
          <a:p>
            <a:pPr marL="494100" indent="-457200">
              <a:buFont typeface="+mj-lt"/>
              <a:buAutoNum type="arabicPeriod"/>
            </a:pPr>
            <a:r>
              <a:rPr lang="en-US" dirty="0">
                <a:effectLst/>
              </a:rPr>
              <a:t>Combining multiple models</a:t>
            </a:r>
          </a:p>
          <a:p>
            <a:pPr marL="494100" indent="-457200">
              <a:buFont typeface="+mj-lt"/>
              <a:buAutoNum type="arabicPeriod"/>
            </a:pPr>
            <a:r>
              <a:rPr lang="en-US" dirty="0">
                <a:effectLst/>
              </a:rPr>
              <a:t>Reporting / Utilization</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17</a:t>
            </a:fld>
            <a:endParaRPr lang="en-US"/>
          </a:p>
        </p:txBody>
      </p:sp>
    </p:spTree>
    <p:extLst>
      <p:ext uri="{BB962C8B-B14F-4D97-AF65-F5344CB8AC3E}">
        <p14:creationId xmlns:p14="http://schemas.microsoft.com/office/powerpoint/2010/main" val="119749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Data acquisition / loading</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If we are fortunate our data may already be in a usable format but more often extensive work is needed to generate something usable.</a:t>
            </a:r>
          </a:p>
          <a:p>
            <a:pPr lvl="1"/>
            <a:r>
              <a:rPr lang="en-US" sz="2000" dirty="0">
                <a:effectLst/>
              </a:rPr>
              <a:t>What type of data do we have?</a:t>
            </a:r>
          </a:p>
          <a:p>
            <a:pPr lvl="1"/>
            <a:r>
              <a:rPr lang="en-US" sz="2000" dirty="0">
                <a:effectLst/>
              </a:rPr>
              <a:t>Do we need to combine data from multiple sources?</a:t>
            </a:r>
          </a:p>
          <a:p>
            <a:pPr lvl="1"/>
            <a:r>
              <a:rPr lang="en-US" sz="2000" dirty="0">
                <a:effectLst/>
              </a:rPr>
              <a:t>Is our data structured in such a way it can be used directly?</a:t>
            </a:r>
          </a:p>
          <a:p>
            <a:pPr lvl="1"/>
            <a:r>
              <a:rPr lang="en-US" sz="2000" dirty="0">
                <a:effectLst/>
              </a:rPr>
              <a:t>Does our data need to be cleaned?</a:t>
            </a:r>
          </a:p>
          <a:p>
            <a:pPr lvl="1"/>
            <a:r>
              <a:rPr lang="en-US" sz="2000" dirty="0">
                <a:effectLst/>
              </a:rPr>
              <a:t>Does our data have issues with confounding?</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18</a:t>
            </a:fld>
            <a:endParaRPr lang="en-US"/>
          </a:p>
        </p:txBody>
      </p:sp>
    </p:spTree>
    <p:extLst>
      <p:ext uri="{BB962C8B-B14F-4D97-AF65-F5344CB8AC3E}">
        <p14:creationId xmlns:p14="http://schemas.microsoft.com/office/powerpoint/2010/main" val="428324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Feature creation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r>
              <a:rPr lang="en-US" dirty="0">
                <a:effectLst/>
              </a:rPr>
              <a:t>Can our data be used directly?</a:t>
            </a:r>
          </a:p>
          <a:p>
            <a:r>
              <a:rPr lang="en-US" dirty="0">
                <a:effectLst/>
              </a:rPr>
              <a:t>What features have been used previously for similar tasks?</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19</a:t>
            </a:fld>
            <a:endParaRPr lang="en-US"/>
          </a:p>
        </p:txBody>
      </p:sp>
    </p:spTree>
    <p:extLst>
      <p:ext uri="{BB962C8B-B14F-4D97-AF65-F5344CB8AC3E}">
        <p14:creationId xmlns:p14="http://schemas.microsoft.com/office/powerpoint/2010/main" val="184405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5565-1640-4F1E-B9B8-F79E151A000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076762B-D1C9-4F4F-82B2-49FDEBF58C11}"/>
              </a:ext>
            </a:extLst>
          </p:cNvPr>
          <p:cNvSpPr>
            <a:spLocks noGrp="1"/>
          </p:cNvSpPr>
          <p:nvPr>
            <p:ph idx="1"/>
          </p:nvPr>
        </p:nvSpPr>
        <p:spPr/>
        <p:txBody>
          <a:bodyPr/>
          <a:lstStyle/>
          <a:p>
            <a:r>
              <a:rPr lang="en-US" dirty="0"/>
              <a:t>Pipeline</a:t>
            </a:r>
          </a:p>
          <a:p>
            <a:r>
              <a:rPr lang="en-US" dirty="0"/>
              <a:t>Practical tips</a:t>
            </a:r>
          </a:p>
          <a:p>
            <a:r>
              <a:rPr lang="en-US" dirty="0"/>
              <a:t>Previous projects</a:t>
            </a:r>
          </a:p>
          <a:p>
            <a:r>
              <a:rPr lang="en-US" dirty="0"/>
              <a:t>Independent work</a:t>
            </a:r>
          </a:p>
        </p:txBody>
      </p:sp>
      <p:sp>
        <p:nvSpPr>
          <p:cNvPr id="4" name="Slide Number Placeholder 3">
            <a:extLst>
              <a:ext uri="{FF2B5EF4-FFF2-40B4-BE49-F238E27FC236}">
                <a16:creationId xmlns:a16="http://schemas.microsoft.com/office/drawing/2014/main" id="{A6FF354C-BFDA-48CB-91CB-67E5497EA573}"/>
              </a:ext>
            </a:extLst>
          </p:cNvPr>
          <p:cNvSpPr>
            <a:spLocks noGrp="1"/>
          </p:cNvSpPr>
          <p:nvPr>
            <p:ph type="sldNum" sz="quarter" idx="12"/>
          </p:nvPr>
        </p:nvSpPr>
        <p:spPr/>
        <p:txBody>
          <a:bodyPr/>
          <a:lstStyle/>
          <a:p>
            <a:fld id="{E49680A2-0E3C-42B9-A3C8-EA0445EAC7C2}" type="slidenum">
              <a:rPr lang="en-US" smtClean="0"/>
              <a:t>2</a:t>
            </a:fld>
            <a:endParaRPr lang="en-US"/>
          </a:p>
        </p:txBody>
      </p:sp>
    </p:spTree>
    <p:extLst>
      <p:ext uri="{BB962C8B-B14F-4D97-AF65-F5344CB8AC3E}">
        <p14:creationId xmlns:p14="http://schemas.microsoft.com/office/powerpoint/2010/main" val="3816615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Feature normalization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r>
              <a:rPr lang="en-US" dirty="0">
                <a:effectLst/>
              </a:rPr>
              <a:t>Does our method require normalization?</a:t>
            </a:r>
          </a:p>
          <a:p>
            <a:r>
              <a:rPr lang="en-US" dirty="0">
                <a:effectLst/>
              </a:rPr>
              <a:t>What do we gain and what do we lose in normalizing?</a:t>
            </a:r>
          </a:p>
          <a:p>
            <a:r>
              <a:rPr lang="en-US" dirty="0">
                <a:effectLst/>
              </a:rPr>
              <a:t>Outliers?</a:t>
            </a:r>
          </a:p>
          <a:p>
            <a:r>
              <a:rPr lang="en-US" dirty="0">
                <a:effectLst/>
              </a:rPr>
              <a:t>Z-score normalization?</a:t>
            </a:r>
          </a:p>
          <a:p>
            <a:r>
              <a:rPr lang="en-US" dirty="0">
                <a:effectLst/>
              </a:rPr>
              <a:t>Min-max normalization?</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20</a:t>
            </a:fld>
            <a:endParaRPr lang="en-US"/>
          </a:p>
        </p:txBody>
      </p:sp>
    </p:spTree>
    <p:extLst>
      <p:ext uri="{BB962C8B-B14F-4D97-AF65-F5344CB8AC3E}">
        <p14:creationId xmlns:p14="http://schemas.microsoft.com/office/powerpoint/2010/main" val="297354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Feature selection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General Rule:</a:t>
            </a:r>
          </a:p>
          <a:p>
            <a:pPr marL="36900" indent="0">
              <a:buNone/>
            </a:pPr>
            <a:r>
              <a:rPr lang="en-US" dirty="0">
                <a:effectLst/>
              </a:rPr>
              <a:t>The number of features we have compared with our sample size will determine whether feature selection is needed. We may choose in the first instance not to use feature selection. </a:t>
            </a:r>
          </a:p>
          <a:p>
            <a:pPr marL="36900" indent="0">
              <a:buNone/>
            </a:pPr>
            <a:endParaRPr lang="en-US" dirty="0">
              <a:effectLst/>
            </a:endParaRPr>
          </a:p>
          <a:p>
            <a:pPr marL="36900" indent="0">
              <a:buNone/>
            </a:pPr>
            <a:r>
              <a:rPr lang="en-US" dirty="0">
                <a:effectLst/>
              </a:rPr>
              <a:t>Observe performance on the validation dataset (learning curves, cross-validation) to detect overfitting and perhaps use fewer features.</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21</a:t>
            </a:fld>
            <a:endParaRPr lang="en-US"/>
          </a:p>
        </p:txBody>
      </p:sp>
    </p:spTree>
    <p:extLst>
      <p:ext uri="{BB962C8B-B14F-4D97-AF65-F5344CB8AC3E}">
        <p14:creationId xmlns:p14="http://schemas.microsoft.com/office/powerpoint/2010/main" val="90949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Feature selection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Feature selection philosophies: balance expertise with feature selection methods.</a:t>
            </a:r>
          </a:p>
          <a:p>
            <a:pPr marL="36900" indent="0">
              <a:buNone/>
            </a:pPr>
            <a:endParaRPr lang="en-US" dirty="0">
              <a:effectLst/>
            </a:endParaRPr>
          </a:p>
          <a:p>
            <a:pPr marL="36900" indent="0">
              <a:buNone/>
            </a:pPr>
            <a:r>
              <a:rPr lang="en-US" dirty="0">
                <a:effectLst/>
              </a:rPr>
              <a:t>Note that less data makes feature selection harder.</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22</a:t>
            </a:fld>
            <a:endParaRPr lang="en-US"/>
          </a:p>
        </p:txBody>
      </p:sp>
    </p:spTree>
    <p:extLst>
      <p:ext uri="{BB962C8B-B14F-4D97-AF65-F5344CB8AC3E}">
        <p14:creationId xmlns:p14="http://schemas.microsoft.com/office/powerpoint/2010/main" val="396708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Machine learning model</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Which algorithm to use will depend on the type of task and the size of the dataset. As with the preceding steps it can be difficult to predict the optimal approach.</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23</a:t>
            </a:fld>
            <a:endParaRPr lang="en-US"/>
          </a:p>
        </p:txBody>
      </p:sp>
    </p:spTree>
    <p:extLst>
      <p:ext uri="{BB962C8B-B14F-4D97-AF65-F5344CB8AC3E}">
        <p14:creationId xmlns:p14="http://schemas.microsoft.com/office/powerpoint/2010/main" val="872049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Combining multiple models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An additional step that can frequently boost performance is combining multiple different models. It is important to consider that although there are advantages combining different models can make the result more difficult to interpret.</a:t>
            </a:r>
          </a:p>
          <a:p>
            <a:pPr marL="36900" indent="0">
              <a:buNone/>
            </a:pPr>
            <a:endParaRPr lang="en-US" dirty="0">
              <a:effectLst/>
            </a:endParaRPr>
          </a:p>
          <a:p>
            <a:pPr marL="36900" indent="0">
              <a:buNone/>
            </a:pPr>
            <a:r>
              <a:rPr lang="en-US" dirty="0">
                <a:effectLst/>
              </a:rPr>
              <a:t>The models may be generated by using a different algorithm and/or different features.</a:t>
            </a:r>
          </a:p>
          <a:p>
            <a:pPr marL="36900" indent="0">
              <a:buNone/>
            </a:pPr>
            <a:endParaRPr lang="en-US" dirty="0">
              <a:effectLst/>
            </a:endParaRPr>
          </a:p>
          <a:p>
            <a:pPr marL="36900" indent="0">
              <a:buNone/>
            </a:pPr>
            <a:r>
              <a:rPr lang="en-US" dirty="0">
                <a:effectLst/>
              </a:rPr>
              <a:t>Example:</a:t>
            </a:r>
          </a:p>
          <a:p>
            <a:pPr marL="36900" indent="0">
              <a:buNone/>
            </a:pPr>
            <a:r>
              <a:rPr lang="en-US" dirty="0">
                <a:effectLst/>
              </a:rPr>
              <a:t>Cat or not cat?</a:t>
            </a:r>
          </a:p>
          <a:p>
            <a:pPr marL="36900" indent="0">
              <a:buNone/>
            </a:pPr>
            <a:endParaRPr lang="en-US" dirty="0">
              <a:effectLst/>
            </a:endParaRP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24</a:t>
            </a:fld>
            <a:endParaRPr lang="en-US"/>
          </a:p>
        </p:txBody>
      </p:sp>
    </p:spTree>
    <p:extLst>
      <p:ext uri="{BB962C8B-B14F-4D97-AF65-F5344CB8AC3E}">
        <p14:creationId xmlns:p14="http://schemas.microsoft.com/office/powerpoint/2010/main" val="4018727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Combining multiple models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An additional step that can frequently boost performance is combining multiple different models. It is important to consider that although there are advantages combining different models can make the result more difficult to interpret.</a:t>
            </a:r>
          </a:p>
          <a:p>
            <a:pPr marL="36900" indent="0">
              <a:buNone/>
            </a:pPr>
            <a:endParaRPr lang="en-US" dirty="0">
              <a:effectLst/>
            </a:endParaRPr>
          </a:p>
          <a:p>
            <a:pPr marL="36900" indent="0">
              <a:buNone/>
            </a:pPr>
            <a:r>
              <a:rPr lang="en-US" dirty="0">
                <a:effectLst/>
              </a:rPr>
              <a:t>The models may be generated by using a different algorithm and/or different features.</a:t>
            </a:r>
          </a:p>
          <a:p>
            <a:pPr marL="36900" indent="0">
              <a:buNone/>
            </a:pPr>
            <a:endParaRPr lang="en-US" dirty="0">
              <a:effectLst/>
            </a:endParaRPr>
          </a:p>
          <a:p>
            <a:pPr marL="36900" indent="0">
              <a:buNone/>
            </a:pPr>
            <a:r>
              <a:rPr lang="en-US" dirty="0">
                <a:effectLst/>
              </a:rPr>
              <a:t>Example:</a:t>
            </a:r>
          </a:p>
          <a:p>
            <a:pPr marL="36900" indent="0">
              <a:buNone/>
            </a:pPr>
            <a:r>
              <a:rPr lang="en-US" dirty="0">
                <a:effectLst/>
              </a:rPr>
              <a:t>Cat or not cat?</a:t>
            </a:r>
          </a:p>
          <a:p>
            <a:pPr marL="36900" indent="0">
              <a:buNone/>
            </a:pPr>
            <a:endParaRPr lang="en-US" dirty="0">
              <a:effectLst/>
            </a:endParaRP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25</a:t>
            </a:fld>
            <a:endParaRPr lang="en-US"/>
          </a:p>
        </p:txBody>
      </p:sp>
      <p:pic>
        <p:nvPicPr>
          <p:cNvPr id="1026" name="Picture 2" descr="Image result for cat">
            <a:extLst>
              <a:ext uri="{FF2B5EF4-FFF2-40B4-BE49-F238E27FC236}">
                <a16:creationId xmlns:a16="http://schemas.microsoft.com/office/drawing/2014/main" id="{10939A7D-AF57-48F7-832D-5164A74C3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720" y="604888"/>
            <a:ext cx="4741101" cy="4741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ature">
            <a:extLst>
              <a:ext uri="{FF2B5EF4-FFF2-40B4-BE49-F238E27FC236}">
                <a16:creationId xmlns:a16="http://schemas.microsoft.com/office/drawing/2014/main" id="{46A7AC3B-76AF-494A-84E6-16D03871A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321" y="635935"/>
            <a:ext cx="4710054" cy="47100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6BAD16-CC6E-45D2-AFAB-D84A4FAE9D06}"/>
              </a:ext>
            </a:extLst>
          </p:cNvPr>
          <p:cNvSpPr txBox="1"/>
          <p:nvPr/>
        </p:nvSpPr>
        <p:spPr>
          <a:xfrm>
            <a:off x="1211625" y="4506766"/>
            <a:ext cx="1183337" cy="707886"/>
          </a:xfrm>
          <a:prstGeom prst="rect">
            <a:avLst/>
          </a:prstGeom>
          <a:noFill/>
        </p:spPr>
        <p:txBody>
          <a:bodyPr wrap="none" rtlCol="0">
            <a:spAutoFit/>
          </a:bodyPr>
          <a:lstStyle/>
          <a:p>
            <a:r>
              <a:rPr lang="en-US" sz="4000" b="1" dirty="0">
                <a:solidFill>
                  <a:srgbClr val="FF0000"/>
                </a:solidFill>
              </a:rPr>
              <a:t>Cat!</a:t>
            </a:r>
          </a:p>
        </p:txBody>
      </p:sp>
      <p:sp>
        <p:nvSpPr>
          <p:cNvPr id="8" name="TextBox 7">
            <a:extLst>
              <a:ext uri="{FF2B5EF4-FFF2-40B4-BE49-F238E27FC236}">
                <a16:creationId xmlns:a16="http://schemas.microsoft.com/office/drawing/2014/main" id="{45B9C44C-5920-4EFB-94E1-02B25C418980}"/>
              </a:ext>
            </a:extLst>
          </p:cNvPr>
          <p:cNvSpPr txBox="1"/>
          <p:nvPr/>
        </p:nvSpPr>
        <p:spPr>
          <a:xfrm>
            <a:off x="6499696" y="4330198"/>
            <a:ext cx="2026517" cy="707886"/>
          </a:xfrm>
          <a:prstGeom prst="rect">
            <a:avLst/>
          </a:prstGeom>
          <a:noFill/>
        </p:spPr>
        <p:txBody>
          <a:bodyPr wrap="none" rtlCol="0">
            <a:spAutoFit/>
          </a:bodyPr>
          <a:lstStyle/>
          <a:p>
            <a:r>
              <a:rPr lang="en-US" sz="4000" b="1" dirty="0">
                <a:solidFill>
                  <a:srgbClr val="FF0000"/>
                </a:solidFill>
              </a:rPr>
              <a:t>Not cat!</a:t>
            </a:r>
          </a:p>
        </p:txBody>
      </p:sp>
    </p:spTree>
    <p:extLst>
      <p:ext uri="{BB962C8B-B14F-4D97-AF65-F5344CB8AC3E}">
        <p14:creationId xmlns:p14="http://schemas.microsoft.com/office/powerpoint/2010/main" val="291899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Combining multiple models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An additional step that can frequently boost performance is combining multiple different models. It is important to consider that although there are advantages combining different models can make the result more difficult to interpret.</a:t>
            </a:r>
          </a:p>
          <a:p>
            <a:pPr marL="36900" indent="0">
              <a:buNone/>
            </a:pPr>
            <a:endParaRPr lang="en-US" dirty="0">
              <a:effectLst/>
            </a:endParaRPr>
          </a:p>
          <a:p>
            <a:pPr marL="36900" indent="0">
              <a:buNone/>
            </a:pPr>
            <a:r>
              <a:rPr lang="en-US" dirty="0">
                <a:effectLst/>
              </a:rPr>
              <a:t>The models may be generated by using a different algorithm and/or different features.</a:t>
            </a:r>
          </a:p>
          <a:p>
            <a:pPr marL="36900" indent="0">
              <a:buNone/>
            </a:pPr>
            <a:endParaRPr lang="en-US" dirty="0">
              <a:effectLst/>
            </a:endParaRPr>
          </a:p>
          <a:p>
            <a:pPr marL="36900" indent="0">
              <a:buNone/>
            </a:pPr>
            <a:r>
              <a:rPr lang="en-US" dirty="0">
                <a:effectLst/>
              </a:rPr>
              <a:t>Example:</a:t>
            </a:r>
          </a:p>
          <a:p>
            <a:pPr marL="36900" indent="0">
              <a:buNone/>
            </a:pPr>
            <a:r>
              <a:rPr lang="en-US" dirty="0">
                <a:effectLst/>
              </a:rPr>
              <a:t>Cat or not cat?</a:t>
            </a:r>
          </a:p>
          <a:p>
            <a:pPr marL="36900" indent="0">
              <a:buNone/>
            </a:pPr>
            <a:endParaRPr lang="en-US" dirty="0">
              <a:effectLst/>
            </a:endParaRP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26</a:t>
            </a:fld>
            <a:endParaRPr lang="en-US"/>
          </a:p>
        </p:txBody>
      </p:sp>
      <p:pic>
        <p:nvPicPr>
          <p:cNvPr id="2050" name="Picture 2" descr="Image result for grizzly bear">
            <a:extLst>
              <a:ext uri="{FF2B5EF4-FFF2-40B4-BE49-F238E27FC236}">
                <a16:creationId xmlns:a16="http://schemas.microsoft.com/office/drawing/2014/main" id="{4E51A7A1-914B-46DC-94B6-425FF536D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448" y="879962"/>
            <a:ext cx="8079026" cy="539825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CE04554-1FB7-4533-93B5-DBD8DC340C90}"/>
              </a:ext>
            </a:extLst>
          </p:cNvPr>
          <p:cNvSpPr txBox="1"/>
          <p:nvPr/>
        </p:nvSpPr>
        <p:spPr>
          <a:xfrm>
            <a:off x="1161521" y="5529332"/>
            <a:ext cx="1183337" cy="707886"/>
          </a:xfrm>
          <a:prstGeom prst="rect">
            <a:avLst/>
          </a:prstGeom>
          <a:noFill/>
        </p:spPr>
        <p:txBody>
          <a:bodyPr wrap="none" rtlCol="0">
            <a:spAutoFit/>
          </a:bodyPr>
          <a:lstStyle/>
          <a:p>
            <a:r>
              <a:rPr lang="en-US" sz="4000" b="1" dirty="0">
                <a:solidFill>
                  <a:srgbClr val="FF0000"/>
                </a:solidFill>
              </a:rPr>
              <a:t>Cat!</a:t>
            </a:r>
          </a:p>
        </p:txBody>
      </p:sp>
    </p:spTree>
    <p:extLst>
      <p:ext uri="{BB962C8B-B14F-4D97-AF65-F5344CB8AC3E}">
        <p14:creationId xmlns:p14="http://schemas.microsoft.com/office/powerpoint/2010/main" val="256725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Combining multiple models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Two-step:</a:t>
            </a:r>
          </a:p>
          <a:p>
            <a:pPr marL="494100" indent="-457200">
              <a:buAutoNum type="arabicParenR"/>
            </a:pPr>
            <a:r>
              <a:rPr lang="en-US" dirty="0">
                <a:effectLst/>
              </a:rPr>
              <a:t>Is there a furry creature in the picture?</a:t>
            </a:r>
          </a:p>
          <a:p>
            <a:pPr marL="494100" indent="-457200">
              <a:buAutoNum type="arabicParenR"/>
            </a:pPr>
            <a:r>
              <a:rPr lang="en-US" dirty="0">
                <a:effectLst/>
              </a:rPr>
              <a:t>Is it a cat?</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27</a:t>
            </a:fld>
            <a:endParaRPr lang="en-US"/>
          </a:p>
        </p:txBody>
      </p:sp>
    </p:spTree>
    <p:extLst>
      <p:ext uri="{BB962C8B-B14F-4D97-AF65-F5344CB8AC3E}">
        <p14:creationId xmlns:p14="http://schemas.microsoft.com/office/powerpoint/2010/main" val="311178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Reporting / Utilization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Finally we need to be able to utilize the model we have generated. This typically takes the form of receiving a new sample and then performing all the steps used in training to make a prediction.</a:t>
            </a:r>
          </a:p>
          <a:p>
            <a:pPr marL="36900" indent="0">
              <a:buNone/>
            </a:pPr>
            <a:endParaRPr lang="en-US" dirty="0">
              <a:effectLst/>
            </a:endParaRPr>
          </a:p>
          <a:p>
            <a:pPr marL="36900" indent="0">
              <a:buNone/>
            </a:pPr>
            <a:r>
              <a:rPr lang="en-US" dirty="0">
                <a:effectLst/>
              </a:rPr>
              <a:t>If we are generating a model only to understand the structure of the data we already have then the new samples may be the test dataset we set aside at the beginning.</a:t>
            </a:r>
          </a:p>
          <a:p>
            <a:pPr marL="36900" indent="0">
              <a:buNone/>
            </a:pPr>
            <a:endParaRPr lang="en-US" dirty="0">
              <a:effectLst/>
            </a:endParaRPr>
          </a:p>
          <a:p>
            <a:pPr marL="36900" indent="0">
              <a:buNone/>
            </a:pPr>
            <a:r>
              <a:rPr lang="en-US" dirty="0">
                <a:effectLst/>
              </a:rPr>
              <a:t>Trusting vs understanding the predictions.</a:t>
            </a:r>
          </a:p>
          <a:p>
            <a:pPr marL="36900" indent="0">
              <a:buNone/>
            </a:pPr>
            <a:endParaRPr lang="en-US" dirty="0">
              <a:effectLst/>
            </a:endParaRP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28</a:t>
            </a:fld>
            <a:endParaRPr lang="en-US"/>
          </a:p>
        </p:txBody>
      </p:sp>
    </p:spTree>
    <p:extLst>
      <p:ext uri="{BB962C8B-B14F-4D97-AF65-F5344CB8AC3E}">
        <p14:creationId xmlns:p14="http://schemas.microsoft.com/office/powerpoint/2010/main" val="34309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5334F9-578E-45EB-9032-A17AE3E0897A}"/>
              </a:ext>
            </a:extLst>
          </p:cNvPr>
          <p:cNvSpPr>
            <a:spLocks noGrp="1"/>
          </p:cNvSpPr>
          <p:nvPr>
            <p:ph type="title"/>
          </p:nvPr>
        </p:nvSpPr>
        <p:spPr/>
        <p:txBody>
          <a:bodyPr/>
          <a:lstStyle/>
          <a:p>
            <a:r>
              <a:rPr lang="en-US" dirty="0"/>
              <a:t>Experimentation, diagnosis and overfitting</a:t>
            </a:r>
          </a:p>
        </p:txBody>
      </p:sp>
      <p:sp>
        <p:nvSpPr>
          <p:cNvPr id="6" name="Text Placeholder 5">
            <a:extLst>
              <a:ext uri="{FF2B5EF4-FFF2-40B4-BE49-F238E27FC236}">
                <a16:creationId xmlns:a16="http://schemas.microsoft.com/office/drawing/2014/main" id="{78FB0541-BEF3-48AC-873F-EDCD562D5E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CE246D-4997-4DDF-AC36-FE1AE099D125}"/>
              </a:ext>
            </a:extLst>
          </p:cNvPr>
          <p:cNvSpPr>
            <a:spLocks noGrp="1"/>
          </p:cNvSpPr>
          <p:nvPr>
            <p:ph type="sldNum" sz="quarter" idx="12"/>
          </p:nvPr>
        </p:nvSpPr>
        <p:spPr/>
        <p:txBody>
          <a:bodyPr/>
          <a:lstStyle/>
          <a:p>
            <a:fld id="{E49680A2-0E3C-42B9-A3C8-EA0445EAC7C2}" type="slidenum">
              <a:rPr lang="en-US" smtClean="0"/>
              <a:t>29</a:t>
            </a:fld>
            <a:endParaRPr lang="en-US"/>
          </a:p>
        </p:txBody>
      </p:sp>
    </p:spTree>
    <p:extLst>
      <p:ext uri="{BB962C8B-B14F-4D97-AF65-F5344CB8AC3E}">
        <p14:creationId xmlns:p14="http://schemas.microsoft.com/office/powerpoint/2010/main" val="325553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err="1">
                <a:effectLst/>
              </a:rPr>
              <a:t>SKLearn</a:t>
            </a:r>
            <a:r>
              <a:rPr lang="en-US" dirty="0">
                <a:effectLst/>
              </a:rPr>
              <a:t> Pipeline</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You want to fit and optimize </a:t>
            </a:r>
            <a:r>
              <a:rPr lang="en-US" b="1" dirty="0">
                <a:effectLst/>
              </a:rPr>
              <a:t>the process</a:t>
            </a:r>
            <a:r>
              <a:rPr lang="en-US" dirty="0">
                <a:effectLst/>
              </a:rPr>
              <a:t>.</a:t>
            </a:r>
          </a:p>
          <a:p>
            <a:pPr marL="36900" indent="0">
              <a:buNone/>
            </a:pPr>
            <a:endParaRPr lang="en-US" dirty="0">
              <a:effectLst/>
            </a:endParaRPr>
          </a:p>
          <a:p>
            <a:pPr marL="36900" indent="0">
              <a:buNone/>
            </a:pPr>
            <a:r>
              <a:rPr lang="en-US" dirty="0">
                <a:effectLst/>
              </a:rPr>
              <a:t>Example</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a:t>
            </a:fld>
            <a:endParaRPr lang="en-US"/>
          </a:p>
        </p:txBody>
      </p:sp>
    </p:spTree>
    <p:extLst>
      <p:ext uri="{BB962C8B-B14F-4D97-AF65-F5344CB8AC3E}">
        <p14:creationId xmlns:p14="http://schemas.microsoft.com/office/powerpoint/2010/main" val="71554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Overfitting vs Experimentation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Generally, it’s desirable to try different approaches.</a:t>
            </a:r>
          </a:p>
          <a:p>
            <a:pPr marL="36900" indent="0">
              <a:buNone/>
            </a:pPr>
            <a:endParaRPr lang="en-US" dirty="0">
              <a:effectLst/>
            </a:endParaRPr>
          </a:p>
          <a:p>
            <a:pPr marL="36900" indent="0">
              <a:buNone/>
            </a:pPr>
            <a:r>
              <a:rPr lang="en-US" dirty="0">
                <a:effectLst/>
              </a:rPr>
              <a:t>Try to be mindful of </a:t>
            </a:r>
            <a:r>
              <a:rPr lang="en-US" b="1" dirty="0">
                <a:effectLst/>
              </a:rPr>
              <a:t>why</a:t>
            </a:r>
            <a:r>
              <a:rPr lang="en-US" dirty="0">
                <a:effectLst/>
              </a:rPr>
              <a:t> you are trying different approaches, and don’t just try every possible approach until you find one that is mildly better than others.</a:t>
            </a:r>
          </a:p>
          <a:p>
            <a:pPr marL="36900" indent="0">
              <a:buNone/>
            </a:pPr>
            <a:endParaRPr lang="en-US" dirty="0">
              <a:effectLst/>
            </a:endParaRPr>
          </a:p>
          <a:p>
            <a:pPr marL="36900" indent="0">
              <a:buNone/>
            </a:pPr>
            <a:r>
              <a:rPr lang="en-US" dirty="0">
                <a:effectLst/>
              </a:rPr>
              <a:t>Other “approaches”: Removing outliers, changing evaluation metric (FDA), and so forth.</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30</a:t>
            </a:fld>
            <a:endParaRPr lang="en-US"/>
          </a:p>
        </p:txBody>
      </p:sp>
      <p:pic>
        <p:nvPicPr>
          <p:cNvPr id="7170" name="Picture 2" descr="Machine Learning">
            <a:extLst>
              <a:ext uri="{FF2B5EF4-FFF2-40B4-BE49-F238E27FC236}">
                <a16:creationId xmlns:a16="http://schemas.microsoft.com/office/drawing/2014/main" id="{80365976-FCB6-434F-84FC-C5D2BB42A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705" y="1330037"/>
            <a:ext cx="4587009" cy="542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81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normAutofit/>
          </a:bodyPr>
          <a:lstStyle/>
          <a:p>
            <a:r>
              <a:rPr lang="en-US" dirty="0"/>
              <a:t>Diagnosing the issue</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b="1" dirty="0"/>
              <a:t>Listen to the data.</a:t>
            </a:r>
          </a:p>
          <a:p>
            <a:pPr marL="36900" indent="0">
              <a:buNone/>
            </a:pPr>
            <a:endParaRPr lang="en-US" dirty="0"/>
          </a:p>
          <a:p>
            <a:pPr marL="36900" indent="0">
              <a:buNone/>
            </a:pPr>
            <a:r>
              <a:rPr lang="en-US" dirty="0"/>
              <a:t>Use learning curves to determine whether you need a better model or more data.</a:t>
            </a:r>
          </a:p>
          <a:p>
            <a:pPr marL="36900" indent="0">
              <a:buNone/>
            </a:pPr>
            <a:endParaRPr lang="en-US" dirty="0"/>
          </a:p>
          <a:p>
            <a:pPr marL="36900" indent="0">
              <a:buNone/>
            </a:pPr>
            <a:r>
              <a:rPr lang="en-US" dirty="0"/>
              <a:t>Delve into the model and the data. What’s working? What isn’t? Why isn’t it working? Which samples are being misclassified? Why? Does it make sense? </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31</a:t>
            </a:fld>
            <a:endParaRPr lang="en-US"/>
          </a:p>
        </p:txBody>
      </p:sp>
    </p:spTree>
    <p:extLst>
      <p:ext uri="{BB962C8B-B14F-4D97-AF65-F5344CB8AC3E}">
        <p14:creationId xmlns:p14="http://schemas.microsoft.com/office/powerpoint/2010/main" val="141691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Tracking and Optimization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Some advanced tools:</a:t>
            </a:r>
          </a:p>
          <a:p>
            <a:pPr>
              <a:buFontTx/>
              <a:buChar char="-"/>
            </a:pPr>
            <a:r>
              <a:rPr lang="en-US" dirty="0">
                <a:effectLst/>
              </a:rPr>
              <a:t>Git (https://bit.ly/QC6KDB)</a:t>
            </a:r>
          </a:p>
          <a:p>
            <a:pPr>
              <a:buFontTx/>
              <a:buChar char="-"/>
            </a:pPr>
            <a:r>
              <a:rPr lang="en-US" dirty="0">
                <a:effectLst/>
              </a:rPr>
              <a:t>Sacred (https://bit.ly/2KYjsKB)</a:t>
            </a:r>
          </a:p>
          <a:p>
            <a:pPr>
              <a:buFontTx/>
              <a:buChar char="-"/>
            </a:pPr>
            <a:r>
              <a:rPr lang="en-US" dirty="0" err="1">
                <a:effectLst/>
              </a:rPr>
              <a:t>Snakemake</a:t>
            </a:r>
            <a:r>
              <a:rPr lang="en-US" dirty="0">
                <a:effectLst/>
              </a:rPr>
              <a:t> (https://bit.ly/2QBLnFu)</a:t>
            </a:r>
          </a:p>
          <a:p>
            <a:pPr marL="36900" indent="0">
              <a:buNone/>
            </a:pPr>
            <a:endParaRPr lang="en-US" dirty="0">
              <a:effectLst/>
            </a:endParaRP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32</a:t>
            </a:fld>
            <a:endParaRPr lang="en-US"/>
          </a:p>
        </p:txBody>
      </p:sp>
    </p:spTree>
    <p:extLst>
      <p:ext uri="{BB962C8B-B14F-4D97-AF65-F5344CB8AC3E}">
        <p14:creationId xmlns:p14="http://schemas.microsoft.com/office/powerpoint/2010/main" val="298844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5334F9-578E-45EB-9032-A17AE3E0897A}"/>
              </a:ext>
            </a:extLst>
          </p:cNvPr>
          <p:cNvSpPr>
            <a:spLocks noGrp="1"/>
          </p:cNvSpPr>
          <p:nvPr>
            <p:ph type="title"/>
          </p:nvPr>
        </p:nvSpPr>
        <p:spPr/>
        <p:txBody>
          <a:bodyPr/>
          <a:lstStyle/>
          <a:p>
            <a:r>
              <a:rPr lang="en-US" dirty="0"/>
              <a:t>Common Pitfalls</a:t>
            </a:r>
          </a:p>
        </p:txBody>
      </p:sp>
      <p:sp>
        <p:nvSpPr>
          <p:cNvPr id="6" name="Text Placeholder 5">
            <a:extLst>
              <a:ext uri="{FF2B5EF4-FFF2-40B4-BE49-F238E27FC236}">
                <a16:creationId xmlns:a16="http://schemas.microsoft.com/office/drawing/2014/main" id="{78FB0541-BEF3-48AC-873F-EDCD562D5E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CE246D-4997-4DDF-AC36-FE1AE099D125}"/>
              </a:ext>
            </a:extLst>
          </p:cNvPr>
          <p:cNvSpPr>
            <a:spLocks noGrp="1"/>
          </p:cNvSpPr>
          <p:nvPr>
            <p:ph type="sldNum" sz="quarter" idx="12"/>
          </p:nvPr>
        </p:nvSpPr>
        <p:spPr/>
        <p:txBody>
          <a:bodyPr/>
          <a:lstStyle/>
          <a:p>
            <a:fld id="{E49680A2-0E3C-42B9-A3C8-EA0445EAC7C2}" type="slidenum">
              <a:rPr lang="en-US" smtClean="0"/>
              <a:t>33</a:t>
            </a:fld>
            <a:endParaRPr lang="en-US"/>
          </a:p>
        </p:txBody>
      </p:sp>
    </p:spTree>
    <p:extLst>
      <p:ext uri="{BB962C8B-B14F-4D97-AF65-F5344CB8AC3E}">
        <p14:creationId xmlns:p14="http://schemas.microsoft.com/office/powerpoint/2010/main" val="1403144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Training / test set contamination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72900" indent="0">
              <a:buNone/>
            </a:pPr>
            <a:r>
              <a:rPr lang="en-US" dirty="0"/>
              <a:t>E.g. identical sequences from closely related </a:t>
            </a:r>
            <a:r>
              <a:rPr lang="en-US"/>
              <a:t>species.</a:t>
            </a:r>
            <a:endParaRPr lang="en-US"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34</a:t>
            </a:fld>
            <a:endParaRPr lang="en-US"/>
          </a:p>
        </p:txBody>
      </p:sp>
    </p:spTree>
    <p:extLst>
      <p:ext uri="{BB962C8B-B14F-4D97-AF65-F5344CB8AC3E}">
        <p14:creationId xmlns:p14="http://schemas.microsoft.com/office/powerpoint/2010/main" val="3694038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Poorly chosen negative set</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You may not be predicting what you think you are.</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35</a:t>
            </a:fld>
            <a:endParaRPr lang="en-US"/>
          </a:p>
        </p:txBody>
      </p:sp>
      <p:pic>
        <p:nvPicPr>
          <p:cNvPr id="5" name="Picture 2" descr="Image result for cat">
            <a:extLst>
              <a:ext uri="{FF2B5EF4-FFF2-40B4-BE49-F238E27FC236}">
                <a16:creationId xmlns:a16="http://schemas.microsoft.com/office/drawing/2014/main" id="{B0B9542F-3807-4389-8CB6-660A0DEBF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720" y="604888"/>
            <a:ext cx="4741101" cy="47411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nature">
            <a:extLst>
              <a:ext uri="{FF2B5EF4-FFF2-40B4-BE49-F238E27FC236}">
                <a16:creationId xmlns:a16="http://schemas.microsoft.com/office/drawing/2014/main" id="{B7A7BAAC-2C16-464E-90BC-B6A8EC2BE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321" y="635935"/>
            <a:ext cx="4710054" cy="471005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dogs">
            <a:extLst>
              <a:ext uri="{FF2B5EF4-FFF2-40B4-BE49-F238E27FC236}">
                <a16:creationId xmlns:a16="http://schemas.microsoft.com/office/drawing/2014/main" id="{1286A00A-D667-4C4F-8EE9-979AF892C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782" y="635934"/>
            <a:ext cx="6702914" cy="4862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5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Biased Data</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You may not be predicting what you think you are.</a:t>
            </a:r>
          </a:p>
          <a:p>
            <a:pPr marL="36900" indent="0">
              <a:buNone/>
            </a:pPr>
            <a:endParaRPr lang="en-US"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36</a:t>
            </a:fld>
            <a:endParaRPr lang="en-US"/>
          </a:p>
        </p:txBody>
      </p:sp>
    </p:spTree>
    <p:extLst>
      <p:ext uri="{BB962C8B-B14F-4D97-AF65-F5344CB8AC3E}">
        <p14:creationId xmlns:p14="http://schemas.microsoft.com/office/powerpoint/2010/main" val="112262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Biased Data</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You may not be predicting what you think you are.</a:t>
            </a:r>
          </a:p>
          <a:p>
            <a:pPr marL="36900" indent="0">
              <a:buNone/>
            </a:pPr>
            <a:endParaRPr lang="en-US" dirty="0"/>
          </a:p>
          <a:p>
            <a:pPr marL="494100" indent="-457200">
              <a:buAutoNum type="arabicParenR"/>
            </a:pPr>
            <a:r>
              <a:rPr lang="en-US" dirty="0"/>
              <a:t>You’re head of a university department and you are accused of bias in graduate student acceptance.</a:t>
            </a:r>
          </a:p>
          <a:p>
            <a:pPr marL="494100" indent="-457200">
              <a:buAutoNum type="arabicParenR"/>
            </a:pPr>
            <a:r>
              <a:rPr lang="en-US" dirty="0"/>
              <a:t>To get around this, you decide to have a “neutral” arbitrator – a neutral algorithm that decides which students are accepted. It attempts to predict which students are most likely to become “successful” scientists, based on existing “successful” scientists.</a:t>
            </a:r>
          </a:p>
          <a:p>
            <a:pPr marL="494100" indent="-457200">
              <a:buAutoNum type="arabicParenR"/>
            </a:pPr>
            <a:r>
              <a:rPr lang="en-US" dirty="0"/>
              <a:t>You find that your algorithm has the same biases you do.</a:t>
            </a:r>
          </a:p>
          <a:p>
            <a:pPr marL="36900" indent="0">
              <a:buNone/>
            </a:pPr>
            <a:endParaRPr lang="en-US"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37</a:t>
            </a:fld>
            <a:endParaRPr lang="en-US"/>
          </a:p>
        </p:txBody>
      </p:sp>
    </p:spTree>
    <p:extLst>
      <p:ext uri="{BB962C8B-B14F-4D97-AF65-F5344CB8AC3E}">
        <p14:creationId xmlns:p14="http://schemas.microsoft.com/office/powerpoint/2010/main" val="111999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Biased Data</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You may not be predicting what you think you are.</a:t>
            </a:r>
          </a:p>
          <a:p>
            <a:pPr marL="36900" indent="0">
              <a:buNone/>
            </a:pPr>
            <a:endParaRPr lang="en-US" dirty="0"/>
          </a:p>
          <a:p>
            <a:pPr marL="36900" indent="0">
              <a:buNone/>
            </a:pPr>
            <a:r>
              <a:rPr lang="en-US" b="1" dirty="0"/>
              <a:t>Don’t take results at face value...</a:t>
            </a:r>
          </a:p>
          <a:p>
            <a:pPr marL="36900" indent="0">
              <a:buNone/>
            </a:pPr>
            <a:r>
              <a:rPr lang="en-US" b="1" dirty="0"/>
              <a:t>…but listen to the data.</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38</a:t>
            </a:fld>
            <a:endParaRPr lang="en-US"/>
          </a:p>
        </p:txBody>
      </p:sp>
    </p:spTree>
    <p:extLst>
      <p:ext uri="{BB962C8B-B14F-4D97-AF65-F5344CB8AC3E}">
        <p14:creationId xmlns:p14="http://schemas.microsoft.com/office/powerpoint/2010/main" val="130421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Treating measures as absolute</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An AUC of 0.97!</a:t>
            </a:r>
          </a:p>
          <a:p>
            <a:pPr marL="36900" indent="0">
              <a:buNone/>
            </a:pPr>
            <a:endParaRPr lang="en-US" dirty="0"/>
          </a:p>
          <a:p>
            <a:pPr marL="36900" indent="0">
              <a:buNone/>
            </a:pPr>
            <a:r>
              <a:rPr lang="en-US" dirty="0"/>
              <a:t>If it’s way too good to be true, it’s probably not.</a:t>
            </a:r>
          </a:p>
          <a:p>
            <a:pPr marL="36900" indent="0">
              <a:buNone/>
            </a:pPr>
            <a:endParaRPr lang="en-US" dirty="0"/>
          </a:p>
          <a:p>
            <a:pPr marL="36900" indent="0">
              <a:buNone/>
            </a:pPr>
            <a:r>
              <a:rPr lang="en-US" dirty="0"/>
              <a:t>(permutation tests, predicting all as one class)</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39</a:t>
            </a:fld>
            <a:endParaRPr lang="en-US"/>
          </a:p>
        </p:txBody>
      </p:sp>
    </p:spTree>
    <p:extLst>
      <p:ext uri="{BB962C8B-B14F-4D97-AF65-F5344CB8AC3E}">
        <p14:creationId xmlns:p14="http://schemas.microsoft.com/office/powerpoint/2010/main" val="104740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5334F9-578E-45EB-9032-A17AE3E0897A}"/>
              </a:ext>
            </a:extLst>
          </p:cNvPr>
          <p:cNvSpPr>
            <a:spLocks noGrp="1"/>
          </p:cNvSpPr>
          <p:nvPr>
            <p:ph type="title"/>
          </p:nvPr>
        </p:nvSpPr>
        <p:spPr/>
        <p:txBody>
          <a:bodyPr/>
          <a:lstStyle/>
          <a:p>
            <a:r>
              <a:rPr lang="en-US" dirty="0"/>
              <a:t>Practical Advice</a:t>
            </a:r>
          </a:p>
        </p:txBody>
      </p:sp>
      <p:sp>
        <p:nvSpPr>
          <p:cNvPr id="6" name="Text Placeholder 5">
            <a:extLst>
              <a:ext uri="{FF2B5EF4-FFF2-40B4-BE49-F238E27FC236}">
                <a16:creationId xmlns:a16="http://schemas.microsoft.com/office/drawing/2014/main" id="{78FB0541-BEF3-48AC-873F-EDCD562D5E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CE246D-4997-4DDF-AC36-FE1AE099D125}"/>
              </a:ext>
            </a:extLst>
          </p:cNvPr>
          <p:cNvSpPr>
            <a:spLocks noGrp="1"/>
          </p:cNvSpPr>
          <p:nvPr>
            <p:ph type="sldNum" sz="quarter" idx="12"/>
          </p:nvPr>
        </p:nvSpPr>
        <p:spPr/>
        <p:txBody>
          <a:bodyPr/>
          <a:lstStyle/>
          <a:p>
            <a:fld id="{E49680A2-0E3C-42B9-A3C8-EA0445EAC7C2}" type="slidenum">
              <a:rPr lang="en-US" smtClean="0"/>
              <a:t>4</a:t>
            </a:fld>
            <a:endParaRPr lang="en-US"/>
          </a:p>
        </p:txBody>
      </p:sp>
    </p:spTree>
    <p:extLst>
      <p:ext uri="{BB962C8B-B14F-4D97-AF65-F5344CB8AC3E}">
        <p14:creationId xmlns:p14="http://schemas.microsoft.com/office/powerpoint/2010/main" val="1164887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Complex before simple</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Sometimes ML isn’t needed, or a simpler ML will suffice.</a:t>
            </a:r>
          </a:p>
          <a:p>
            <a:pPr marL="36900" indent="0">
              <a:buNone/>
            </a:pPr>
            <a:r>
              <a:rPr lang="en-US" dirty="0"/>
              <a:t>Always start small – subset, simulated, etc. Then expand.</a:t>
            </a:r>
          </a:p>
          <a:p>
            <a:pPr marL="36900" indent="0">
              <a:buNone/>
            </a:pPr>
            <a:r>
              <a:rPr lang="en-US" dirty="0"/>
              <a:t>Pay attention to the model and the data before choosing your next step.</a:t>
            </a:r>
          </a:p>
          <a:p>
            <a:pPr marL="36900" indent="0">
              <a:buNone/>
            </a:pPr>
            <a:endParaRPr lang="en-US" dirty="0"/>
          </a:p>
          <a:p>
            <a:pPr marL="36900" indent="0">
              <a:buNone/>
            </a:pPr>
            <a:r>
              <a:rPr lang="en-US" dirty="0"/>
              <a:t>AI, ML, Deep Learning, </a:t>
            </a:r>
            <a:r>
              <a:rPr lang="en-US" dirty="0" err="1"/>
              <a:t>etc</a:t>
            </a:r>
            <a:r>
              <a:rPr lang="en-US" dirty="0"/>
              <a:t> – buzzwords.</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40</a:t>
            </a:fld>
            <a:endParaRPr lang="en-US"/>
          </a:p>
        </p:txBody>
      </p:sp>
    </p:spTree>
    <p:extLst>
      <p:ext uri="{BB962C8B-B14F-4D97-AF65-F5344CB8AC3E}">
        <p14:creationId xmlns:p14="http://schemas.microsoft.com/office/powerpoint/2010/main" val="228578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5334F9-578E-45EB-9032-A17AE3E0897A}"/>
              </a:ext>
            </a:extLst>
          </p:cNvPr>
          <p:cNvSpPr>
            <a:spLocks noGrp="1"/>
          </p:cNvSpPr>
          <p:nvPr>
            <p:ph type="title"/>
          </p:nvPr>
        </p:nvSpPr>
        <p:spPr/>
        <p:txBody>
          <a:bodyPr/>
          <a:lstStyle/>
          <a:p>
            <a:r>
              <a:rPr lang="en-US" dirty="0"/>
              <a:t>Final Project</a:t>
            </a:r>
          </a:p>
        </p:txBody>
      </p:sp>
      <p:sp>
        <p:nvSpPr>
          <p:cNvPr id="6" name="Text Placeholder 5">
            <a:extLst>
              <a:ext uri="{FF2B5EF4-FFF2-40B4-BE49-F238E27FC236}">
                <a16:creationId xmlns:a16="http://schemas.microsoft.com/office/drawing/2014/main" id="{78FB0541-BEF3-48AC-873F-EDCD562D5E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CE246D-4997-4DDF-AC36-FE1AE099D125}"/>
              </a:ext>
            </a:extLst>
          </p:cNvPr>
          <p:cNvSpPr>
            <a:spLocks noGrp="1"/>
          </p:cNvSpPr>
          <p:nvPr>
            <p:ph type="sldNum" sz="quarter" idx="12"/>
          </p:nvPr>
        </p:nvSpPr>
        <p:spPr/>
        <p:txBody>
          <a:bodyPr/>
          <a:lstStyle/>
          <a:p>
            <a:fld id="{E49680A2-0E3C-42B9-A3C8-EA0445EAC7C2}" type="slidenum">
              <a:rPr lang="en-US" smtClean="0"/>
              <a:t>41</a:t>
            </a:fld>
            <a:endParaRPr lang="en-US"/>
          </a:p>
        </p:txBody>
      </p:sp>
    </p:spTree>
    <p:extLst>
      <p:ext uri="{BB962C8B-B14F-4D97-AF65-F5344CB8AC3E}">
        <p14:creationId xmlns:p14="http://schemas.microsoft.com/office/powerpoint/2010/main" val="1298954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494100" indent="-457200">
              <a:buFont typeface="+mj-lt"/>
              <a:buAutoNum type="arabicPeriod"/>
            </a:pPr>
            <a:r>
              <a:rPr lang="en-US" dirty="0"/>
              <a:t>Your grade is not dependent on success.</a:t>
            </a:r>
          </a:p>
          <a:p>
            <a:pPr marL="494100" indent="-457200">
              <a:buFont typeface="+mj-lt"/>
              <a:buAutoNum type="arabicPeriod"/>
            </a:pPr>
            <a:endParaRPr lang="en-US" dirty="0"/>
          </a:p>
          <a:p>
            <a:pPr marL="494100" indent="-457200">
              <a:buFont typeface="+mj-lt"/>
              <a:buAutoNum type="arabicPeriod"/>
            </a:pPr>
            <a:r>
              <a:rPr lang="en-US" dirty="0"/>
              <a:t>Make sure it is </a:t>
            </a:r>
            <a:r>
              <a:rPr lang="en-US" b="1" dirty="0"/>
              <a:t>clear</a:t>
            </a:r>
            <a:r>
              <a:rPr lang="en-US" dirty="0"/>
              <a:t>.</a:t>
            </a:r>
          </a:p>
          <a:p>
            <a:pPr marL="36900" indent="0">
              <a:buNone/>
            </a:pPr>
            <a:endParaRPr lang="en-US" dirty="0"/>
          </a:p>
          <a:p>
            <a:pPr marL="36900" indent="0">
              <a:buNone/>
            </a:pPr>
            <a:endParaRPr lang="en-US"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42</a:t>
            </a:fld>
            <a:endParaRPr lang="en-US"/>
          </a:p>
        </p:txBody>
      </p:sp>
    </p:spTree>
    <p:extLst>
      <p:ext uri="{BB962C8B-B14F-4D97-AF65-F5344CB8AC3E}">
        <p14:creationId xmlns:p14="http://schemas.microsoft.com/office/powerpoint/2010/main" val="2019151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normAutofit fontScale="85000" lnSpcReduction="20000"/>
          </a:bodyPr>
          <a:lstStyle/>
          <a:p>
            <a:pPr marL="36900" indent="0">
              <a:buNone/>
            </a:pPr>
            <a:r>
              <a:rPr lang="en-US" dirty="0">
                <a:effectLst/>
              </a:rPr>
              <a:t>The final project will consist of the following components:</a:t>
            </a:r>
          </a:p>
          <a:p>
            <a:pPr marL="36900" indent="0">
              <a:buNone/>
            </a:pPr>
            <a:r>
              <a:rPr lang="en-US" dirty="0">
                <a:effectLst/>
              </a:rPr>
              <a:t>1) </a:t>
            </a:r>
            <a:r>
              <a:rPr lang="en-US" i="1" dirty="0">
                <a:effectLst/>
              </a:rPr>
              <a:t>Project documentation.</a:t>
            </a:r>
            <a:r>
              <a:rPr lang="en-US" dirty="0">
                <a:effectLst/>
              </a:rPr>
              <a:t> Each project should have documentation clarifying its goal and functionality. The code itself should be well-documented, with comments spread out to aid understanding. Functions and classes should have docstrings describing their functionality, inputs and outputs.</a:t>
            </a:r>
          </a:p>
          <a:p>
            <a:pPr marL="36900" indent="0">
              <a:buNone/>
            </a:pPr>
            <a:endParaRPr lang="en-US" dirty="0">
              <a:effectLst/>
            </a:endParaRPr>
          </a:p>
          <a:p>
            <a:pPr marL="36900" indent="0">
              <a:buNone/>
            </a:pPr>
            <a:r>
              <a:rPr lang="en-US" dirty="0">
                <a:effectLst/>
              </a:rPr>
              <a:t>2) </a:t>
            </a:r>
            <a:r>
              <a:rPr lang="en-US" i="1" dirty="0">
                <a:effectLst/>
              </a:rPr>
              <a:t>Project code.</a:t>
            </a:r>
            <a:r>
              <a:rPr lang="en-US" dirty="0">
                <a:effectLst/>
              </a:rPr>
              <a:t> The code should be well-organized and easy to read. It should also be written modularly, so that each part of code is reusable. The code should run and produce the correct output under different conditions. It should also have robust error checking.</a:t>
            </a:r>
          </a:p>
          <a:p>
            <a:pPr marL="36900" indent="0">
              <a:buNone/>
            </a:pPr>
            <a:endParaRPr lang="en-US" dirty="0">
              <a:effectLst/>
            </a:endParaRPr>
          </a:p>
          <a:p>
            <a:pPr marL="36900" indent="0">
              <a:buNone/>
            </a:pPr>
            <a:r>
              <a:rPr lang="en-US" dirty="0">
                <a:effectLst/>
              </a:rPr>
              <a:t>3) </a:t>
            </a:r>
            <a:r>
              <a:rPr lang="en-US" i="1" dirty="0">
                <a:effectLst/>
              </a:rPr>
              <a:t>Project presentation.</a:t>
            </a:r>
            <a:r>
              <a:rPr lang="en-US" dirty="0">
                <a:effectLst/>
              </a:rPr>
              <a:t> Each student will present their project at the end of the semester. The idea here is to present the project’s goals, input, and output, preferably while showing snippets of code.</a:t>
            </a:r>
          </a:p>
          <a:p>
            <a:pPr marL="36900" indent="0">
              <a:buNone/>
            </a:pPr>
            <a:endParaRPr lang="en-US" dirty="0">
              <a:effectLst/>
            </a:endParaRPr>
          </a:p>
          <a:p>
            <a:pPr marL="36900" indent="0">
              <a:buNone/>
            </a:pPr>
            <a:r>
              <a:rPr lang="en-US" dirty="0">
                <a:effectLst/>
              </a:rPr>
              <a:t>Project grades will be determined based on the components outlined above, with each component representing 33% of the project grade.</a:t>
            </a:r>
          </a:p>
          <a:p>
            <a:pPr marL="36900" indent="0">
              <a:buNone/>
            </a:pPr>
            <a:endParaRPr lang="en-US" dirty="0"/>
          </a:p>
          <a:p>
            <a:pPr marL="36900" indent="0">
              <a:buNone/>
            </a:pPr>
            <a:endParaRPr lang="en-US"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43</a:t>
            </a:fld>
            <a:endParaRPr lang="en-US"/>
          </a:p>
        </p:txBody>
      </p:sp>
    </p:spTree>
    <p:extLst>
      <p:ext uri="{BB962C8B-B14F-4D97-AF65-F5344CB8AC3E}">
        <p14:creationId xmlns:p14="http://schemas.microsoft.com/office/powerpoint/2010/main" val="84869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8"/>
            <a:ext cx="10515600" cy="1325563"/>
          </a:xfrm>
        </p:spPr>
        <p:txBody>
          <a:bodyPr/>
          <a:lstStyle/>
          <a:p>
            <a:r>
              <a:rPr lang="en-US" b="1" dirty="0">
                <a:latin typeface="+mn-lt"/>
              </a:rPr>
              <a:t>NHL Playoffs - Classification Problem</a:t>
            </a:r>
          </a:p>
        </p:txBody>
      </p:sp>
      <p:pic>
        <p:nvPicPr>
          <p:cNvPr id="4" name="Picture 3"/>
          <p:cNvPicPr>
            <a:picLocks noChangeAspect="1"/>
          </p:cNvPicPr>
          <p:nvPr/>
        </p:nvPicPr>
        <p:blipFill>
          <a:blip r:embed="rId2"/>
          <a:stretch>
            <a:fillRect/>
          </a:stretch>
        </p:blipFill>
        <p:spPr>
          <a:xfrm>
            <a:off x="752906" y="1324925"/>
            <a:ext cx="7912100" cy="5168900"/>
          </a:xfrm>
          <a:prstGeom prst="rect">
            <a:avLst/>
          </a:prstGeom>
          <a:ln w="28575">
            <a:solidFill>
              <a:schemeClr val="tx1"/>
            </a:solidFill>
          </a:ln>
        </p:spPr>
      </p:pic>
      <p:grpSp>
        <p:nvGrpSpPr>
          <p:cNvPr id="22" name="Group 21"/>
          <p:cNvGrpSpPr/>
          <p:nvPr/>
        </p:nvGrpSpPr>
        <p:grpSpPr>
          <a:xfrm>
            <a:off x="8956043" y="1783878"/>
            <a:ext cx="2457915" cy="523220"/>
            <a:chOff x="9359153" y="1479176"/>
            <a:chExt cx="2457915" cy="523220"/>
          </a:xfrm>
        </p:grpSpPr>
        <p:sp>
          <p:nvSpPr>
            <p:cNvPr id="5" name="TextBox 4"/>
            <p:cNvSpPr txBox="1"/>
            <p:nvPr/>
          </p:nvSpPr>
          <p:spPr>
            <a:xfrm>
              <a:off x="9359153" y="1479176"/>
              <a:ext cx="1075936" cy="523220"/>
            </a:xfrm>
            <a:prstGeom prst="rect">
              <a:avLst/>
            </a:prstGeom>
            <a:noFill/>
          </p:spPr>
          <p:txBody>
            <a:bodyPr wrap="none" rtlCol="0">
              <a:spAutoFit/>
            </a:bodyPr>
            <a:lstStyle/>
            <a:p>
              <a:r>
                <a:rPr lang="en-US" sz="2800" b="1" u="sng"/>
                <a:t>Series</a:t>
              </a:r>
            </a:p>
          </p:txBody>
        </p:sp>
        <p:sp>
          <p:nvSpPr>
            <p:cNvPr id="6" name="TextBox 5"/>
            <p:cNvSpPr txBox="1"/>
            <p:nvPr/>
          </p:nvSpPr>
          <p:spPr>
            <a:xfrm>
              <a:off x="10609686" y="1479176"/>
              <a:ext cx="1207382" cy="523220"/>
            </a:xfrm>
            <a:prstGeom prst="rect">
              <a:avLst/>
            </a:prstGeom>
            <a:noFill/>
          </p:spPr>
          <p:txBody>
            <a:bodyPr wrap="none" rtlCol="0">
              <a:spAutoFit/>
            </a:bodyPr>
            <a:lstStyle/>
            <a:p>
              <a:r>
                <a:rPr lang="en-US" sz="2800" b="1" u="sng" dirty="0"/>
                <a:t>Games</a:t>
              </a:r>
            </a:p>
          </p:txBody>
        </p:sp>
      </p:grpSp>
      <p:grpSp>
        <p:nvGrpSpPr>
          <p:cNvPr id="21" name="Group 20"/>
          <p:cNvGrpSpPr/>
          <p:nvPr/>
        </p:nvGrpSpPr>
        <p:grpSpPr>
          <a:xfrm>
            <a:off x="9310307" y="2424789"/>
            <a:ext cx="1683664" cy="523220"/>
            <a:chOff x="9713417" y="2223246"/>
            <a:chExt cx="1683664" cy="523220"/>
          </a:xfrm>
        </p:grpSpPr>
        <p:sp>
          <p:nvSpPr>
            <p:cNvPr id="7" name="TextBox 6"/>
            <p:cNvSpPr txBox="1"/>
            <p:nvPr/>
          </p:nvSpPr>
          <p:spPr>
            <a:xfrm>
              <a:off x="9713417" y="2223246"/>
              <a:ext cx="367408" cy="523220"/>
            </a:xfrm>
            <a:prstGeom prst="rect">
              <a:avLst/>
            </a:prstGeom>
            <a:noFill/>
          </p:spPr>
          <p:txBody>
            <a:bodyPr wrap="none" rtlCol="0">
              <a:spAutoFit/>
            </a:bodyPr>
            <a:lstStyle/>
            <a:p>
              <a:r>
                <a:rPr lang="en-US" sz="2800" b="1" dirty="0"/>
                <a:t>0</a:t>
              </a:r>
            </a:p>
          </p:txBody>
        </p:sp>
        <p:sp>
          <p:nvSpPr>
            <p:cNvPr id="12" name="TextBox 11"/>
            <p:cNvSpPr txBox="1"/>
            <p:nvPr/>
          </p:nvSpPr>
          <p:spPr>
            <a:xfrm>
              <a:off x="11029673" y="2223246"/>
              <a:ext cx="367408" cy="523220"/>
            </a:xfrm>
            <a:prstGeom prst="rect">
              <a:avLst/>
            </a:prstGeom>
            <a:noFill/>
          </p:spPr>
          <p:txBody>
            <a:bodyPr wrap="none" rtlCol="0">
              <a:spAutoFit/>
            </a:bodyPr>
            <a:lstStyle/>
            <a:p>
              <a:r>
                <a:rPr lang="en-US" sz="2800" b="1" dirty="0"/>
                <a:t>0</a:t>
              </a:r>
            </a:p>
          </p:txBody>
        </p:sp>
      </p:grpSp>
      <p:grpSp>
        <p:nvGrpSpPr>
          <p:cNvPr id="20" name="Group 19"/>
          <p:cNvGrpSpPr/>
          <p:nvPr/>
        </p:nvGrpSpPr>
        <p:grpSpPr>
          <a:xfrm>
            <a:off x="9310307" y="3065699"/>
            <a:ext cx="1683664" cy="523220"/>
            <a:chOff x="9713417" y="2782650"/>
            <a:chExt cx="1683664" cy="523220"/>
          </a:xfrm>
        </p:grpSpPr>
        <p:sp>
          <p:nvSpPr>
            <p:cNvPr id="8" name="TextBox 7"/>
            <p:cNvSpPr txBox="1"/>
            <p:nvPr/>
          </p:nvSpPr>
          <p:spPr>
            <a:xfrm>
              <a:off x="9713417" y="2782650"/>
              <a:ext cx="367408" cy="523220"/>
            </a:xfrm>
            <a:prstGeom prst="rect">
              <a:avLst/>
            </a:prstGeom>
            <a:noFill/>
          </p:spPr>
          <p:txBody>
            <a:bodyPr wrap="none" rtlCol="0">
              <a:spAutoFit/>
            </a:bodyPr>
            <a:lstStyle/>
            <a:p>
              <a:r>
                <a:rPr lang="en-US" sz="2800" b="1"/>
                <a:t>1</a:t>
              </a:r>
              <a:endParaRPr lang="en-US" sz="2800" b="1" dirty="0"/>
            </a:p>
          </p:txBody>
        </p:sp>
        <p:sp>
          <p:nvSpPr>
            <p:cNvPr id="13" name="TextBox 12"/>
            <p:cNvSpPr txBox="1"/>
            <p:nvPr/>
          </p:nvSpPr>
          <p:spPr>
            <a:xfrm>
              <a:off x="11029673" y="2782650"/>
              <a:ext cx="367408" cy="523220"/>
            </a:xfrm>
            <a:prstGeom prst="rect">
              <a:avLst/>
            </a:prstGeom>
            <a:noFill/>
          </p:spPr>
          <p:txBody>
            <a:bodyPr wrap="none" rtlCol="0">
              <a:spAutoFit/>
            </a:bodyPr>
            <a:lstStyle/>
            <a:p>
              <a:r>
                <a:rPr lang="en-US" sz="2800" b="1" dirty="0"/>
                <a:t>4</a:t>
              </a:r>
            </a:p>
          </p:txBody>
        </p:sp>
      </p:grpSp>
      <p:grpSp>
        <p:nvGrpSpPr>
          <p:cNvPr id="19" name="Group 18"/>
          <p:cNvGrpSpPr/>
          <p:nvPr/>
        </p:nvGrpSpPr>
        <p:grpSpPr>
          <a:xfrm>
            <a:off x="9310307" y="3706609"/>
            <a:ext cx="1683664" cy="523220"/>
            <a:chOff x="9713417" y="3533381"/>
            <a:chExt cx="1683664" cy="523220"/>
          </a:xfrm>
        </p:grpSpPr>
        <p:sp>
          <p:nvSpPr>
            <p:cNvPr id="9" name="TextBox 8"/>
            <p:cNvSpPr txBox="1"/>
            <p:nvPr/>
          </p:nvSpPr>
          <p:spPr>
            <a:xfrm>
              <a:off x="9713417" y="3533381"/>
              <a:ext cx="367408" cy="523220"/>
            </a:xfrm>
            <a:prstGeom prst="rect">
              <a:avLst/>
            </a:prstGeom>
            <a:noFill/>
          </p:spPr>
          <p:txBody>
            <a:bodyPr wrap="none" rtlCol="0">
              <a:spAutoFit/>
            </a:bodyPr>
            <a:lstStyle/>
            <a:p>
              <a:r>
                <a:rPr lang="en-US" sz="2800" b="1" dirty="0"/>
                <a:t>2</a:t>
              </a:r>
            </a:p>
          </p:txBody>
        </p:sp>
        <p:sp>
          <p:nvSpPr>
            <p:cNvPr id="14" name="TextBox 13"/>
            <p:cNvSpPr txBox="1"/>
            <p:nvPr/>
          </p:nvSpPr>
          <p:spPr>
            <a:xfrm>
              <a:off x="11029673" y="3533381"/>
              <a:ext cx="367408" cy="523220"/>
            </a:xfrm>
            <a:prstGeom prst="rect">
              <a:avLst/>
            </a:prstGeom>
            <a:noFill/>
          </p:spPr>
          <p:txBody>
            <a:bodyPr wrap="none" rtlCol="0">
              <a:spAutoFit/>
            </a:bodyPr>
            <a:lstStyle/>
            <a:p>
              <a:r>
                <a:rPr lang="en-US" sz="2800" b="1" dirty="0"/>
                <a:t>8</a:t>
              </a:r>
            </a:p>
          </p:txBody>
        </p:sp>
      </p:grpSp>
      <p:grpSp>
        <p:nvGrpSpPr>
          <p:cNvPr id="18" name="Group 17"/>
          <p:cNvGrpSpPr/>
          <p:nvPr/>
        </p:nvGrpSpPr>
        <p:grpSpPr>
          <a:xfrm>
            <a:off x="9310307" y="4347519"/>
            <a:ext cx="1775036" cy="523220"/>
            <a:chOff x="9713417" y="4163885"/>
            <a:chExt cx="1775036" cy="523220"/>
          </a:xfrm>
        </p:grpSpPr>
        <p:sp>
          <p:nvSpPr>
            <p:cNvPr id="10" name="TextBox 9"/>
            <p:cNvSpPr txBox="1"/>
            <p:nvPr/>
          </p:nvSpPr>
          <p:spPr>
            <a:xfrm>
              <a:off x="9713417" y="4163885"/>
              <a:ext cx="367408" cy="523220"/>
            </a:xfrm>
            <a:prstGeom prst="rect">
              <a:avLst/>
            </a:prstGeom>
            <a:noFill/>
          </p:spPr>
          <p:txBody>
            <a:bodyPr wrap="none" rtlCol="0">
              <a:spAutoFit/>
            </a:bodyPr>
            <a:lstStyle/>
            <a:p>
              <a:r>
                <a:rPr lang="en-US" sz="2800" b="1"/>
                <a:t>3</a:t>
              </a:r>
              <a:endParaRPr lang="en-US" sz="2800" b="1" dirty="0"/>
            </a:p>
          </p:txBody>
        </p:sp>
        <p:sp>
          <p:nvSpPr>
            <p:cNvPr id="15" name="TextBox 14"/>
            <p:cNvSpPr txBox="1"/>
            <p:nvPr/>
          </p:nvSpPr>
          <p:spPr>
            <a:xfrm>
              <a:off x="10938302" y="4163885"/>
              <a:ext cx="550151" cy="523220"/>
            </a:xfrm>
            <a:prstGeom prst="rect">
              <a:avLst/>
            </a:prstGeom>
            <a:noFill/>
          </p:spPr>
          <p:txBody>
            <a:bodyPr wrap="none" rtlCol="0">
              <a:spAutoFit/>
            </a:bodyPr>
            <a:lstStyle/>
            <a:p>
              <a:r>
                <a:rPr lang="en-US" sz="2800" b="1" dirty="0"/>
                <a:t>12</a:t>
              </a:r>
            </a:p>
          </p:txBody>
        </p:sp>
      </p:grpSp>
      <p:grpSp>
        <p:nvGrpSpPr>
          <p:cNvPr id="17" name="Group 16"/>
          <p:cNvGrpSpPr/>
          <p:nvPr/>
        </p:nvGrpSpPr>
        <p:grpSpPr>
          <a:xfrm>
            <a:off x="9310307" y="4988431"/>
            <a:ext cx="1775036" cy="523220"/>
            <a:chOff x="9713417" y="4683729"/>
            <a:chExt cx="1775036" cy="523220"/>
          </a:xfrm>
        </p:grpSpPr>
        <p:sp>
          <p:nvSpPr>
            <p:cNvPr id="11" name="TextBox 10"/>
            <p:cNvSpPr txBox="1"/>
            <p:nvPr/>
          </p:nvSpPr>
          <p:spPr>
            <a:xfrm>
              <a:off x="9713417" y="4683729"/>
              <a:ext cx="367408" cy="523220"/>
            </a:xfrm>
            <a:prstGeom prst="rect">
              <a:avLst/>
            </a:prstGeom>
            <a:noFill/>
          </p:spPr>
          <p:txBody>
            <a:bodyPr wrap="none" rtlCol="0">
              <a:spAutoFit/>
            </a:bodyPr>
            <a:lstStyle/>
            <a:p>
              <a:r>
                <a:rPr lang="en-US" sz="2800" b="1" dirty="0"/>
                <a:t>4</a:t>
              </a:r>
            </a:p>
          </p:txBody>
        </p:sp>
        <p:sp>
          <p:nvSpPr>
            <p:cNvPr id="16" name="TextBox 15"/>
            <p:cNvSpPr txBox="1"/>
            <p:nvPr/>
          </p:nvSpPr>
          <p:spPr>
            <a:xfrm>
              <a:off x="10938302" y="4683729"/>
              <a:ext cx="550151" cy="523220"/>
            </a:xfrm>
            <a:prstGeom prst="rect">
              <a:avLst/>
            </a:prstGeom>
            <a:noFill/>
          </p:spPr>
          <p:txBody>
            <a:bodyPr wrap="none" rtlCol="0">
              <a:spAutoFit/>
            </a:bodyPr>
            <a:lstStyle/>
            <a:p>
              <a:r>
                <a:rPr lang="en-US" sz="2800" b="1" dirty="0"/>
                <a:t>16</a:t>
              </a:r>
            </a:p>
          </p:txBody>
        </p:sp>
      </p:grpSp>
    </p:spTree>
    <p:extLst>
      <p:ext uri="{BB962C8B-B14F-4D97-AF65-F5344CB8AC3E}">
        <p14:creationId xmlns:p14="http://schemas.microsoft.com/office/powerpoint/2010/main" val="1802968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8"/>
            <a:ext cx="10515600" cy="1325563"/>
          </a:xfrm>
        </p:spPr>
        <p:txBody>
          <a:bodyPr/>
          <a:lstStyle/>
          <a:p>
            <a:r>
              <a:rPr lang="en-US" b="1" dirty="0">
                <a:latin typeface="+mn-lt"/>
              </a:rPr>
              <a:t>Data</a:t>
            </a:r>
          </a:p>
        </p:txBody>
      </p:sp>
      <p:sp>
        <p:nvSpPr>
          <p:cNvPr id="3" name="Content Placeholder 2"/>
          <p:cNvSpPr>
            <a:spLocks noGrp="1"/>
          </p:cNvSpPr>
          <p:nvPr>
            <p:ph idx="1"/>
          </p:nvPr>
        </p:nvSpPr>
        <p:spPr>
          <a:xfrm>
            <a:off x="898356" y="1766914"/>
            <a:ext cx="5037221" cy="4232833"/>
          </a:xfrm>
        </p:spPr>
        <p:txBody>
          <a:bodyPr>
            <a:normAutofit/>
          </a:bodyPr>
          <a:lstStyle/>
          <a:p>
            <a:r>
              <a:rPr lang="en-US" dirty="0"/>
              <a:t>Seasons: 1989-2017 </a:t>
            </a:r>
          </a:p>
          <a:p>
            <a:pPr lvl="1"/>
            <a:r>
              <a:rPr lang="en-US" dirty="0"/>
              <a:t>1994, 2004, 2012 were lockout years</a:t>
            </a:r>
          </a:p>
          <a:p>
            <a:r>
              <a:rPr lang="en-US" dirty="0"/>
              <a:t>16 teams/year</a:t>
            </a:r>
          </a:p>
          <a:p>
            <a:r>
              <a:rPr lang="en-US" dirty="0"/>
              <a:t>385 data points</a:t>
            </a:r>
          </a:p>
          <a:p>
            <a:r>
              <a:rPr lang="en-US" dirty="0"/>
              <a:t>26 features</a:t>
            </a:r>
          </a:p>
          <a:p>
            <a:r>
              <a:rPr lang="en-US" dirty="0"/>
              <a:t>Tested on 2015 playoffs</a:t>
            </a:r>
          </a:p>
          <a:p>
            <a:r>
              <a:rPr lang="en-US" dirty="0"/>
              <a:t>Data was scaled with </a:t>
            </a:r>
            <a:r>
              <a:rPr lang="en-US" dirty="0" err="1"/>
              <a:t>StandardScaler</a:t>
            </a:r>
            <a:r>
              <a:rPr lang="en-US" dirty="0"/>
              <a:t>()</a:t>
            </a:r>
          </a:p>
        </p:txBody>
      </p:sp>
      <p:pic>
        <p:nvPicPr>
          <p:cNvPr id="4" name="Picture 3"/>
          <p:cNvPicPr>
            <a:picLocks noChangeAspect="1"/>
          </p:cNvPicPr>
          <p:nvPr/>
        </p:nvPicPr>
        <p:blipFill>
          <a:blip r:embed="rId2"/>
          <a:stretch>
            <a:fillRect/>
          </a:stretch>
        </p:blipFill>
        <p:spPr>
          <a:xfrm>
            <a:off x="5651835" y="1337761"/>
            <a:ext cx="5829300" cy="3835400"/>
          </a:xfrm>
          <a:prstGeom prst="rect">
            <a:avLst/>
          </a:prstGeom>
          <a:ln w="28575"/>
        </p:spPr>
        <p:style>
          <a:lnRef idx="2">
            <a:schemeClr val="dk1"/>
          </a:lnRef>
          <a:fillRef idx="1">
            <a:schemeClr val="lt1"/>
          </a:fillRef>
          <a:effectRef idx="0">
            <a:schemeClr val="dk1"/>
          </a:effectRef>
          <a:fontRef idx="minor">
            <a:schemeClr val="dk1"/>
          </a:fontRef>
        </p:style>
      </p:pic>
      <p:sp>
        <p:nvSpPr>
          <p:cNvPr id="5" name="Rectangle 4"/>
          <p:cNvSpPr/>
          <p:nvPr/>
        </p:nvSpPr>
        <p:spPr>
          <a:xfrm>
            <a:off x="6111037" y="5269416"/>
            <a:ext cx="4910896" cy="461665"/>
          </a:xfrm>
          <a:prstGeom prst="rect">
            <a:avLst/>
          </a:prstGeom>
        </p:spPr>
        <p:txBody>
          <a:bodyPr wrap="none">
            <a:spAutoFit/>
          </a:bodyPr>
          <a:lstStyle/>
          <a:p>
            <a:r>
              <a:rPr lang="en-US" sz="2400" b="1" dirty="0"/>
              <a:t>https://</a:t>
            </a:r>
            <a:r>
              <a:rPr lang="en-US" sz="2400" b="1" dirty="0" err="1"/>
              <a:t>www.hockey-reference.com</a:t>
            </a:r>
            <a:r>
              <a:rPr lang="en-US" sz="2400" b="1" dirty="0"/>
              <a:t>/</a:t>
            </a:r>
          </a:p>
        </p:txBody>
      </p:sp>
    </p:spTree>
    <p:extLst>
      <p:ext uri="{BB962C8B-B14F-4D97-AF65-F5344CB8AC3E}">
        <p14:creationId xmlns:p14="http://schemas.microsoft.com/office/powerpoint/2010/main" val="833725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467" y="1512065"/>
            <a:ext cx="8229600" cy="1143000"/>
          </a:xfrm>
        </p:spPr>
        <p:txBody>
          <a:bodyPr>
            <a:normAutofit fontScale="90000"/>
          </a:bodyPr>
          <a:lstStyle/>
          <a:p>
            <a:r>
              <a:rPr lang="en-US" dirty="0" err="1"/>
              <a:t>cohen</a:t>
            </a:r>
            <a:r>
              <a:rPr lang="en-US" dirty="0"/>
              <a:t>, </a:t>
            </a:r>
            <a:r>
              <a:rPr lang="en-US" dirty="0" err="1"/>
              <a:t>fbi</a:t>
            </a:r>
            <a:r>
              <a:rPr lang="en-US" dirty="0"/>
              <a:t>, raid, stormy, raid, </a:t>
            </a:r>
            <a:r>
              <a:rPr lang="en-US" dirty="0" err="1"/>
              <a:t>mueller</a:t>
            </a:r>
            <a:r>
              <a:rPr lang="en-US" dirty="0"/>
              <a:t>, corruption, </a:t>
            </a:r>
            <a:r>
              <a:rPr lang="en-US" dirty="0" err="1"/>
              <a:t>nda</a:t>
            </a:r>
            <a:r>
              <a:rPr lang="en-US" dirty="0"/>
              <a:t> </a:t>
            </a:r>
          </a:p>
        </p:txBody>
      </p:sp>
      <p:sp>
        <p:nvSpPr>
          <p:cNvPr id="3" name="Content Placeholder 2"/>
          <p:cNvSpPr>
            <a:spLocks noGrp="1"/>
          </p:cNvSpPr>
          <p:nvPr>
            <p:ph idx="1"/>
          </p:nvPr>
        </p:nvSpPr>
        <p:spPr>
          <a:xfrm>
            <a:off x="1905000" y="304801"/>
            <a:ext cx="8229600" cy="4525963"/>
          </a:xfrm>
        </p:spPr>
        <p:txBody>
          <a:bodyPr/>
          <a:lstStyle/>
          <a:p>
            <a:pPr marL="0" indent="0">
              <a:buNone/>
            </a:pPr>
            <a:r>
              <a:rPr lang="en-US" dirty="0"/>
              <a:t>https://github.com/tweepy/tweepy</a:t>
            </a:r>
          </a:p>
        </p:txBody>
      </p:sp>
      <p:sp>
        <p:nvSpPr>
          <p:cNvPr id="4" name="TextBox 3"/>
          <p:cNvSpPr txBox="1"/>
          <p:nvPr/>
        </p:nvSpPr>
        <p:spPr>
          <a:xfrm>
            <a:off x="4114800" y="3505201"/>
            <a:ext cx="3657600" cy="646331"/>
          </a:xfrm>
          <a:prstGeom prst="rect">
            <a:avLst/>
          </a:prstGeom>
          <a:noFill/>
        </p:spPr>
        <p:txBody>
          <a:bodyPr wrap="square" rtlCol="0">
            <a:spAutoFit/>
          </a:bodyPr>
          <a:lstStyle/>
          <a:p>
            <a:r>
              <a:rPr lang="en-US" sz="3600" dirty="0"/>
              <a:t>147000 tweets</a:t>
            </a:r>
          </a:p>
        </p:txBody>
      </p:sp>
      <p:cxnSp>
        <p:nvCxnSpPr>
          <p:cNvPr id="6" name="Elbow Connector 5"/>
          <p:cNvCxnSpPr/>
          <p:nvPr/>
        </p:nvCxnSpPr>
        <p:spPr>
          <a:xfrm rot="16200000" flipH="1">
            <a:off x="4653249" y="995650"/>
            <a:ext cx="609600" cy="4471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5400000">
            <a:off x="5256883" y="3070034"/>
            <a:ext cx="762000" cy="152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6200000" flipH="1">
            <a:off x="5418925" y="4343858"/>
            <a:ext cx="914400" cy="4562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C:\Users\Timor\AppData\Local\Microsoft\Windows\INetCache\IE\G9J1MT7H\sweepin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804" y="5105401"/>
            <a:ext cx="1894642" cy="167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541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0782"/>
            <a:ext cx="8229600" cy="1143000"/>
          </a:xfrm>
        </p:spPr>
        <p:txBody>
          <a:bodyPr/>
          <a:lstStyle/>
          <a:p>
            <a:r>
              <a:rPr lang="en-US" dirty="0"/>
              <a:t>Word Co-</a:t>
            </a:r>
            <a:r>
              <a:rPr lang="en-US" dirty="0" err="1"/>
              <a:t>ocurrences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914400"/>
            <a:ext cx="7239000" cy="5860590"/>
          </a:xfrm>
          <a:prstGeom prst="rect">
            <a:avLst/>
          </a:prstGeom>
        </p:spPr>
      </p:pic>
    </p:spTree>
    <p:extLst>
      <p:ext uri="{BB962C8B-B14F-4D97-AF65-F5344CB8AC3E}">
        <p14:creationId xmlns:p14="http://schemas.microsoft.com/office/powerpoint/2010/main" val="2465408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7400" y="1246742"/>
            <a:ext cx="4704514" cy="470451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256277"/>
            <a:ext cx="4719600" cy="4719600"/>
          </a:xfrm>
          <a:prstGeom prst="rect">
            <a:avLst/>
          </a:prstGeom>
        </p:spPr>
      </p:pic>
    </p:spTree>
    <p:extLst>
      <p:ext uri="{BB962C8B-B14F-4D97-AF65-F5344CB8AC3E}">
        <p14:creationId xmlns:p14="http://schemas.microsoft.com/office/powerpoint/2010/main" val="1607664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Using a premade dataset and challenge</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49</a:t>
            </a:fld>
            <a:endParaRPr lang="en-US"/>
          </a:p>
        </p:txBody>
      </p:sp>
      <p:sp>
        <p:nvSpPr>
          <p:cNvPr id="6" name="Content Placeholder 5">
            <a:extLst>
              <a:ext uri="{FF2B5EF4-FFF2-40B4-BE49-F238E27FC236}">
                <a16:creationId xmlns:a16="http://schemas.microsoft.com/office/drawing/2014/main" id="{BAD01047-B556-49D5-820F-B87AB885BF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79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Most common ML questions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72900" indent="0">
              <a:buNone/>
            </a:pPr>
            <a:r>
              <a:rPr lang="en-US" sz="2800" dirty="0"/>
              <a:t>Should I use feature X?</a:t>
            </a:r>
          </a:p>
          <a:p>
            <a:pPr marL="72900" indent="0">
              <a:buNone/>
            </a:pPr>
            <a:r>
              <a:rPr lang="en-US" sz="2800" dirty="0"/>
              <a:t>Do I need to normalize the data?</a:t>
            </a:r>
          </a:p>
          <a:p>
            <a:pPr marL="72900" indent="0">
              <a:buNone/>
            </a:pPr>
            <a:r>
              <a:rPr lang="en-US" sz="2800" dirty="0"/>
              <a:t>How should I preprocess the data?</a:t>
            </a:r>
          </a:p>
          <a:p>
            <a:pPr marL="72900" indent="0">
              <a:buNone/>
            </a:pPr>
            <a:r>
              <a:rPr lang="en-US" sz="2800" dirty="0"/>
              <a:t>Which model should I use?</a:t>
            </a:r>
          </a:p>
          <a:p>
            <a:pPr marL="72900" indent="0">
              <a:buNone/>
            </a:pPr>
            <a:r>
              <a:rPr lang="en-US" sz="2800" dirty="0"/>
              <a:t>How should I assess my results? (metric and threshold)</a:t>
            </a:r>
          </a:p>
          <a:p>
            <a:pPr marL="72900" indent="0">
              <a:buNone/>
            </a:pPr>
            <a:r>
              <a:rPr lang="en-US" sz="2800" dirty="0"/>
              <a:t>Do I have enough data?</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5</a:t>
            </a:fld>
            <a:endParaRPr lang="en-US"/>
          </a:p>
        </p:txBody>
      </p:sp>
    </p:spTree>
    <p:extLst>
      <p:ext uri="{BB962C8B-B14F-4D97-AF65-F5344CB8AC3E}">
        <p14:creationId xmlns:p14="http://schemas.microsoft.com/office/powerpoint/2010/main" val="134274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Most common ML questions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72900" indent="0">
              <a:buNone/>
            </a:pPr>
            <a:r>
              <a:rPr lang="en-US" sz="2800" dirty="0"/>
              <a:t>Though we can provide tools to find the answer to some of these questions, the answer generally depends on the problem.</a:t>
            </a:r>
          </a:p>
          <a:p>
            <a:pPr marL="72900" indent="0">
              <a:buNone/>
            </a:pPr>
            <a:endParaRPr lang="en-US" sz="2800" dirty="0"/>
          </a:p>
          <a:p>
            <a:pPr marL="72900" indent="0">
              <a:buNone/>
            </a:pPr>
            <a:r>
              <a:rPr lang="en-US" sz="2800" dirty="0"/>
              <a:t>There really is no one-size-fits-all.</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6</a:t>
            </a:fld>
            <a:endParaRPr lang="en-US"/>
          </a:p>
        </p:txBody>
      </p:sp>
    </p:spTree>
    <p:extLst>
      <p:ext uri="{BB962C8B-B14F-4D97-AF65-F5344CB8AC3E}">
        <p14:creationId xmlns:p14="http://schemas.microsoft.com/office/powerpoint/2010/main" val="286130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72900" indent="0">
              <a:buNone/>
            </a:pPr>
            <a:r>
              <a:rPr lang="en-US" sz="2800" dirty="0"/>
              <a:t>You want to predict presidential election outcome.</a:t>
            </a:r>
          </a:p>
          <a:p>
            <a:pPr marL="72900" indent="0">
              <a:buNone/>
            </a:pPr>
            <a:endParaRPr lang="en-US" sz="2800" dirty="0"/>
          </a:p>
          <a:p>
            <a:pPr marL="72900" indent="0">
              <a:buNone/>
            </a:pPr>
            <a:r>
              <a:rPr lang="en-US" sz="2800" dirty="0"/>
              <a:t>How would you do it?</a:t>
            </a:r>
          </a:p>
          <a:p>
            <a:pPr marL="72900" indent="0">
              <a:buNone/>
            </a:pPr>
            <a:endParaRPr lang="en-US" sz="2800"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7</a:t>
            </a:fld>
            <a:endParaRPr lang="en-US"/>
          </a:p>
        </p:txBody>
      </p:sp>
    </p:spTree>
    <p:extLst>
      <p:ext uri="{BB962C8B-B14F-4D97-AF65-F5344CB8AC3E}">
        <p14:creationId xmlns:p14="http://schemas.microsoft.com/office/powerpoint/2010/main" val="9666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a:p>
            <a:pPr marL="72900" indent="0">
              <a:buNone/>
            </a:pPr>
            <a:r>
              <a:rPr lang="en-US" sz="2800" dirty="0"/>
              <a:t>Data choices: polling data, economic data, demographics</a:t>
            </a:r>
          </a:p>
          <a:p>
            <a:pPr marL="72900" indent="0">
              <a:buNone/>
            </a:pPr>
            <a:endParaRPr lang="en-US" sz="2800" dirty="0"/>
          </a:p>
          <a:p>
            <a:pPr marL="72900" indent="0">
              <a:buNone/>
            </a:pPr>
            <a:r>
              <a:rPr lang="en-US" sz="2800" dirty="0"/>
              <a:t>Model choices: Directly predict the outcome, predict each state and summarize into outcome, probabilistic simulations, </a:t>
            </a:r>
            <a:r>
              <a:rPr lang="en-US" sz="2800" dirty="0" err="1"/>
              <a:t>etc</a:t>
            </a:r>
            <a:endParaRPr lang="en-US" sz="2800"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8</a:t>
            </a:fld>
            <a:endParaRPr lang="en-US"/>
          </a:p>
        </p:txBody>
      </p:sp>
    </p:spTree>
    <p:extLst>
      <p:ext uri="{BB962C8B-B14F-4D97-AF65-F5344CB8AC3E}">
        <p14:creationId xmlns:p14="http://schemas.microsoft.com/office/powerpoint/2010/main" val="300147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a:p>
            <a:pPr marL="72900" indent="0">
              <a:buNone/>
            </a:pPr>
            <a:r>
              <a:rPr lang="en-US" sz="2800" dirty="0"/>
              <a:t>538 prediction: 80% Dem win</a:t>
            </a:r>
          </a:p>
          <a:p>
            <a:pPr marL="72900" indent="0">
              <a:buNone/>
            </a:pPr>
            <a:r>
              <a:rPr lang="en-US" sz="2800" dirty="0"/>
              <a:t>Others: 99% Dem win</a:t>
            </a:r>
          </a:p>
          <a:p>
            <a:pPr marL="72900" indent="0">
              <a:buNone/>
            </a:pPr>
            <a:endParaRPr lang="en-US" sz="2800" dirty="0"/>
          </a:p>
          <a:p>
            <a:pPr marL="587250" indent="-514350">
              <a:buAutoNum type="arabicParenR"/>
            </a:pPr>
            <a:r>
              <a:rPr lang="en-US" sz="2800" dirty="0"/>
              <a:t>Undecided voters. Ignored vs add to uncertainty.</a:t>
            </a:r>
          </a:p>
          <a:p>
            <a:pPr marL="587250" indent="-514350">
              <a:buAutoNum type="arabicParenR"/>
            </a:pPr>
            <a:r>
              <a:rPr lang="en-US" sz="2800" dirty="0"/>
              <a:t>Polling errors. Independent vs correlated.</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9</a:t>
            </a:fld>
            <a:endParaRPr lang="en-US"/>
          </a:p>
        </p:txBody>
      </p:sp>
    </p:spTree>
    <p:extLst>
      <p:ext uri="{BB962C8B-B14F-4D97-AF65-F5344CB8AC3E}">
        <p14:creationId xmlns:p14="http://schemas.microsoft.com/office/powerpoint/2010/main" val="131296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4395</TotalTime>
  <Words>1541</Words>
  <Application>Microsoft Office PowerPoint</Application>
  <PresentationFormat>Widescreen</PresentationFormat>
  <Paragraphs>283</Paragraphs>
  <Slides>49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Calibri</vt:lpstr>
      <vt:lpstr>Calisto MT</vt:lpstr>
      <vt:lpstr>Wingdings 2</vt:lpstr>
      <vt:lpstr>Slate</vt:lpstr>
      <vt:lpstr>Pipelines, workflows, and pitfalls </vt:lpstr>
      <vt:lpstr>Outline</vt:lpstr>
      <vt:lpstr>SKLearn Pipeline</vt:lpstr>
      <vt:lpstr>Practical Advice</vt:lpstr>
      <vt:lpstr>Most common ML questions</vt:lpstr>
      <vt:lpstr>Most common ML questions</vt:lpstr>
      <vt:lpstr>Example: 2016 presidential predictions</vt:lpstr>
      <vt:lpstr>Example: 2016 presidential predictions</vt:lpstr>
      <vt:lpstr>Example: 2016 presidential predictions</vt:lpstr>
      <vt:lpstr>Example: 2016 presidential predictions</vt:lpstr>
      <vt:lpstr>Example: 2016 presidential predictions</vt:lpstr>
      <vt:lpstr>Example: 2016 presidential predictions</vt:lpstr>
      <vt:lpstr>Example: 2016 presidential predictions</vt:lpstr>
      <vt:lpstr>Example: 2016 presidential predictions</vt:lpstr>
      <vt:lpstr>When Building A Model</vt:lpstr>
      <vt:lpstr>Generic Workflow</vt:lpstr>
      <vt:lpstr>Workflow Framework</vt:lpstr>
      <vt:lpstr>Data acquisition / loading</vt:lpstr>
      <vt:lpstr>Feature creation</vt:lpstr>
      <vt:lpstr>Feature normalization</vt:lpstr>
      <vt:lpstr>Feature selection</vt:lpstr>
      <vt:lpstr>Feature selection</vt:lpstr>
      <vt:lpstr>Machine learning model</vt:lpstr>
      <vt:lpstr>Combining multiple models</vt:lpstr>
      <vt:lpstr>Combining multiple models</vt:lpstr>
      <vt:lpstr>Combining multiple models</vt:lpstr>
      <vt:lpstr>Combining multiple models</vt:lpstr>
      <vt:lpstr>Reporting / Utilization</vt:lpstr>
      <vt:lpstr>Experimentation, diagnosis and overfitting</vt:lpstr>
      <vt:lpstr>Overfitting vs Experimentation</vt:lpstr>
      <vt:lpstr>Diagnosing the issue</vt:lpstr>
      <vt:lpstr>Tracking and Optimization</vt:lpstr>
      <vt:lpstr>Common Pitfalls</vt:lpstr>
      <vt:lpstr>Training / test set contamination</vt:lpstr>
      <vt:lpstr>Poorly chosen negative set</vt:lpstr>
      <vt:lpstr>Biased Data</vt:lpstr>
      <vt:lpstr>Biased Data</vt:lpstr>
      <vt:lpstr>Biased Data</vt:lpstr>
      <vt:lpstr>Treating measures as absolute</vt:lpstr>
      <vt:lpstr>Complex before simple</vt:lpstr>
      <vt:lpstr>Final Project</vt:lpstr>
      <vt:lpstr>Project</vt:lpstr>
      <vt:lpstr>Project</vt:lpstr>
      <vt:lpstr>NHL Playoffs - Classification Problem</vt:lpstr>
      <vt:lpstr>Data</vt:lpstr>
      <vt:lpstr>cohen, fbi, raid, stormy, raid, mueller, corruption, nda </vt:lpstr>
      <vt:lpstr>Word Co-ocurrences</vt:lpstr>
      <vt:lpstr>PowerPoint Presentation</vt:lpstr>
      <vt:lpstr>Using a premade dataset and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Gussow, Ayal (NIH/NLM/NCBI) [F]</dc:creator>
  <cp:lastModifiedBy>Ayal Gussow</cp:lastModifiedBy>
  <cp:revision>1272</cp:revision>
  <cp:lastPrinted>2017-12-26T21:30:57Z</cp:lastPrinted>
  <dcterms:created xsi:type="dcterms:W3CDTF">2017-08-07T16:24:36Z</dcterms:created>
  <dcterms:modified xsi:type="dcterms:W3CDTF">2018-12-06T21:12:39Z</dcterms:modified>
</cp:coreProperties>
</file>