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1"/>
  </p:notesMasterIdLst>
  <p:sldIdLst>
    <p:sldId id="612" r:id="rId2"/>
    <p:sldId id="613" r:id="rId3"/>
    <p:sldId id="281" r:id="rId4"/>
    <p:sldId id="617" r:id="rId5"/>
    <p:sldId id="618" r:id="rId6"/>
    <p:sldId id="615" r:id="rId7"/>
    <p:sldId id="616" r:id="rId8"/>
    <p:sldId id="614" r:id="rId9"/>
    <p:sldId id="609" r:id="rId10"/>
    <p:sldId id="610" r:id="rId11"/>
    <p:sldId id="608" r:id="rId12"/>
    <p:sldId id="312" r:id="rId13"/>
    <p:sldId id="314" r:id="rId14"/>
    <p:sldId id="595" r:id="rId15"/>
    <p:sldId id="571" r:id="rId16"/>
    <p:sldId id="580" r:id="rId17"/>
    <p:sldId id="607" r:id="rId18"/>
    <p:sldId id="573" r:id="rId19"/>
    <p:sldId id="574" r:id="rId20"/>
    <p:sldId id="575" r:id="rId21"/>
    <p:sldId id="576" r:id="rId22"/>
    <p:sldId id="611" r:id="rId23"/>
    <p:sldId id="577" r:id="rId24"/>
    <p:sldId id="578" r:id="rId25"/>
    <p:sldId id="581" r:id="rId26"/>
    <p:sldId id="606" r:id="rId27"/>
    <p:sldId id="605" r:id="rId28"/>
    <p:sldId id="582" r:id="rId29"/>
    <p:sldId id="583" r:id="rId30"/>
    <p:sldId id="585" r:id="rId31"/>
    <p:sldId id="586" r:id="rId32"/>
    <p:sldId id="587" r:id="rId33"/>
    <p:sldId id="588" r:id="rId34"/>
    <p:sldId id="589" r:id="rId35"/>
    <p:sldId id="590" r:id="rId36"/>
    <p:sldId id="591" r:id="rId37"/>
    <p:sldId id="592" r:id="rId38"/>
    <p:sldId id="593" r:id="rId39"/>
    <p:sldId id="305" r:id="rId40"/>
  </p:sldIdLst>
  <p:sldSz cx="12192000" cy="6858000"/>
  <p:notesSz cx="7772400" cy="14173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3DE9"/>
    <a:srgbClr val="941651"/>
    <a:srgbClr val="1B4770"/>
    <a:srgbClr val="003262"/>
    <a:srgbClr val="609CC7"/>
    <a:srgbClr val="BED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05" autoAdjust="0"/>
    <p:restoredTop sz="89122" autoAdjust="0"/>
  </p:normalViewPr>
  <p:slideViewPr>
    <p:cSldViewPr snapToGrid="0" showGuides="1">
      <p:cViewPr varScale="1">
        <p:scale>
          <a:sx n="73" d="100"/>
          <a:sy n="73" d="100"/>
        </p:scale>
        <p:origin x="91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07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368040" cy="711119"/>
          </a:xfrm>
          <a:prstGeom prst="rect">
            <a:avLst/>
          </a:prstGeom>
        </p:spPr>
        <p:txBody>
          <a:bodyPr vert="horz" lIns="107869" tIns="53935" rIns="107869" bIns="53935" rtlCol="0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561" y="3"/>
            <a:ext cx="3368040" cy="711119"/>
          </a:xfrm>
          <a:prstGeom prst="rect">
            <a:avLst/>
          </a:prstGeom>
        </p:spPr>
        <p:txBody>
          <a:bodyPr vert="horz" lIns="107869" tIns="53935" rIns="107869" bIns="53935" rtlCol="0"/>
          <a:lstStyle>
            <a:lvl1pPr algn="r">
              <a:defRPr sz="1600"/>
            </a:lvl1pPr>
          </a:lstStyle>
          <a:p>
            <a:fld id="{53AE4CFA-64F8-4AFE-824B-183CB3865DE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65125" y="1771650"/>
            <a:ext cx="8502650" cy="4783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7869" tIns="53935" rIns="107869" bIns="5393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240" y="6820854"/>
            <a:ext cx="6217920" cy="5580698"/>
          </a:xfrm>
          <a:prstGeom prst="rect">
            <a:avLst/>
          </a:prstGeom>
        </p:spPr>
        <p:txBody>
          <a:bodyPr vert="horz" lIns="107869" tIns="53935" rIns="107869" bIns="53935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462082"/>
            <a:ext cx="3368040" cy="711119"/>
          </a:xfrm>
          <a:prstGeom prst="rect">
            <a:avLst/>
          </a:prstGeom>
        </p:spPr>
        <p:txBody>
          <a:bodyPr vert="horz" lIns="107869" tIns="53935" rIns="107869" bIns="53935" rtlCol="0" anchor="b"/>
          <a:lstStyle>
            <a:lvl1pPr algn="l">
              <a:defRPr sz="16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561" y="13462082"/>
            <a:ext cx="3368040" cy="711119"/>
          </a:xfrm>
          <a:prstGeom prst="rect">
            <a:avLst/>
          </a:prstGeom>
        </p:spPr>
        <p:txBody>
          <a:bodyPr vert="horz" lIns="107869" tIns="53935" rIns="107869" bIns="53935" rtlCol="0" anchor="b"/>
          <a:lstStyle>
            <a:lvl1pPr algn="r">
              <a:defRPr sz="1600"/>
            </a:lvl1pPr>
          </a:lstStyle>
          <a:p>
            <a:fld id="{7F0B2365-D913-4DA9-AE1E-B051C3E26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835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Shape 154"/>
          <p:cNvSpPr>
            <a:spLocks noGrp="1" noRot="1" noChangeAspect="1"/>
          </p:cNvSpPr>
          <p:nvPr>
            <p:ph type="sldImg" idx="2"/>
          </p:nvPr>
        </p:nvSpPr>
        <p:spPr>
          <a:xfrm>
            <a:off x="400050" y="587375"/>
            <a:ext cx="6070600" cy="3414713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15937" y="4343400"/>
            <a:ext cx="5910261" cy="41148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674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-838200" y="1066800"/>
            <a:ext cx="9448800" cy="53149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Main point here is to give you an idea of why you won’t be allowed to do certain things in design</a:t>
            </a:r>
          </a:p>
          <a:p>
            <a:pPr>
              <a:buSzPct val="100000"/>
              <a:buChar char="•"/>
            </a:pPr>
            <a:r>
              <a:t>All boil down to making sure the chip you get back behaves the way you expected</a:t>
            </a:r>
          </a:p>
          <a:p>
            <a:pPr marL="539345" lvl="1">
              <a:buSzPct val="100000"/>
              <a:buChar char="•"/>
            </a:pPr>
            <a:r>
              <a:t>If don’t follow the rules, fab won’t guarantee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81984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588963"/>
            <a:ext cx="6065837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7" y="4343400"/>
            <a:ext cx="5910263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i="1" dirty="0" smtClean="0"/>
              <a:t>These are placeholders for instruction and data caches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8325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401638" y="588963"/>
            <a:ext cx="6065837" cy="34131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515938" y="4343400"/>
            <a:ext cx="5910261" cy="4114800"/>
          </a:xfrm>
          <a:prstGeom prst="rect">
            <a:avLst/>
          </a:prstGeom>
          <a:solidFill>
            <a:srgbClr val="FFFFFF"/>
          </a:solidFill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1414" tIns="45695" rIns="91414" bIns="45695" anchor="t" anchorCtr="0">
            <a:noAutofit/>
          </a:bodyPr>
          <a:lstStyle/>
          <a:p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2725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588963"/>
            <a:ext cx="6065837" cy="341312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5937" y="4343400"/>
            <a:ext cx="5910263" cy="41148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2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 noRot="1" noChangeAspect="1"/>
          </p:cNvSpPr>
          <p:nvPr>
            <p:ph type="sldImg"/>
          </p:nvPr>
        </p:nvSpPr>
        <p:spPr>
          <a:xfrm>
            <a:off x="-838200" y="1066800"/>
            <a:ext cx="9448800" cy="531495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2" name="Shape 14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SzPct val="100000"/>
              <a:buChar char="•"/>
            </a:pPr>
            <a:r>
              <a:t>Main point here is to give you an idea of why you won’t be allowed to do certain things in design</a:t>
            </a:r>
          </a:p>
          <a:p>
            <a:pPr>
              <a:buSzPct val="100000"/>
              <a:buChar char="•"/>
            </a:pPr>
            <a:r>
              <a:t>All boil down to making sure the chip you get back behaves the way you expected</a:t>
            </a:r>
          </a:p>
          <a:p>
            <a:pPr marL="539345" lvl="1">
              <a:buSzPct val="100000"/>
              <a:buChar char="•"/>
            </a:pPr>
            <a:r>
              <a:t>If don’t follow the rules, fab won’t guarantee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4151483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7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401638" y="588963"/>
            <a:ext cx="6065837" cy="34131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207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6212" y="4342780"/>
            <a:ext cx="5909289" cy="411511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406" tIns="45703" rIns="91406" bIns="45703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24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0BD9A7-939F-844E-AA9E-BD9AA155276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0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9613"/>
            <a:ext cx="6138862" cy="3454400"/>
          </a:xfr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5463" y="4408488"/>
            <a:ext cx="6019800" cy="4176712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948" tIns="46473" rIns="92948" bIns="46473"/>
          <a:lstStyle/>
          <a:p>
            <a:endParaRPr lang="en-US" altLang="en-US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25328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100000">
              <a:schemeClr val="bg1"/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 userDrawn="1"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7440" y="-170100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blipFill>
            <a:blip r:embed="rId3"/>
            <a:tile tx="0" ty="0" sx="100000" sy="100000" flip="none" algn="tl"/>
          </a:blip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388" y="1122363"/>
            <a:ext cx="12139612" cy="1377950"/>
          </a:xfrm>
          <a:solidFill>
            <a:schemeClr val="bg1"/>
          </a:solidFill>
        </p:spPr>
        <p:txBody>
          <a:bodyPr anchor="b">
            <a:noAutofit/>
          </a:bodyPr>
          <a:lstStyle>
            <a:lvl1pPr algn="l">
              <a:defRPr sz="4000" cap="none" baseline="0"/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66775" y="6473355"/>
            <a:ext cx="3719951" cy="365125"/>
          </a:xfrm>
          <a:solidFill>
            <a:schemeClr val="bg1"/>
          </a:solidFill>
        </p:spPr>
        <p:txBody>
          <a:bodyPr/>
          <a:lstStyle/>
          <a:p>
            <a:endParaRPr lang="en-US" b="1" dirty="0">
              <a:latin typeface="Helvetica" charset="0"/>
              <a:ea typeface="ＭＳ Ｐゴシック" charset="0"/>
              <a:cs typeface="Helvetica" charset="0"/>
              <a:sym typeface="Helvetica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54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7" name="Picture 5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0" y="6181724"/>
            <a:ext cx="876012" cy="685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 userDrawn="1"/>
        </p:nvSpPr>
        <p:spPr>
          <a:xfrm>
            <a:off x="3383758" y="28163"/>
            <a:ext cx="44859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919191"/>
                </a:solidFill>
                <a:latin typeface="Courier" charset="0"/>
                <a:ea typeface="ＭＳ Ｐゴシック" charset="0"/>
                <a:cs typeface="Courier" charset="0"/>
                <a:sym typeface="Courier" charset="0"/>
              </a:rPr>
              <a:t>inst.eecs.berkeley.edu/~eecs151</a:t>
            </a:r>
            <a:r>
              <a:rPr lang="en-US" sz="2400" b="1" dirty="0">
                <a:solidFill>
                  <a:srgbClr val="063DE8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</a:t>
            </a:r>
            <a:endParaRPr lang="en-US" dirty="0"/>
          </a:p>
        </p:txBody>
      </p:sp>
      <p:sp>
        <p:nvSpPr>
          <p:cNvPr id="68" name="Rectangle 6"/>
          <p:cNvSpPr>
            <a:spLocks/>
          </p:cNvSpPr>
          <p:nvPr userDrawn="1"/>
        </p:nvSpPr>
        <p:spPr bwMode="auto">
          <a:xfrm>
            <a:off x="1876424" y="2521650"/>
            <a:ext cx="8791576" cy="669925"/>
          </a:xfrm>
          <a:prstGeom prst="rect">
            <a:avLst/>
          </a:prstGeom>
          <a:solidFill>
            <a:srgbClr val="000550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flat">
                <a:solidFill>
                  <a:srgbClr val="000000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25400" tIns="25400" rIns="25400" bIns="25400"/>
          <a:lstStyle/>
          <a:p>
            <a:pPr marL="241300" algn="l">
              <a:tabLst>
                <a:tab pos="2197100" algn="l"/>
                <a:tab pos="2197100" algn="l"/>
              </a:tabLst>
            </a:pPr>
            <a:r>
              <a:rPr lang="en-US" sz="3600" b="1" dirty="0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Bora </a:t>
            </a:r>
            <a:r>
              <a:rPr lang="en-US" sz="3600" b="1" dirty="0" err="1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Nikoli</a:t>
            </a:r>
            <a:r>
              <a:rPr lang="sr-Latn-RS" sz="3600" b="1" dirty="0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ć</a:t>
            </a:r>
            <a:r>
              <a:rPr lang="en-US" sz="3600" b="1" dirty="0">
                <a:solidFill>
                  <a:srgbClr val="FFFFFF"/>
                </a:solidFill>
                <a:latin typeface="Helvetica" charset="0"/>
                <a:ea typeface="ＭＳ Ｐゴシック" charset="0"/>
                <a:cs typeface="Helvetica" charset="0"/>
                <a:sym typeface="Helvetica" charset="0"/>
              </a:rPr>
              <a:t> and Sophia Shao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 flip="none" rotWithShape="1">
          <a:gsLst>
            <a:gs pos="100000">
              <a:schemeClr val="bg1"/>
            </a:gs>
            <a:gs pos="100000">
              <a:schemeClr val="bg2">
                <a:lumMod val="72000"/>
                <a:lumOff val="28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13" y="249808"/>
            <a:ext cx="10250996" cy="573152"/>
          </a:xfrm>
        </p:spPr>
        <p:txBody>
          <a:bodyPr/>
          <a:lstStyle>
            <a:lvl1pPr>
              <a:defRPr b="1" i="0" cap="none" baseline="0">
                <a:solidFill>
                  <a:srgbClr val="063DE9"/>
                </a:solidFill>
                <a:latin typeface="Helvetica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3" y="766916"/>
            <a:ext cx="10789919" cy="5610287"/>
          </a:xfrm>
        </p:spPr>
        <p:txBody>
          <a:bodyPr/>
          <a:lstStyle>
            <a:lvl1pPr>
              <a:defRPr sz="3600" b="1" baseline="0">
                <a:latin typeface="Helvetica" pitchFamily="2" charset="0"/>
              </a:defRPr>
            </a:lvl1pPr>
            <a:lvl2pPr>
              <a:defRPr sz="2400" b="1" baseline="0">
                <a:solidFill>
                  <a:srgbClr val="1B4770"/>
                </a:solidFill>
                <a:latin typeface="Helvetica" pitchFamily="2" charset="0"/>
              </a:defRPr>
            </a:lvl2pPr>
            <a:lvl3pPr>
              <a:defRPr sz="2200" b="1" baseline="0">
                <a:solidFill>
                  <a:srgbClr val="941651"/>
                </a:solidFill>
                <a:latin typeface="Helvetica" pitchFamily="2" charset="0"/>
              </a:defRPr>
            </a:lvl3pPr>
            <a:lvl4pPr>
              <a:defRPr sz="2000" b="1" baseline="0">
                <a:latin typeface="Helvetica" pitchFamily="2" charset="0"/>
              </a:defRPr>
            </a:lvl4pPr>
            <a:lvl5pPr>
              <a:defRPr sz="2000" b="1" baseline="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47409" y="64938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191670" cy="2389239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ine 3">
            <a:extLst>
              <a:ext uri="{FF2B5EF4-FFF2-40B4-BE49-F238E27FC236}">
                <a16:creationId xmlns:a16="http://schemas.microsoft.com/office/drawing/2014/main" id="{6E451F40-1858-BE42-8642-0C3FEE5D148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97465" y="822960"/>
            <a:ext cx="10547771" cy="0"/>
          </a:xfrm>
          <a:prstGeom prst="line">
            <a:avLst/>
          </a:prstGeom>
          <a:noFill/>
          <a:ln w="57150" cap="flat">
            <a:solidFill>
              <a:srgbClr val="FFCC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 sz="4536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1"/>
            </a:gs>
            <a:gs pos="100000">
              <a:schemeClr val="bg2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2852" y="10728"/>
            <a:ext cx="9905998" cy="5070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5187" y="855886"/>
            <a:ext cx="10547349" cy="493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bg1"/>
                </a:solidFill>
              </a:rPr>
              <a:t>Datapath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smtClean="0">
                <a:solidFill>
                  <a:schemeClr val="bg1"/>
                </a:solidFill>
              </a:rPr>
              <a:t>Design in RISC-V</a:t>
            </a:r>
            <a:br>
              <a:rPr lang="en-US" smtClean="0">
                <a:solidFill>
                  <a:schemeClr val="bg1"/>
                </a:solidFill>
              </a:rPr>
            </a:br>
            <a:r>
              <a:rPr lang="en-US" smtClean="0">
                <a:solidFill>
                  <a:schemeClr val="bg1"/>
                </a:solidFill>
              </a:rPr>
              <a:t>(R </a:t>
            </a:r>
            <a:r>
              <a:rPr lang="en-US" dirty="0" smtClean="0">
                <a:solidFill>
                  <a:schemeClr val="bg1"/>
                </a:solidFill>
              </a:rPr>
              <a:t>and I </a:t>
            </a:r>
            <a:r>
              <a:rPr lang="en-US" smtClean="0">
                <a:solidFill>
                  <a:schemeClr val="bg1"/>
                </a:solidFill>
              </a:rPr>
              <a:t>format Instructions)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Sparsh Mittal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Slide courtesy: </a:t>
            </a:r>
            <a:r>
              <a:rPr lang="en-US" dirty="0" err="1" smtClean="0">
                <a:solidFill>
                  <a:srgbClr val="FF0000"/>
                </a:solidFill>
              </a:rPr>
              <a:t>Dr</a:t>
            </a:r>
            <a:r>
              <a:rPr lang="en-US" dirty="0" smtClean="0">
                <a:solidFill>
                  <a:srgbClr val="FF0000"/>
                </a:solidFill>
              </a:rPr>
              <a:t> Garcia (UC Berkeley)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Nikolić, Shao Fall 2019 © UCB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598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ALU Design using MUX</a:t>
            </a:r>
            <a:endParaRPr lang="en-US" dirty="0"/>
          </a:p>
        </p:txBody>
      </p:sp>
      <p:sp>
        <p:nvSpPr>
          <p:cNvPr id="4" name="Flowchart: Manual Operation 3"/>
          <p:cNvSpPr/>
          <p:nvPr/>
        </p:nvSpPr>
        <p:spPr>
          <a:xfrm rot="16200000">
            <a:off x="2910348" y="3546692"/>
            <a:ext cx="4532671" cy="1173087"/>
          </a:xfrm>
          <a:prstGeom prst="flowChartManualOper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90140" y="2684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6390" y="3713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65837" y="4390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36848" y="5885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9304" y="2494704"/>
            <a:ext cx="1543664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3-bit adder</a:t>
            </a:r>
          </a:p>
        </p:txBody>
      </p:sp>
      <p:cxnSp>
        <p:nvCxnSpPr>
          <p:cNvPr id="11" name="Straight Arrow Connector 10"/>
          <p:cNvCxnSpPr>
            <a:stCxn id="9" idx="3"/>
            <a:endCxn id="5" idx="1"/>
          </p:cNvCxnSpPr>
          <p:nvPr/>
        </p:nvCxnSpPr>
        <p:spPr>
          <a:xfrm flipV="1">
            <a:off x="3342968" y="2868873"/>
            <a:ext cx="1247172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618271" y="2802193"/>
            <a:ext cx="100468" cy="9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67896" y="24971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66554" y="6299700"/>
            <a:ext cx="28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4:1 MUX with 6-bit selection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29032" y="252689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40198" y="289622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9" name="Straight Arrow Connector 18"/>
          <p:cNvCxnSpPr>
            <a:stCxn id="16" idx="3"/>
          </p:cNvCxnSpPr>
          <p:nvPr/>
        </p:nvCxnSpPr>
        <p:spPr>
          <a:xfrm>
            <a:off x="1546748" y="2711560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546748" y="3093497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337584" y="2487645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337584" y="2675626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122138" y="228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20266" y="2493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902817" y="3601577"/>
            <a:ext cx="1543664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3-bit </a:t>
            </a:r>
            <a:r>
              <a:rPr lang="en-US" dirty="0" err="1"/>
              <a:t>subtractor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26" idx="3"/>
          </p:cNvCxnSpPr>
          <p:nvPr/>
        </p:nvCxnSpPr>
        <p:spPr>
          <a:xfrm flipV="1">
            <a:off x="3446481" y="3975746"/>
            <a:ext cx="1247172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721784" y="3909066"/>
            <a:ext cx="100468" cy="9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671409" y="3603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2545" y="363376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43711" y="40030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32" name="Straight Arrow Connector 31"/>
          <p:cNvCxnSpPr>
            <a:stCxn id="30" idx="3"/>
          </p:cNvCxnSpPr>
          <p:nvPr/>
        </p:nvCxnSpPr>
        <p:spPr>
          <a:xfrm>
            <a:off x="1650261" y="3818433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650261" y="4200370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441097" y="3594518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41097" y="3782499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225651" y="33926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223779" y="3600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3100" y="4564737"/>
            <a:ext cx="1543664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3-bit </a:t>
            </a:r>
            <a:r>
              <a:rPr lang="en-US" dirty="0" err="1"/>
              <a:t>subtractor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39" idx="3"/>
          </p:cNvCxnSpPr>
          <p:nvPr/>
        </p:nvCxnSpPr>
        <p:spPr>
          <a:xfrm flipV="1">
            <a:off x="3356764" y="4938906"/>
            <a:ext cx="1247172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3632067" y="4872226"/>
            <a:ext cx="100468" cy="9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581692" y="4567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242828" y="45969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253994" y="49662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45" name="Straight Arrow Connector 44"/>
          <p:cNvCxnSpPr>
            <a:stCxn id="43" idx="3"/>
          </p:cNvCxnSpPr>
          <p:nvPr/>
        </p:nvCxnSpPr>
        <p:spPr>
          <a:xfrm>
            <a:off x="1560544" y="4781593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60544" y="5163530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4351380" y="4557678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351380" y="4745659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135934" y="43558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134062" y="45632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813100" y="5693572"/>
            <a:ext cx="1543664" cy="757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3-bit multiplier</a:t>
            </a:r>
          </a:p>
        </p:txBody>
      </p:sp>
      <p:cxnSp>
        <p:nvCxnSpPr>
          <p:cNvPr id="53" name="Straight Arrow Connector 52"/>
          <p:cNvCxnSpPr>
            <a:stCxn id="52" idx="3"/>
          </p:cNvCxnSpPr>
          <p:nvPr/>
        </p:nvCxnSpPr>
        <p:spPr>
          <a:xfrm flipV="1">
            <a:off x="3356764" y="6067741"/>
            <a:ext cx="1247172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3635604" y="5998642"/>
            <a:ext cx="100468" cy="9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85229" y="56935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46365" y="57233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57531" y="609267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58" name="Straight Arrow Connector 57"/>
          <p:cNvCxnSpPr>
            <a:stCxn id="56" idx="3"/>
          </p:cNvCxnSpPr>
          <p:nvPr/>
        </p:nvCxnSpPr>
        <p:spPr>
          <a:xfrm>
            <a:off x="1564081" y="5908009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1564081" y="6289946"/>
            <a:ext cx="2525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562602" y="4217557"/>
            <a:ext cx="1247172" cy="4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V="1">
            <a:off x="5837905" y="4150877"/>
            <a:ext cx="100468" cy="96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5787530" y="38458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cxnSp>
        <p:nvCxnSpPr>
          <p:cNvPr id="72" name="Straight Arrow Connector 71"/>
          <p:cNvCxnSpPr/>
          <p:nvPr/>
        </p:nvCxnSpPr>
        <p:spPr>
          <a:xfrm flipH="1">
            <a:off x="4975123" y="1597438"/>
            <a:ext cx="19664" cy="54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5261765" y="1837616"/>
            <a:ext cx="19664" cy="542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772742" y="127932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052284" y="153794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M2</a:t>
            </a:r>
          </a:p>
        </p:txBody>
      </p:sp>
    </p:spTree>
    <p:extLst>
      <p:ext uri="{BB962C8B-B14F-4D97-AF65-F5344CB8AC3E}">
        <p14:creationId xmlns:p14="http://schemas.microsoft.com/office/powerpoint/2010/main" val="2144121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Single circuit for add and </a:t>
            </a:r>
            <a:r>
              <a:rPr lang="en-US" dirty="0" err="1" smtClean="0"/>
              <a:t>subtractor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28600" y="1900943"/>
            <a:ext cx="4572000" cy="4254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mode input </a:t>
            </a:r>
            <a:r>
              <a:rPr lang="en-US" i="1" dirty="0"/>
              <a:t>M </a:t>
            </a:r>
            <a:r>
              <a:rPr lang="en-US" dirty="0"/>
              <a:t>controls the operation.</a:t>
            </a:r>
          </a:p>
          <a:p>
            <a:r>
              <a:rPr lang="en-US" i="1" dirty="0" smtClean="0"/>
              <a:t>M </a:t>
            </a:r>
            <a:r>
              <a:rPr lang="en-US" dirty="0"/>
              <a:t>= 0, </a:t>
            </a:r>
            <a:r>
              <a:rPr lang="en-US" dirty="0" smtClean="0"/>
              <a:t>circuit </a:t>
            </a:r>
            <a:r>
              <a:rPr lang="en-US" dirty="0"/>
              <a:t>is </a:t>
            </a:r>
            <a:r>
              <a:rPr lang="en-US" dirty="0" smtClean="0"/>
              <a:t> adder</a:t>
            </a:r>
          </a:p>
          <a:p>
            <a:r>
              <a:rPr lang="en-US" i="1" dirty="0" smtClean="0"/>
              <a:t>M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dirty="0" err="1" smtClean="0"/>
              <a:t>subtractor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M </a:t>
            </a:r>
            <a:r>
              <a:rPr lang="en-US" dirty="0"/>
              <a:t>= </a:t>
            </a:r>
            <a:r>
              <a:rPr lang="en-US" dirty="0" smtClean="0"/>
              <a:t>1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i="1" dirty="0" smtClean="0"/>
              <a:t>B</a:t>
            </a:r>
            <a:r>
              <a:rPr lang="en-US" dirty="0"/>
              <a:t> </a:t>
            </a:r>
            <a:r>
              <a:rPr lang="en-US" dirty="0" smtClean="0"/>
              <a:t>⊕1 </a:t>
            </a:r>
            <a:r>
              <a:rPr lang="en-US" dirty="0"/>
              <a:t>= </a:t>
            </a:r>
            <a:r>
              <a:rPr lang="en-US" i="1" dirty="0" smtClean="0"/>
              <a:t>B’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i="1" dirty="0"/>
              <a:t>C</a:t>
            </a:r>
            <a:r>
              <a:rPr lang="en-US" baseline="-25000" dirty="0"/>
              <a:t>0</a:t>
            </a:r>
            <a:r>
              <a:rPr lang="en-US" dirty="0"/>
              <a:t> = 1. </a:t>
            </a:r>
            <a:r>
              <a:rPr lang="en-US" dirty="0" smtClean="0">
                <a:sym typeface="Wingdings" panose="05000000000000000000" pitchFamily="2" charset="2"/>
              </a:rPr>
              <a:t> </a:t>
            </a:r>
            <a:r>
              <a:rPr lang="en-US" i="1" dirty="0" smtClean="0"/>
              <a:t>B </a:t>
            </a:r>
            <a:r>
              <a:rPr lang="en-US" dirty="0" smtClean="0"/>
              <a:t>inputs are </a:t>
            </a:r>
            <a:r>
              <a:rPr lang="en-US" dirty="0"/>
              <a:t>all complemented and a 1 is added through the input carry</a:t>
            </a:r>
            <a:r>
              <a:rPr lang="en-US" dirty="0" smtClean="0"/>
              <a:t>.</a:t>
            </a:r>
          </a:p>
          <a:p>
            <a:r>
              <a:rPr lang="en-US" dirty="0" smtClean="0"/>
              <a:t>V= for overflow detection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866900"/>
            <a:ext cx="7391400" cy="38170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5786111"/>
            <a:ext cx="5801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AEF0"/>
                </a:solidFill>
                <a:latin typeface="StoneSansStd-Semibold"/>
              </a:rPr>
              <a:t>Four-bit adder–</a:t>
            </a:r>
            <a:r>
              <a:rPr lang="en-US" b="1" dirty="0" err="1">
                <a:solidFill>
                  <a:srgbClr val="00AEF0"/>
                </a:solidFill>
                <a:latin typeface="StoneSansStd-Semibold"/>
              </a:rPr>
              <a:t>subtractor</a:t>
            </a:r>
            <a:r>
              <a:rPr lang="en-US" b="1" dirty="0">
                <a:solidFill>
                  <a:srgbClr val="00AEF0"/>
                </a:solidFill>
                <a:latin typeface="StoneSansStd-Semibold"/>
              </a:rPr>
              <a:t> (with overflow detection)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47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152400"/>
            <a:ext cx="8505825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Our Single-Core Computer so far…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524000" y="1270000"/>
            <a:ext cx="8466429" cy="4553437"/>
            <a:chOff x="1828800" y="1524000"/>
            <a:chExt cx="8564977" cy="4921269"/>
          </a:xfrm>
        </p:grpSpPr>
        <p:grpSp>
          <p:nvGrpSpPr>
            <p:cNvPr id="5" name="Group 4"/>
            <p:cNvGrpSpPr/>
            <p:nvPr/>
          </p:nvGrpSpPr>
          <p:grpSpPr>
            <a:xfrm>
              <a:off x="1828800" y="1600200"/>
              <a:ext cx="3048000" cy="3962400"/>
              <a:chOff x="609600" y="1676400"/>
              <a:chExt cx="3048000" cy="3962400"/>
            </a:xfrm>
          </p:grpSpPr>
          <p:sp>
            <p:nvSpPr>
              <p:cNvPr id="282" name="Rectangle 281"/>
              <p:cNvSpPr/>
              <p:nvPr/>
            </p:nvSpPr>
            <p:spPr>
              <a:xfrm>
                <a:off x="609600" y="1676400"/>
                <a:ext cx="3048000" cy="3962400"/>
              </a:xfrm>
              <a:prstGeom prst="rect">
                <a:avLst/>
              </a:prstGeom>
              <a:solidFill>
                <a:sysClr val="window" lastClr="FFFFFF">
                  <a:lumMod val="85000"/>
                </a:sys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defTabSz="380985">
                  <a:defRPr/>
                </a:pPr>
                <a:r>
                  <a:rPr lang="en-US" sz="1500" kern="0" dirty="0">
                    <a:solidFill>
                      <a:prstClr val="black"/>
                    </a:solidFill>
                    <a:latin typeface="Calibri"/>
                  </a:rPr>
                  <a:t>Processor</a:t>
                </a:r>
              </a:p>
            </p:txBody>
          </p:sp>
          <p:sp>
            <p:nvSpPr>
              <p:cNvPr id="283" name="Rectangle 282"/>
              <p:cNvSpPr/>
              <p:nvPr/>
            </p:nvSpPr>
            <p:spPr>
              <a:xfrm>
                <a:off x="838200" y="2286000"/>
                <a:ext cx="2590800" cy="5334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defTabSz="380985">
                  <a:defRPr/>
                </a:pPr>
                <a:r>
                  <a:rPr lang="en-US" sz="1500" b="1" kern="0" dirty="0">
                    <a:solidFill>
                      <a:prstClr val="black"/>
                    </a:solidFill>
                    <a:latin typeface="Calibri"/>
                  </a:rPr>
                  <a:t>Control</a:t>
                </a: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838200" y="3048000"/>
                <a:ext cx="2590800" cy="2362200"/>
              </a:xfrm>
              <a:prstGeom prst="rect">
                <a:avLst/>
              </a:prstGeom>
              <a:solidFill>
                <a:srgbClr val="4F81BD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defTabSz="380985">
                  <a:defRPr/>
                </a:pPr>
                <a:r>
                  <a:rPr lang="en-US" sz="1500" b="1" kern="0" dirty="0" err="1">
                    <a:solidFill>
                      <a:prstClr val="black"/>
                    </a:solidFill>
                    <a:latin typeface="Calibri"/>
                  </a:rPr>
                  <a:t>Datapath</a:t>
                </a:r>
                <a:endParaRPr lang="en-US" sz="1500" b="1" kern="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85" name="Straight Arrow Connector 284"/>
              <p:cNvCxnSpPr/>
              <p:nvPr/>
            </p:nvCxnSpPr>
            <p:spPr>
              <a:xfrm rot="5400000">
                <a:off x="1409700" y="2933700"/>
                <a:ext cx="22860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  <p:cxnSp>
            <p:nvCxnSpPr>
              <p:cNvPr id="286" name="Straight Arrow Connector 285"/>
              <p:cNvCxnSpPr/>
              <p:nvPr/>
            </p:nvCxnSpPr>
            <p:spPr>
              <a:xfrm rot="16200000" flipV="1">
                <a:off x="2553494" y="2932906"/>
                <a:ext cx="228600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p:spPr>
          </p:cxnSp>
        </p:grpSp>
        <p:grpSp>
          <p:nvGrpSpPr>
            <p:cNvPr id="6" name="Group 5"/>
            <p:cNvGrpSpPr/>
            <p:nvPr/>
          </p:nvGrpSpPr>
          <p:grpSpPr>
            <a:xfrm>
              <a:off x="2133600" y="3505200"/>
              <a:ext cx="2362202" cy="1828800"/>
              <a:chOff x="914399" y="3505200"/>
              <a:chExt cx="2362202" cy="1828800"/>
            </a:xfrm>
          </p:grpSpPr>
          <p:sp>
            <p:nvSpPr>
              <p:cNvPr id="267" name="Rectangle 266"/>
              <p:cNvSpPr/>
              <p:nvPr/>
            </p:nvSpPr>
            <p:spPr>
              <a:xfrm>
                <a:off x="914400" y="3505200"/>
                <a:ext cx="2362200" cy="228600"/>
              </a:xfrm>
              <a:prstGeom prst="rect">
                <a:avLst/>
              </a:prstGeom>
              <a:solidFill>
                <a:srgbClr val="9BBB59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defTabSz="380985">
                  <a:defRPr/>
                </a:pPr>
                <a:r>
                  <a:rPr lang="en-US" sz="1500" kern="0" dirty="0">
                    <a:solidFill>
                      <a:prstClr val="black"/>
                    </a:solidFill>
                    <a:latin typeface="Calibri"/>
                  </a:rPr>
                  <a:t>PC</a:t>
                </a:r>
              </a:p>
            </p:txBody>
          </p:sp>
          <p:grpSp>
            <p:nvGrpSpPr>
              <p:cNvPr id="268" name="Group 267"/>
              <p:cNvGrpSpPr/>
              <p:nvPr/>
            </p:nvGrpSpPr>
            <p:grpSpPr>
              <a:xfrm>
                <a:off x="914399" y="3886200"/>
                <a:ext cx="2362202" cy="685800"/>
                <a:chOff x="1600199" y="3962400"/>
                <a:chExt cx="1600201" cy="685800"/>
              </a:xfrm>
              <a:solidFill>
                <a:srgbClr val="9BBB59"/>
              </a:solidFill>
            </p:grpSpPr>
            <p:sp>
              <p:nvSpPr>
                <p:cNvPr id="272" name="Rectangle 271"/>
                <p:cNvSpPr/>
                <p:nvPr/>
              </p:nvSpPr>
              <p:spPr>
                <a:xfrm>
                  <a:off x="1600200" y="3962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3" name="Rectangle 272"/>
                <p:cNvSpPr/>
                <p:nvPr/>
              </p:nvSpPr>
              <p:spPr>
                <a:xfrm>
                  <a:off x="1600200" y="4038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4" name="Rectangle 273"/>
                <p:cNvSpPr/>
                <p:nvPr/>
              </p:nvSpPr>
              <p:spPr>
                <a:xfrm>
                  <a:off x="1600200" y="41148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5" name="Rectangle 274"/>
                <p:cNvSpPr/>
                <p:nvPr/>
              </p:nvSpPr>
              <p:spPr>
                <a:xfrm>
                  <a:off x="1600200" y="4191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white"/>
                    </a:solidFill>
                    <a:effectLst>
                      <a:glow rad="101600">
                        <a:prstClr val="white">
                          <a:alpha val="75000"/>
                        </a:prstClr>
                      </a:glow>
                    </a:effectLst>
                    <a:latin typeface="Calibri"/>
                  </a:endParaRPr>
                </a:p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6" name="Rectangle 275"/>
                <p:cNvSpPr/>
                <p:nvPr/>
              </p:nvSpPr>
              <p:spPr>
                <a:xfrm>
                  <a:off x="1600200" y="42672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7" name="Rectangle 276"/>
                <p:cNvSpPr/>
                <p:nvPr/>
              </p:nvSpPr>
              <p:spPr>
                <a:xfrm>
                  <a:off x="1600200" y="43434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8" name="Rectangle 277"/>
                <p:cNvSpPr/>
                <p:nvPr/>
              </p:nvSpPr>
              <p:spPr>
                <a:xfrm>
                  <a:off x="1600200" y="44196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9" name="Rectangle 278"/>
                <p:cNvSpPr/>
                <p:nvPr/>
              </p:nvSpPr>
              <p:spPr>
                <a:xfrm>
                  <a:off x="1600199" y="4495800"/>
                  <a:ext cx="1600199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80" name="Rectangle 279"/>
                <p:cNvSpPr/>
                <p:nvPr/>
              </p:nvSpPr>
              <p:spPr>
                <a:xfrm>
                  <a:off x="1600200" y="4572000"/>
                  <a:ext cx="1600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81" name="TextBox 280"/>
                <p:cNvSpPr txBox="1"/>
                <p:nvPr/>
              </p:nvSpPr>
              <p:spPr>
                <a:xfrm>
                  <a:off x="1905000" y="4114800"/>
                  <a:ext cx="1031051" cy="432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80985">
                    <a:defRPr/>
                  </a:pPr>
                  <a:r>
                    <a:rPr lang="en-US" sz="2000" kern="0" dirty="0">
                      <a:solidFill>
                        <a:prstClr val="black"/>
                      </a:solidFill>
                      <a:effectLst>
                        <a:glow rad="254000">
                          <a:prstClr val="white">
                            <a:alpha val="75000"/>
                          </a:prstClr>
                        </a:glow>
                      </a:effectLst>
                      <a:latin typeface="Calibri"/>
                    </a:rPr>
                    <a:t>Registers</a:t>
                  </a:r>
                </a:p>
              </p:txBody>
            </p:sp>
          </p:grpSp>
          <p:grpSp>
            <p:nvGrpSpPr>
              <p:cNvPr id="269" name="Group 268"/>
              <p:cNvGrpSpPr/>
              <p:nvPr/>
            </p:nvGrpSpPr>
            <p:grpSpPr>
              <a:xfrm>
                <a:off x="914400" y="4715401"/>
                <a:ext cx="2362200" cy="618599"/>
                <a:chOff x="4572000" y="3420001"/>
                <a:chExt cx="2362200" cy="618599"/>
              </a:xfrm>
            </p:grpSpPr>
            <p:sp>
              <p:nvSpPr>
                <p:cNvPr id="270" name="Trapezoid 269"/>
                <p:cNvSpPr/>
                <p:nvPr/>
              </p:nvSpPr>
              <p:spPr>
                <a:xfrm flipV="1">
                  <a:off x="4572000" y="3429000"/>
                  <a:ext cx="2362200" cy="609600"/>
                </a:xfrm>
                <a:prstGeom prst="trapezoid">
                  <a:avLst>
                    <a:gd name="adj" fmla="val 25000"/>
                  </a:avLst>
                </a:prstGeom>
                <a:solidFill>
                  <a:srgbClr val="C0504D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71" name="TextBox 270"/>
                <p:cNvSpPr txBox="1"/>
                <p:nvPr/>
              </p:nvSpPr>
              <p:spPr>
                <a:xfrm>
                  <a:off x="4776687" y="3420001"/>
                  <a:ext cx="2029023" cy="598751"/>
                </a:xfrm>
                <a:prstGeom prst="rect">
                  <a:avLst/>
                </a:prstGeom>
                <a:noFill/>
              </p:spPr>
              <p:txBody>
                <a:bodyPr wrap="none" rtlCol="0" anchor="ctr">
                  <a:spAutoFit/>
                </a:bodyPr>
                <a:lstStyle/>
                <a:p>
                  <a:pPr algn="ctr" defTabSz="380985">
                    <a:defRPr/>
                  </a:pPr>
                  <a:r>
                    <a:rPr lang="en-US" sz="1500" kern="0" dirty="0">
                      <a:solidFill>
                        <a:prstClr val="black"/>
                      </a:solidFill>
                      <a:effectLst>
                        <a:glow rad="152400">
                          <a:prstClr val="white">
                            <a:alpha val="75000"/>
                          </a:prstClr>
                        </a:glow>
                      </a:effectLst>
                      <a:latin typeface="Calibri"/>
                    </a:rPr>
                    <a:t>Arithmetic &amp; Logic Unit</a:t>
                  </a:r>
                </a:p>
                <a:p>
                  <a:pPr algn="ctr" defTabSz="380985">
                    <a:defRPr/>
                  </a:pPr>
                  <a:r>
                    <a:rPr lang="en-US" sz="1500" kern="0" dirty="0">
                      <a:solidFill>
                        <a:prstClr val="black"/>
                      </a:solidFill>
                      <a:effectLst>
                        <a:glow rad="152400">
                          <a:prstClr val="white">
                            <a:alpha val="75000"/>
                          </a:prstClr>
                        </a:glow>
                      </a:effectLst>
                      <a:latin typeface="Calibri"/>
                    </a:rPr>
                    <a:t>(ALU)</a:t>
                  </a:r>
                </a:p>
              </p:txBody>
            </p:sp>
          </p:grpSp>
        </p:grpSp>
        <p:sp>
          <p:nvSpPr>
            <p:cNvPr id="7" name="Rectangle 6"/>
            <p:cNvSpPr/>
            <p:nvPr/>
          </p:nvSpPr>
          <p:spPr>
            <a:xfrm>
              <a:off x="6781800" y="1524000"/>
              <a:ext cx="1905000" cy="4114800"/>
            </a:xfrm>
            <a:prstGeom prst="rect">
              <a:avLst/>
            </a:prstGeom>
            <a:solidFill>
              <a:srgbClr val="95B3D7"/>
            </a:solidFill>
            <a:ln w="12700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t"/>
            <a:lstStyle/>
            <a:p>
              <a:pPr defTabSz="380985">
                <a:defRPr/>
              </a:pPr>
              <a:r>
                <a:rPr lang="en-US" sz="1500" b="1" kern="0" dirty="0">
                  <a:solidFill>
                    <a:prstClr val="black"/>
                  </a:solidFill>
                  <a:latin typeface="Calibri"/>
                </a:rPr>
                <a:t>Memory</a:t>
              </a: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8686801" y="1676400"/>
              <a:ext cx="1572897" cy="762000"/>
              <a:chOff x="6656703" y="1676400"/>
              <a:chExt cx="1572897" cy="762000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7315200" y="1676400"/>
                <a:ext cx="914400" cy="7620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defTabSz="380985">
                  <a:defRPr/>
                </a:pPr>
                <a:r>
                  <a:rPr lang="en-US" sz="1500" b="1" kern="0" dirty="0">
                    <a:solidFill>
                      <a:prstClr val="black"/>
                    </a:solidFill>
                    <a:latin typeface="Calibri"/>
                  </a:rPr>
                  <a:t>Input</a:t>
                </a:r>
              </a:p>
            </p:txBody>
          </p:sp>
          <p:cxnSp>
            <p:nvCxnSpPr>
              <p:cNvPr id="266" name="Straight Arrow Connector 265"/>
              <p:cNvCxnSpPr/>
              <p:nvPr/>
            </p:nvCxnSpPr>
            <p:spPr>
              <a:xfrm flipH="1" flipV="1">
                <a:off x="6656703" y="1981200"/>
                <a:ext cx="658497" cy="1588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9" name="Group 8"/>
            <p:cNvGrpSpPr/>
            <p:nvPr/>
          </p:nvGrpSpPr>
          <p:grpSpPr>
            <a:xfrm>
              <a:off x="8686801" y="4800600"/>
              <a:ext cx="1572897" cy="762000"/>
              <a:chOff x="6656703" y="4800600"/>
              <a:chExt cx="1572897" cy="762000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7315200" y="4800600"/>
                <a:ext cx="914400" cy="762000"/>
              </a:xfrm>
              <a:prstGeom prst="rect">
                <a:avLst/>
              </a:prstGeom>
              <a:solidFill>
                <a:srgbClr val="95B3D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t"/>
              <a:lstStyle/>
              <a:p>
                <a:pPr defTabSz="380985">
                  <a:defRPr/>
                </a:pPr>
                <a:r>
                  <a:rPr lang="en-US" sz="1500" b="1" kern="0" dirty="0">
                    <a:solidFill>
                      <a:prstClr val="black"/>
                    </a:solidFill>
                    <a:latin typeface="Calibri"/>
                  </a:rPr>
                  <a:t>Output</a:t>
                </a:r>
              </a:p>
            </p:txBody>
          </p:sp>
          <p:cxnSp>
            <p:nvCxnSpPr>
              <p:cNvPr id="264" name="Straight Arrow Connector 263"/>
              <p:cNvCxnSpPr/>
              <p:nvPr/>
            </p:nvCxnSpPr>
            <p:spPr>
              <a:xfrm>
                <a:off x="6656703" y="5181600"/>
                <a:ext cx="658497" cy="0"/>
              </a:xfrm>
              <a:prstGeom prst="straightConnector1">
                <a:avLst/>
              </a:prstGeom>
              <a:noFill/>
              <a:ln w="127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lg" len="lg"/>
              </a:ln>
              <a:effectLst/>
            </p:spPr>
          </p:cxnSp>
        </p:grpSp>
        <p:grpSp>
          <p:nvGrpSpPr>
            <p:cNvPr id="10" name="Group 9"/>
            <p:cNvGrpSpPr/>
            <p:nvPr/>
          </p:nvGrpSpPr>
          <p:grpSpPr>
            <a:xfrm>
              <a:off x="6934200" y="1981200"/>
              <a:ext cx="1524000" cy="3429000"/>
              <a:chOff x="4953000" y="1981200"/>
              <a:chExt cx="1524000" cy="3429000"/>
            </a:xfrm>
          </p:grpSpPr>
          <p:grpSp>
            <p:nvGrpSpPr>
              <p:cNvPr id="62" name="Group 61"/>
              <p:cNvGrpSpPr/>
              <p:nvPr/>
            </p:nvGrpSpPr>
            <p:grpSpPr>
              <a:xfrm>
                <a:off x="4953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54" name="Rectangle 253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5" name="Rectangle 254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6" name="Rectangle 255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7" name="Rectangle 256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8" name="Rectangle 257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9" name="Rectangle 258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60" name="Rectangle 259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61" name="Rectangle 260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62" name="Rectangle 261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5334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45" name="Rectangle 24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6" name="Rectangle 24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7" name="Rectangle 24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8" name="Rectangle 24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9" name="Rectangle 24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0" name="Rectangle 24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1" name="Rectangle 25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2" name="Rectangle 25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53" name="Rectangle 25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5715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36" name="Rectangle 235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7" name="Rectangle 236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8" name="Rectangle 237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9" name="Rectangle 238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0" name="Rectangle 239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1" name="Rectangle 240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2" name="Rectangle 241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3" name="Rectangle 24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44" name="Rectangle 243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6096000" y="40386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27" name="Rectangle 22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8" name="Rectangle 22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9" name="Rectangle 22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0" name="Rectangle 22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1" name="Rectangle 23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2" name="Rectangle 23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3" name="Rectangle 23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4" name="Rectangle 23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35" name="Rectangle 23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4953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18" name="Rectangle 217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9" name="Rectangle 218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0" name="Rectangle 219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1" name="Rectangle 220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2" name="Rectangle 221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3" name="Rectangle 22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4" name="Rectangle 223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5" name="Rectangle 224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26" name="Rectangle 225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7" name="Group 66"/>
              <p:cNvGrpSpPr/>
              <p:nvPr/>
            </p:nvGrpSpPr>
            <p:grpSpPr>
              <a:xfrm>
                <a:off x="5334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09" name="Rectangle 208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0" name="Rectangle 209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1" name="Rectangle 210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2" name="Rectangle 211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3" name="Rectangle 21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4" name="Rectangle 213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5" name="Rectangle 214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6" name="Rectangle 215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17" name="Rectangle 216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8" name="Group 67"/>
              <p:cNvGrpSpPr/>
              <p:nvPr/>
            </p:nvGrpSpPr>
            <p:grpSpPr>
              <a:xfrm>
                <a:off x="5715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200" name="Rectangle 199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1" name="Rectangle 200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2" name="Rectangle 201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3" name="Rectangle 20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4" name="Rectangle 203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5" name="Rectangle 204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6" name="Rectangle 205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7" name="Rectangle 206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208" name="Rectangle 207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6096000" y="47244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91" name="Rectangle 190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2" name="Rectangle 191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3" name="Rectangle 19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4" name="Rectangle 193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5" name="Rectangle 194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6" name="Rectangle 195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7" name="Rectangle 196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8" name="Rectangle 197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9" name="Rectangle 198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0" name="Group 69"/>
              <p:cNvGrpSpPr/>
              <p:nvPr/>
            </p:nvGrpSpPr>
            <p:grpSpPr>
              <a:xfrm>
                <a:off x="4953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82" name="Rectangle 181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3" name="Rectangle 18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4" name="Rectangle 183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5" name="Rectangle 184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6" name="Rectangle 185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7" name="Rectangle 186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8" name="Rectangle 187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90" name="Rectangle 189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1" name="Group 70"/>
              <p:cNvGrpSpPr/>
              <p:nvPr/>
            </p:nvGrpSpPr>
            <p:grpSpPr>
              <a:xfrm>
                <a:off x="5334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73" name="Rectangle 17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4" name="Rectangle 173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5" name="Rectangle 174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7" name="Rectangle 176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8" name="Rectangle 177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9" name="Rectangle 178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0" name="Rectangle 179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81" name="Rectangle 180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2" name="Group 71"/>
              <p:cNvGrpSpPr/>
              <p:nvPr/>
            </p:nvGrpSpPr>
            <p:grpSpPr>
              <a:xfrm>
                <a:off x="5715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64" name="Rectangle 163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5" name="Rectangle 164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6" name="Rectangle 165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7" name="Rectangle 166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8" name="Rectangle 167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3" name="Group 72"/>
              <p:cNvGrpSpPr/>
              <p:nvPr/>
            </p:nvGrpSpPr>
            <p:grpSpPr>
              <a:xfrm>
                <a:off x="6096000" y="33528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55" name="Rectangle 154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6" name="Rectangle 155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2" name="Rectangle 161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4953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46" name="Rectangle 145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5" name="Group 74"/>
              <p:cNvGrpSpPr/>
              <p:nvPr/>
            </p:nvGrpSpPr>
            <p:grpSpPr>
              <a:xfrm>
                <a:off x="5334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37" name="Rectangle 136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8" name="Rectangle 137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9" name="Rectangle 138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0" name="Rectangle 139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1" name="Rectangle 140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2" name="Rectangle 141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3" name="Rectangle 142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4" name="Rectangle 143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45" name="Rectangle 144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6" name="Group 75"/>
              <p:cNvGrpSpPr/>
              <p:nvPr/>
            </p:nvGrpSpPr>
            <p:grpSpPr>
              <a:xfrm>
                <a:off x="5715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28" name="Rectangle 127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9" name="Rectangle 128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0" name="Rectangle 129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1" name="Rectangle 130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2" name="Rectangle 131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3" name="Rectangle 132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4" name="Rectangle 133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5" name="Rectangle 134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36" name="Rectangle 135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7" name="Group 76"/>
              <p:cNvGrpSpPr/>
              <p:nvPr/>
            </p:nvGrpSpPr>
            <p:grpSpPr>
              <a:xfrm>
                <a:off x="6096000" y="26670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19" name="Rectangle 118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1" name="Rectangle 120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6" name="Rectangle 125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27" name="Rectangle 126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8" name="Group 77"/>
              <p:cNvGrpSpPr/>
              <p:nvPr/>
            </p:nvGrpSpPr>
            <p:grpSpPr>
              <a:xfrm>
                <a:off x="4953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5" name="Rectangle 114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6" name="Rectangle 115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7" name="Rectangle 116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18" name="Rectangle 117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79" name="Group 78"/>
              <p:cNvGrpSpPr/>
              <p:nvPr/>
            </p:nvGrpSpPr>
            <p:grpSpPr>
              <a:xfrm>
                <a:off x="5334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101" name="Rectangle 100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2" name="Rectangle 101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3" name="Rectangle 102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4" name="Rectangle 103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5" name="Rectangle 104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6" name="Rectangle 105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7" name="Rectangle 106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715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4" name="Rectangle 93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6" name="Rectangle 95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7" name="Rectangle 96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81" name="Group 80"/>
              <p:cNvGrpSpPr/>
              <p:nvPr/>
            </p:nvGrpSpPr>
            <p:grpSpPr>
              <a:xfrm>
                <a:off x="6096000" y="1981200"/>
                <a:ext cx="381000" cy="685800"/>
                <a:chOff x="7543800" y="3581400"/>
                <a:chExt cx="2362200" cy="685800"/>
              </a:xfrm>
              <a:solidFill>
                <a:srgbClr val="9BBB59"/>
              </a:solidFill>
            </p:grpSpPr>
            <p:sp>
              <p:nvSpPr>
                <p:cNvPr id="83" name="Rectangle 82"/>
                <p:cNvSpPr/>
                <p:nvPr/>
              </p:nvSpPr>
              <p:spPr>
                <a:xfrm>
                  <a:off x="7543800" y="3581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4" name="Rectangle 83"/>
                <p:cNvSpPr/>
                <p:nvPr/>
              </p:nvSpPr>
              <p:spPr>
                <a:xfrm>
                  <a:off x="7543800" y="3657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7543800" y="3733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7543800" y="3810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7543800" y="38862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8" name="Rectangle 87"/>
                <p:cNvSpPr/>
                <p:nvPr/>
              </p:nvSpPr>
              <p:spPr>
                <a:xfrm>
                  <a:off x="7543800" y="39624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7543800" y="40386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0" name="Rectangle 89"/>
                <p:cNvSpPr/>
                <p:nvPr/>
              </p:nvSpPr>
              <p:spPr>
                <a:xfrm>
                  <a:off x="7543800" y="41148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7543800" y="4191000"/>
                  <a:ext cx="2362200" cy="76200"/>
                </a:xfrm>
                <a:prstGeom prst="rect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sp>
            <p:nvSpPr>
              <p:cNvPr id="82" name="TextBox 81"/>
              <p:cNvSpPr txBox="1"/>
              <p:nvPr/>
            </p:nvSpPr>
            <p:spPr>
              <a:xfrm>
                <a:off x="5181600" y="3352800"/>
                <a:ext cx="1066801" cy="4324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380985">
                  <a:defRPr/>
                </a:pPr>
                <a:r>
                  <a:rPr lang="en-US" sz="2000" kern="0" dirty="0">
                    <a:solidFill>
                      <a:prstClr val="black"/>
                    </a:solidFill>
                    <a:effectLst>
                      <a:glow rad="228600">
                        <a:prstClr val="white">
                          <a:alpha val="75000"/>
                        </a:prstClr>
                      </a:glow>
                    </a:effectLst>
                    <a:latin typeface="Calibri"/>
                  </a:rPr>
                  <a:t>Bytes</a:t>
                </a:r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267200" y="1752600"/>
              <a:ext cx="2514600" cy="4616469"/>
              <a:chOff x="2743200" y="1752600"/>
              <a:chExt cx="2514600" cy="4616469"/>
            </a:xfrm>
          </p:grpSpPr>
          <p:grpSp>
            <p:nvGrpSpPr>
              <p:cNvPr id="50" name="Group 49"/>
              <p:cNvGrpSpPr/>
              <p:nvPr/>
            </p:nvGrpSpPr>
            <p:grpSpPr>
              <a:xfrm>
                <a:off x="3333568" y="1752600"/>
                <a:ext cx="1924232" cy="3397271"/>
                <a:chOff x="3333568" y="1752600"/>
                <a:chExt cx="1924232" cy="3397271"/>
              </a:xfrm>
            </p:grpSpPr>
            <p:cxnSp>
              <p:nvCxnSpPr>
                <p:cNvPr id="54" name="Straight Arrow Connector 53"/>
                <p:cNvCxnSpPr/>
                <p:nvPr/>
              </p:nvCxnSpPr>
              <p:spPr>
                <a:xfrm>
                  <a:off x="3352800" y="2514600"/>
                  <a:ext cx="1905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55" name="Straight Arrow Connector 54"/>
                <p:cNvCxnSpPr>
                  <a:cxnSpLocks/>
                  <a:stCxn id="282" idx="3"/>
                  <a:endCxn id="7" idx="1"/>
                </p:cNvCxnSpPr>
                <p:nvPr/>
              </p:nvCxnSpPr>
              <p:spPr>
                <a:xfrm>
                  <a:off x="3352800" y="3581400"/>
                  <a:ext cx="1905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352800" y="4495800"/>
                  <a:ext cx="1905000" cy="1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cxnSp>
              <p:nvCxnSpPr>
                <p:cNvPr id="57" name="Straight Arrow Connector 56"/>
                <p:cNvCxnSpPr/>
                <p:nvPr/>
              </p:nvCxnSpPr>
              <p:spPr>
                <a:xfrm flipH="1">
                  <a:off x="3352800" y="4724400"/>
                  <a:ext cx="1905000" cy="0"/>
                </a:xfrm>
                <a:prstGeom prst="straightConnector1">
                  <a:avLst/>
                </a:prstGeom>
                <a:noFill/>
                <a:ln w="12700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lg" len="lg"/>
                </a:ln>
                <a:effectLst/>
              </p:spPr>
            </p:cxnSp>
            <p:sp>
              <p:nvSpPr>
                <p:cNvPr id="58" name="TextBox 57"/>
                <p:cNvSpPr txBox="1"/>
                <p:nvPr/>
              </p:nvSpPr>
              <p:spPr>
                <a:xfrm>
                  <a:off x="3352800" y="1752600"/>
                  <a:ext cx="1107920" cy="59875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380985">
                    <a:defRPr/>
                  </a:pPr>
                  <a:r>
                    <a:rPr lang="en-US" sz="1500" kern="0" dirty="0">
                      <a:solidFill>
                        <a:prstClr val="black"/>
                      </a:solidFill>
                      <a:latin typeface="Calibri"/>
                    </a:rPr>
                    <a:t>Enable?</a:t>
                  </a:r>
                </a:p>
                <a:p>
                  <a:pPr defTabSz="380985">
                    <a:defRPr/>
                  </a:pPr>
                  <a:r>
                    <a:rPr lang="en-US" sz="1500" kern="0" dirty="0">
                      <a:solidFill>
                        <a:prstClr val="black"/>
                      </a:solidFill>
                      <a:latin typeface="Calibri"/>
                    </a:rPr>
                    <a:t>Read/Write</a:t>
                  </a: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3333568" y="3200400"/>
                  <a:ext cx="820886" cy="3492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380985">
                    <a:defRPr/>
                  </a:pPr>
                  <a:r>
                    <a:rPr lang="en-US" sz="1500" kern="0" dirty="0">
                      <a:solidFill>
                        <a:prstClr val="black"/>
                      </a:solidFill>
                      <a:latin typeface="Calibri"/>
                    </a:rPr>
                    <a:t>Address</a:t>
                  </a:r>
                </a:p>
              </p:txBody>
            </p:sp>
            <p:sp>
              <p:nvSpPr>
                <p:cNvPr id="60" name="TextBox 59"/>
                <p:cNvSpPr txBox="1"/>
                <p:nvPr/>
              </p:nvSpPr>
              <p:spPr>
                <a:xfrm>
                  <a:off x="3352800" y="3886200"/>
                  <a:ext cx="762000" cy="598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80985">
                    <a:defRPr/>
                  </a:pPr>
                  <a:r>
                    <a:rPr lang="en-US" sz="1500" kern="0" dirty="0">
                      <a:solidFill>
                        <a:prstClr val="black"/>
                      </a:solidFill>
                      <a:latin typeface="Calibri"/>
                    </a:rPr>
                    <a:t>Write Data</a:t>
                  </a:r>
                </a:p>
              </p:txBody>
            </p:sp>
            <p:sp>
              <p:nvSpPr>
                <p:cNvPr id="61" name="TextBox 60"/>
                <p:cNvSpPr txBox="1"/>
                <p:nvPr/>
              </p:nvSpPr>
              <p:spPr>
                <a:xfrm>
                  <a:off x="3352799" y="4800600"/>
                  <a:ext cx="990600" cy="349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380985">
                    <a:defRPr/>
                  </a:pPr>
                  <a:r>
                    <a:rPr lang="en-US" sz="1500" kern="0" dirty="0" err="1">
                      <a:solidFill>
                        <a:prstClr val="black"/>
                      </a:solidFill>
                      <a:latin typeface="Calibri"/>
                    </a:rPr>
                    <a:t>ReadData</a:t>
                  </a:r>
                  <a:endParaRPr lang="en-US" sz="1500" kern="0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</p:grpSp>
          <p:grpSp>
            <p:nvGrpSpPr>
              <p:cNvPr id="51" name="Group 50"/>
              <p:cNvGrpSpPr/>
              <p:nvPr/>
            </p:nvGrpSpPr>
            <p:grpSpPr>
              <a:xfrm>
                <a:off x="2743200" y="5715000"/>
                <a:ext cx="2514600" cy="654069"/>
                <a:chOff x="2819400" y="5791200"/>
                <a:chExt cx="2514600" cy="654069"/>
              </a:xfrm>
            </p:grpSpPr>
            <p:sp>
              <p:nvSpPr>
                <p:cNvPr id="52" name="Left Brace 51"/>
                <p:cNvSpPr/>
                <p:nvPr/>
              </p:nvSpPr>
              <p:spPr>
                <a:xfrm rot="16200000">
                  <a:off x="4191000" y="5029200"/>
                  <a:ext cx="381000" cy="1905000"/>
                </a:xfrm>
                <a:prstGeom prst="leftBrace">
                  <a:avLst>
                    <a:gd name="adj1" fmla="val 67668"/>
                    <a:gd name="adj2" fmla="val 47995"/>
                  </a:avLst>
                </a:prstGeom>
                <a:noFill/>
                <a:ln w="2540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defTabSz="380985">
                    <a:defRPr/>
                  </a:pPr>
                  <a:endParaRPr lang="en-US" sz="1500" kern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sp>
              <p:nvSpPr>
                <p:cNvPr id="53" name="TextBox 52"/>
                <p:cNvSpPr txBox="1"/>
                <p:nvPr/>
              </p:nvSpPr>
              <p:spPr>
                <a:xfrm>
                  <a:off x="2819400" y="6095999"/>
                  <a:ext cx="2455521" cy="349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defTabSz="380985">
                    <a:defRPr/>
                  </a:pPr>
                  <a:r>
                    <a:rPr lang="en-US" sz="1500" kern="0" dirty="0">
                      <a:solidFill>
                        <a:prstClr val="black"/>
                      </a:solidFill>
                      <a:latin typeface="Calibri"/>
                    </a:rPr>
                    <a:t>Processor-Memory Interface</a:t>
                  </a:r>
                </a:p>
              </p:txBody>
            </p:sp>
          </p:grpSp>
        </p:grpSp>
        <p:grpSp>
          <p:nvGrpSpPr>
            <p:cNvPr id="12" name="Group 11"/>
            <p:cNvGrpSpPr/>
            <p:nvPr/>
          </p:nvGrpSpPr>
          <p:grpSpPr>
            <a:xfrm>
              <a:off x="8354697" y="5791200"/>
              <a:ext cx="2009563" cy="654069"/>
              <a:chOff x="6324600" y="5791200"/>
              <a:chExt cx="2009563" cy="654069"/>
            </a:xfrm>
          </p:grpSpPr>
          <p:sp>
            <p:nvSpPr>
              <p:cNvPr id="48" name="Left Brace 47"/>
              <p:cNvSpPr/>
              <p:nvPr/>
            </p:nvSpPr>
            <p:spPr>
              <a:xfrm rot="16200000">
                <a:off x="6934200" y="5410200"/>
                <a:ext cx="381000" cy="1143000"/>
              </a:xfrm>
              <a:prstGeom prst="leftBrace">
                <a:avLst>
                  <a:gd name="adj1" fmla="val 28383"/>
                  <a:gd name="adj2" fmla="val 50000"/>
                </a:avLst>
              </a:prstGeom>
              <a:noFill/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defTabSz="380985">
                  <a:defRPr/>
                </a:pPr>
                <a:endParaRPr lang="en-US" sz="1500" kern="0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6324600" y="6095999"/>
                <a:ext cx="2009563" cy="349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380985">
                  <a:defRPr/>
                </a:pPr>
                <a:r>
                  <a:rPr lang="en-US" sz="1500" kern="0" dirty="0">
                    <a:solidFill>
                      <a:prstClr val="black"/>
                    </a:solidFill>
                    <a:latin typeface="Calibri"/>
                  </a:rPr>
                  <a:t>I/O-Memory Interfaces</a:t>
                </a: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6946788" y="2601652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defTabSz="380985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</a:rPr>
                <a:t>Program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22790" y="4420874"/>
              <a:ext cx="1517017" cy="758448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defTabSz="380985">
                <a:defRPr/>
              </a:pPr>
              <a:r>
                <a:rPr lang="en-US" sz="1500" kern="0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059553" y="5486401"/>
              <a:ext cx="2105242" cy="5987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0985"/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Processor organized</a:t>
              </a:r>
              <a:br>
                <a:rPr lang="en-US" sz="15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around </a:t>
              </a:r>
              <a:r>
                <a:rPr lang="en-US" sz="1500" b="1" i="1" dirty="0">
                  <a:solidFill>
                    <a:prstClr val="black"/>
                  </a:solidFill>
                  <a:latin typeface="Calibri"/>
                </a:rPr>
                <a:t>words </a:t>
              </a:r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and</a:t>
              </a:r>
              <a:r>
                <a:rPr lang="en-US" sz="1500" b="1" i="1" dirty="0">
                  <a:solidFill>
                    <a:prstClr val="black"/>
                  </a:solidFill>
                  <a:latin typeface="Calibri"/>
                </a:rPr>
                <a:t> bytes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707573" y="2971800"/>
              <a:ext cx="1686204" cy="13471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80985"/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Memory (including</a:t>
              </a:r>
            </a:p>
            <a:p>
              <a:pPr defTabSz="380985"/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cache) organized</a:t>
              </a:r>
              <a:br>
                <a:rPr lang="en-US" sz="15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around </a:t>
              </a:r>
              <a:r>
                <a:rPr lang="en-US" sz="1500" b="1" i="1" dirty="0">
                  <a:solidFill>
                    <a:prstClr val="black"/>
                  </a:solidFill>
                  <a:latin typeface="Calibri"/>
                </a:rPr>
                <a:t>blocks,</a:t>
              </a:r>
              <a:r>
                <a:rPr lang="en-US" sz="1500" b="1" dirty="0">
                  <a:solidFill>
                    <a:prstClr val="black"/>
                  </a:solidFill>
                  <a:latin typeface="Calibri"/>
                </a:rPr>
                <a:t/>
              </a:r>
              <a:br>
                <a:rPr lang="en-US" sz="1500" b="1" dirty="0">
                  <a:solidFill>
                    <a:prstClr val="black"/>
                  </a:solidFill>
                  <a:latin typeface="Calibri"/>
                </a:rPr>
              </a:br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which are typically</a:t>
              </a:r>
              <a:br>
                <a:rPr lang="en-US" sz="15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1500" dirty="0">
                  <a:solidFill>
                    <a:prstClr val="black"/>
                  </a:solidFill>
                  <a:latin typeface="Calibri"/>
                </a:rPr>
                <a:t>multiple words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126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3333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The CPU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idx="1"/>
          </p:nvPr>
        </p:nvSpPr>
        <p:spPr>
          <a:xfrm>
            <a:off x="914400" y="1143000"/>
            <a:ext cx="10467975" cy="4508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342886" indent="-342886">
              <a:spcBef>
                <a:spcPts val="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3200" dirty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Processor (CPU):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the active part of the computer that does all the work (data manipulation and decision-making)</a:t>
            </a:r>
            <a:endParaRPr lang="en-US" sz="3200" dirty="0">
              <a:solidFill>
                <a:schemeClr val="tx1">
                  <a:lumMod val="75000"/>
                </a:schemeClr>
              </a:solidFill>
              <a:ea typeface="Calibri"/>
              <a:cs typeface="Calibri"/>
              <a:sym typeface="Calibri"/>
            </a:endParaRPr>
          </a:p>
          <a:p>
            <a:pPr marL="342886" indent="-342886">
              <a:spcBef>
                <a:spcPts val="64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3200" dirty="0" err="1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Datapath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: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portion of the processor that contains hardware necessary to perform operations required by the processor </a:t>
            </a:r>
            <a:endParaRPr lang="en-US" sz="3200" dirty="0" smtClean="0">
              <a:solidFill>
                <a:schemeClr val="tx2"/>
              </a:solidFill>
              <a:ea typeface="Calibri"/>
              <a:cs typeface="Calibri"/>
              <a:sym typeface="Calibri"/>
            </a:endParaRPr>
          </a:p>
          <a:p>
            <a:pPr marL="342886" indent="-342886">
              <a:spcBef>
                <a:spcPts val="640"/>
              </a:spcBef>
              <a:buClr>
                <a:schemeClr val="accent1"/>
              </a:buClr>
              <a:buFont typeface="Arial"/>
              <a:buChar char="•"/>
            </a:pPr>
            <a:r>
              <a:rPr lang="en-US" sz="3200" dirty="0" smtClean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Control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  <a:ea typeface="Calibri"/>
                <a:cs typeface="Calibri"/>
                <a:sym typeface="Calibri"/>
              </a:rPr>
              <a:t>:</a:t>
            </a:r>
            <a:r>
              <a:rPr lang="en-US" sz="3200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portion of the processor (also in hardware) that tells the </a:t>
            </a:r>
            <a:r>
              <a:rPr lang="en-US" sz="3200" dirty="0" err="1">
                <a:solidFill>
                  <a:schemeClr val="tx2"/>
                </a:solidFill>
                <a:ea typeface="Calibri"/>
                <a:cs typeface="Calibri"/>
                <a:sym typeface="Calibri"/>
              </a:rPr>
              <a:t>datapath</a:t>
            </a:r>
            <a:r>
              <a:rPr lang="en-US" sz="3200" dirty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 what needs to be </a:t>
            </a:r>
            <a:r>
              <a:rPr lang="en-US" sz="3200" dirty="0" smtClean="0">
                <a:solidFill>
                  <a:schemeClr val="tx2"/>
                </a:solidFill>
                <a:ea typeface="Calibri"/>
                <a:cs typeface="Calibri"/>
                <a:sym typeface="Calibri"/>
              </a:rPr>
              <a:t>done</a:t>
            </a:r>
            <a:endParaRPr lang="en-US" sz="3200" dirty="0">
              <a:solidFill>
                <a:schemeClr val="tx2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147599"/>
      </p:ext>
    </p:extLst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"/>
          <p:cNvSpPr txBox="1">
            <a:spLocks noGrp="1"/>
          </p:cNvSpPr>
          <p:nvPr>
            <p:ph type="title"/>
          </p:nvPr>
        </p:nvSpPr>
        <p:spPr>
          <a:xfrm>
            <a:off x="2958019" y="2164860"/>
            <a:ext cx="5566908" cy="2672407"/>
          </a:xfrm>
          <a:prstGeom prst="rect">
            <a:avLst/>
          </a:prstGeom>
        </p:spPr>
        <p:txBody>
          <a:bodyPr>
            <a:normAutofit/>
          </a:bodyPr>
          <a:lstStyle>
            <a:lvl1pPr defTabSz="768095">
              <a:defRPr sz="2688" i="0">
                <a:effectLst>
                  <a:outerShdw blurRad="32004" dist="32004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Arial"/>
              </a:defRPr>
            </a:lvl1pPr>
          </a:lstStyle>
          <a:p>
            <a:pPr algn="ctr"/>
            <a:r>
              <a:rPr lang="en-US" sz="3600" dirty="0">
                <a:latin typeface="Helvetica" pitchFamily="2" charset="0"/>
              </a:rPr>
              <a:t>Building a RISC-V Processor</a:t>
            </a:r>
            <a:endParaRPr sz="3600" b="1" dirty="0">
              <a:solidFill>
                <a:srgbClr val="003262"/>
              </a:solidFill>
              <a:latin typeface="Helvetica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967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152400"/>
            <a:ext cx="11236325" cy="533400"/>
          </a:xfrm>
        </p:spPr>
        <p:txBody>
          <a:bodyPr>
            <a:noAutofit/>
          </a:bodyPr>
          <a:lstStyle/>
          <a:p>
            <a:r>
              <a:rPr lang="en-US" sz="3333" dirty="0"/>
              <a:t>One-Instruction-Per-Cycle RISC-V Machine</a:t>
            </a:r>
          </a:p>
        </p:txBody>
      </p:sp>
      <p:sp>
        <p:nvSpPr>
          <p:cNvPr id="113" name="Content Placeholder 112"/>
          <p:cNvSpPr>
            <a:spLocks noGrp="1"/>
          </p:cNvSpPr>
          <p:nvPr>
            <p:ph idx="1"/>
          </p:nvPr>
        </p:nvSpPr>
        <p:spPr>
          <a:xfrm>
            <a:off x="7971207" y="1079500"/>
            <a:ext cx="4093794" cy="55245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00000"/>
              </a:lnSpc>
            </a:pPr>
            <a:r>
              <a:rPr lang="en-US" dirty="0"/>
              <a:t>On every tick of the clock, the computer executes one instruction</a:t>
            </a:r>
          </a:p>
          <a:p>
            <a:pPr>
              <a:lnSpc>
                <a:spcPct val="100000"/>
              </a:lnSpc>
            </a:pPr>
            <a:r>
              <a:rPr lang="en-US" dirty="0"/>
              <a:t>Current state outputs drive the inputs to the combinational logic, whose outputs settles at the values of the state before the next clock edge</a:t>
            </a:r>
          </a:p>
          <a:p>
            <a:pPr>
              <a:lnSpc>
                <a:spcPct val="100000"/>
              </a:lnSpc>
            </a:pPr>
            <a:r>
              <a:rPr lang="en-US" dirty="0"/>
              <a:t>At the rising clock edge, all the state elements are updated with the combinational logic outputs, and execution moves to the next clock cycle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2722484" y="1699815"/>
            <a:ext cx="935115" cy="4572000"/>
            <a:chOff x="2032200" y="1312961"/>
            <a:chExt cx="701336" cy="3429000"/>
          </a:xfrm>
        </p:grpSpPr>
        <p:grpSp>
          <p:nvGrpSpPr>
            <p:cNvPr id="44" name="Group 43"/>
            <p:cNvGrpSpPr/>
            <p:nvPr/>
          </p:nvGrpSpPr>
          <p:grpSpPr>
            <a:xfrm>
              <a:off x="2071159" y="3217961"/>
              <a:ext cx="662377" cy="762000"/>
              <a:chOff x="5906361" y="3409950"/>
              <a:chExt cx="662377" cy="7620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906361" y="3409950"/>
                <a:ext cx="662377" cy="7620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333" dirty="0" err="1">
                    <a:solidFill>
                      <a:schemeClr val="tx2"/>
                    </a:solidFill>
                    <a:cs typeface="Courier New"/>
                  </a:rPr>
                  <a:t>R</a:t>
                </a:r>
                <a:r>
                  <a:rPr lang="en-US" sz="2000" dirty="0" err="1">
                    <a:solidFill>
                      <a:schemeClr val="tx2"/>
                    </a:solidFill>
                    <a:cs typeface="Courier New"/>
                  </a:rPr>
                  <a:t>eg</a:t>
                </a:r>
                <a:r>
                  <a:rPr lang="en-US" sz="2000" dirty="0">
                    <a:solidFill>
                      <a:schemeClr val="tx2"/>
                    </a:solidFill>
                    <a:cs typeface="Courier New"/>
                  </a:rPr>
                  <a:t>[]</a:t>
                </a:r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 flipV="1">
                <a:off x="6286713" y="40957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H="1" flipV="1">
                <a:off x="6362913" y="40957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/>
            <p:cNvGrpSpPr/>
            <p:nvPr/>
          </p:nvGrpSpPr>
          <p:grpSpPr>
            <a:xfrm>
              <a:off x="2260800" y="1312961"/>
              <a:ext cx="381000" cy="914400"/>
              <a:chOff x="2057400" y="1200150"/>
              <a:chExt cx="381000" cy="914400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057400" y="1200150"/>
                <a:ext cx="381000" cy="9144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667" dirty="0">
                    <a:solidFill>
                      <a:schemeClr val="tx2"/>
                    </a:solidFill>
                    <a:cs typeface="Courier New"/>
                  </a:rPr>
                  <a:t>pc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 flipV="1">
                <a:off x="2209800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2286000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 34"/>
            <p:cNvSpPr/>
            <p:nvPr/>
          </p:nvSpPr>
          <p:spPr>
            <a:xfrm>
              <a:off x="2032200" y="2455961"/>
              <a:ext cx="609600" cy="533400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2333" dirty="0">
                  <a:solidFill>
                    <a:schemeClr val="tx2"/>
                  </a:solidFill>
                  <a:cs typeface="Courier New"/>
                </a:rPr>
                <a:t>IMEM</a:t>
              </a:r>
              <a:endParaRPr lang="en-US" sz="7333" dirty="0">
                <a:solidFill>
                  <a:schemeClr val="tx2"/>
                </a:solidFill>
                <a:cs typeface="Courier New"/>
              </a:endParaRPr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032200" y="4208561"/>
              <a:ext cx="609600" cy="533400"/>
              <a:chOff x="1828800" y="1581150"/>
              <a:chExt cx="609600" cy="533400"/>
            </a:xfrm>
          </p:grpSpPr>
          <p:sp>
            <p:nvSpPr>
              <p:cNvPr id="39" name="Rectangle 38"/>
              <p:cNvSpPr/>
              <p:nvPr/>
            </p:nvSpPr>
            <p:spPr>
              <a:xfrm>
                <a:off x="1828800" y="1581150"/>
                <a:ext cx="609600" cy="533400"/>
              </a:xfrm>
              <a:prstGeom prst="rect">
                <a:avLst/>
              </a:prstGeom>
              <a:solidFill>
                <a:schemeClr val="bg1"/>
              </a:solidFill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333" dirty="0">
                    <a:solidFill>
                      <a:schemeClr val="tx2"/>
                    </a:solidFill>
                    <a:cs typeface="Courier New"/>
                  </a:rPr>
                  <a:t>DMEM</a:t>
                </a:r>
              </a:p>
            </p:txBody>
          </p:sp>
          <p:cxnSp>
            <p:nvCxnSpPr>
              <p:cNvPr id="40" name="Straight Connector 39"/>
              <p:cNvCxnSpPr/>
              <p:nvPr/>
            </p:nvCxnSpPr>
            <p:spPr>
              <a:xfrm flipV="1">
                <a:off x="2209801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2286001" y="2038350"/>
                <a:ext cx="76200" cy="76200"/>
              </a:xfrm>
              <a:prstGeom prst="line">
                <a:avLst/>
              </a:prstGeom>
              <a:ln w="28575" cmpd="sng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1" name="Group 90"/>
          <p:cNvGrpSpPr/>
          <p:nvPr/>
        </p:nvGrpSpPr>
        <p:grpSpPr>
          <a:xfrm>
            <a:off x="3548170" y="1801415"/>
            <a:ext cx="3543116" cy="4470400"/>
            <a:chOff x="2651463" y="1389161"/>
            <a:chExt cx="2657337" cy="3352800"/>
          </a:xfrm>
        </p:grpSpPr>
        <p:sp>
          <p:nvSpPr>
            <p:cNvPr id="78" name="Cloud 77"/>
            <p:cNvSpPr/>
            <p:nvPr/>
          </p:nvSpPr>
          <p:spPr>
            <a:xfrm>
              <a:off x="3175200" y="1389161"/>
              <a:ext cx="2133600" cy="3352800"/>
            </a:xfrm>
            <a:prstGeom prst="cloud">
              <a:avLst/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</a:rPr>
                <a:t>Combinational Logic</a:t>
              </a:r>
            </a:p>
          </p:txBody>
        </p:sp>
        <p:cxnSp>
          <p:nvCxnSpPr>
            <p:cNvPr id="8" name="Straight Arrow Connector 7"/>
            <p:cNvCxnSpPr>
              <a:stCxn id="31" idx="3"/>
            </p:cNvCxnSpPr>
            <p:nvPr/>
          </p:nvCxnSpPr>
          <p:spPr>
            <a:xfrm>
              <a:off x="2651463" y="1732061"/>
              <a:ext cx="914400" cy="31501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5" idx="3"/>
            </p:cNvCxnSpPr>
            <p:nvPr/>
          </p:nvCxnSpPr>
          <p:spPr>
            <a:xfrm>
              <a:off x="2651463" y="2684561"/>
              <a:ext cx="582005" cy="5215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6" idx="3"/>
            </p:cNvCxnSpPr>
            <p:nvPr/>
          </p:nvCxnSpPr>
          <p:spPr>
            <a:xfrm>
              <a:off x="2733536" y="3598961"/>
              <a:ext cx="478928" cy="11014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39" idx="3"/>
            </p:cNvCxnSpPr>
            <p:nvPr/>
          </p:nvCxnSpPr>
          <p:spPr>
            <a:xfrm flipV="1">
              <a:off x="2651463" y="4430562"/>
              <a:ext cx="990600" cy="6599"/>
            </a:xfrm>
            <a:prstGeom prst="straightConnector1">
              <a:avLst/>
            </a:prstGeom>
            <a:ln w="28575" cmpd="sng">
              <a:solidFill>
                <a:schemeClr val="tx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1821732" y="1143000"/>
            <a:ext cx="6014353" cy="4766382"/>
            <a:chOff x="1356635" y="895350"/>
            <a:chExt cx="4510765" cy="3574786"/>
          </a:xfrm>
        </p:grpSpPr>
        <p:sp>
          <p:nvSpPr>
            <p:cNvPr id="27" name="Freeform 26"/>
            <p:cNvSpPr/>
            <p:nvPr/>
          </p:nvSpPr>
          <p:spPr>
            <a:xfrm>
              <a:off x="1792944" y="1181952"/>
              <a:ext cx="3528306" cy="597681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3269716 w 4556916"/>
                <a:gd name="connsiteY0" fmla="*/ 580440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3269716 w 4551171"/>
                <a:gd name="connsiteY0" fmla="*/ 580440 h 597681"/>
                <a:gd name="connsiteX1" fmla="*/ 3528306 w 4551171"/>
                <a:gd name="connsiteY1" fmla="*/ 568946 h 597681"/>
                <a:gd name="connsiteX2" fmla="*/ 4551169 w 4551171"/>
                <a:gd name="connsiteY2" fmla="*/ 5747 h 597681"/>
                <a:gd name="connsiteX3" fmla="*/ 0 w 4551171"/>
                <a:gd name="connsiteY3" fmla="*/ 0 h 597681"/>
                <a:gd name="connsiteX4" fmla="*/ 5747 w 4551171"/>
                <a:gd name="connsiteY4" fmla="*/ 586187 h 597681"/>
                <a:gd name="connsiteX5" fmla="*/ 471207 w 4551171"/>
                <a:gd name="connsiteY5" fmla="*/ 597681 h 597681"/>
                <a:gd name="connsiteX0" fmla="*/ 3269716 w 3528306"/>
                <a:gd name="connsiteY0" fmla="*/ 580440 h 597681"/>
                <a:gd name="connsiteX1" fmla="*/ 3528306 w 3528306"/>
                <a:gd name="connsiteY1" fmla="*/ 568946 h 597681"/>
                <a:gd name="connsiteX2" fmla="*/ 3522559 w 3528306"/>
                <a:gd name="connsiteY2" fmla="*/ 22988 h 597681"/>
                <a:gd name="connsiteX3" fmla="*/ 0 w 3528306"/>
                <a:gd name="connsiteY3" fmla="*/ 0 h 597681"/>
                <a:gd name="connsiteX4" fmla="*/ 5747 w 3528306"/>
                <a:gd name="connsiteY4" fmla="*/ 586187 h 597681"/>
                <a:gd name="connsiteX5" fmla="*/ 471207 w 3528306"/>
                <a:gd name="connsiteY5" fmla="*/ 597681 h 597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28306" h="597681">
                  <a:moveTo>
                    <a:pt x="3269716" y="580440"/>
                  </a:moveTo>
                  <a:lnTo>
                    <a:pt x="3528306" y="568946"/>
                  </a:lnTo>
                  <a:cubicBezTo>
                    <a:pt x="3526390" y="377382"/>
                    <a:pt x="3524475" y="214552"/>
                    <a:pt x="3522559" y="22988"/>
                  </a:cubicBezTo>
                  <a:lnTo>
                    <a:pt x="0" y="0"/>
                  </a:lnTo>
                  <a:cubicBezTo>
                    <a:pt x="1916" y="195396"/>
                    <a:pt x="3831" y="390791"/>
                    <a:pt x="5747" y="586187"/>
                  </a:cubicBezTo>
                  <a:lnTo>
                    <a:pt x="471207" y="59768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720"/>
            </a:p>
          </p:txBody>
        </p:sp>
        <p:sp>
          <p:nvSpPr>
            <p:cNvPr id="64" name="Freeform 63"/>
            <p:cNvSpPr/>
            <p:nvPr/>
          </p:nvSpPr>
          <p:spPr>
            <a:xfrm>
              <a:off x="1581465" y="1076485"/>
              <a:ext cx="3975628" cy="1678071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4073448 w 4556916"/>
                <a:gd name="connsiteY0" fmla="*/ 1622610 h 1622834"/>
                <a:gd name="connsiteX1" fmla="*/ 4556916 w 4556916"/>
                <a:gd name="connsiteY1" fmla="*/ 1617087 h 1622834"/>
                <a:gd name="connsiteX2" fmla="*/ 4556149 w 4556916"/>
                <a:gd name="connsiteY2" fmla="*/ 0 h 1622834"/>
                <a:gd name="connsiteX3" fmla="*/ 0 w 4556916"/>
                <a:gd name="connsiteY3" fmla="*/ 1216953 h 1622834"/>
                <a:gd name="connsiteX4" fmla="*/ 5747 w 4556916"/>
                <a:gd name="connsiteY4" fmla="*/ 1622834 h 1622834"/>
                <a:gd name="connsiteX5" fmla="*/ 381560 w 4556916"/>
                <a:gd name="connsiteY5" fmla="*/ 1617424 h 1622834"/>
                <a:gd name="connsiteX0" fmla="*/ 4067844 w 4551312"/>
                <a:gd name="connsiteY0" fmla="*/ 1639627 h 1639851"/>
                <a:gd name="connsiteX1" fmla="*/ 4551312 w 4551312"/>
                <a:gd name="connsiteY1" fmla="*/ 1634104 h 1639851"/>
                <a:gd name="connsiteX2" fmla="*/ 4550545 w 4551312"/>
                <a:gd name="connsiteY2" fmla="*/ 17017 h 1639851"/>
                <a:gd name="connsiteX3" fmla="*/ 14318 w 4551312"/>
                <a:gd name="connsiteY3" fmla="*/ 0 h 1639851"/>
                <a:gd name="connsiteX4" fmla="*/ 143 w 4551312"/>
                <a:gd name="connsiteY4" fmla="*/ 1639851 h 1639851"/>
                <a:gd name="connsiteX5" fmla="*/ 375956 w 4551312"/>
                <a:gd name="connsiteY5" fmla="*/ 1634441 h 1639851"/>
                <a:gd name="connsiteX0" fmla="*/ 3201254 w 4551312"/>
                <a:gd name="connsiteY0" fmla="*/ 1645262 h 1645262"/>
                <a:gd name="connsiteX1" fmla="*/ 4551312 w 4551312"/>
                <a:gd name="connsiteY1" fmla="*/ 1634104 h 1645262"/>
                <a:gd name="connsiteX2" fmla="*/ 4550545 w 4551312"/>
                <a:gd name="connsiteY2" fmla="*/ 17017 h 1645262"/>
                <a:gd name="connsiteX3" fmla="*/ 14318 w 4551312"/>
                <a:gd name="connsiteY3" fmla="*/ 0 h 1645262"/>
                <a:gd name="connsiteX4" fmla="*/ 143 w 4551312"/>
                <a:gd name="connsiteY4" fmla="*/ 1639851 h 1645262"/>
                <a:gd name="connsiteX5" fmla="*/ 375956 w 4551312"/>
                <a:gd name="connsiteY5" fmla="*/ 1634441 h 1645262"/>
                <a:gd name="connsiteX0" fmla="*/ 3201254 w 4550547"/>
                <a:gd name="connsiteY0" fmla="*/ 1645262 h 1662277"/>
                <a:gd name="connsiteX1" fmla="*/ 3520368 w 4550547"/>
                <a:gd name="connsiteY1" fmla="*/ 1662277 h 1662277"/>
                <a:gd name="connsiteX2" fmla="*/ 4550545 w 4550547"/>
                <a:gd name="connsiteY2" fmla="*/ 17017 h 1662277"/>
                <a:gd name="connsiteX3" fmla="*/ 14318 w 4550547"/>
                <a:gd name="connsiteY3" fmla="*/ 0 h 1662277"/>
                <a:gd name="connsiteX4" fmla="*/ 143 w 4550547"/>
                <a:gd name="connsiteY4" fmla="*/ 1639851 h 1662277"/>
                <a:gd name="connsiteX5" fmla="*/ 375956 w 4550547"/>
                <a:gd name="connsiteY5" fmla="*/ 1634441 h 1662277"/>
                <a:gd name="connsiteX0" fmla="*/ 3201254 w 3520368"/>
                <a:gd name="connsiteY0" fmla="*/ 1645262 h 1662277"/>
                <a:gd name="connsiteX1" fmla="*/ 3520368 w 3520368"/>
                <a:gd name="connsiteY1" fmla="*/ 1662277 h 1662277"/>
                <a:gd name="connsiteX2" fmla="*/ 3429954 w 3520368"/>
                <a:gd name="connsiteY2" fmla="*/ 11382 h 1662277"/>
                <a:gd name="connsiteX3" fmla="*/ 14318 w 3520368"/>
                <a:gd name="connsiteY3" fmla="*/ 0 h 1662277"/>
                <a:gd name="connsiteX4" fmla="*/ 143 w 3520368"/>
                <a:gd name="connsiteY4" fmla="*/ 1639851 h 1662277"/>
                <a:gd name="connsiteX5" fmla="*/ 375956 w 3520368"/>
                <a:gd name="connsiteY5" fmla="*/ 1634441 h 1662277"/>
                <a:gd name="connsiteX0" fmla="*/ 3201254 w 3470564"/>
                <a:gd name="connsiteY0" fmla="*/ 1645262 h 1645262"/>
                <a:gd name="connsiteX1" fmla="*/ 3470564 w 3470564"/>
                <a:gd name="connsiteY1" fmla="*/ 1639738 h 1645262"/>
                <a:gd name="connsiteX2" fmla="*/ 3429954 w 3470564"/>
                <a:gd name="connsiteY2" fmla="*/ 11382 h 1645262"/>
                <a:gd name="connsiteX3" fmla="*/ 14318 w 3470564"/>
                <a:gd name="connsiteY3" fmla="*/ 0 h 1645262"/>
                <a:gd name="connsiteX4" fmla="*/ 143 w 3470564"/>
                <a:gd name="connsiteY4" fmla="*/ 1639851 h 1645262"/>
                <a:gd name="connsiteX5" fmla="*/ 375956 w 3470564"/>
                <a:gd name="connsiteY5" fmla="*/ 1634441 h 1645262"/>
                <a:gd name="connsiteX0" fmla="*/ 3201254 w 3445662"/>
                <a:gd name="connsiteY0" fmla="*/ 1645262 h 1645262"/>
                <a:gd name="connsiteX1" fmla="*/ 3445662 w 3445662"/>
                <a:gd name="connsiteY1" fmla="*/ 1639738 h 1645262"/>
                <a:gd name="connsiteX2" fmla="*/ 3429954 w 3445662"/>
                <a:gd name="connsiteY2" fmla="*/ 11382 h 1645262"/>
                <a:gd name="connsiteX3" fmla="*/ 14318 w 3445662"/>
                <a:gd name="connsiteY3" fmla="*/ 0 h 1645262"/>
                <a:gd name="connsiteX4" fmla="*/ 143 w 3445662"/>
                <a:gd name="connsiteY4" fmla="*/ 1639851 h 1645262"/>
                <a:gd name="connsiteX5" fmla="*/ 375956 w 3445662"/>
                <a:gd name="connsiteY5" fmla="*/ 1634441 h 164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45662" h="1645262">
                  <a:moveTo>
                    <a:pt x="3201254" y="1645262"/>
                  </a:moveTo>
                  <a:lnTo>
                    <a:pt x="3445662" y="1639738"/>
                  </a:lnTo>
                  <a:cubicBezTo>
                    <a:pt x="3443746" y="1448174"/>
                    <a:pt x="3431870" y="202946"/>
                    <a:pt x="3429954" y="11382"/>
                  </a:cubicBezTo>
                  <a:lnTo>
                    <a:pt x="14318" y="0"/>
                  </a:lnTo>
                  <a:cubicBezTo>
                    <a:pt x="16234" y="195396"/>
                    <a:pt x="-1773" y="1444455"/>
                    <a:pt x="143" y="1639851"/>
                  </a:cubicBezTo>
                  <a:lnTo>
                    <a:pt x="375956" y="163444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720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1485095" y="973680"/>
              <a:ext cx="4251632" cy="2500338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81560 w 4556916"/>
                <a:gd name="connsiteY5" fmla="*/ 400471 h 411291"/>
                <a:gd name="connsiteX0" fmla="*/ 3943958 w 4561427"/>
                <a:gd name="connsiteY0" fmla="*/ 2422717 h 2422717"/>
                <a:gd name="connsiteX1" fmla="*/ 4556916 w 4561427"/>
                <a:gd name="connsiteY1" fmla="*/ 2411560 h 2422717"/>
                <a:gd name="connsiteX2" fmla="*/ 4561130 w 4561427"/>
                <a:gd name="connsiteY2" fmla="*/ 0 h 2422717"/>
                <a:gd name="connsiteX3" fmla="*/ 0 w 4561427"/>
                <a:gd name="connsiteY3" fmla="*/ 2011426 h 2422717"/>
                <a:gd name="connsiteX4" fmla="*/ 5747 w 4561427"/>
                <a:gd name="connsiteY4" fmla="*/ 2417307 h 2422717"/>
                <a:gd name="connsiteX5" fmla="*/ 381560 w 4561427"/>
                <a:gd name="connsiteY5" fmla="*/ 2411897 h 2422717"/>
                <a:gd name="connsiteX0" fmla="*/ 3943958 w 4576837"/>
                <a:gd name="connsiteY0" fmla="*/ 2422717 h 2422717"/>
                <a:gd name="connsiteX1" fmla="*/ 4576837 w 4576837"/>
                <a:gd name="connsiteY1" fmla="*/ 2405926 h 2422717"/>
                <a:gd name="connsiteX2" fmla="*/ 4561130 w 4576837"/>
                <a:gd name="connsiteY2" fmla="*/ 0 h 2422717"/>
                <a:gd name="connsiteX3" fmla="*/ 0 w 4576837"/>
                <a:gd name="connsiteY3" fmla="*/ 2011426 h 2422717"/>
                <a:gd name="connsiteX4" fmla="*/ 5747 w 4576837"/>
                <a:gd name="connsiteY4" fmla="*/ 2417307 h 2422717"/>
                <a:gd name="connsiteX5" fmla="*/ 381560 w 4576837"/>
                <a:gd name="connsiteY5" fmla="*/ 2411897 h 2422717"/>
                <a:gd name="connsiteX0" fmla="*/ 4083409 w 4716288"/>
                <a:gd name="connsiteY0" fmla="*/ 2462271 h 2462271"/>
                <a:gd name="connsiteX1" fmla="*/ 4716288 w 4716288"/>
                <a:gd name="connsiteY1" fmla="*/ 2445480 h 2462271"/>
                <a:gd name="connsiteX2" fmla="*/ 4700581 w 4716288"/>
                <a:gd name="connsiteY2" fmla="*/ 39554 h 2462271"/>
                <a:gd name="connsiteX3" fmla="*/ 0 w 4716288"/>
                <a:gd name="connsiteY3" fmla="*/ 0 h 2462271"/>
                <a:gd name="connsiteX4" fmla="*/ 145198 w 4716288"/>
                <a:gd name="connsiteY4" fmla="*/ 2456861 h 2462271"/>
                <a:gd name="connsiteX5" fmla="*/ 521011 w 4716288"/>
                <a:gd name="connsiteY5" fmla="*/ 2451451 h 2462271"/>
                <a:gd name="connsiteX0" fmla="*/ 4083409 w 4716288"/>
                <a:gd name="connsiteY0" fmla="*/ 2462271 h 2473765"/>
                <a:gd name="connsiteX1" fmla="*/ 4716288 w 4716288"/>
                <a:gd name="connsiteY1" fmla="*/ 2445480 h 2473765"/>
                <a:gd name="connsiteX2" fmla="*/ 4700581 w 4716288"/>
                <a:gd name="connsiteY2" fmla="*/ 39554 h 2473765"/>
                <a:gd name="connsiteX3" fmla="*/ 0 w 4716288"/>
                <a:gd name="connsiteY3" fmla="*/ 0 h 2473765"/>
                <a:gd name="connsiteX4" fmla="*/ 25668 w 4716288"/>
                <a:gd name="connsiteY4" fmla="*/ 2473765 h 2473765"/>
                <a:gd name="connsiteX5" fmla="*/ 521011 w 4716288"/>
                <a:gd name="connsiteY5" fmla="*/ 2451451 h 2473765"/>
                <a:gd name="connsiteX0" fmla="*/ 4083409 w 4716288"/>
                <a:gd name="connsiteY0" fmla="*/ 2462271 h 2462271"/>
                <a:gd name="connsiteX1" fmla="*/ 4716288 w 4716288"/>
                <a:gd name="connsiteY1" fmla="*/ 2445480 h 2462271"/>
                <a:gd name="connsiteX2" fmla="*/ 4700581 w 4716288"/>
                <a:gd name="connsiteY2" fmla="*/ 39554 h 2462271"/>
                <a:gd name="connsiteX3" fmla="*/ 0 w 4716288"/>
                <a:gd name="connsiteY3" fmla="*/ 0 h 2462271"/>
                <a:gd name="connsiteX4" fmla="*/ 20688 w 4716288"/>
                <a:gd name="connsiteY4" fmla="*/ 2451226 h 2462271"/>
                <a:gd name="connsiteX5" fmla="*/ 521011 w 4716288"/>
                <a:gd name="connsiteY5" fmla="*/ 2451451 h 2462271"/>
                <a:gd name="connsiteX0" fmla="*/ 4087920 w 4720799"/>
                <a:gd name="connsiteY0" fmla="*/ 2462271 h 2462271"/>
                <a:gd name="connsiteX1" fmla="*/ 4720799 w 4720799"/>
                <a:gd name="connsiteY1" fmla="*/ 2445480 h 2462271"/>
                <a:gd name="connsiteX2" fmla="*/ 4705092 w 4720799"/>
                <a:gd name="connsiteY2" fmla="*/ 39554 h 2462271"/>
                <a:gd name="connsiteX3" fmla="*/ 4511 w 4720799"/>
                <a:gd name="connsiteY3" fmla="*/ 0 h 2462271"/>
                <a:gd name="connsiteX4" fmla="*/ 297 w 4720799"/>
                <a:gd name="connsiteY4" fmla="*/ 2451226 h 2462271"/>
                <a:gd name="connsiteX5" fmla="*/ 525522 w 4720799"/>
                <a:gd name="connsiteY5" fmla="*/ 2451451 h 2462271"/>
                <a:gd name="connsiteX0" fmla="*/ 4087920 w 4720799"/>
                <a:gd name="connsiteY0" fmla="*/ 2462271 h 2462271"/>
                <a:gd name="connsiteX1" fmla="*/ 4720799 w 4720799"/>
                <a:gd name="connsiteY1" fmla="*/ 2445480 h 2462271"/>
                <a:gd name="connsiteX2" fmla="*/ 3659206 w 4720799"/>
                <a:gd name="connsiteY2" fmla="*/ 45189 h 2462271"/>
                <a:gd name="connsiteX3" fmla="*/ 4511 w 4720799"/>
                <a:gd name="connsiteY3" fmla="*/ 0 h 2462271"/>
                <a:gd name="connsiteX4" fmla="*/ 297 w 4720799"/>
                <a:gd name="connsiteY4" fmla="*/ 2451226 h 2462271"/>
                <a:gd name="connsiteX5" fmla="*/ 525522 w 4720799"/>
                <a:gd name="connsiteY5" fmla="*/ 2451451 h 2462271"/>
                <a:gd name="connsiteX0" fmla="*/ 3271133 w 4720799"/>
                <a:gd name="connsiteY0" fmla="*/ 2451002 h 2451451"/>
                <a:gd name="connsiteX1" fmla="*/ 4720799 w 4720799"/>
                <a:gd name="connsiteY1" fmla="*/ 2445480 h 2451451"/>
                <a:gd name="connsiteX2" fmla="*/ 3659206 w 4720799"/>
                <a:gd name="connsiteY2" fmla="*/ 45189 h 2451451"/>
                <a:gd name="connsiteX3" fmla="*/ 4511 w 4720799"/>
                <a:gd name="connsiteY3" fmla="*/ 0 h 2451451"/>
                <a:gd name="connsiteX4" fmla="*/ 297 w 4720799"/>
                <a:gd name="connsiteY4" fmla="*/ 2451226 h 2451451"/>
                <a:gd name="connsiteX5" fmla="*/ 525522 w 4720799"/>
                <a:gd name="connsiteY5" fmla="*/ 2451451 h 2451451"/>
                <a:gd name="connsiteX0" fmla="*/ 3271133 w 3684874"/>
                <a:gd name="connsiteY0" fmla="*/ 2451002 h 2451451"/>
                <a:gd name="connsiteX1" fmla="*/ 3684874 w 3684874"/>
                <a:gd name="connsiteY1" fmla="*/ 2445480 h 2451451"/>
                <a:gd name="connsiteX2" fmla="*/ 3659206 w 3684874"/>
                <a:gd name="connsiteY2" fmla="*/ 45189 h 2451451"/>
                <a:gd name="connsiteX3" fmla="*/ 4511 w 3684874"/>
                <a:gd name="connsiteY3" fmla="*/ 0 h 2451451"/>
                <a:gd name="connsiteX4" fmla="*/ 297 w 3684874"/>
                <a:gd name="connsiteY4" fmla="*/ 2451226 h 2451451"/>
                <a:gd name="connsiteX5" fmla="*/ 525522 w 3684874"/>
                <a:gd name="connsiteY5" fmla="*/ 2451451 h 2451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4874" h="2451451">
                  <a:moveTo>
                    <a:pt x="3271133" y="2451002"/>
                  </a:moveTo>
                  <a:lnTo>
                    <a:pt x="3684874" y="2445480"/>
                  </a:lnTo>
                  <a:cubicBezTo>
                    <a:pt x="3682958" y="2253916"/>
                    <a:pt x="3661122" y="236753"/>
                    <a:pt x="3659206" y="45189"/>
                  </a:cubicBezTo>
                  <a:lnTo>
                    <a:pt x="4511" y="0"/>
                  </a:lnTo>
                  <a:cubicBezTo>
                    <a:pt x="6427" y="195396"/>
                    <a:pt x="-1619" y="2255830"/>
                    <a:pt x="297" y="2451226"/>
                  </a:cubicBezTo>
                  <a:lnTo>
                    <a:pt x="525522" y="2451451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72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356635" y="895350"/>
              <a:ext cx="4510765" cy="3574786"/>
            </a:xfrm>
            <a:custGeom>
              <a:avLst/>
              <a:gdLst>
                <a:gd name="connsiteX0" fmla="*/ 4143173 w 4556916"/>
                <a:gd name="connsiteY0" fmla="*/ 574693 h 597681"/>
                <a:gd name="connsiteX1" fmla="*/ 4556916 w 4556916"/>
                <a:gd name="connsiteY1" fmla="*/ 580440 h 597681"/>
                <a:gd name="connsiteX2" fmla="*/ 4551169 w 4556916"/>
                <a:gd name="connsiteY2" fmla="*/ 5747 h 597681"/>
                <a:gd name="connsiteX3" fmla="*/ 0 w 4556916"/>
                <a:gd name="connsiteY3" fmla="*/ 0 h 597681"/>
                <a:gd name="connsiteX4" fmla="*/ 5747 w 4556916"/>
                <a:gd name="connsiteY4" fmla="*/ 586187 h 597681"/>
                <a:gd name="connsiteX5" fmla="*/ 471207 w 4556916"/>
                <a:gd name="connsiteY5" fmla="*/ 597681 h 597681"/>
                <a:gd name="connsiteX0" fmla="*/ 4143173 w 4556916"/>
                <a:gd name="connsiteY0" fmla="*/ 568946 h 591934"/>
                <a:gd name="connsiteX1" fmla="*/ 4556916 w 4556916"/>
                <a:gd name="connsiteY1" fmla="*/ 574693 h 591934"/>
                <a:gd name="connsiteX2" fmla="*/ 4551169 w 4556916"/>
                <a:gd name="connsiteY2" fmla="*/ 0 h 591934"/>
                <a:gd name="connsiteX3" fmla="*/ 0 w 4556916"/>
                <a:gd name="connsiteY3" fmla="*/ 174559 h 591934"/>
                <a:gd name="connsiteX4" fmla="*/ 5747 w 4556916"/>
                <a:gd name="connsiteY4" fmla="*/ 580440 h 591934"/>
                <a:gd name="connsiteX5" fmla="*/ 471207 w 4556916"/>
                <a:gd name="connsiteY5" fmla="*/ 591934 h 591934"/>
                <a:gd name="connsiteX0" fmla="*/ 4143173 w 4571232"/>
                <a:gd name="connsiteY0" fmla="*/ 39438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71232"/>
                <a:gd name="connsiteY0" fmla="*/ 405657 h 417375"/>
                <a:gd name="connsiteX1" fmla="*/ 4556916 w 4571232"/>
                <a:gd name="connsiteY1" fmla="*/ 400134 h 417375"/>
                <a:gd name="connsiteX2" fmla="*/ 4571090 w 4571232"/>
                <a:gd name="connsiteY2" fmla="*/ 5747 h 417375"/>
                <a:gd name="connsiteX3" fmla="*/ 0 w 4571232"/>
                <a:gd name="connsiteY3" fmla="*/ 0 h 417375"/>
                <a:gd name="connsiteX4" fmla="*/ 5747 w 4571232"/>
                <a:gd name="connsiteY4" fmla="*/ 405881 h 417375"/>
                <a:gd name="connsiteX5" fmla="*/ 471207 w 4571232"/>
                <a:gd name="connsiteY5" fmla="*/ 417375 h 417375"/>
                <a:gd name="connsiteX0" fmla="*/ 4073448 w 4556916"/>
                <a:gd name="connsiteY0" fmla="*/ 405657 h 417375"/>
                <a:gd name="connsiteX1" fmla="*/ 4556916 w 4556916"/>
                <a:gd name="connsiteY1" fmla="*/ 400134 h 417375"/>
                <a:gd name="connsiteX2" fmla="*/ 4551169 w 4556916"/>
                <a:gd name="connsiteY2" fmla="*/ 5747 h 417375"/>
                <a:gd name="connsiteX3" fmla="*/ 0 w 4556916"/>
                <a:gd name="connsiteY3" fmla="*/ 0 h 417375"/>
                <a:gd name="connsiteX4" fmla="*/ 5747 w 4556916"/>
                <a:gd name="connsiteY4" fmla="*/ 405881 h 417375"/>
                <a:gd name="connsiteX5" fmla="*/ 471207 w 4556916"/>
                <a:gd name="connsiteY5" fmla="*/ 417375 h 417375"/>
                <a:gd name="connsiteX0" fmla="*/ 4073448 w 4556916"/>
                <a:gd name="connsiteY0" fmla="*/ 405657 h 405881"/>
                <a:gd name="connsiteX1" fmla="*/ 4556916 w 4556916"/>
                <a:gd name="connsiteY1" fmla="*/ 400134 h 405881"/>
                <a:gd name="connsiteX2" fmla="*/ 4551169 w 4556916"/>
                <a:gd name="connsiteY2" fmla="*/ 5747 h 405881"/>
                <a:gd name="connsiteX3" fmla="*/ 0 w 4556916"/>
                <a:gd name="connsiteY3" fmla="*/ 0 h 405881"/>
                <a:gd name="connsiteX4" fmla="*/ 5747 w 4556916"/>
                <a:gd name="connsiteY4" fmla="*/ 405881 h 405881"/>
                <a:gd name="connsiteX5" fmla="*/ 381560 w 4556916"/>
                <a:gd name="connsiteY5" fmla="*/ 400471 h 40588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81560 w 4556916"/>
                <a:gd name="connsiteY5" fmla="*/ 400471 h 411291"/>
                <a:gd name="connsiteX0" fmla="*/ 3943958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96501 w 4556916"/>
                <a:gd name="connsiteY5" fmla="*/ 400471 h 411291"/>
                <a:gd name="connsiteX0" fmla="*/ 3097289 w 4556916"/>
                <a:gd name="connsiteY0" fmla="*/ 411291 h 411291"/>
                <a:gd name="connsiteX1" fmla="*/ 4556916 w 4556916"/>
                <a:gd name="connsiteY1" fmla="*/ 400134 h 411291"/>
                <a:gd name="connsiteX2" fmla="*/ 4551169 w 4556916"/>
                <a:gd name="connsiteY2" fmla="*/ 5747 h 411291"/>
                <a:gd name="connsiteX3" fmla="*/ 0 w 4556916"/>
                <a:gd name="connsiteY3" fmla="*/ 0 h 411291"/>
                <a:gd name="connsiteX4" fmla="*/ 5747 w 4556916"/>
                <a:gd name="connsiteY4" fmla="*/ 405881 h 411291"/>
                <a:gd name="connsiteX5" fmla="*/ 396501 w 4556916"/>
                <a:gd name="connsiteY5" fmla="*/ 400471 h 411291"/>
                <a:gd name="connsiteX0" fmla="*/ 3097289 w 4815897"/>
                <a:gd name="connsiteY0" fmla="*/ 411291 h 411291"/>
                <a:gd name="connsiteX1" fmla="*/ 4815897 w 4815897"/>
                <a:gd name="connsiteY1" fmla="*/ 400134 h 411291"/>
                <a:gd name="connsiteX2" fmla="*/ 4551169 w 4815897"/>
                <a:gd name="connsiteY2" fmla="*/ 5747 h 411291"/>
                <a:gd name="connsiteX3" fmla="*/ 0 w 4815897"/>
                <a:gd name="connsiteY3" fmla="*/ 0 h 411291"/>
                <a:gd name="connsiteX4" fmla="*/ 5747 w 4815897"/>
                <a:gd name="connsiteY4" fmla="*/ 405881 h 411291"/>
                <a:gd name="connsiteX5" fmla="*/ 396501 w 4815897"/>
                <a:gd name="connsiteY5" fmla="*/ 400471 h 411291"/>
                <a:gd name="connsiteX0" fmla="*/ 3097289 w 4815897"/>
                <a:gd name="connsiteY0" fmla="*/ 3476380 h 3476380"/>
                <a:gd name="connsiteX1" fmla="*/ 4815897 w 4815897"/>
                <a:gd name="connsiteY1" fmla="*/ 3465223 h 3476380"/>
                <a:gd name="connsiteX2" fmla="*/ 4775287 w 4815897"/>
                <a:gd name="connsiteY2" fmla="*/ 0 h 3476380"/>
                <a:gd name="connsiteX3" fmla="*/ 0 w 4815897"/>
                <a:gd name="connsiteY3" fmla="*/ 3065089 h 3476380"/>
                <a:gd name="connsiteX4" fmla="*/ 5747 w 4815897"/>
                <a:gd name="connsiteY4" fmla="*/ 3470970 h 3476380"/>
                <a:gd name="connsiteX5" fmla="*/ 396501 w 4815897"/>
                <a:gd name="connsiteY5" fmla="*/ 3465560 h 3476380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4964542 w 5005152"/>
                <a:gd name="connsiteY2" fmla="*/ 33922 h 3510302"/>
                <a:gd name="connsiteX3" fmla="*/ 0 w 5005152"/>
                <a:gd name="connsiteY3" fmla="*/ 0 h 3510302"/>
                <a:gd name="connsiteX4" fmla="*/ 195002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4964542 w 5005152"/>
                <a:gd name="connsiteY2" fmla="*/ 33922 h 3510302"/>
                <a:gd name="connsiteX3" fmla="*/ 0 w 5005152"/>
                <a:gd name="connsiteY3" fmla="*/ 0 h 3510302"/>
                <a:gd name="connsiteX4" fmla="*/ 20689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5005152"/>
                <a:gd name="connsiteY0" fmla="*/ 3510302 h 3510302"/>
                <a:gd name="connsiteX1" fmla="*/ 5005152 w 5005152"/>
                <a:gd name="connsiteY1" fmla="*/ 3499145 h 3510302"/>
                <a:gd name="connsiteX2" fmla="*/ 3848931 w 5005152"/>
                <a:gd name="connsiteY2" fmla="*/ 28287 h 3510302"/>
                <a:gd name="connsiteX3" fmla="*/ 0 w 5005152"/>
                <a:gd name="connsiteY3" fmla="*/ 0 h 3510302"/>
                <a:gd name="connsiteX4" fmla="*/ 20689 w 5005152"/>
                <a:gd name="connsiteY4" fmla="*/ 3504892 h 3510302"/>
                <a:gd name="connsiteX5" fmla="*/ 585756 w 5005152"/>
                <a:gd name="connsiteY5" fmla="*/ 3499482 h 3510302"/>
                <a:gd name="connsiteX0" fmla="*/ 3286544 w 3934365"/>
                <a:gd name="connsiteY0" fmla="*/ 3510302 h 3510302"/>
                <a:gd name="connsiteX1" fmla="*/ 3934365 w 3934365"/>
                <a:gd name="connsiteY1" fmla="*/ 3454069 h 3510302"/>
                <a:gd name="connsiteX2" fmla="*/ 3848931 w 3934365"/>
                <a:gd name="connsiteY2" fmla="*/ 28287 h 3510302"/>
                <a:gd name="connsiteX3" fmla="*/ 0 w 3934365"/>
                <a:gd name="connsiteY3" fmla="*/ 0 h 3510302"/>
                <a:gd name="connsiteX4" fmla="*/ 20689 w 3934365"/>
                <a:gd name="connsiteY4" fmla="*/ 3504892 h 3510302"/>
                <a:gd name="connsiteX5" fmla="*/ 585756 w 3934365"/>
                <a:gd name="connsiteY5" fmla="*/ 3499482 h 3510302"/>
                <a:gd name="connsiteX0" fmla="*/ 3286544 w 3934365"/>
                <a:gd name="connsiteY0" fmla="*/ 3510302 h 3510302"/>
                <a:gd name="connsiteX1" fmla="*/ 3934365 w 3934365"/>
                <a:gd name="connsiteY1" fmla="*/ 3454069 h 3510302"/>
                <a:gd name="connsiteX2" fmla="*/ 3873833 w 3934365"/>
                <a:gd name="connsiteY2" fmla="*/ 22652 h 3510302"/>
                <a:gd name="connsiteX3" fmla="*/ 0 w 3934365"/>
                <a:gd name="connsiteY3" fmla="*/ 0 h 3510302"/>
                <a:gd name="connsiteX4" fmla="*/ 20689 w 3934365"/>
                <a:gd name="connsiteY4" fmla="*/ 3504892 h 3510302"/>
                <a:gd name="connsiteX5" fmla="*/ 585756 w 3934365"/>
                <a:gd name="connsiteY5" fmla="*/ 3499482 h 3510302"/>
                <a:gd name="connsiteX0" fmla="*/ 2783523 w 3934365"/>
                <a:gd name="connsiteY0" fmla="*/ 3470861 h 3504892"/>
                <a:gd name="connsiteX1" fmla="*/ 3934365 w 3934365"/>
                <a:gd name="connsiteY1" fmla="*/ 3454069 h 3504892"/>
                <a:gd name="connsiteX2" fmla="*/ 3873833 w 3934365"/>
                <a:gd name="connsiteY2" fmla="*/ 22652 h 3504892"/>
                <a:gd name="connsiteX3" fmla="*/ 0 w 3934365"/>
                <a:gd name="connsiteY3" fmla="*/ 0 h 3504892"/>
                <a:gd name="connsiteX4" fmla="*/ 20689 w 3934365"/>
                <a:gd name="connsiteY4" fmla="*/ 3504892 h 3504892"/>
                <a:gd name="connsiteX5" fmla="*/ 585756 w 3934365"/>
                <a:gd name="connsiteY5" fmla="*/ 3499482 h 3504892"/>
                <a:gd name="connsiteX0" fmla="*/ 2783523 w 3909463"/>
                <a:gd name="connsiteY0" fmla="*/ 3470861 h 3504892"/>
                <a:gd name="connsiteX1" fmla="*/ 3909463 w 3909463"/>
                <a:gd name="connsiteY1" fmla="*/ 3454069 h 3504892"/>
                <a:gd name="connsiteX2" fmla="*/ 3873833 w 3909463"/>
                <a:gd name="connsiteY2" fmla="*/ 22652 h 3504892"/>
                <a:gd name="connsiteX3" fmla="*/ 0 w 3909463"/>
                <a:gd name="connsiteY3" fmla="*/ 0 h 3504892"/>
                <a:gd name="connsiteX4" fmla="*/ 20689 w 3909463"/>
                <a:gd name="connsiteY4" fmla="*/ 3504892 h 3504892"/>
                <a:gd name="connsiteX5" fmla="*/ 585756 w 3909463"/>
                <a:gd name="connsiteY5" fmla="*/ 3499482 h 350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09463" h="3504892">
                  <a:moveTo>
                    <a:pt x="2783523" y="3470861"/>
                  </a:moveTo>
                  <a:lnTo>
                    <a:pt x="3909463" y="3454069"/>
                  </a:lnTo>
                  <a:cubicBezTo>
                    <a:pt x="3907547" y="3262505"/>
                    <a:pt x="3875749" y="214216"/>
                    <a:pt x="3873833" y="22652"/>
                  </a:cubicBezTo>
                  <a:lnTo>
                    <a:pt x="0" y="0"/>
                  </a:lnTo>
                  <a:cubicBezTo>
                    <a:pt x="1916" y="195396"/>
                    <a:pt x="18773" y="3309496"/>
                    <a:pt x="20689" y="3504892"/>
                  </a:cubicBezTo>
                  <a:lnTo>
                    <a:pt x="585756" y="3499482"/>
                  </a:lnTo>
                </a:path>
              </a:pathLst>
            </a:custGeom>
            <a:ln w="28575" cmpd="sng">
              <a:solidFill>
                <a:srgbClr val="000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6720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343533" y="2817415"/>
            <a:ext cx="3039632" cy="3621898"/>
            <a:chOff x="247987" y="2151161"/>
            <a:chExt cx="2279724" cy="2716424"/>
          </a:xfrm>
        </p:grpSpPr>
        <p:cxnSp>
          <p:nvCxnSpPr>
            <p:cNvPr id="55" name="Straight Connector 54"/>
            <p:cNvCxnSpPr/>
            <p:nvPr/>
          </p:nvCxnSpPr>
          <p:spPr>
            <a:xfrm flipV="1">
              <a:off x="1724467" y="2366564"/>
              <a:ext cx="2933" cy="2501021"/>
            </a:xfrm>
            <a:prstGeom prst="line">
              <a:avLst/>
            </a:pr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70"/>
            <p:cNvGrpSpPr/>
            <p:nvPr/>
          </p:nvGrpSpPr>
          <p:grpSpPr>
            <a:xfrm>
              <a:off x="247987" y="2151161"/>
              <a:ext cx="762000" cy="457200"/>
              <a:chOff x="1524000" y="3638550"/>
              <a:chExt cx="762000" cy="457200"/>
            </a:xfrm>
          </p:grpSpPr>
          <p:grpSp>
            <p:nvGrpSpPr>
              <p:cNvPr id="70" name="Group 69"/>
              <p:cNvGrpSpPr/>
              <p:nvPr/>
            </p:nvGrpSpPr>
            <p:grpSpPr>
              <a:xfrm>
                <a:off x="1752600" y="3692590"/>
                <a:ext cx="327026" cy="174560"/>
                <a:chOff x="1752600" y="3768790"/>
                <a:chExt cx="327026" cy="174560"/>
              </a:xfrm>
            </p:grpSpPr>
            <p:sp>
              <p:nvSpPr>
                <p:cNvPr id="57" name="Freeform 56"/>
                <p:cNvSpPr/>
                <p:nvPr/>
              </p:nvSpPr>
              <p:spPr>
                <a:xfrm>
                  <a:off x="1752600" y="3768790"/>
                  <a:ext cx="327026" cy="174560"/>
                </a:xfrm>
                <a:custGeom>
                  <a:avLst/>
                  <a:gdLst>
                    <a:gd name="connsiteX0" fmla="*/ 0 w 281575"/>
                    <a:gd name="connsiteY0" fmla="*/ 109191 h 149420"/>
                    <a:gd name="connsiteX1" fmla="*/ 28732 w 281575"/>
                    <a:gd name="connsiteY1" fmla="*/ 149420 h 149420"/>
                    <a:gd name="connsiteX2" fmla="*/ 109182 w 281575"/>
                    <a:gd name="connsiteY2" fmla="*/ 149420 h 149420"/>
                    <a:gd name="connsiteX3" fmla="*/ 155153 w 281575"/>
                    <a:gd name="connsiteY3" fmla="*/ 0 h 149420"/>
                    <a:gd name="connsiteX4" fmla="*/ 264335 w 281575"/>
                    <a:gd name="connsiteY4" fmla="*/ 5747 h 149420"/>
                    <a:gd name="connsiteX5" fmla="*/ 281575 w 281575"/>
                    <a:gd name="connsiteY5" fmla="*/ 57469 h 149420"/>
                    <a:gd name="connsiteX0" fmla="*/ 0 w 281575"/>
                    <a:gd name="connsiteY0" fmla="*/ 112243 h 152472"/>
                    <a:gd name="connsiteX1" fmla="*/ 28732 w 281575"/>
                    <a:gd name="connsiteY1" fmla="*/ 152472 h 152472"/>
                    <a:gd name="connsiteX2" fmla="*/ 109182 w 281575"/>
                    <a:gd name="connsiteY2" fmla="*/ 152472 h 152472"/>
                    <a:gd name="connsiteX3" fmla="*/ 155153 w 281575"/>
                    <a:gd name="connsiteY3" fmla="*/ 3052 h 152472"/>
                    <a:gd name="connsiteX4" fmla="*/ 270201 w 281575"/>
                    <a:gd name="connsiteY4" fmla="*/ 0 h 152472"/>
                    <a:gd name="connsiteX5" fmla="*/ 281575 w 281575"/>
                    <a:gd name="connsiteY5" fmla="*/ 60521 h 152472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0201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20704 h 160933"/>
                    <a:gd name="connsiteX1" fmla="*/ 28732 w 281575"/>
                    <a:gd name="connsiteY1" fmla="*/ 160933 h 160933"/>
                    <a:gd name="connsiteX2" fmla="*/ 109182 w 281575"/>
                    <a:gd name="connsiteY2" fmla="*/ 160933 h 160933"/>
                    <a:gd name="connsiteX3" fmla="*/ 178617 w 281575"/>
                    <a:gd name="connsiteY3" fmla="*/ 5872 h 160933"/>
                    <a:gd name="connsiteX4" fmla="*/ 276067 w 281575"/>
                    <a:gd name="connsiteY4" fmla="*/ 0 h 160933"/>
                    <a:gd name="connsiteX5" fmla="*/ 281575 w 281575"/>
                    <a:gd name="connsiteY5" fmla="*/ 68982 h 160933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09182 w 281575"/>
                    <a:gd name="connsiteY2" fmla="*/ 15506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14832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5061"/>
                    <a:gd name="connsiteX1" fmla="*/ 28732 w 281575"/>
                    <a:gd name="connsiteY1" fmla="*/ 155061 h 155061"/>
                    <a:gd name="connsiteX2" fmla="*/ 123848 w 281575"/>
                    <a:gd name="connsiteY2" fmla="*/ 152241 h 155061"/>
                    <a:gd name="connsiteX3" fmla="*/ 178617 w 281575"/>
                    <a:gd name="connsiteY3" fmla="*/ 0 h 155061"/>
                    <a:gd name="connsiteX4" fmla="*/ 273134 w 281575"/>
                    <a:gd name="connsiteY4" fmla="*/ 2589 h 155061"/>
                    <a:gd name="connsiteX5" fmla="*/ 281575 w 281575"/>
                    <a:gd name="connsiteY5" fmla="*/ 63110 h 155061"/>
                    <a:gd name="connsiteX0" fmla="*/ 0 w 281575"/>
                    <a:gd name="connsiteY0" fmla="*/ 106371 h 152241"/>
                    <a:gd name="connsiteX1" fmla="*/ 28732 w 281575"/>
                    <a:gd name="connsiteY1" fmla="*/ 140959 h 152241"/>
                    <a:gd name="connsiteX2" fmla="*/ 123848 w 281575"/>
                    <a:gd name="connsiteY2" fmla="*/ 152241 h 152241"/>
                    <a:gd name="connsiteX3" fmla="*/ 178617 w 281575"/>
                    <a:gd name="connsiteY3" fmla="*/ 0 h 152241"/>
                    <a:gd name="connsiteX4" fmla="*/ 273134 w 281575"/>
                    <a:gd name="connsiteY4" fmla="*/ 2589 h 152241"/>
                    <a:gd name="connsiteX5" fmla="*/ 281575 w 281575"/>
                    <a:gd name="connsiteY5" fmla="*/ 63110 h 152241"/>
                    <a:gd name="connsiteX0" fmla="*/ 0 w 281575"/>
                    <a:gd name="connsiteY0" fmla="*/ 106371 h 155060"/>
                    <a:gd name="connsiteX1" fmla="*/ 25799 w 281575"/>
                    <a:gd name="connsiteY1" fmla="*/ 155060 h 155060"/>
                    <a:gd name="connsiteX2" fmla="*/ 123848 w 281575"/>
                    <a:gd name="connsiteY2" fmla="*/ 152241 h 155060"/>
                    <a:gd name="connsiteX3" fmla="*/ 178617 w 281575"/>
                    <a:gd name="connsiteY3" fmla="*/ 0 h 155060"/>
                    <a:gd name="connsiteX4" fmla="*/ 273134 w 281575"/>
                    <a:gd name="connsiteY4" fmla="*/ 2589 h 155060"/>
                    <a:gd name="connsiteX5" fmla="*/ 281575 w 281575"/>
                    <a:gd name="connsiteY5" fmla="*/ 63110 h 155060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3134 w 281575"/>
                    <a:gd name="connsiteY4" fmla="*/ 2589 h 155062"/>
                    <a:gd name="connsiteX5" fmla="*/ 281575 w 281575"/>
                    <a:gd name="connsiteY5" fmla="*/ 63110 h 155062"/>
                    <a:gd name="connsiteX0" fmla="*/ 0 w 290733"/>
                    <a:gd name="connsiteY0" fmla="*/ 109422 h 158113"/>
                    <a:gd name="connsiteX1" fmla="*/ 25799 w 290733"/>
                    <a:gd name="connsiteY1" fmla="*/ 158111 h 158113"/>
                    <a:gd name="connsiteX2" fmla="*/ 141446 w 290733"/>
                    <a:gd name="connsiteY2" fmla="*/ 158113 h 158113"/>
                    <a:gd name="connsiteX3" fmla="*/ 178617 w 290733"/>
                    <a:gd name="connsiteY3" fmla="*/ 3051 h 158113"/>
                    <a:gd name="connsiteX4" fmla="*/ 290733 w 290733"/>
                    <a:gd name="connsiteY4" fmla="*/ 0 h 158113"/>
                    <a:gd name="connsiteX5" fmla="*/ 281575 w 290733"/>
                    <a:gd name="connsiteY5" fmla="*/ 66161 h 158113"/>
                    <a:gd name="connsiteX0" fmla="*/ 0 w 281575"/>
                    <a:gd name="connsiteY0" fmla="*/ 106371 h 155062"/>
                    <a:gd name="connsiteX1" fmla="*/ 25799 w 281575"/>
                    <a:gd name="connsiteY1" fmla="*/ 155060 h 155062"/>
                    <a:gd name="connsiteX2" fmla="*/ 141446 w 281575"/>
                    <a:gd name="connsiteY2" fmla="*/ 155062 h 155062"/>
                    <a:gd name="connsiteX3" fmla="*/ 178617 w 281575"/>
                    <a:gd name="connsiteY3" fmla="*/ 0 h 155062"/>
                    <a:gd name="connsiteX4" fmla="*/ 279001 w 281575"/>
                    <a:gd name="connsiteY4" fmla="*/ 2590 h 155062"/>
                    <a:gd name="connsiteX5" fmla="*/ 281575 w 281575"/>
                    <a:gd name="connsiteY5" fmla="*/ 63110 h 155062"/>
                    <a:gd name="connsiteX0" fmla="*/ 0 w 302107"/>
                    <a:gd name="connsiteY0" fmla="*/ 106371 h 155062"/>
                    <a:gd name="connsiteX1" fmla="*/ 25799 w 302107"/>
                    <a:gd name="connsiteY1" fmla="*/ 155060 h 155062"/>
                    <a:gd name="connsiteX2" fmla="*/ 141446 w 302107"/>
                    <a:gd name="connsiteY2" fmla="*/ 155062 h 155062"/>
                    <a:gd name="connsiteX3" fmla="*/ 178617 w 302107"/>
                    <a:gd name="connsiteY3" fmla="*/ 0 h 155062"/>
                    <a:gd name="connsiteX4" fmla="*/ 279001 w 302107"/>
                    <a:gd name="connsiteY4" fmla="*/ 2590 h 155062"/>
                    <a:gd name="connsiteX5" fmla="*/ 302107 w 302107"/>
                    <a:gd name="connsiteY5" fmla="*/ 60290 h 155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2107" h="155062">
                      <a:moveTo>
                        <a:pt x="0" y="106371"/>
                      </a:moveTo>
                      <a:lnTo>
                        <a:pt x="25799" y="155060"/>
                      </a:lnTo>
                      <a:lnTo>
                        <a:pt x="141446" y="155062"/>
                      </a:lnTo>
                      <a:lnTo>
                        <a:pt x="178617" y="0"/>
                      </a:lnTo>
                      <a:lnTo>
                        <a:pt x="279001" y="2590"/>
                      </a:lnTo>
                      <a:lnTo>
                        <a:pt x="302107" y="6029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500"/>
                </a:p>
              </p:txBody>
            </p:sp>
            <p:sp>
              <p:nvSpPr>
                <p:cNvPr id="68" name="Freeform 67"/>
                <p:cNvSpPr/>
                <p:nvPr/>
              </p:nvSpPr>
              <p:spPr>
                <a:xfrm>
                  <a:off x="1870075" y="3816350"/>
                  <a:ext cx="104775" cy="63500"/>
                </a:xfrm>
                <a:custGeom>
                  <a:avLst/>
                  <a:gdLst>
                    <a:gd name="connsiteX0" fmla="*/ 0 w 104775"/>
                    <a:gd name="connsiteY0" fmla="*/ 41275 h 63500"/>
                    <a:gd name="connsiteX1" fmla="*/ 66675 w 104775"/>
                    <a:gd name="connsiteY1" fmla="*/ 0 h 63500"/>
                    <a:gd name="connsiteX2" fmla="*/ 104775 w 104775"/>
                    <a:gd name="connsiteY2" fmla="*/ 63500 h 63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4775" h="63500">
                      <a:moveTo>
                        <a:pt x="0" y="41275"/>
                      </a:moveTo>
                      <a:lnTo>
                        <a:pt x="66675" y="0"/>
                      </a:lnTo>
                      <a:lnTo>
                        <a:pt x="104775" y="63500"/>
                      </a:lnTo>
                    </a:path>
                  </a:pathLst>
                </a:custGeom>
                <a:ln w="28575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5500"/>
                </a:p>
              </p:txBody>
            </p:sp>
          </p:grpSp>
          <p:sp>
            <p:nvSpPr>
              <p:cNvPr id="69" name="Rectangle 68"/>
              <p:cNvSpPr/>
              <p:nvPr/>
            </p:nvSpPr>
            <p:spPr>
              <a:xfrm>
                <a:off x="1524000" y="3638550"/>
                <a:ext cx="762000" cy="457200"/>
              </a:xfrm>
              <a:prstGeom prst="rect">
                <a:avLst/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b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33" dirty="0">
                    <a:solidFill>
                      <a:schemeClr val="tx2"/>
                    </a:solidFill>
                  </a:rPr>
                  <a:t>clock</a:t>
                </a:r>
              </a:p>
            </p:txBody>
          </p:sp>
        </p:grpSp>
        <p:cxnSp>
          <p:nvCxnSpPr>
            <p:cNvPr id="49" name="Elbow Connector 48"/>
            <p:cNvCxnSpPr>
              <a:stCxn id="69" idx="3"/>
              <a:endCxn id="31" idx="2"/>
            </p:cNvCxnSpPr>
            <p:nvPr/>
          </p:nvCxnSpPr>
          <p:spPr>
            <a:xfrm flipV="1">
              <a:off x="1009987" y="2227361"/>
              <a:ext cx="1441313" cy="152400"/>
            </a:xfrm>
            <a:prstGeom prst="bentConnector2">
              <a:avLst/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Elbow Connector 86"/>
            <p:cNvCxnSpPr/>
            <p:nvPr/>
          </p:nvCxnSpPr>
          <p:spPr>
            <a:xfrm flipV="1">
              <a:off x="1724467" y="3971289"/>
              <a:ext cx="803244" cy="137446"/>
            </a:xfrm>
            <a:prstGeom prst="bentConnector3">
              <a:avLst>
                <a:gd name="adj1" fmla="val 97932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Elbow Connector 88"/>
            <p:cNvCxnSpPr/>
            <p:nvPr/>
          </p:nvCxnSpPr>
          <p:spPr>
            <a:xfrm flipV="1">
              <a:off x="1733417" y="4730138"/>
              <a:ext cx="764484" cy="137447"/>
            </a:xfrm>
            <a:prstGeom prst="bentConnector3">
              <a:avLst>
                <a:gd name="adj1" fmla="val 99610"/>
              </a:avLst>
            </a:prstGeom>
            <a:ln w="28575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604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State Required by RISC-V32 “I” (Integer) ISA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762971" y="825500"/>
            <a:ext cx="11124230" cy="3873103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dirty="0"/>
              <a:t>Each instruction reads and updates this state during execution:</a:t>
            </a:r>
          </a:p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/>
              <a:t>Registers (</a:t>
            </a:r>
            <a:r>
              <a:rPr lang="en-US" sz="2000" b="1" dirty="0">
                <a:latin typeface="Courier New"/>
                <a:cs typeface="Courier New"/>
              </a:rPr>
              <a:t>x0..x31</a:t>
            </a:r>
            <a:r>
              <a:rPr lang="en-US" sz="2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Register file (</a:t>
            </a:r>
            <a:r>
              <a:rPr lang="en-US" sz="2000" i="1" dirty="0" err="1"/>
              <a:t>regfile</a:t>
            </a:r>
            <a:r>
              <a:rPr lang="en-US" sz="2000" dirty="0"/>
              <a:t>) </a:t>
            </a:r>
            <a:r>
              <a:rPr lang="en-US" sz="2000" b="1" dirty="0" err="1">
                <a:latin typeface="Courier New"/>
                <a:cs typeface="Courier New"/>
              </a:rPr>
              <a:t>Reg</a:t>
            </a:r>
            <a:r>
              <a:rPr lang="en-US" sz="2000" dirty="0"/>
              <a:t> holds 32 registers x 32 bits/register: </a:t>
            </a:r>
            <a:r>
              <a:rPr lang="en-US" sz="2000" b="1" dirty="0" err="1">
                <a:latin typeface="Courier New"/>
                <a:cs typeface="Courier New"/>
              </a:rPr>
              <a:t>Reg</a:t>
            </a:r>
            <a:r>
              <a:rPr lang="en-US" sz="2000" b="1" dirty="0">
                <a:latin typeface="Courier New"/>
                <a:cs typeface="Courier New"/>
              </a:rPr>
              <a:t>[0]..</a:t>
            </a:r>
            <a:r>
              <a:rPr lang="en-US" sz="2000" b="1" dirty="0" err="1">
                <a:latin typeface="Courier New"/>
                <a:cs typeface="Courier New"/>
              </a:rPr>
              <a:t>Reg</a:t>
            </a:r>
            <a:r>
              <a:rPr lang="en-US" sz="2000" b="1" dirty="0">
                <a:latin typeface="Courier New"/>
                <a:cs typeface="Courier New"/>
              </a:rPr>
              <a:t>[31]</a:t>
            </a:r>
            <a:endParaRPr lang="en-US" sz="2000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First register read specified by </a:t>
            </a:r>
            <a:r>
              <a:rPr lang="en-US" sz="2000" i="1" dirty="0"/>
              <a:t>rs1 </a:t>
            </a:r>
            <a:r>
              <a:rPr lang="en-US" sz="2000" dirty="0"/>
              <a:t>field in instruction</a:t>
            </a:r>
            <a:endParaRPr lang="en-US" sz="2000" i="1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Second register read specified by </a:t>
            </a:r>
            <a:r>
              <a:rPr lang="en-US" sz="2000" i="1" dirty="0"/>
              <a:t>rs2 </a:t>
            </a:r>
            <a:r>
              <a:rPr lang="en-US" sz="2000" dirty="0"/>
              <a:t>field in instruction</a:t>
            </a:r>
            <a:endParaRPr lang="en-US" sz="2000" i="1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Write register (destination) specified by </a:t>
            </a:r>
            <a:r>
              <a:rPr lang="en-US" sz="2000" i="1" dirty="0" err="1"/>
              <a:t>rd</a:t>
            </a:r>
            <a:r>
              <a:rPr lang="en-US" sz="2000" i="1" dirty="0"/>
              <a:t> </a:t>
            </a:r>
            <a:r>
              <a:rPr lang="en-US" sz="2000" dirty="0"/>
              <a:t>field in instruction</a:t>
            </a:r>
            <a:endParaRPr lang="en-US" sz="2000" i="1" dirty="0"/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b="1" dirty="0">
                <a:latin typeface="Calibri"/>
                <a:cs typeface="Calibri"/>
              </a:rPr>
              <a:t> </a:t>
            </a:r>
            <a:r>
              <a:rPr lang="en-US" sz="2000" b="1" dirty="0">
                <a:latin typeface="Courier New"/>
                <a:cs typeface="Courier New"/>
              </a:rPr>
              <a:t>x0</a:t>
            </a:r>
            <a:r>
              <a:rPr lang="en-US" sz="2000" dirty="0"/>
              <a:t> is always 0 (writes to </a:t>
            </a:r>
            <a:r>
              <a:rPr lang="en-US" sz="2000" b="1" dirty="0" err="1">
                <a:latin typeface="Courier New"/>
                <a:cs typeface="Courier New"/>
              </a:rPr>
              <a:t>Reg</a:t>
            </a:r>
            <a:r>
              <a:rPr lang="en-US" sz="2000" b="1" dirty="0">
                <a:latin typeface="Courier New"/>
                <a:cs typeface="Courier New"/>
              </a:rPr>
              <a:t>[0]</a:t>
            </a:r>
            <a:r>
              <a:rPr lang="en-US" sz="2000" dirty="0"/>
              <a:t>are ignored)</a:t>
            </a:r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400" dirty="0"/>
              <a:t>Program counter (</a:t>
            </a:r>
            <a:r>
              <a:rPr lang="en-US" sz="2400" b="1" dirty="0">
                <a:latin typeface="Courier New"/>
                <a:cs typeface="Courier New"/>
              </a:rPr>
              <a:t>PC</a:t>
            </a:r>
            <a:r>
              <a:rPr lang="en-US" sz="2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Holds address of current instruction</a:t>
            </a:r>
            <a:endParaRPr lang="en-US" sz="1800" dirty="0"/>
          </a:p>
          <a:p>
            <a:pPr>
              <a:lnSpc>
                <a:spcPct val="100000"/>
              </a:lnSpc>
              <a:spcBef>
                <a:spcPts val="500"/>
              </a:spcBef>
              <a:defRPr/>
            </a:pPr>
            <a:r>
              <a:rPr lang="en-US" sz="2400" dirty="0"/>
              <a:t>Memory (</a:t>
            </a:r>
            <a:r>
              <a:rPr lang="en-US" sz="2400" b="1" dirty="0">
                <a:latin typeface="Courier New"/>
                <a:cs typeface="Courier New"/>
              </a:rPr>
              <a:t>MEM</a:t>
            </a:r>
            <a:r>
              <a:rPr lang="en-US" sz="24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Holds both instructions &amp; data, in one 32-bit byte-addressed memory space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We’ll use separate memories for instructions (</a:t>
            </a:r>
            <a:r>
              <a:rPr lang="en-US" sz="2000" b="1" dirty="0">
                <a:latin typeface="Courier New"/>
                <a:cs typeface="Courier New"/>
              </a:rPr>
              <a:t>IMEM</a:t>
            </a:r>
            <a:r>
              <a:rPr lang="en-US" sz="2000" dirty="0"/>
              <a:t>) and data (</a:t>
            </a:r>
            <a:r>
              <a:rPr lang="en-US" sz="2000" b="1" dirty="0">
                <a:latin typeface="Courier New"/>
                <a:cs typeface="Courier New"/>
              </a:rPr>
              <a:t>DMEM</a:t>
            </a:r>
            <a:r>
              <a:rPr lang="en-US" sz="2000" dirty="0"/>
              <a:t>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 smtClean="0"/>
              <a:t>Instructions </a:t>
            </a:r>
            <a:r>
              <a:rPr lang="en-US" sz="2000" dirty="0"/>
              <a:t>are read (</a:t>
            </a:r>
            <a:r>
              <a:rPr lang="en-US" sz="2000" i="1" dirty="0"/>
              <a:t>fetched</a:t>
            </a:r>
            <a:r>
              <a:rPr lang="en-US" sz="2000" dirty="0"/>
              <a:t>) from instruction memory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000" dirty="0"/>
              <a:t>  Load/store instructions access data memory</a:t>
            </a:r>
            <a:endParaRPr lang="en-US" sz="2000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15389" y="3907232"/>
            <a:ext cx="56436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947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2DF3-6DE1-3347-859C-F53FFBF4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Stages of the Datapath :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35FA-A5D8-7644-B241-92AC73D2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413" y="883570"/>
            <a:ext cx="10789919" cy="5610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Problem: A single, “monolithic” CL block that “executes an instruction” (performs all necessary operations beginning with fetching the instruction and completing with the register access) is be too bulky and inefficient</a:t>
            </a:r>
          </a:p>
          <a:p>
            <a:r>
              <a:rPr lang="en-US" dirty="0"/>
              <a:t>Solution: Break up the process of “executing an instruction” into stages, and then connect the stages to create the whole </a:t>
            </a:r>
            <a:r>
              <a:rPr lang="en-US" dirty="0" err="1"/>
              <a:t>datapath</a:t>
            </a:r>
            <a:endParaRPr lang="en-US" dirty="0"/>
          </a:p>
          <a:p>
            <a:pPr lvl="1"/>
            <a:r>
              <a:rPr lang="en-US" dirty="0"/>
              <a:t>smaller stages are easier to design</a:t>
            </a:r>
          </a:p>
          <a:p>
            <a:pPr lvl="1"/>
            <a:r>
              <a:rPr lang="en-US" dirty="0"/>
              <a:t>easy to optimize (change) one stage without touching the others (modularity)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B51B1-393A-C643-A2C6-26D8C876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083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en-US" sz="3333" dirty="0">
                <a:ea typeface="Calibri"/>
                <a:cs typeface="Calibri"/>
                <a:sym typeface="Calibri"/>
              </a:rPr>
              <a:t>Five Stages of the </a:t>
            </a:r>
            <a:r>
              <a:rPr lang="en-US" sz="3333" dirty="0" err="1">
                <a:ea typeface="Calibri"/>
                <a:cs typeface="Calibri"/>
                <a:sym typeface="Calibri"/>
              </a:rPr>
              <a:t>Datapath</a:t>
            </a:r>
            <a:endParaRPr lang="en-US" sz="3333" dirty="0">
              <a:ea typeface="Calibri"/>
              <a:cs typeface="Calibri"/>
              <a:sym typeface="Calibri"/>
            </a:endParaRPr>
          </a:p>
        </p:txBody>
      </p:sp>
      <p:sp>
        <p:nvSpPr>
          <p:cNvPr id="164" name="Shape 164"/>
          <p:cNvSpPr txBox="1">
            <a:spLocks noGrp="1"/>
          </p:cNvSpPr>
          <p:nvPr>
            <p:ph idx="1"/>
          </p:nvPr>
        </p:nvSpPr>
        <p:spPr>
          <a:xfrm>
            <a:off x="796413" y="1058333"/>
            <a:ext cx="10789919" cy="531887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5" tIns="45700" rIns="91425" bIns="45700" numCol="1" rtlCol="0" anchor="t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</a:pPr>
            <a:r>
              <a:rPr lang="en-US" sz="3200" dirty="0">
                <a:ea typeface="Calibri"/>
                <a:cs typeface="Calibri"/>
                <a:sym typeface="Calibri"/>
              </a:rPr>
              <a:t>Stage 1: </a:t>
            </a:r>
            <a:r>
              <a:rPr lang="en-US" sz="3200" i="1" dirty="0">
                <a:ea typeface="Calibri"/>
                <a:cs typeface="Calibri"/>
                <a:sym typeface="Calibri"/>
              </a:rPr>
              <a:t>Instruction Fetch (IF)</a:t>
            </a:r>
          </a:p>
          <a:p>
            <a:pPr>
              <a:spcBef>
                <a:spcPts val="0"/>
              </a:spcBef>
            </a:pPr>
            <a:endParaRPr sz="1200" i="1" dirty="0"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</a:pPr>
            <a:r>
              <a:rPr lang="en-US" sz="3200" dirty="0">
                <a:ea typeface="Calibri"/>
                <a:cs typeface="Calibri"/>
                <a:sym typeface="Calibri"/>
              </a:rPr>
              <a:t>Stage 2: </a:t>
            </a:r>
            <a:r>
              <a:rPr lang="en-US" sz="3200" i="1" dirty="0">
                <a:ea typeface="Calibri"/>
                <a:cs typeface="Calibri"/>
                <a:sym typeface="Calibri"/>
              </a:rPr>
              <a:t>Instruction Decode (ID)</a:t>
            </a:r>
          </a:p>
          <a:p>
            <a:pPr>
              <a:spcBef>
                <a:spcPts val="640"/>
              </a:spcBef>
            </a:pPr>
            <a:endParaRPr sz="1200" i="1" dirty="0"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</a:pPr>
            <a:r>
              <a:rPr lang="en-US" sz="3200" dirty="0">
                <a:ea typeface="Calibri"/>
                <a:cs typeface="Calibri"/>
                <a:sym typeface="Calibri"/>
              </a:rPr>
              <a:t>Stage 3: </a:t>
            </a:r>
            <a:r>
              <a:rPr lang="en-US" sz="3200" i="1" dirty="0">
                <a:ea typeface="Calibri"/>
                <a:cs typeface="Calibri"/>
                <a:sym typeface="Calibri"/>
              </a:rPr>
              <a:t>Execute (EX) - ALU </a:t>
            </a:r>
            <a:r>
              <a:rPr lang="en-US" sz="3200" dirty="0">
                <a:ea typeface="Calibri"/>
                <a:cs typeface="Calibri"/>
                <a:sym typeface="Calibri"/>
              </a:rPr>
              <a:t>(Arithmetic-Logic Unit)</a:t>
            </a:r>
          </a:p>
          <a:p>
            <a:pPr>
              <a:spcBef>
                <a:spcPts val="640"/>
              </a:spcBef>
            </a:pPr>
            <a:endParaRPr sz="1200" dirty="0"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</a:pPr>
            <a:r>
              <a:rPr lang="en-US" sz="3200" dirty="0">
                <a:ea typeface="Calibri"/>
                <a:cs typeface="Calibri"/>
                <a:sym typeface="Calibri"/>
              </a:rPr>
              <a:t>Stage 4: </a:t>
            </a:r>
            <a:r>
              <a:rPr lang="en-US" sz="3200" i="1" dirty="0">
                <a:ea typeface="Calibri"/>
                <a:cs typeface="Calibri"/>
                <a:sym typeface="Calibri"/>
              </a:rPr>
              <a:t>Memory Access (MEM)</a:t>
            </a:r>
          </a:p>
          <a:p>
            <a:pPr>
              <a:spcBef>
                <a:spcPts val="640"/>
              </a:spcBef>
            </a:pPr>
            <a:endParaRPr sz="1200" i="1" dirty="0">
              <a:ea typeface="Calibri"/>
              <a:cs typeface="Calibri"/>
              <a:sym typeface="Calibri"/>
            </a:endParaRPr>
          </a:p>
          <a:p>
            <a:pPr>
              <a:spcBef>
                <a:spcPts val="640"/>
              </a:spcBef>
            </a:pPr>
            <a:r>
              <a:rPr lang="en-US" sz="3200" dirty="0">
                <a:ea typeface="Calibri"/>
                <a:cs typeface="Calibri"/>
                <a:sym typeface="Calibri"/>
              </a:rPr>
              <a:t>Stage 5: </a:t>
            </a:r>
            <a:r>
              <a:rPr lang="en-US" sz="3200" i="1" dirty="0">
                <a:ea typeface="Calibri"/>
                <a:cs typeface="Calibri"/>
                <a:sym typeface="Calibri"/>
              </a:rPr>
              <a:t>Write Back to Register (WB)</a:t>
            </a:r>
            <a:endParaRPr sz="3200" dirty="0">
              <a:ea typeface="Calibri"/>
              <a:cs typeface="Calibri"/>
              <a:sym typeface="Calibri"/>
            </a:endParaRPr>
          </a:p>
          <a:p>
            <a:pPr marL="342886" indent="-139694">
              <a:spcBef>
                <a:spcPts val="640"/>
              </a:spcBef>
              <a:buClr>
                <a:schemeClr val="dk1"/>
              </a:buClr>
              <a:buNone/>
            </a:pPr>
            <a:endParaRPr sz="3200" i="1" dirty="0">
              <a:solidFill>
                <a:schemeClr val="tx2"/>
              </a:solidFill>
              <a:ea typeface="Calibri"/>
              <a:cs typeface="Calibri"/>
              <a:sym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293265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Phases of Instruction Execution</a:t>
            </a:r>
          </a:p>
        </p:txBody>
      </p:sp>
      <p:sp>
        <p:nvSpPr>
          <p:cNvPr id="31747" name="Rectangle 4"/>
          <p:cNvSpPr>
            <a:spLocks noChangeArrowheads="1"/>
          </p:cNvSpPr>
          <p:nvPr/>
        </p:nvSpPr>
        <p:spPr bwMode="auto">
          <a:xfrm>
            <a:off x="2743200" y="1560726"/>
            <a:ext cx="381000" cy="1333500"/>
          </a:xfrm>
          <a:prstGeom prst="rect">
            <a:avLst/>
          </a:prstGeom>
          <a:noFill/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48" name="Rectangle 5"/>
          <p:cNvSpPr>
            <a:spLocks noChangeArrowheads="1"/>
          </p:cNvSpPr>
          <p:nvPr/>
        </p:nvSpPr>
        <p:spPr bwMode="auto">
          <a:xfrm rot="-5400000">
            <a:off x="3429000" y="1865527"/>
            <a:ext cx="19812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IMEM</a:t>
            </a:r>
          </a:p>
        </p:txBody>
      </p:sp>
      <p:sp>
        <p:nvSpPr>
          <p:cNvPr id="31749" name="AutoShape 6"/>
          <p:cNvSpPr>
            <a:spLocks noChangeArrowheads="1"/>
          </p:cNvSpPr>
          <p:nvPr/>
        </p:nvSpPr>
        <p:spPr bwMode="auto">
          <a:xfrm>
            <a:off x="3352802" y="2992653"/>
            <a:ext cx="366713" cy="54927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pPr algn="ctr"/>
            <a:r>
              <a:rPr lang="en-US" sz="2000"/>
              <a:t>+4</a:t>
            </a:r>
          </a:p>
        </p:txBody>
      </p:sp>
      <p:sp>
        <p:nvSpPr>
          <p:cNvPr id="31750" name="Line 7"/>
          <p:cNvSpPr>
            <a:spLocks noChangeShapeType="1"/>
          </p:cNvSpPr>
          <p:nvPr/>
        </p:nvSpPr>
        <p:spPr bwMode="auto">
          <a:xfrm>
            <a:off x="3124200" y="2170327"/>
            <a:ext cx="762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51" name="Rectangle 8"/>
          <p:cNvSpPr>
            <a:spLocks noChangeArrowheads="1"/>
          </p:cNvSpPr>
          <p:nvPr/>
        </p:nvSpPr>
        <p:spPr bwMode="auto">
          <a:xfrm>
            <a:off x="5486400" y="1560726"/>
            <a:ext cx="990600" cy="13335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52" name="Line 9"/>
          <p:cNvSpPr>
            <a:spLocks noChangeShapeType="1"/>
          </p:cNvSpPr>
          <p:nvPr/>
        </p:nvSpPr>
        <p:spPr bwMode="auto">
          <a:xfrm>
            <a:off x="4953000" y="2017927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53" name="Line 10"/>
          <p:cNvSpPr>
            <a:spLocks noChangeShapeType="1"/>
          </p:cNvSpPr>
          <p:nvPr/>
        </p:nvSpPr>
        <p:spPr bwMode="auto">
          <a:xfrm>
            <a:off x="4953000" y="2390989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54" name="Line 11"/>
          <p:cNvSpPr>
            <a:spLocks noChangeShapeType="1"/>
          </p:cNvSpPr>
          <p:nvPr/>
        </p:nvSpPr>
        <p:spPr bwMode="auto">
          <a:xfrm>
            <a:off x="4953000" y="2703727"/>
            <a:ext cx="533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55" name="Text Box 12"/>
          <p:cNvSpPr txBox="1">
            <a:spLocks noChangeArrowheads="1"/>
          </p:cNvSpPr>
          <p:nvPr/>
        </p:nvSpPr>
        <p:spPr bwMode="auto">
          <a:xfrm>
            <a:off x="4924918" y="2321277"/>
            <a:ext cx="49565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rs2</a:t>
            </a:r>
            <a:endParaRPr lang="en-US" sz="2000" dirty="0"/>
          </a:p>
        </p:txBody>
      </p:sp>
      <p:sp>
        <p:nvSpPr>
          <p:cNvPr id="31756" name="Text Box 13"/>
          <p:cNvSpPr txBox="1">
            <a:spLocks noChangeArrowheads="1"/>
          </p:cNvSpPr>
          <p:nvPr/>
        </p:nvSpPr>
        <p:spPr bwMode="auto">
          <a:xfrm>
            <a:off x="4924293" y="2000436"/>
            <a:ext cx="49565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rs1</a:t>
            </a:r>
          </a:p>
        </p:txBody>
      </p:sp>
      <p:sp>
        <p:nvSpPr>
          <p:cNvPr id="31757" name="Text Box 14"/>
          <p:cNvSpPr txBox="1">
            <a:spLocks noChangeArrowheads="1"/>
          </p:cNvSpPr>
          <p:nvPr/>
        </p:nvSpPr>
        <p:spPr bwMode="auto">
          <a:xfrm>
            <a:off x="4907996" y="1619436"/>
            <a:ext cx="410690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rd</a:t>
            </a:r>
          </a:p>
        </p:txBody>
      </p:sp>
      <p:sp>
        <p:nvSpPr>
          <p:cNvPr id="31758" name="Text Box 15"/>
          <p:cNvSpPr txBox="1">
            <a:spLocks noChangeArrowheads="1"/>
          </p:cNvSpPr>
          <p:nvPr/>
        </p:nvSpPr>
        <p:spPr bwMode="auto">
          <a:xfrm rot="-5400000">
            <a:off x="5599772" y="2046067"/>
            <a:ext cx="782971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/>
              <a:t>Reg</a:t>
            </a:r>
            <a:r>
              <a:rPr lang="en-US" sz="2000" dirty="0"/>
              <a:t>[ ]</a:t>
            </a:r>
          </a:p>
        </p:txBody>
      </p:sp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7162802" y="1621052"/>
            <a:ext cx="1219201" cy="1524000"/>
            <a:chOff x="3648" y="1348"/>
            <a:chExt cx="768" cy="960"/>
          </a:xfrm>
        </p:grpSpPr>
        <p:sp>
          <p:nvSpPr>
            <p:cNvPr id="31799" name="Freeform 18"/>
            <p:cNvSpPr>
              <a:spLocks/>
            </p:cNvSpPr>
            <p:nvPr/>
          </p:nvSpPr>
          <p:spPr bwMode="auto">
            <a:xfrm>
              <a:off x="3648" y="1348"/>
              <a:ext cx="528" cy="960"/>
            </a:xfrm>
            <a:custGeom>
              <a:avLst/>
              <a:gdLst>
                <a:gd name="T0" fmla="*/ 0 w 528"/>
                <a:gd name="T1" fmla="*/ 0 h 960"/>
                <a:gd name="T2" fmla="*/ 528 w 528"/>
                <a:gd name="T3" fmla="*/ 192 h 960"/>
                <a:gd name="T4" fmla="*/ 528 w 528"/>
                <a:gd name="T5" fmla="*/ 672 h 960"/>
                <a:gd name="T6" fmla="*/ 0 w 528"/>
                <a:gd name="T7" fmla="*/ 960 h 960"/>
                <a:gd name="T8" fmla="*/ 0 w 528"/>
                <a:gd name="T9" fmla="*/ 528 h 960"/>
                <a:gd name="T10" fmla="*/ 48 w 528"/>
                <a:gd name="T11" fmla="*/ 480 h 960"/>
                <a:gd name="T12" fmla="*/ 0 w 528"/>
                <a:gd name="T13" fmla="*/ 432 h 960"/>
                <a:gd name="T14" fmla="*/ 0 w 528"/>
                <a:gd name="T15" fmla="*/ 0 h 96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8"/>
                <a:gd name="T25" fmla="*/ 0 h 960"/>
                <a:gd name="T26" fmla="*/ 528 w 528"/>
                <a:gd name="T27" fmla="*/ 960 h 96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8" h="960">
                  <a:moveTo>
                    <a:pt x="0" y="0"/>
                  </a:moveTo>
                  <a:lnTo>
                    <a:pt x="528" y="192"/>
                  </a:lnTo>
                  <a:lnTo>
                    <a:pt x="528" y="672"/>
                  </a:lnTo>
                  <a:lnTo>
                    <a:pt x="0" y="960"/>
                  </a:lnTo>
                  <a:lnTo>
                    <a:pt x="0" y="528"/>
                  </a:lnTo>
                  <a:lnTo>
                    <a:pt x="48" y="480"/>
                  </a:lnTo>
                  <a:lnTo>
                    <a:pt x="0" y="43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720"/>
            </a:p>
          </p:txBody>
        </p:sp>
        <p:sp>
          <p:nvSpPr>
            <p:cNvPr id="31800" name="Line 19"/>
            <p:cNvSpPr>
              <a:spLocks noChangeShapeType="1"/>
            </p:cNvSpPr>
            <p:nvPr/>
          </p:nvSpPr>
          <p:spPr bwMode="auto">
            <a:xfrm>
              <a:off x="4176" y="1780"/>
              <a:ext cx="24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6720"/>
            </a:p>
          </p:txBody>
        </p:sp>
        <p:sp>
          <p:nvSpPr>
            <p:cNvPr id="31801" name="Text Box 17"/>
            <p:cNvSpPr txBox="1">
              <a:spLocks noChangeArrowheads="1"/>
            </p:cNvSpPr>
            <p:nvPr/>
          </p:nvSpPr>
          <p:spPr bwMode="auto">
            <a:xfrm>
              <a:off x="3750" y="1699"/>
              <a:ext cx="373" cy="2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 dirty="0"/>
                <a:t>ALU</a:t>
              </a:r>
              <a:endParaRPr lang="en-US" sz="6720" dirty="0">
                <a:latin typeface="Times" charset="0"/>
              </a:endParaRPr>
            </a:p>
          </p:txBody>
        </p:sp>
      </p:grpSp>
      <p:sp>
        <p:nvSpPr>
          <p:cNvPr id="31760" name="Line 20"/>
          <p:cNvSpPr>
            <a:spLocks noChangeShapeType="1"/>
          </p:cNvSpPr>
          <p:nvPr/>
        </p:nvSpPr>
        <p:spPr bwMode="auto">
          <a:xfrm>
            <a:off x="6477000" y="2703727"/>
            <a:ext cx="685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1" name="Line 21"/>
          <p:cNvSpPr>
            <a:spLocks noChangeShapeType="1"/>
          </p:cNvSpPr>
          <p:nvPr/>
        </p:nvSpPr>
        <p:spPr bwMode="auto">
          <a:xfrm>
            <a:off x="4922838" y="3054565"/>
            <a:ext cx="2209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2" name="Line 22"/>
          <p:cNvSpPr>
            <a:spLocks noChangeShapeType="1"/>
          </p:cNvSpPr>
          <p:nvPr/>
        </p:nvSpPr>
        <p:spPr bwMode="auto">
          <a:xfrm>
            <a:off x="6477001" y="1889340"/>
            <a:ext cx="655638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3" name="Rectangle 23"/>
          <p:cNvSpPr>
            <a:spLocks noChangeArrowheads="1"/>
          </p:cNvSpPr>
          <p:nvPr/>
        </p:nvSpPr>
        <p:spPr bwMode="auto">
          <a:xfrm rot="-5400000">
            <a:off x="7943850" y="1998877"/>
            <a:ext cx="1943100" cy="1066800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/>
              <a:t>DMEM</a:t>
            </a:r>
          </a:p>
        </p:txBody>
      </p:sp>
      <p:sp>
        <p:nvSpPr>
          <p:cNvPr id="31764" name="Line 24"/>
          <p:cNvSpPr>
            <a:spLocks noChangeShapeType="1"/>
          </p:cNvSpPr>
          <p:nvPr/>
        </p:nvSpPr>
        <p:spPr bwMode="auto">
          <a:xfrm>
            <a:off x="6705600" y="2703727"/>
            <a:ext cx="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5" name="Line 25"/>
          <p:cNvSpPr>
            <a:spLocks noChangeShapeType="1"/>
          </p:cNvSpPr>
          <p:nvPr/>
        </p:nvSpPr>
        <p:spPr bwMode="auto">
          <a:xfrm>
            <a:off x="6705600" y="3084727"/>
            <a:ext cx="0" cy="3048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6" name="Line 26"/>
          <p:cNvSpPr>
            <a:spLocks noChangeShapeType="1"/>
          </p:cNvSpPr>
          <p:nvPr/>
        </p:nvSpPr>
        <p:spPr bwMode="auto">
          <a:xfrm>
            <a:off x="6705600" y="3389527"/>
            <a:ext cx="16764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7" name="Line 27"/>
          <p:cNvSpPr>
            <a:spLocks noChangeShapeType="1"/>
          </p:cNvSpPr>
          <p:nvPr/>
        </p:nvSpPr>
        <p:spPr bwMode="auto">
          <a:xfrm>
            <a:off x="9448800" y="2306852"/>
            <a:ext cx="3048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8" name="Line 28"/>
          <p:cNvSpPr>
            <a:spLocks noChangeShapeType="1"/>
          </p:cNvSpPr>
          <p:nvPr/>
        </p:nvSpPr>
        <p:spPr bwMode="auto">
          <a:xfrm flipV="1">
            <a:off x="9753600" y="1027328"/>
            <a:ext cx="0" cy="1279525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69" name="Line 29"/>
          <p:cNvSpPr>
            <a:spLocks noChangeShapeType="1"/>
          </p:cNvSpPr>
          <p:nvPr/>
        </p:nvSpPr>
        <p:spPr bwMode="auto">
          <a:xfrm flipH="1">
            <a:off x="5749927" y="1027327"/>
            <a:ext cx="4003675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0" name="Line 30"/>
          <p:cNvSpPr>
            <a:spLocks noChangeShapeType="1"/>
          </p:cNvSpPr>
          <p:nvPr/>
        </p:nvSpPr>
        <p:spPr bwMode="auto">
          <a:xfrm>
            <a:off x="5749925" y="1027327"/>
            <a:ext cx="0" cy="533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4948433" y="3006911"/>
            <a:ext cx="583814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imm</a:t>
            </a:r>
          </a:p>
        </p:txBody>
      </p:sp>
      <p:sp>
        <p:nvSpPr>
          <p:cNvPr id="31772" name="Line 32"/>
          <p:cNvSpPr>
            <a:spLocks noChangeShapeType="1"/>
          </p:cNvSpPr>
          <p:nvPr/>
        </p:nvSpPr>
        <p:spPr bwMode="auto">
          <a:xfrm>
            <a:off x="3505200" y="2170327"/>
            <a:ext cx="0" cy="8382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3" name="AutoShape 33"/>
          <p:cNvSpPr>
            <a:spLocks noChangeArrowheads="1"/>
          </p:cNvSpPr>
          <p:nvPr/>
        </p:nvSpPr>
        <p:spPr bwMode="auto">
          <a:xfrm>
            <a:off x="2743200" y="3145054"/>
            <a:ext cx="381000" cy="80962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4" name="Line 34"/>
          <p:cNvSpPr>
            <a:spLocks noChangeShapeType="1"/>
          </p:cNvSpPr>
          <p:nvPr/>
        </p:nvSpPr>
        <p:spPr bwMode="auto">
          <a:xfrm flipH="1">
            <a:off x="3124200" y="3367301"/>
            <a:ext cx="2286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5" name="Line 35"/>
          <p:cNvSpPr>
            <a:spLocks noChangeShapeType="1"/>
          </p:cNvSpPr>
          <p:nvPr/>
        </p:nvSpPr>
        <p:spPr bwMode="auto">
          <a:xfrm>
            <a:off x="8128000" y="2284627"/>
            <a:ext cx="0" cy="14224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6" name="Line 36"/>
          <p:cNvSpPr>
            <a:spLocks noChangeShapeType="1"/>
          </p:cNvSpPr>
          <p:nvPr/>
        </p:nvSpPr>
        <p:spPr bwMode="auto">
          <a:xfrm flipH="1">
            <a:off x="3124201" y="3707027"/>
            <a:ext cx="5003798" cy="1905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7" name="Line 37"/>
          <p:cNvSpPr>
            <a:spLocks noChangeShapeType="1"/>
          </p:cNvSpPr>
          <p:nvPr/>
        </p:nvSpPr>
        <p:spPr bwMode="auto">
          <a:xfrm flipH="1">
            <a:off x="2362200" y="3541927"/>
            <a:ext cx="381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8" name="Line 38"/>
          <p:cNvSpPr>
            <a:spLocks noChangeShapeType="1"/>
          </p:cNvSpPr>
          <p:nvPr/>
        </p:nvSpPr>
        <p:spPr bwMode="auto">
          <a:xfrm flipV="1">
            <a:off x="2362200" y="2170327"/>
            <a:ext cx="0" cy="13716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sp>
        <p:nvSpPr>
          <p:cNvPr id="31779" name="Line 39"/>
          <p:cNvSpPr>
            <a:spLocks noChangeShapeType="1"/>
          </p:cNvSpPr>
          <p:nvPr/>
        </p:nvSpPr>
        <p:spPr bwMode="auto">
          <a:xfrm>
            <a:off x="2362200" y="2170327"/>
            <a:ext cx="381000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lIns="91440" tIns="45720" rIns="91440" bIns="45720" anchor="ctr">
            <a:prstTxWarp prst="textNoShape">
              <a:avLst/>
            </a:prstTxWarp>
          </a:bodyPr>
          <a:lstStyle/>
          <a:p>
            <a:endParaRPr lang="en-US" sz="6720"/>
          </a:p>
        </p:txBody>
      </p:sp>
      <p:grpSp>
        <p:nvGrpSpPr>
          <p:cNvPr id="3" name="Group 40"/>
          <p:cNvGrpSpPr>
            <a:grpSpLocks/>
          </p:cNvGrpSpPr>
          <p:nvPr/>
        </p:nvGrpSpPr>
        <p:grpSpPr bwMode="auto">
          <a:xfrm>
            <a:off x="2938464" y="4557931"/>
            <a:ext cx="1665287" cy="722314"/>
            <a:chOff x="729" y="2832"/>
            <a:chExt cx="1355" cy="455"/>
          </a:xfrm>
        </p:grpSpPr>
        <p:sp>
          <p:nvSpPr>
            <p:cNvPr id="2499625" name="Text Box 41"/>
            <p:cNvSpPr txBox="1">
              <a:spLocks noChangeArrowheads="1"/>
            </p:cNvSpPr>
            <p:nvPr/>
          </p:nvSpPr>
          <p:spPr bwMode="auto">
            <a:xfrm>
              <a:off x="781" y="2841"/>
              <a:ext cx="1173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1B4770"/>
                  </a:solidFill>
                </a:rPr>
                <a:t>1. Instruction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1B4770"/>
                  </a:solidFill>
                </a:rPr>
                <a:t>Fetch</a:t>
              </a:r>
            </a:p>
          </p:txBody>
        </p:sp>
        <p:sp>
          <p:nvSpPr>
            <p:cNvPr id="2499626" name="Line 42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063DE9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6720">
                <a:solidFill>
                  <a:srgbClr val="1B4770"/>
                </a:solidFill>
              </a:endParaRPr>
            </a:p>
          </p:txBody>
        </p:sp>
      </p:grpSp>
      <p:grpSp>
        <p:nvGrpSpPr>
          <p:cNvPr id="4" name="Group 43"/>
          <p:cNvGrpSpPr>
            <a:grpSpLocks/>
          </p:cNvGrpSpPr>
          <p:nvPr/>
        </p:nvGrpSpPr>
        <p:grpSpPr bwMode="auto">
          <a:xfrm>
            <a:off x="4792663" y="4246780"/>
            <a:ext cx="1763713" cy="1323976"/>
            <a:chOff x="728" y="2636"/>
            <a:chExt cx="1356" cy="834"/>
          </a:xfrm>
        </p:grpSpPr>
        <p:sp>
          <p:nvSpPr>
            <p:cNvPr id="2499628" name="Text Box 44"/>
            <p:cNvSpPr txBox="1">
              <a:spLocks noChangeArrowheads="1"/>
            </p:cNvSpPr>
            <p:nvPr/>
          </p:nvSpPr>
          <p:spPr bwMode="auto">
            <a:xfrm>
              <a:off x="837" y="2636"/>
              <a:ext cx="1047" cy="834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endParaRPr lang="en-US" sz="2000" dirty="0">
                <a:solidFill>
                  <a:srgbClr val="1B4770"/>
                </a:solidFill>
              </a:endParaRPr>
            </a:p>
            <a:p>
              <a:pPr algn="ctr">
                <a:defRPr/>
              </a:pPr>
              <a:r>
                <a:rPr lang="en-US" sz="2000" dirty="0">
                  <a:solidFill>
                    <a:srgbClr val="1B4770"/>
                  </a:solidFill>
                </a:rPr>
                <a:t>2. Decode/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1B4770"/>
                  </a:solidFill>
                </a:rPr>
                <a:t>    Register</a:t>
              </a:r>
            </a:p>
            <a:p>
              <a:pPr algn="ctr">
                <a:defRPr/>
              </a:pPr>
              <a:r>
                <a:rPr lang="en-US" sz="2000" dirty="0">
                  <a:solidFill>
                    <a:srgbClr val="1B4770"/>
                  </a:solidFill>
                </a:rPr>
                <a:t>Read</a:t>
              </a:r>
            </a:p>
          </p:txBody>
        </p:sp>
        <p:sp>
          <p:nvSpPr>
            <p:cNvPr id="2499629" name="Line 45"/>
            <p:cNvSpPr>
              <a:spLocks noChangeShapeType="1"/>
            </p:cNvSpPr>
            <p:nvPr/>
          </p:nvSpPr>
          <p:spPr bwMode="auto">
            <a:xfrm>
              <a:off x="728" y="2832"/>
              <a:ext cx="1356" cy="0"/>
            </a:xfrm>
            <a:prstGeom prst="line">
              <a:avLst/>
            </a:prstGeom>
            <a:noFill/>
            <a:ln w="28575">
              <a:solidFill>
                <a:srgbClr val="063DE9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6720">
                <a:solidFill>
                  <a:srgbClr val="1B4770"/>
                </a:solidFill>
              </a:endParaRPr>
            </a:p>
          </p:txBody>
        </p:sp>
      </p:grp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680200" y="4557935"/>
            <a:ext cx="1500188" cy="550864"/>
            <a:chOff x="729" y="2832"/>
            <a:chExt cx="1355" cy="347"/>
          </a:xfrm>
        </p:grpSpPr>
        <p:sp>
          <p:nvSpPr>
            <p:cNvPr id="2499631" name="Text Box 47"/>
            <p:cNvSpPr txBox="1">
              <a:spLocks noChangeArrowheads="1"/>
            </p:cNvSpPr>
            <p:nvPr/>
          </p:nvSpPr>
          <p:spPr bwMode="auto">
            <a:xfrm>
              <a:off x="797" y="2927"/>
              <a:ext cx="1106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1B4770"/>
                  </a:solidFill>
                </a:rPr>
                <a:t>3. Execute</a:t>
              </a:r>
            </a:p>
          </p:txBody>
        </p:sp>
        <p:sp>
          <p:nvSpPr>
            <p:cNvPr id="2499632" name="Line 48"/>
            <p:cNvSpPr>
              <a:spLocks noChangeShapeType="1"/>
            </p:cNvSpPr>
            <p:nvPr/>
          </p:nvSpPr>
          <p:spPr bwMode="auto">
            <a:xfrm>
              <a:off x="729" y="2832"/>
              <a:ext cx="1355" cy="0"/>
            </a:xfrm>
            <a:prstGeom prst="line">
              <a:avLst/>
            </a:prstGeom>
            <a:noFill/>
            <a:ln w="28575">
              <a:solidFill>
                <a:srgbClr val="063DE9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6720">
                <a:solidFill>
                  <a:srgbClr val="1B4770"/>
                </a:solidFill>
              </a:endParaRPr>
            </a:p>
          </p:txBody>
        </p:sp>
      </p:grpSp>
      <p:grpSp>
        <p:nvGrpSpPr>
          <p:cNvPr id="6" name="Group 49"/>
          <p:cNvGrpSpPr>
            <a:grpSpLocks/>
          </p:cNvGrpSpPr>
          <p:nvPr/>
        </p:nvGrpSpPr>
        <p:grpSpPr bwMode="auto">
          <a:xfrm>
            <a:off x="8001142" y="4557935"/>
            <a:ext cx="1290706" cy="550864"/>
            <a:chOff x="302" y="2832"/>
            <a:chExt cx="2085" cy="347"/>
          </a:xfrm>
        </p:grpSpPr>
        <p:sp>
          <p:nvSpPr>
            <p:cNvPr id="2499634" name="Text Box 50"/>
            <p:cNvSpPr txBox="1">
              <a:spLocks noChangeArrowheads="1"/>
            </p:cNvSpPr>
            <p:nvPr/>
          </p:nvSpPr>
          <p:spPr bwMode="auto">
            <a:xfrm>
              <a:off x="302" y="2927"/>
              <a:ext cx="2085" cy="25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>
                <a:defRPr/>
              </a:pPr>
              <a:r>
                <a:rPr lang="en-US" sz="2000" dirty="0">
                  <a:solidFill>
                    <a:srgbClr val="1B4770"/>
                  </a:solidFill>
                </a:rPr>
                <a:t>4. Memory</a:t>
              </a:r>
            </a:p>
          </p:txBody>
        </p:sp>
        <p:sp>
          <p:nvSpPr>
            <p:cNvPr id="2499635" name="Line 51"/>
            <p:cNvSpPr>
              <a:spLocks noChangeShapeType="1"/>
            </p:cNvSpPr>
            <p:nvPr/>
          </p:nvSpPr>
          <p:spPr bwMode="auto">
            <a:xfrm>
              <a:off x="730" y="2832"/>
              <a:ext cx="1354" cy="0"/>
            </a:xfrm>
            <a:prstGeom prst="line">
              <a:avLst/>
            </a:prstGeom>
            <a:noFill/>
            <a:ln w="28575">
              <a:solidFill>
                <a:srgbClr val="063DE9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6720">
                <a:solidFill>
                  <a:srgbClr val="1B4770"/>
                </a:solidFill>
              </a:endParaRPr>
            </a:p>
          </p:txBody>
        </p:sp>
      </p:grpSp>
      <p:grpSp>
        <p:nvGrpSpPr>
          <p:cNvPr id="7" name="Group 52"/>
          <p:cNvGrpSpPr>
            <a:grpSpLocks/>
          </p:cNvGrpSpPr>
          <p:nvPr/>
        </p:nvGrpSpPr>
        <p:grpSpPr bwMode="auto">
          <a:xfrm>
            <a:off x="9161499" y="4554760"/>
            <a:ext cx="1278713" cy="708026"/>
            <a:chOff x="590" y="2830"/>
            <a:chExt cx="1650" cy="446"/>
          </a:xfrm>
        </p:grpSpPr>
        <p:sp>
          <p:nvSpPr>
            <p:cNvPr id="31789" name="Text Box 53"/>
            <p:cNvSpPr txBox="1">
              <a:spLocks noChangeArrowheads="1"/>
            </p:cNvSpPr>
            <p:nvPr/>
          </p:nvSpPr>
          <p:spPr bwMode="auto">
            <a:xfrm>
              <a:off x="590" y="2830"/>
              <a:ext cx="1650" cy="44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>
                  <a:solidFill>
                    <a:srgbClr val="1B4770"/>
                  </a:solidFill>
                  <a:latin typeface="Calibri" charset="0"/>
                </a:rPr>
                <a:t>5. Register</a:t>
              </a:r>
            </a:p>
            <a:p>
              <a:pPr algn="ctr"/>
              <a:r>
                <a:rPr lang="en-US" sz="2000">
                  <a:solidFill>
                    <a:srgbClr val="1B4770"/>
                  </a:solidFill>
                  <a:latin typeface="Calibri" charset="0"/>
                </a:rPr>
                <a:t>     Write</a:t>
              </a:r>
            </a:p>
          </p:txBody>
        </p:sp>
        <p:sp>
          <p:nvSpPr>
            <p:cNvPr id="2499638" name="Line 54"/>
            <p:cNvSpPr>
              <a:spLocks noChangeShapeType="1"/>
            </p:cNvSpPr>
            <p:nvPr/>
          </p:nvSpPr>
          <p:spPr bwMode="auto">
            <a:xfrm>
              <a:off x="729" y="2832"/>
              <a:ext cx="1354" cy="0"/>
            </a:xfrm>
            <a:prstGeom prst="line">
              <a:avLst/>
            </a:prstGeom>
            <a:noFill/>
            <a:ln w="28575">
              <a:solidFill>
                <a:srgbClr val="063DE9"/>
              </a:solidFill>
              <a:round/>
              <a:headEnd type="diamond" w="med" len="med"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6720">
                <a:solidFill>
                  <a:srgbClr val="1B4770"/>
                </a:solidFill>
              </a:endParaRPr>
            </a:p>
          </p:txBody>
        </p:sp>
      </p:grpSp>
      <p:sp>
        <p:nvSpPr>
          <p:cNvPr id="31785" name="Text Box 3"/>
          <p:cNvSpPr txBox="1">
            <a:spLocks noChangeArrowheads="1"/>
          </p:cNvSpPr>
          <p:nvPr/>
        </p:nvSpPr>
        <p:spPr bwMode="auto">
          <a:xfrm rot="-5400000">
            <a:off x="2706646" y="1940106"/>
            <a:ext cx="46839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/>
              <a:t>PC</a:t>
            </a:r>
          </a:p>
        </p:txBody>
      </p:sp>
      <p:sp>
        <p:nvSpPr>
          <p:cNvPr id="58" name="Text Box 15"/>
          <p:cNvSpPr txBox="1">
            <a:spLocks noChangeArrowheads="1"/>
          </p:cNvSpPr>
          <p:nvPr/>
        </p:nvSpPr>
        <p:spPr bwMode="auto">
          <a:xfrm rot="-5400000">
            <a:off x="2599484" y="3337109"/>
            <a:ext cx="601768" cy="40011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91440" tIns="45720" rIns="91440" bIns="45720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dirty="0" err="1"/>
              <a:t>mux</a:t>
            </a:r>
            <a:endParaRPr lang="en-US" sz="2000" dirty="0"/>
          </a:p>
        </p:txBody>
      </p:sp>
      <p:sp>
        <p:nvSpPr>
          <p:cNvPr id="59" name="Isosceles Triangle 58"/>
          <p:cNvSpPr/>
          <p:nvPr/>
        </p:nvSpPr>
        <p:spPr>
          <a:xfrm>
            <a:off x="2844800" y="2691027"/>
            <a:ext cx="203200" cy="203200"/>
          </a:xfrm>
          <a:prstGeom prst="triangle">
            <a:avLst/>
          </a:prstGeom>
          <a:ln w="2857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20"/>
          </a:p>
        </p:txBody>
      </p:sp>
      <p:sp>
        <p:nvSpPr>
          <p:cNvPr id="60" name="Isosceles Triangle 59"/>
          <p:cNvSpPr/>
          <p:nvPr/>
        </p:nvSpPr>
        <p:spPr>
          <a:xfrm>
            <a:off x="6197600" y="2691027"/>
            <a:ext cx="203200" cy="203200"/>
          </a:xfrm>
          <a:prstGeom prst="triangle">
            <a:avLst/>
          </a:prstGeom>
          <a:ln w="2857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20"/>
          </a:p>
        </p:txBody>
      </p:sp>
      <p:sp>
        <p:nvSpPr>
          <p:cNvPr id="61" name="Isosceles Triangle 60"/>
          <p:cNvSpPr/>
          <p:nvPr/>
        </p:nvSpPr>
        <p:spPr>
          <a:xfrm>
            <a:off x="9144000" y="3300627"/>
            <a:ext cx="203200" cy="203200"/>
          </a:xfrm>
          <a:prstGeom prst="triangle">
            <a:avLst/>
          </a:prstGeom>
          <a:ln w="28575" cmpd="sng">
            <a:solidFill>
              <a:schemeClr val="tx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720"/>
          </a:p>
        </p:txBody>
      </p:sp>
      <p:grpSp>
        <p:nvGrpSpPr>
          <p:cNvPr id="2499633" name="Group 2499632"/>
          <p:cNvGrpSpPr/>
          <p:nvPr/>
        </p:nvGrpSpPr>
        <p:grpSpPr>
          <a:xfrm>
            <a:off x="1422400" y="5624720"/>
            <a:ext cx="9448800" cy="304800"/>
            <a:chOff x="1066800" y="4629150"/>
            <a:chExt cx="7086600" cy="2286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66800" y="4857750"/>
              <a:ext cx="9144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19812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133600" y="46291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flipH="1" flipV="1">
              <a:off x="47244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4876800" y="4857750"/>
              <a:ext cx="2590800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7467600" y="4629150"/>
              <a:ext cx="152400" cy="228600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46014" y="4629150"/>
              <a:ext cx="332495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Clock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V="1">
              <a:off x="1962693" y="4698506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flipH="1" flipV="1">
              <a:off x="2084560" y="4698506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7445151" y="4700169"/>
              <a:ext cx="125073" cy="32071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 flipV="1">
              <a:off x="7567018" y="4700169"/>
              <a:ext cx="16034" cy="109043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V="1">
              <a:off x="7620000" y="4629150"/>
              <a:ext cx="533400" cy="1"/>
            </a:xfrm>
            <a:prstGeom prst="line">
              <a:avLst/>
            </a:prstGeom>
            <a:ln w="28575" cap="rnd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99630" name="Group 2499629"/>
          <p:cNvGrpSpPr/>
          <p:nvPr/>
        </p:nvGrpSpPr>
        <p:grpSpPr>
          <a:xfrm>
            <a:off x="3550323" y="5798541"/>
            <a:ext cx="2545678" cy="410433"/>
            <a:chOff x="2662742" y="4759523"/>
            <a:chExt cx="1909258" cy="307825"/>
          </a:xfrm>
        </p:grpSpPr>
        <p:cxnSp>
          <p:nvCxnSpPr>
            <p:cNvPr id="2499624" name="Straight Arrow Connector 2499623"/>
            <p:cNvCxnSpPr/>
            <p:nvPr/>
          </p:nvCxnSpPr>
          <p:spPr>
            <a:xfrm>
              <a:off x="3200400" y="4933950"/>
              <a:ext cx="1371600" cy="0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99627" name="TextBox 2499626"/>
            <p:cNvSpPr txBox="1"/>
            <p:nvPr/>
          </p:nvSpPr>
          <p:spPr>
            <a:xfrm>
              <a:off x="2662742" y="4759523"/>
              <a:ext cx="425597" cy="30782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667" dirty="0"/>
                <a:t>time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10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806479"/>
            <a:ext cx="9905998" cy="50702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Background topics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Nikolić, Shao Fall 2019 © UCB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22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Datapath</a:t>
            </a:r>
            <a:r>
              <a:rPr lang="en-US" dirty="0"/>
              <a:t> Components: Combinational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Combinational Elements</a:t>
            </a: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Storage Elements + Clocking Methodology</a:t>
            </a:r>
          </a:p>
          <a:p>
            <a:r>
              <a:rPr lang="en-US" dirty="0">
                <a:latin typeface="Calibri" charset="0"/>
                <a:ea typeface="ＭＳ Ｐゴシック" charset="0"/>
                <a:cs typeface="ＭＳ Ｐゴシック" charset="0"/>
              </a:rPr>
              <a:t>Building Blocks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sp>
        <p:nvSpPr>
          <p:cNvPr id="68" name="Rectangle 67"/>
          <p:cNvSpPr>
            <a:spLocks noGrp="1" noChangeArrowheads="1"/>
          </p:cNvSpPr>
          <p:nvPr/>
        </p:nvSpPr>
        <p:spPr bwMode="auto">
          <a:xfrm>
            <a:off x="2682875" y="2122208"/>
            <a:ext cx="6858000" cy="1530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 xmlns:lc="http://schemas.openxmlformats.org/drawingml/2006/lockedCanvas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xmlns:lc="http://schemas.openxmlformats.org/drawingml/2006/lockedCanvas" val="1"/>
            </a:ext>
          </a:extLst>
        </p:spPr>
        <p:txBody>
          <a:bodyPr vert="horz" wrap="square" lIns="76200" tIns="38100" rIns="76200" bIns="381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667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69" name="Group 68"/>
          <p:cNvGrpSpPr>
            <a:grpSpLocks/>
          </p:cNvGrpSpPr>
          <p:nvPr/>
        </p:nvGrpSpPr>
        <p:grpSpPr bwMode="auto">
          <a:xfrm>
            <a:off x="1841500" y="2122207"/>
            <a:ext cx="2688100" cy="1893683"/>
            <a:chOff x="171003" y="3457002"/>
            <a:chExt cx="3225682" cy="2273590"/>
          </a:xfrm>
        </p:grpSpPr>
        <p:grpSp>
          <p:nvGrpSpPr>
            <p:cNvPr id="114" name="Group 113"/>
            <p:cNvGrpSpPr>
              <a:grpSpLocks/>
            </p:cNvGrpSpPr>
            <p:nvPr/>
          </p:nvGrpSpPr>
          <p:grpSpPr bwMode="auto">
            <a:xfrm>
              <a:off x="171003" y="3457002"/>
              <a:ext cx="3225682" cy="1706806"/>
              <a:chOff x="2514600" y="1206500"/>
              <a:chExt cx="3225682" cy="1706806"/>
            </a:xfrm>
          </p:grpSpPr>
          <p:sp>
            <p:nvSpPr>
              <p:cNvPr id="116" name="Line 4"/>
              <p:cNvSpPr>
                <a:spLocks noChangeShapeType="1"/>
              </p:cNvSpPr>
              <p:nvPr/>
            </p:nvSpPr>
            <p:spPr bwMode="auto">
              <a:xfrm flipH="1">
                <a:off x="2820984" y="1708408"/>
                <a:ext cx="787390" cy="0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7" name="Line 14"/>
              <p:cNvSpPr>
                <a:spLocks noChangeShapeType="1"/>
              </p:cNvSpPr>
              <p:nvPr/>
            </p:nvSpPr>
            <p:spPr bwMode="auto">
              <a:xfrm flipH="1">
                <a:off x="3208330" y="1638522"/>
                <a:ext cx="88899" cy="139772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18" name="Rectangle 117"/>
              <p:cNvSpPr>
                <a:spLocks noChangeArrowheads="1"/>
              </p:cNvSpPr>
              <p:nvPr/>
            </p:nvSpPr>
            <p:spPr bwMode="auto">
              <a:xfrm>
                <a:off x="2895596" y="1663935"/>
                <a:ext cx="390489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32</a:t>
                </a:r>
              </a:p>
            </p:txBody>
          </p:sp>
          <p:sp>
            <p:nvSpPr>
              <p:cNvPr id="119" name="Line 16"/>
              <p:cNvSpPr>
                <a:spLocks noChangeShapeType="1"/>
              </p:cNvSpPr>
              <p:nvPr/>
            </p:nvSpPr>
            <p:spPr bwMode="auto">
              <a:xfrm flipH="1">
                <a:off x="2820984" y="2621692"/>
                <a:ext cx="787390" cy="0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0" name="Line 17"/>
              <p:cNvSpPr>
                <a:spLocks noChangeShapeType="1"/>
              </p:cNvSpPr>
              <p:nvPr/>
            </p:nvSpPr>
            <p:spPr bwMode="auto">
              <a:xfrm flipH="1">
                <a:off x="3208330" y="2551806"/>
                <a:ext cx="88899" cy="139772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1" name="Rectangle 120"/>
              <p:cNvSpPr>
                <a:spLocks noChangeArrowheads="1"/>
              </p:cNvSpPr>
              <p:nvPr/>
            </p:nvSpPr>
            <p:spPr bwMode="auto">
              <a:xfrm>
                <a:off x="2895596" y="2577219"/>
                <a:ext cx="390489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32</a:t>
                </a:r>
              </a:p>
            </p:txBody>
          </p:sp>
          <p:sp>
            <p:nvSpPr>
              <p:cNvPr id="122" name="Rectangle 121"/>
              <p:cNvSpPr>
                <a:spLocks noChangeArrowheads="1"/>
              </p:cNvSpPr>
              <p:nvPr/>
            </p:nvSpPr>
            <p:spPr bwMode="auto">
              <a:xfrm>
                <a:off x="2514600" y="1511457"/>
                <a:ext cx="302004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 dirty="0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A</a:t>
                </a:r>
              </a:p>
            </p:txBody>
          </p:sp>
          <p:sp>
            <p:nvSpPr>
              <p:cNvPr id="123" name="Rectangle 122"/>
              <p:cNvSpPr>
                <a:spLocks noChangeArrowheads="1"/>
              </p:cNvSpPr>
              <p:nvPr/>
            </p:nvSpPr>
            <p:spPr bwMode="auto">
              <a:xfrm>
                <a:off x="2514600" y="2426328"/>
                <a:ext cx="294310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B</a:t>
                </a:r>
              </a:p>
            </p:txBody>
          </p:sp>
          <p:sp>
            <p:nvSpPr>
              <p:cNvPr id="124" name="Line 21"/>
              <p:cNvSpPr>
                <a:spLocks noChangeShapeType="1"/>
              </p:cNvSpPr>
              <p:nvPr/>
            </p:nvSpPr>
            <p:spPr bwMode="auto">
              <a:xfrm flipH="1">
                <a:off x="4040170" y="2165844"/>
                <a:ext cx="787390" cy="0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5" name="Line 22"/>
              <p:cNvSpPr>
                <a:spLocks noChangeShapeType="1"/>
              </p:cNvSpPr>
              <p:nvPr/>
            </p:nvSpPr>
            <p:spPr bwMode="auto">
              <a:xfrm flipH="1">
                <a:off x="4427515" y="2095958"/>
                <a:ext cx="88899" cy="139772"/>
              </a:xfrm>
              <a:prstGeom prst="line">
                <a:avLst/>
              </a:prstGeom>
              <a:noFill/>
              <a:ln w="12700">
                <a:solidFill>
                  <a:sysClr val="windowText" lastClr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6" name="Rectangle 125"/>
              <p:cNvSpPr>
                <a:spLocks noChangeArrowheads="1"/>
              </p:cNvSpPr>
              <p:nvPr/>
            </p:nvSpPr>
            <p:spPr bwMode="auto">
              <a:xfrm>
                <a:off x="4114781" y="2121371"/>
                <a:ext cx="390489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32</a:t>
                </a:r>
              </a:p>
            </p:txBody>
          </p:sp>
          <p:sp>
            <p:nvSpPr>
              <p:cNvPr id="127" name="Rectangle 126"/>
              <p:cNvSpPr>
                <a:spLocks noChangeArrowheads="1"/>
              </p:cNvSpPr>
              <p:nvPr/>
            </p:nvSpPr>
            <p:spPr bwMode="auto">
              <a:xfrm>
                <a:off x="4800572" y="1968893"/>
                <a:ext cx="548222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Sum</a:t>
                </a:r>
              </a:p>
            </p:txBody>
          </p:sp>
          <p:sp>
            <p:nvSpPr>
              <p:cNvPr id="128" name="Line 25"/>
              <p:cNvSpPr>
                <a:spLocks noChangeShapeType="1"/>
              </p:cNvSpPr>
              <p:nvPr/>
            </p:nvSpPr>
            <p:spPr bwMode="auto">
              <a:xfrm>
                <a:off x="3790935" y="2621692"/>
                <a:ext cx="965188" cy="0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29" name="Rectangle 128"/>
              <p:cNvSpPr>
                <a:spLocks noChangeArrowheads="1"/>
              </p:cNvSpPr>
              <p:nvPr/>
            </p:nvSpPr>
            <p:spPr bwMode="auto">
              <a:xfrm>
                <a:off x="4800572" y="2426328"/>
                <a:ext cx="939710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 dirty="0" err="1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CarryOut</a:t>
                </a:r>
                <a:endParaRPr lang="en-US" sz="1333" dirty="0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0" name="Line 72"/>
              <p:cNvSpPr>
                <a:spLocks noChangeShapeType="1"/>
              </p:cNvSpPr>
              <p:nvPr/>
            </p:nvSpPr>
            <p:spPr bwMode="auto">
              <a:xfrm>
                <a:off x="3900471" y="1339919"/>
                <a:ext cx="0" cy="432022"/>
              </a:xfrm>
              <a:prstGeom prst="line">
                <a:avLst/>
              </a:prstGeom>
              <a:noFill/>
              <a:ln w="25400">
                <a:solidFill>
                  <a:sysClr val="windowText" lastClr="000000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endPara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131" name="Rectangle 130"/>
              <p:cNvSpPr>
                <a:spLocks noChangeArrowheads="1"/>
              </p:cNvSpPr>
              <p:nvPr/>
            </p:nvSpPr>
            <p:spPr bwMode="auto">
              <a:xfrm>
                <a:off x="3886183" y="1206500"/>
                <a:ext cx="785823" cy="336087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75407" tIns="37042" rIns="75407" bIns="37042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9pPr>
              </a:lstStyle>
              <a:p>
                <a:pPr defTabSz="380985">
                  <a:defRPr/>
                </a:pPr>
                <a:r>
                  <a: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rPr>
                  <a:t>CarryIn</a:t>
                </a:r>
              </a:p>
            </p:txBody>
          </p:sp>
        </p:grpSp>
        <p:sp>
          <p:nvSpPr>
            <p:cNvPr id="115" name="TextBox 91"/>
            <p:cNvSpPr txBox="1"/>
            <p:nvPr/>
          </p:nvSpPr>
          <p:spPr>
            <a:xfrm>
              <a:off x="991731" y="5250213"/>
              <a:ext cx="1004495" cy="48037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2000" b="1" dirty="0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Adder</a:t>
              </a:r>
            </a:p>
          </p:txBody>
        </p:sp>
      </p:grp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554803" y="2155282"/>
            <a:ext cx="2014965" cy="1806370"/>
            <a:chOff x="3926492" y="3512687"/>
            <a:chExt cx="2416527" cy="2168950"/>
          </a:xfrm>
        </p:grpSpPr>
        <p:grpSp>
          <p:nvGrpSpPr>
            <p:cNvPr id="95" name="Group 94"/>
            <p:cNvGrpSpPr>
              <a:grpSpLocks/>
            </p:cNvGrpSpPr>
            <p:nvPr/>
          </p:nvGrpSpPr>
          <p:grpSpPr bwMode="auto">
            <a:xfrm>
              <a:off x="3926492" y="3512687"/>
              <a:ext cx="2416527" cy="1662477"/>
              <a:chOff x="4577008" y="3357792"/>
              <a:chExt cx="2416527" cy="1662477"/>
            </a:xfrm>
          </p:grpSpPr>
          <p:grpSp>
            <p:nvGrpSpPr>
              <p:cNvPr id="97" name="Group 96"/>
              <p:cNvGrpSpPr>
                <a:grpSpLocks/>
              </p:cNvGrpSpPr>
              <p:nvPr/>
            </p:nvGrpSpPr>
            <p:grpSpPr bwMode="auto">
              <a:xfrm>
                <a:off x="4577008" y="3357792"/>
                <a:ext cx="2416527" cy="1662477"/>
                <a:chOff x="2424113" y="3048000"/>
                <a:chExt cx="2416527" cy="1662477"/>
              </a:xfrm>
            </p:grpSpPr>
            <p:sp>
              <p:nvSpPr>
                <p:cNvPr id="99" name="Line 55"/>
                <p:cNvSpPr>
                  <a:spLocks noChangeShapeType="1"/>
                </p:cNvSpPr>
                <p:nvPr/>
              </p:nvSpPr>
              <p:spPr bwMode="auto">
                <a:xfrm flipH="1">
                  <a:off x="2730319" y="3734213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endPara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00" name="Line 56"/>
                <p:cNvSpPr>
                  <a:spLocks noChangeShapeType="1"/>
                </p:cNvSpPr>
                <p:nvPr/>
              </p:nvSpPr>
              <p:spPr bwMode="auto">
                <a:xfrm flipH="1">
                  <a:off x="3117439" y="3664321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endPara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01" name="Rectangle 100"/>
                <p:cNvSpPr>
                  <a:spLocks noChangeArrowheads="1"/>
                </p:cNvSpPr>
                <p:nvPr/>
              </p:nvSpPr>
              <p:spPr bwMode="auto">
                <a:xfrm>
                  <a:off x="2804887" y="3689737"/>
                  <a:ext cx="390262" cy="336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32</a:t>
                  </a:r>
                </a:p>
              </p:txBody>
            </p:sp>
            <p:sp>
              <p:nvSpPr>
                <p:cNvPr id="102" name="Line 58"/>
                <p:cNvSpPr>
                  <a:spLocks noChangeShapeType="1"/>
                </p:cNvSpPr>
                <p:nvPr/>
              </p:nvSpPr>
              <p:spPr bwMode="auto">
                <a:xfrm flipH="1">
                  <a:off x="2730319" y="4418838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endPara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03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3117439" y="4348946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endPara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04" name="Rectangle 103"/>
                <p:cNvSpPr>
                  <a:spLocks noChangeArrowheads="1"/>
                </p:cNvSpPr>
                <p:nvPr/>
              </p:nvSpPr>
              <p:spPr bwMode="auto">
                <a:xfrm>
                  <a:off x="2424113" y="3537246"/>
                  <a:ext cx="301829" cy="336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A</a:t>
                  </a:r>
                </a:p>
              </p:txBody>
            </p:sp>
            <p:sp>
              <p:nvSpPr>
                <p:cNvPr id="105" name="Rectangle 104"/>
                <p:cNvSpPr>
                  <a:spLocks noChangeArrowheads="1"/>
                </p:cNvSpPr>
                <p:nvPr/>
              </p:nvSpPr>
              <p:spPr bwMode="auto">
                <a:xfrm>
                  <a:off x="2424113" y="4223458"/>
                  <a:ext cx="294139" cy="336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B</a:t>
                  </a:r>
                </a:p>
              </p:txBody>
            </p:sp>
            <p:sp>
              <p:nvSpPr>
                <p:cNvPr id="106" name="Rectangle 105"/>
                <p:cNvSpPr>
                  <a:spLocks noChangeArrowheads="1"/>
                </p:cNvSpPr>
                <p:nvPr/>
              </p:nvSpPr>
              <p:spPr bwMode="auto">
                <a:xfrm>
                  <a:off x="2804887" y="4374361"/>
                  <a:ext cx="390262" cy="336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32</a:t>
                  </a:r>
                </a:p>
              </p:txBody>
            </p:sp>
            <p:sp>
              <p:nvSpPr>
                <p:cNvPr id="107" name="Line 63"/>
                <p:cNvSpPr>
                  <a:spLocks noChangeShapeType="1"/>
                </p:cNvSpPr>
                <p:nvPr/>
              </p:nvSpPr>
              <p:spPr bwMode="auto">
                <a:xfrm flipH="1">
                  <a:off x="3798074" y="4115443"/>
                  <a:ext cx="786934" cy="0"/>
                </a:xfrm>
                <a:prstGeom prst="line">
                  <a:avLst/>
                </a:prstGeom>
                <a:noFill/>
                <a:ln w="25400">
                  <a:solidFill>
                    <a:sysClr val="windowText" lastClr="000000"/>
                  </a:solidFill>
                  <a:round/>
                  <a:headEnd type="triangle" w="med" len="med"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endPara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08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4185195" y="4045551"/>
                  <a:ext cx="88847" cy="139784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endPara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09" name="Rectangle 108"/>
                <p:cNvSpPr>
                  <a:spLocks noChangeArrowheads="1"/>
                </p:cNvSpPr>
                <p:nvPr/>
              </p:nvSpPr>
              <p:spPr bwMode="auto">
                <a:xfrm>
                  <a:off x="4558036" y="3918474"/>
                  <a:ext cx="282604" cy="336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Y</a:t>
                  </a:r>
                </a:p>
              </p:txBody>
            </p:sp>
            <p:sp>
              <p:nvSpPr>
                <p:cNvPr id="110" name="Rectangle 109"/>
                <p:cNvSpPr>
                  <a:spLocks noChangeArrowheads="1"/>
                </p:cNvSpPr>
                <p:nvPr/>
              </p:nvSpPr>
              <p:spPr bwMode="auto">
                <a:xfrm>
                  <a:off x="3872642" y="4070966"/>
                  <a:ext cx="390262" cy="336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32</a:t>
                  </a:r>
                </a:p>
              </p:txBody>
            </p:sp>
            <p:sp>
              <p:nvSpPr>
                <p:cNvPr id="111" name="Line 67"/>
                <p:cNvSpPr>
                  <a:spLocks noChangeShapeType="1"/>
                </p:cNvSpPr>
                <p:nvPr/>
              </p:nvSpPr>
              <p:spPr bwMode="auto">
                <a:xfrm>
                  <a:off x="3656870" y="3130600"/>
                  <a:ext cx="0" cy="444768"/>
                </a:xfrm>
                <a:prstGeom prst="line">
                  <a:avLst/>
                </a:prstGeom>
                <a:noFill/>
                <a:ln w="12700">
                  <a:solidFill>
                    <a:sysClr val="windowText" lastClr="000000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endParaRPr lang="en-US" sz="1333">
                    <a:solidFill>
                      <a:sysClr val="windowText" lastClr="000000"/>
                    </a:solidFill>
                    <a:latin typeface="Calibri"/>
                    <a:ea typeface="ＭＳ Ｐゴシック" charset="-128"/>
                    <a:cs typeface="ＭＳ Ｐゴシック" charset="-128"/>
                  </a:endParaRPr>
                </a:p>
              </p:txBody>
            </p:sp>
            <p:sp>
              <p:nvSpPr>
                <p:cNvPr id="112" name="Rectangle 111"/>
                <p:cNvSpPr>
                  <a:spLocks noChangeArrowheads="1"/>
                </p:cNvSpPr>
                <p:nvPr/>
              </p:nvSpPr>
              <p:spPr bwMode="auto">
                <a:xfrm>
                  <a:off x="2895321" y="3048000"/>
                  <a:ext cx="836118" cy="336116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Select</a:t>
                  </a:r>
                </a:p>
              </p:txBody>
            </p:sp>
            <p:sp>
              <p:nvSpPr>
                <p:cNvPr id="113" name="Rectangle 112"/>
                <p:cNvSpPr>
                  <a:spLocks noChangeArrowheads="1"/>
                </p:cNvSpPr>
                <p:nvPr/>
              </p:nvSpPr>
              <p:spPr bwMode="auto">
                <a:xfrm rot="5400000">
                  <a:off x="3383293" y="3889606"/>
                  <a:ext cx="594753" cy="335715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lIns="75407" tIns="37042" rIns="75407" bIns="37042">
                  <a:spAutoFit/>
                </a:bodyPr>
                <a:lstStyle>
                  <a:defPPr>
                    <a:defRPr lang="en-US"/>
                  </a:defPPr>
                  <a:lvl1pPr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4572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2pPr>
                  <a:lvl3pPr marL="9144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3pPr>
                  <a:lvl4pPr marL="13716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4pPr>
                  <a:lvl5pPr marL="1828800" algn="l" defTabSz="457200" rtl="0" fontAlgn="base">
                    <a:spcBef>
                      <a:spcPct val="0"/>
                    </a:spcBef>
                    <a:spcAft>
                      <a:spcPct val="0"/>
                    </a:spcAft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5pPr>
                  <a:lvl6pPr marL="22860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6pPr>
                  <a:lvl7pPr marL="27432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7pPr>
                  <a:lvl8pPr marL="32004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8pPr>
                  <a:lvl9pPr marL="3657600" algn="l" defTabSz="457200" rtl="0" eaLnBrk="1" latinLnBrk="0" hangingPunct="1">
                    <a:defRPr kern="12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9pPr>
                </a:lstStyle>
                <a:p>
                  <a:pPr defTabSz="380985">
                    <a:defRPr/>
                  </a:pPr>
                  <a:r>
                    <a:rPr lang="en-US" sz="1333" dirty="0">
                      <a:solidFill>
                        <a:sysClr val="windowText" lastClr="000000"/>
                      </a:solidFill>
                      <a:latin typeface="Calibri"/>
                      <a:ea typeface="ＭＳ Ｐゴシック" charset="-128"/>
                      <a:cs typeface="ＭＳ Ｐゴシック" charset="-128"/>
                    </a:rPr>
                    <a:t>MUX</a:t>
                  </a:r>
                </a:p>
              </p:txBody>
            </p:sp>
          </p:grpSp>
          <p:sp>
            <p:nvSpPr>
              <p:cNvPr id="98" name="Freeform 97"/>
              <p:cNvSpPr/>
              <p:nvPr/>
            </p:nvSpPr>
            <p:spPr>
              <a:xfrm>
                <a:off x="5638416" y="3794617"/>
                <a:ext cx="339524" cy="1115097"/>
              </a:xfrm>
              <a:custGeom>
                <a:avLst/>
                <a:gdLst>
                  <a:gd name="connsiteX0" fmla="*/ 0 w 340746"/>
                  <a:gd name="connsiteY0" fmla="*/ 0 h 1115248"/>
                  <a:gd name="connsiteX1" fmla="*/ 30977 w 340746"/>
                  <a:gd name="connsiteY1" fmla="*/ 1115248 h 1115248"/>
                  <a:gd name="connsiteX2" fmla="*/ 340746 w 340746"/>
                  <a:gd name="connsiteY2" fmla="*/ 882904 h 1115248"/>
                  <a:gd name="connsiteX3" fmla="*/ 325257 w 340746"/>
                  <a:gd name="connsiteY3" fmla="*/ 294301 h 1115248"/>
                  <a:gd name="connsiteX4" fmla="*/ 0 w 340746"/>
                  <a:gd name="connsiteY4" fmla="*/ 0 h 11152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0746" h="1115248">
                    <a:moveTo>
                      <a:pt x="0" y="0"/>
                    </a:moveTo>
                    <a:lnTo>
                      <a:pt x="30977" y="1115248"/>
                    </a:lnTo>
                    <a:lnTo>
                      <a:pt x="340746" y="882904"/>
                    </a:lnTo>
                    <a:lnTo>
                      <a:pt x="325257" y="294301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anchor="ctr"/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380985">
                  <a:defRPr/>
                </a:pPr>
                <a:endParaRPr lang="en-US" sz="1500">
                  <a:solidFill>
                    <a:sysClr val="window" lastClr="FFFFFF"/>
                  </a:solidFill>
                  <a:latin typeface="Calibri"/>
                </a:endParaRPr>
              </a:p>
            </p:txBody>
          </p:sp>
        </p:grpSp>
        <p:sp>
          <p:nvSpPr>
            <p:cNvPr id="96" name="TextBox 92"/>
            <p:cNvSpPr txBox="1"/>
            <p:nvPr/>
          </p:nvSpPr>
          <p:spPr>
            <a:xfrm>
              <a:off x="4519866" y="5201216"/>
              <a:ext cx="1702996" cy="480421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2000" b="1" dirty="0">
                  <a:solidFill>
                    <a:schemeClr val="tx2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Multiplexer</a:t>
              </a:r>
            </a:p>
          </p:txBody>
        </p:sp>
      </p:grpSp>
      <p:grpSp>
        <p:nvGrpSpPr>
          <p:cNvPr id="71" name="Group 70"/>
          <p:cNvGrpSpPr>
            <a:grpSpLocks/>
          </p:cNvGrpSpPr>
          <p:nvPr/>
        </p:nvGrpSpPr>
        <p:grpSpPr bwMode="auto">
          <a:xfrm>
            <a:off x="6646335" y="1926650"/>
            <a:ext cx="2485483" cy="1660665"/>
            <a:chOff x="2660650" y="4654550"/>
            <a:chExt cx="2983408" cy="1992797"/>
          </a:xfrm>
        </p:grpSpPr>
        <p:sp>
          <p:nvSpPr>
            <p:cNvPr id="81" name="Line 27"/>
            <p:cNvSpPr>
              <a:spLocks noChangeShapeType="1"/>
            </p:cNvSpPr>
            <p:nvPr/>
          </p:nvSpPr>
          <p:spPr bwMode="auto">
            <a:xfrm flipH="1">
              <a:off x="2967123" y="5441728"/>
              <a:ext cx="787619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 flipH="1">
              <a:off x="3354581" y="5371898"/>
              <a:ext cx="88925" cy="13966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3041756" y="5397291"/>
              <a:ext cx="390602" cy="335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32</a:t>
              </a:r>
            </a:p>
          </p:txBody>
        </p:sp>
        <p:sp>
          <p:nvSpPr>
            <p:cNvPr id="84" name="Line 39"/>
            <p:cNvSpPr>
              <a:spLocks noChangeShapeType="1"/>
            </p:cNvSpPr>
            <p:nvPr/>
          </p:nvSpPr>
          <p:spPr bwMode="auto">
            <a:xfrm flipH="1">
              <a:off x="2967123" y="6355871"/>
              <a:ext cx="787619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5" name="Line 40"/>
            <p:cNvSpPr>
              <a:spLocks noChangeShapeType="1"/>
            </p:cNvSpPr>
            <p:nvPr/>
          </p:nvSpPr>
          <p:spPr bwMode="auto">
            <a:xfrm flipH="1">
              <a:off x="3354581" y="6286041"/>
              <a:ext cx="88925" cy="13966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3041756" y="6311434"/>
              <a:ext cx="390602" cy="335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32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2660650" y="5244934"/>
              <a:ext cx="302092" cy="335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A</a:t>
              </a:r>
            </a:p>
          </p:txBody>
        </p:sp>
        <p:sp>
          <p:nvSpPr>
            <p:cNvPr id="88" name="Rectangle 87"/>
            <p:cNvSpPr>
              <a:spLocks noChangeArrowheads="1"/>
            </p:cNvSpPr>
            <p:nvPr/>
          </p:nvSpPr>
          <p:spPr bwMode="auto">
            <a:xfrm>
              <a:off x="2660650" y="6159077"/>
              <a:ext cx="294395" cy="335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B</a:t>
              </a:r>
            </a:p>
          </p:txBody>
        </p:sp>
        <p:sp>
          <p:nvSpPr>
            <p:cNvPr id="89" name="Line 44"/>
            <p:cNvSpPr>
              <a:spLocks noChangeShapeType="1"/>
            </p:cNvSpPr>
            <p:nvPr/>
          </p:nvSpPr>
          <p:spPr bwMode="auto">
            <a:xfrm flipH="1">
              <a:off x="4186663" y="5898800"/>
              <a:ext cx="787619" cy="0"/>
            </a:xfrm>
            <a:prstGeom prst="line">
              <a:avLst/>
            </a:prstGeom>
            <a:noFill/>
            <a:ln w="25400">
              <a:solidFill>
                <a:sysClr val="windowText" lastClr="0000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0" name="Line 45"/>
            <p:cNvSpPr>
              <a:spLocks noChangeShapeType="1"/>
            </p:cNvSpPr>
            <p:nvPr/>
          </p:nvSpPr>
          <p:spPr bwMode="auto">
            <a:xfrm flipH="1">
              <a:off x="4574121" y="5828969"/>
              <a:ext cx="88925" cy="139661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1" name="Rectangle 90"/>
            <p:cNvSpPr>
              <a:spLocks noChangeArrowheads="1"/>
            </p:cNvSpPr>
            <p:nvPr/>
          </p:nvSpPr>
          <p:spPr bwMode="auto">
            <a:xfrm>
              <a:off x="4261296" y="5854362"/>
              <a:ext cx="390602" cy="335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32</a:t>
              </a:r>
            </a:p>
          </p:txBody>
        </p:sp>
        <p:sp>
          <p:nvSpPr>
            <p:cNvPr id="92" name="Rectangle 91"/>
            <p:cNvSpPr>
              <a:spLocks noChangeArrowheads="1"/>
            </p:cNvSpPr>
            <p:nvPr/>
          </p:nvSpPr>
          <p:spPr bwMode="auto">
            <a:xfrm>
              <a:off x="4947287" y="5702005"/>
              <a:ext cx="696771" cy="335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 dirty="0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Result</a:t>
              </a:r>
            </a:p>
          </p:txBody>
        </p:sp>
        <p:sp>
          <p:nvSpPr>
            <p:cNvPr id="93" name="Line 48"/>
            <p:cNvSpPr>
              <a:spLocks noChangeShapeType="1"/>
            </p:cNvSpPr>
            <p:nvPr/>
          </p:nvSpPr>
          <p:spPr bwMode="auto">
            <a:xfrm>
              <a:off x="3970703" y="4991005"/>
              <a:ext cx="0" cy="444375"/>
            </a:xfrm>
            <a:prstGeom prst="line">
              <a:avLst/>
            </a:prstGeom>
            <a:noFill/>
            <a:ln w="12700">
              <a:solidFill>
                <a:sysClr val="windowText" lastClr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4" name="Rectangle 93"/>
            <p:cNvSpPr>
              <a:spLocks noChangeArrowheads="1"/>
            </p:cNvSpPr>
            <p:nvPr/>
          </p:nvSpPr>
          <p:spPr bwMode="auto">
            <a:xfrm>
              <a:off x="3670580" y="4654550"/>
              <a:ext cx="606594" cy="3359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OP</a:t>
              </a:r>
            </a:p>
          </p:txBody>
        </p:sp>
      </p:grpSp>
      <p:sp>
        <p:nvSpPr>
          <p:cNvPr id="72" name="TextBox 121"/>
          <p:cNvSpPr txBox="1"/>
          <p:nvPr/>
        </p:nvSpPr>
        <p:spPr>
          <a:xfrm>
            <a:off x="7401719" y="3528469"/>
            <a:ext cx="60959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2860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7432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2004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657600" algn="l" defTabSz="4572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defRPr/>
            </a:pPr>
            <a:r>
              <a:rPr lang="en-US" sz="2000" b="1" dirty="0">
                <a:solidFill>
                  <a:schemeClr val="tx2"/>
                </a:solidFill>
                <a:latin typeface="Calibri" panose="020F0502020204030204" pitchFamily="34" charset="0"/>
                <a:ea typeface="ＭＳ Ｐゴシック" charset="-128"/>
                <a:cs typeface="Calibri" panose="020F0502020204030204" pitchFamily="34" charset="0"/>
              </a:rPr>
              <a:t>ALU</a:t>
            </a:r>
          </a:p>
        </p:txBody>
      </p:sp>
      <p:grpSp>
        <p:nvGrpSpPr>
          <p:cNvPr id="73" name="Group 72"/>
          <p:cNvGrpSpPr>
            <a:grpSpLocks/>
          </p:cNvGrpSpPr>
          <p:nvPr/>
        </p:nvGrpSpPr>
        <p:grpSpPr bwMode="auto">
          <a:xfrm>
            <a:off x="7514178" y="2463524"/>
            <a:ext cx="404813" cy="952501"/>
            <a:chOff x="4009" y="2304"/>
            <a:chExt cx="306" cy="720"/>
          </a:xfrm>
        </p:grpSpPr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 b="1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 rot="5400000">
              <a:off x="4023" y="2581"/>
              <a:ext cx="324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 dirty="0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ALU</a:t>
              </a:r>
            </a:p>
          </p:txBody>
        </p:sp>
        <p:sp>
          <p:nvSpPr>
            <p:cNvPr id="80" name="Freeform 79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500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</p:grpSp>
      <p:grpSp>
        <p:nvGrpSpPr>
          <p:cNvPr id="74" name="Group 73"/>
          <p:cNvGrpSpPr>
            <a:grpSpLocks/>
          </p:cNvGrpSpPr>
          <p:nvPr/>
        </p:nvGrpSpPr>
        <p:grpSpPr bwMode="auto">
          <a:xfrm>
            <a:off x="2713314" y="2438386"/>
            <a:ext cx="404813" cy="952500"/>
            <a:chOff x="4009" y="2304"/>
            <a:chExt cx="306" cy="720"/>
          </a:xfrm>
        </p:grpSpPr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009" y="2322"/>
              <a:ext cx="11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333" b="1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 rot="5400000">
              <a:off x="3967" y="2561"/>
              <a:ext cx="435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r>
                <a:rPr lang="en-US" sz="1333" dirty="0">
                  <a:solidFill>
                    <a:sysClr val="windowText" lastClr="000000"/>
                  </a:solidFill>
                  <a:latin typeface="Calibri"/>
                  <a:ea typeface="ＭＳ Ｐゴシック" charset="-128"/>
                  <a:cs typeface="ＭＳ Ｐゴシック" charset="-128"/>
                </a:rPr>
                <a:t>Adder</a:t>
              </a:r>
            </a:p>
          </p:txBody>
        </p:sp>
        <p:sp>
          <p:nvSpPr>
            <p:cNvPr id="77" name="Freeform 76"/>
            <p:cNvSpPr>
              <a:spLocks/>
            </p:cNvSpPr>
            <p:nvPr/>
          </p:nvSpPr>
          <p:spPr bwMode="auto">
            <a:xfrm>
              <a:off x="4032" y="2304"/>
              <a:ext cx="283" cy="720"/>
            </a:xfrm>
            <a:custGeom>
              <a:avLst/>
              <a:gdLst>
                <a:gd name="T0" fmla="*/ 0 w 240"/>
                <a:gd name="T1" fmla="*/ 0 h 672"/>
                <a:gd name="T2" fmla="*/ 0 w 240"/>
                <a:gd name="T3" fmla="*/ 331 h 672"/>
                <a:gd name="T4" fmla="*/ 67 w 240"/>
                <a:gd name="T5" fmla="*/ 386 h 672"/>
                <a:gd name="T6" fmla="*/ 0 w 240"/>
                <a:gd name="T7" fmla="*/ 440 h 672"/>
                <a:gd name="T8" fmla="*/ 0 w 240"/>
                <a:gd name="T9" fmla="*/ 771 h 672"/>
                <a:gd name="T10" fmla="*/ 334 w 240"/>
                <a:gd name="T11" fmla="*/ 551 h 672"/>
                <a:gd name="T12" fmla="*/ 334 w 240"/>
                <a:gd name="T13" fmla="*/ 221 h 672"/>
                <a:gd name="T14" fmla="*/ 0 w 240"/>
                <a:gd name="T15" fmla="*/ 0 h 6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0"/>
                <a:gd name="T25" fmla="*/ 0 h 672"/>
                <a:gd name="T26" fmla="*/ 240 w 240"/>
                <a:gd name="T27" fmla="*/ 672 h 6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0" h="672">
                  <a:moveTo>
                    <a:pt x="0" y="0"/>
                  </a:moveTo>
                  <a:lnTo>
                    <a:pt x="0" y="288"/>
                  </a:lnTo>
                  <a:lnTo>
                    <a:pt x="48" y="336"/>
                  </a:lnTo>
                  <a:lnTo>
                    <a:pt x="0" y="384"/>
                  </a:lnTo>
                  <a:lnTo>
                    <a:pt x="0" y="672"/>
                  </a:lnTo>
                  <a:lnTo>
                    <a:pt x="240" y="480"/>
                  </a:lnTo>
                  <a:lnTo>
                    <a:pt x="240" y="19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75">
              <a:solidFill>
                <a:sysClr val="windowText" lastClr="000000"/>
              </a:solidFill>
              <a:round/>
              <a:headEnd/>
              <a:tailEnd/>
            </a:ln>
          </p:spPr>
          <p:txBody>
            <a:bodyPr wrap="none" anchor="ctr"/>
            <a:lstStyle>
              <a:defPPr>
                <a:defRPr lang="en-US"/>
              </a:defPPr>
              <a:lvl1pPr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 defTabSz="380985">
                <a:defRPr/>
              </a:pPr>
              <a:endParaRPr lang="en-US" sz="1500">
                <a:solidFill>
                  <a:sysClr val="windowText" lastClr="000000"/>
                </a:solidFill>
                <a:latin typeface="Calibri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6375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Datapath Elements: State and Sequencing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413" y="766916"/>
            <a:ext cx="10599720" cy="561028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 </a:t>
            </a:r>
            <a:r>
              <a:rPr lang="en-US" sz="3333" dirty="0"/>
              <a:t>Register</a:t>
            </a:r>
          </a:p>
          <a:p>
            <a:pPr marL="0" indent="0"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pPr marL="0" indent="0">
              <a:buNone/>
            </a:pPr>
            <a:endParaRPr lang="en-US" dirty="0">
              <a:latin typeface="Calibri" charset="0"/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Write Enable:</a:t>
            </a:r>
          </a:p>
          <a:p>
            <a:pPr lvl="1"/>
            <a:r>
              <a:rPr lang="en-US" sz="3300" dirty="0">
                <a:ea typeface="ＭＳ Ｐゴシック" charset="0"/>
              </a:rPr>
              <a:t>Negated (or </a:t>
            </a:r>
            <a:r>
              <a:rPr lang="en-US" sz="3300" dirty="0" err="1">
                <a:ea typeface="ＭＳ Ｐゴシック" charset="0"/>
              </a:rPr>
              <a:t>deasserted</a:t>
            </a:r>
            <a:r>
              <a:rPr lang="en-US" sz="3300" dirty="0">
                <a:ea typeface="ＭＳ Ｐゴシック" charset="0"/>
              </a:rPr>
              <a:t>) (0): Data Out will not change</a:t>
            </a:r>
          </a:p>
          <a:p>
            <a:pPr lvl="1"/>
            <a:r>
              <a:rPr lang="en-US" sz="3300" dirty="0">
                <a:ea typeface="ＭＳ Ｐゴシック" charset="0"/>
              </a:rPr>
              <a:t>Asserted (1): Data Out will become Data In on positive edge of clock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2375224" y="1407579"/>
            <a:ext cx="2286000" cy="2108729"/>
            <a:chOff x="3888" y="960"/>
            <a:chExt cx="1728" cy="1594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626" y="2304"/>
              <a:ext cx="282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/>
            <a:p>
              <a:pPr>
                <a:defRPr/>
              </a:pPr>
              <a:r>
                <a:rPr lang="en-US" sz="1667">
                  <a:ea typeface="ＭＳ Ｐゴシック" charset="-128"/>
                  <a:cs typeface="ＭＳ Ｐゴシック" charset="-128"/>
                </a:rPr>
                <a:t>clk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888" y="1474"/>
              <a:ext cx="58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/>
            <a:p>
              <a:pPr>
                <a:defRPr/>
              </a:pPr>
              <a:r>
                <a:rPr lang="en-US" sz="1667">
                  <a:ea typeface="ＭＳ Ｐゴシック" charset="-128"/>
                  <a:cs typeface="ＭＳ Ｐゴシック" charset="-128"/>
                </a:rPr>
                <a:t>Data In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4675" y="1374"/>
              <a:ext cx="166" cy="748"/>
            </a:xfrm>
            <a:prstGeom prst="rect">
              <a:avLst/>
            </a:prstGeom>
            <a:noFill/>
            <a:ln w="508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4761" y="2124"/>
              <a:ext cx="0" cy="192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4272" y="960"/>
              <a:ext cx="966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/>
            <a:p>
              <a:pPr>
                <a:defRPr/>
              </a:pPr>
              <a:r>
                <a:rPr lang="en-US" sz="1667">
                  <a:ea typeface="ＭＳ Ｐゴシック" charset="-128"/>
                  <a:cs typeface="ＭＳ Ｐゴシック" charset="-128"/>
                </a:rPr>
                <a:t>Write Enable</a:t>
              </a:r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3937" y="1742"/>
              <a:ext cx="736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 flipH="1">
              <a:off x="4277" y="1698"/>
              <a:ext cx="5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4176" y="1776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/>
            <a:p>
              <a:pPr>
                <a:defRPr/>
              </a:pPr>
              <a:r>
                <a:rPr lang="en-US" sz="1667">
                  <a:ea typeface="ＭＳ Ｐゴシック" charset="-128"/>
                  <a:cs typeface="ＭＳ Ｐゴシック" charset="-128"/>
                </a:rPr>
                <a:t>N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4848" y="1742"/>
              <a:ext cx="704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4" name="Line 14"/>
            <p:cNvSpPr>
              <a:spLocks noChangeShapeType="1"/>
            </p:cNvSpPr>
            <p:nvPr/>
          </p:nvSpPr>
          <p:spPr bwMode="auto">
            <a:xfrm flipH="1">
              <a:off x="5189" y="1698"/>
              <a:ext cx="56" cy="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098" y="1776"/>
              <a:ext cx="223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/>
            <a:p>
              <a:pPr>
                <a:defRPr/>
              </a:pPr>
              <a:r>
                <a:rPr lang="en-US" sz="1667">
                  <a:ea typeface="ＭＳ Ｐゴシック" charset="-128"/>
                  <a:cs typeface="ＭＳ Ｐゴシック" charset="-128"/>
                </a:rPr>
                <a:t>N</a:t>
              </a: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896" y="1474"/>
              <a:ext cx="720" cy="2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75407" tIns="37042" rIns="75407" bIns="37042">
              <a:spAutoFit/>
            </a:bodyPr>
            <a:lstStyle/>
            <a:p>
              <a:pPr>
                <a:defRPr/>
              </a:pPr>
              <a:r>
                <a:rPr lang="en-US" sz="1667" dirty="0">
                  <a:ea typeface="ＭＳ Ｐゴシック" charset="-128"/>
                  <a:cs typeface="ＭＳ Ｐゴシック" charset="-128"/>
                </a:rPr>
                <a:t>Data Out</a:t>
              </a:r>
            </a:p>
          </p:txBody>
        </p:sp>
        <p:sp>
          <p:nvSpPr>
            <p:cNvPr id="17" name="Line 17"/>
            <p:cNvSpPr>
              <a:spLocks noChangeShapeType="1"/>
            </p:cNvSpPr>
            <p:nvPr/>
          </p:nvSpPr>
          <p:spPr bwMode="auto">
            <a:xfrm flipV="1">
              <a:off x="4761" y="1168"/>
              <a:ext cx="0" cy="19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 flipV="1">
              <a:off x="4704" y="2016"/>
              <a:ext cx="48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4752" y="2016"/>
              <a:ext cx="48" cy="96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 sz="1500"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585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793" y="256285"/>
            <a:ext cx="10250996" cy="57315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Register addressing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43808" y="2603500"/>
            <a:ext cx="3913239" cy="4254500"/>
          </a:xfrm>
        </p:spPr>
        <p:txBody>
          <a:bodyPr>
            <a:normAutofit/>
          </a:bodyPr>
          <a:lstStyle/>
          <a:p>
            <a:r>
              <a:rPr lang="en-US" sz="2000" dirty="0"/>
              <a:t>A memory with four words needs two address lines.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dirty="0"/>
              <a:t>two address </a:t>
            </a:r>
            <a:r>
              <a:rPr lang="en-US" sz="2000" dirty="0" smtClean="0"/>
              <a:t>inputs go </a:t>
            </a:r>
            <a:r>
              <a:rPr lang="en-US" sz="2000" dirty="0"/>
              <a:t>through a 2 * 4 decoder to select one of the four words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The decoder is enabled with the </a:t>
            </a:r>
            <a:r>
              <a:rPr lang="en-US" sz="2000" dirty="0"/>
              <a:t>memory‐enable </a:t>
            </a:r>
            <a:r>
              <a:rPr lang="en-US" sz="2000" dirty="0" smtClean="0"/>
              <a:t>input.</a:t>
            </a:r>
          </a:p>
          <a:p>
            <a:r>
              <a:rPr lang="en-US" sz="2000" dirty="0"/>
              <a:t>Memory </a:t>
            </a:r>
            <a:r>
              <a:rPr lang="en-US" sz="2000" dirty="0" smtClean="0"/>
              <a:t>enable </a:t>
            </a:r>
            <a:r>
              <a:rPr lang="en-US" sz="2000" dirty="0"/>
              <a:t>is 0 ==&gt; all decoder outputs are 0. None of the memory words are selected. </a:t>
            </a:r>
            <a:endParaRPr lang="en-US" sz="2000" dirty="0" smtClean="0"/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016" y="365125"/>
            <a:ext cx="7128983" cy="566781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8" y="948788"/>
            <a:ext cx="4742598" cy="134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14372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Datapath Elements: State and Sequencing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543" y="1075267"/>
            <a:ext cx="11683457" cy="5301936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  <a:cs typeface="ＭＳ Ｐゴシック" charset="0"/>
              </a:rPr>
              <a:t>Register file </a:t>
            </a:r>
            <a:r>
              <a:rPr lang="en-US" sz="3000" dirty="0" smtClean="0">
                <a:ea typeface="ＭＳ Ｐゴシック" charset="0"/>
                <a:cs typeface="ＭＳ Ｐゴシック" charset="0"/>
              </a:rPr>
              <a:t>(RF</a:t>
            </a:r>
            <a:r>
              <a:rPr lang="en-US" sz="3000" dirty="0">
                <a:ea typeface="ＭＳ Ｐゴシック" charset="0"/>
                <a:cs typeface="ＭＳ Ｐゴシック" charset="0"/>
              </a:rPr>
              <a:t>) </a:t>
            </a:r>
            <a:r>
              <a:rPr lang="en-US" sz="3000" dirty="0" smtClean="0">
                <a:ea typeface="ＭＳ Ｐゴシック" charset="0"/>
                <a:cs typeface="ＭＳ Ｐゴシック" charset="0"/>
              </a:rPr>
              <a:t>has 32 </a:t>
            </a:r>
            <a:r>
              <a:rPr lang="en-US" sz="3000" dirty="0">
                <a:ea typeface="ＭＳ Ｐゴシック" charset="0"/>
                <a:cs typeface="ＭＳ Ｐゴシック" charset="0"/>
              </a:rPr>
              <a:t/>
            </a:r>
            <a:br>
              <a:rPr lang="en-US" sz="3000" dirty="0">
                <a:ea typeface="ＭＳ Ｐゴシック" charset="0"/>
                <a:cs typeface="ＭＳ Ｐゴシック" charset="0"/>
              </a:rPr>
            </a:br>
            <a:r>
              <a:rPr lang="en-US" sz="3000" dirty="0">
                <a:ea typeface="ＭＳ Ｐゴシック" charset="0"/>
                <a:cs typeface="ＭＳ Ｐゴシック" charset="0"/>
              </a:rPr>
              <a:t>registers: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>
                <a:ea typeface="ＭＳ Ｐゴシック" charset="0"/>
              </a:rPr>
              <a:t>Two 32-bit output </a:t>
            </a:r>
            <a:r>
              <a:rPr lang="en-US" sz="2667" dirty="0" smtClean="0">
                <a:ea typeface="ＭＳ Ｐゴシック" charset="0"/>
              </a:rPr>
              <a:t>buses</a:t>
            </a:r>
            <a:r>
              <a:rPr lang="en-US" sz="2667" dirty="0">
                <a:ea typeface="ＭＳ Ｐゴシック" charset="0"/>
              </a:rPr>
              <a:t>: </a:t>
            </a:r>
            <a:r>
              <a:rPr lang="en-US" sz="2667" dirty="0" err="1">
                <a:ea typeface="ＭＳ Ｐゴシック" charset="0"/>
              </a:rPr>
              <a:t>busA</a:t>
            </a:r>
            <a:r>
              <a:rPr lang="en-US" sz="2667" dirty="0">
                <a:ea typeface="ＭＳ Ｐゴシック" charset="0"/>
              </a:rPr>
              <a:t> and </a:t>
            </a:r>
            <a:r>
              <a:rPr lang="en-US" sz="2667" dirty="0" err="1">
                <a:ea typeface="ＭＳ Ｐゴシック" charset="0"/>
              </a:rPr>
              <a:t>busB</a:t>
            </a:r>
            <a:endParaRPr lang="en-US" sz="2667" dirty="0">
              <a:ea typeface="ＭＳ Ｐゴシック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>
                <a:ea typeface="ＭＳ Ｐゴシック" charset="0"/>
              </a:rPr>
              <a:t>One 32-bit input bus: </a:t>
            </a:r>
            <a:r>
              <a:rPr lang="en-US" sz="2667" dirty="0" err="1">
                <a:ea typeface="ＭＳ Ｐゴシック" charset="0"/>
              </a:rPr>
              <a:t>busW</a:t>
            </a:r>
            <a:endParaRPr lang="en-US" sz="2667" dirty="0">
              <a:ea typeface="ＭＳ Ｐゴシック" charset="0"/>
            </a:endParaRP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>
                <a:ea typeface="ＭＳ Ｐゴシック" charset="0"/>
              </a:rPr>
              <a:t>x0 is wired to 0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3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  <a:cs typeface="ＭＳ Ｐゴシック" charset="0"/>
              </a:rPr>
              <a:t>Register is selected by: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>
                <a:ea typeface="ＭＳ Ｐゴシック" charset="0"/>
              </a:rPr>
              <a:t>RA (number) selects the register to put on </a:t>
            </a:r>
            <a:r>
              <a:rPr lang="en-US" sz="2667" dirty="0" err="1">
                <a:ea typeface="ＭＳ Ｐゴシック" charset="0"/>
              </a:rPr>
              <a:t>busA</a:t>
            </a:r>
            <a:r>
              <a:rPr lang="en-US" sz="2667" dirty="0">
                <a:ea typeface="ＭＳ Ｐゴシック" charset="0"/>
              </a:rPr>
              <a:t> (data)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>
                <a:ea typeface="ＭＳ Ｐゴシック" charset="0"/>
              </a:rPr>
              <a:t>RB (number) selects the register to put on </a:t>
            </a:r>
            <a:r>
              <a:rPr lang="en-US" sz="2667" dirty="0" err="1">
                <a:ea typeface="ＭＳ Ｐゴシック" charset="0"/>
              </a:rPr>
              <a:t>busB</a:t>
            </a:r>
            <a:r>
              <a:rPr lang="en-US" sz="2667" dirty="0">
                <a:ea typeface="ＭＳ Ｐゴシック" charset="0"/>
              </a:rPr>
              <a:t> (data)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>
                <a:ea typeface="ＭＳ Ｐゴシック" charset="0"/>
              </a:rPr>
              <a:t>RW (number) selects the register to be  written</a:t>
            </a:r>
            <a:br>
              <a:rPr lang="en-US" sz="2667" dirty="0">
                <a:ea typeface="ＭＳ Ｐゴシック" charset="0"/>
              </a:rPr>
            </a:br>
            <a:r>
              <a:rPr lang="en-US" sz="2667" dirty="0">
                <a:ea typeface="ＭＳ Ｐゴシック" charset="0"/>
              </a:rPr>
              <a:t>via </a:t>
            </a:r>
            <a:r>
              <a:rPr lang="en-US" sz="2667" dirty="0" err="1">
                <a:ea typeface="ＭＳ Ｐゴシック" charset="0"/>
              </a:rPr>
              <a:t>busW</a:t>
            </a:r>
            <a:r>
              <a:rPr lang="en-US" sz="2667" dirty="0">
                <a:ea typeface="ＭＳ Ｐゴシック" charset="0"/>
              </a:rPr>
              <a:t> (data) when Write Enable is 1</a:t>
            </a:r>
          </a:p>
          <a:p>
            <a:pPr>
              <a:lnSpc>
                <a:spcPct val="80000"/>
              </a:lnSpc>
              <a:spcBef>
                <a:spcPts val="0"/>
              </a:spcBef>
            </a:pPr>
            <a:endParaRPr lang="en-US" sz="3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  <a:cs typeface="ＭＳ Ｐゴシック" charset="0"/>
              </a:rPr>
              <a:t>Clock input (</a:t>
            </a:r>
            <a:r>
              <a:rPr lang="en-US" sz="3000" dirty="0" err="1">
                <a:ea typeface="ＭＳ Ｐゴシック" charset="0"/>
                <a:cs typeface="ＭＳ Ｐゴシック" charset="0"/>
              </a:rPr>
              <a:t>clk</a:t>
            </a:r>
            <a:r>
              <a:rPr lang="en-US" sz="3000" dirty="0">
                <a:ea typeface="ＭＳ Ｐゴシック" charset="0"/>
                <a:cs typeface="ＭＳ Ｐゴシック" charset="0"/>
              </a:rPr>
              <a:t>) 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 err="1">
                <a:ea typeface="ＭＳ Ｐゴシック" charset="0"/>
              </a:rPr>
              <a:t>Clk</a:t>
            </a:r>
            <a:r>
              <a:rPr lang="en-US" sz="2667" dirty="0">
                <a:ea typeface="ＭＳ Ｐゴシック" charset="0"/>
              </a:rPr>
              <a:t> input is a factor ONLY during write operation</a:t>
            </a:r>
          </a:p>
          <a:p>
            <a:pPr lvl="1">
              <a:lnSpc>
                <a:spcPct val="80000"/>
              </a:lnSpc>
              <a:spcBef>
                <a:spcPts val="0"/>
              </a:spcBef>
            </a:pPr>
            <a:r>
              <a:rPr lang="en-US" sz="2667" dirty="0">
                <a:ea typeface="ＭＳ Ｐゴシック" charset="0"/>
              </a:rPr>
              <a:t>During read operation, behaves as a combinational logic block:</a:t>
            </a:r>
          </a:p>
          <a:p>
            <a:pPr lvl="2">
              <a:lnSpc>
                <a:spcPct val="80000"/>
              </a:lnSpc>
              <a:spcBef>
                <a:spcPts val="0"/>
              </a:spcBef>
            </a:pPr>
            <a:r>
              <a:rPr lang="en-US" sz="2333" dirty="0">
                <a:ea typeface="ＭＳ Ｐゴシック" charset="0"/>
              </a:rPr>
              <a:t>RA or RB valid </a:t>
            </a:r>
            <a:r>
              <a:rPr lang="en-US" sz="2333" dirty="0">
                <a:ea typeface="ＭＳ Ｐゴシック" charset="0"/>
                <a:sym typeface="Symbol" charset="0"/>
              </a:rPr>
              <a:t></a:t>
            </a:r>
            <a:r>
              <a:rPr lang="en-US" sz="2333" dirty="0">
                <a:ea typeface="ＭＳ Ｐゴシック" charset="0"/>
              </a:rPr>
              <a:t> </a:t>
            </a:r>
            <a:r>
              <a:rPr lang="en-US" sz="2333" dirty="0" err="1">
                <a:ea typeface="ＭＳ Ｐゴシック" charset="0"/>
              </a:rPr>
              <a:t>busA</a:t>
            </a:r>
            <a:r>
              <a:rPr lang="en-US" sz="2333" dirty="0">
                <a:ea typeface="ＭＳ Ｐゴシック" charset="0"/>
              </a:rPr>
              <a:t> or </a:t>
            </a:r>
            <a:r>
              <a:rPr lang="en-US" sz="2333" dirty="0" err="1">
                <a:ea typeface="ＭＳ Ｐゴシック" charset="0"/>
              </a:rPr>
              <a:t>busB</a:t>
            </a:r>
            <a:r>
              <a:rPr lang="en-US" sz="2333" dirty="0">
                <a:ea typeface="ＭＳ Ｐゴシック" charset="0"/>
              </a:rPr>
              <a:t> valid after </a:t>
            </a:r>
            <a:r>
              <a:rPr lang="ja-JP" altLang="en-US" sz="2333" dirty="0">
                <a:ea typeface="ＭＳ Ｐゴシック" charset="0"/>
              </a:rPr>
              <a:t>“</a:t>
            </a:r>
            <a:r>
              <a:rPr lang="en-US" sz="2333" dirty="0">
                <a:ea typeface="ＭＳ Ｐゴシック" charset="0"/>
              </a:rPr>
              <a:t>access time.</a:t>
            </a:r>
            <a:r>
              <a:rPr lang="ja-JP" altLang="en-US" sz="2333" dirty="0">
                <a:ea typeface="ＭＳ Ｐゴシック" charset="0"/>
              </a:rPr>
              <a:t>”</a:t>
            </a:r>
            <a:endParaRPr lang="en-US" sz="2333" dirty="0">
              <a:ea typeface="ＭＳ Ｐゴシック" charset="0"/>
            </a:endParaRP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8385115" y="2354792"/>
            <a:ext cx="42159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Clk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8383793" y="1783292"/>
            <a:ext cx="647615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busW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9297928" y="1651000"/>
            <a:ext cx="1172104" cy="989542"/>
          </a:xfrm>
          <a:prstGeom prst="rect">
            <a:avLst/>
          </a:prstGeom>
          <a:noFill/>
          <a:ln w="508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185355" y="1146969"/>
            <a:ext cx="1277659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Write Enable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 flipH="1">
            <a:off x="8448615" y="2074333"/>
            <a:ext cx="84666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8898407" y="2016125"/>
            <a:ext cx="74083" cy="11641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637793" y="2037292"/>
            <a:ext cx="38953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32</a:t>
            </a:r>
          </a:p>
        </p:txBody>
      </p:sp>
      <p:sp>
        <p:nvSpPr>
          <p:cNvPr id="11" name="Line 11"/>
          <p:cNvSpPr>
            <a:spLocks noChangeShapeType="1"/>
          </p:cNvSpPr>
          <p:nvPr/>
        </p:nvSpPr>
        <p:spPr bwMode="auto">
          <a:xfrm>
            <a:off x="10501782" y="1820333"/>
            <a:ext cx="80433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10993907" y="1762125"/>
            <a:ext cx="74083" cy="11641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10733293" y="1783292"/>
            <a:ext cx="38953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32</a:t>
            </a: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10479292" y="1529292"/>
            <a:ext cx="564259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busA</a:t>
            </a: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9411698" y="1428750"/>
            <a:ext cx="0" cy="211667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10501782" y="2455333"/>
            <a:ext cx="804333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10993907" y="2397125"/>
            <a:ext cx="74083" cy="11641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0733293" y="2418292"/>
            <a:ext cx="38953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32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0479293" y="2164292"/>
            <a:ext cx="541817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busB</a:t>
            </a:r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 flipH="1">
            <a:off x="8871948" y="2492375"/>
            <a:ext cx="402167" cy="0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Line 21"/>
          <p:cNvSpPr>
            <a:spLocks noChangeShapeType="1"/>
          </p:cNvSpPr>
          <p:nvPr/>
        </p:nvSpPr>
        <p:spPr bwMode="auto">
          <a:xfrm>
            <a:off x="9665698" y="1259417"/>
            <a:ext cx="0" cy="35983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V="1">
            <a:off x="9607490" y="1370542"/>
            <a:ext cx="116417" cy="13758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9463293" y="1211792"/>
            <a:ext cx="270909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24" name="Line 24"/>
          <p:cNvSpPr>
            <a:spLocks noChangeShapeType="1"/>
          </p:cNvSpPr>
          <p:nvPr/>
        </p:nvSpPr>
        <p:spPr bwMode="auto">
          <a:xfrm>
            <a:off x="9983198" y="1259417"/>
            <a:ext cx="0" cy="35983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5" name="Line 25"/>
          <p:cNvSpPr>
            <a:spLocks noChangeShapeType="1"/>
          </p:cNvSpPr>
          <p:nvPr/>
        </p:nvSpPr>
        <p:spPr bwMode="auto">
          <a:xfrm flipV="1">
            <a:off x="9924990" y="1370542"/>
            <a:ext cx="116417" cy="13758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9780793" y="1211792"/>
            <a:ext cx="270909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>
            <a:off x="10364198" y="1259417"/>
            <a:ext cx="0" cy="359833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Line 28"/>
          <p:cNvSpPr>
            <a:spLocks noChangeShapeType="1"/>
          </p:cNvSpPr>
          <p:nvPr/>
        </p:nvSpPr>
        <p:spPr bwMode="auto">
          <a:xfrm flipV="1">
            <a:off x="10305990" y="1370542"/>
            <a:ext cx="116417" cy="13758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10161793" y="1211792"/>
            <a:ext cx="270909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5</a:t>
            </a:r>
          </a:p>
        </p:txBody>
      </p:sp>
      <p:sp>
        <p:nvSpPr>
          <p:cNvPr id="30" name="Rectangle 30"/>
          <p:cNvSpPr>
            <a:spLocks noChangeArrowheads="1"/>
          </p:cNvSpPr>
          <p:nvPr/>
        </p:nvSpPr>
        <p:spPr bwMode="auto">
          <a:xfrm>
            <a:off x="9383918" y="957792"/>
            <a:ext cx="468592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RW</a:t>
            </a:r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9766240" y="957792"/>
            <a:ext cx="38953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RA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10161793" y="957792"/>
            <a:ext cx="367089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RB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9344709" y="1846792"/>
            <a:ext cx="1077220" cy="587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5407" tIns="37042" rIns="75407" bIns="37042">
            <a:spAutoFit/>
          </a:bodyPr>
          <a:lstStyle/>
          <a:p>
            <a:pPr algn="ctr"/>
            <a:r>
              <a:rPr lang="en-US" sz="1667">
                <a:latin typeface="Calibri" charset="0"/>
              </a:rPr>
              <a:t>32 x 32-bit</a:t>
            </a:r>
          </a:p>
          <a:p>
            <a:pPr algn="ctr"/>
            <a:r>
              <a:rPr lang="en-US" sz="1667">
                <a:latin typeface="Calibri" charset="0"/>
              </a:rPr>
              <a:t>Registers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9301897" y="2428875"/>
            <a:ext cx="127000" cy="63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 flipH="1">
            <a:off x="9301897" y="2492375"/>
            <a:ext cx="127000" cy="6350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224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9175" y="152400"/>
            <a:ext cx="9648825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Datapath Elements: State and Sequencing (3/3)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796413" y="766916"/>
            <a:ext cx="10789919" cy="609108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333" dirty="0">
                <a:ea typeface="ＭＳ Ｐゴシック" charset="0"/>
                <a:cs typeface="ＭＳ Ｐゴシック" charset="0"/>
              </a:rPr>
              <a:t>“Magic” memory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</a:rPr>
              <a:t>One input bus: Data In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</a:rPr>
              <a:t>One output bus: Data Out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333" dirty="0">
                <a:ea typeface="ＭＳ Ｐゴシック" charset="0"/>
                <a:cs typeface="ＭＳ Ｐゴシック" charset="0"/>
              </a:rPr>
              <a:t>Memory word is found by: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</a:rPr>
              <a:t>For Read: Address selects the word to put on Data Out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</a:rPr>
              <a:t>For Write: Set Write Enable = 1: address selects the memory word to be written via the Data In bus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en-US" sz="3333" dirty="0">
                <a:ea typeface="ＭＳ Ｐゴシック" charset="0"/>
                <a:cs typeface="ＭＳ Ｐゴシック" charset="0"/>
              </a:rPr>
              <a:t>Clock input (CLK) 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</a:rPr>
              <a:t>CLK input is a factor ONLY during write operation</a:t>
            </a:r>
          </a:p>
          <a:p>
            <a:pPr lvl="1">
              <a:lnSpc>
                <a:spcPct val="90000"/>
              </a:lnSpc>
              <a:spcBef>
                <a:spcPts val="0"/>
              </a:spcBef>
            </a:pPr>
            <a:r>
              <a:rPr lang="en-US" sz="3000" dirty="0">
                <a:ea typeface="ＭＳ Ｐゴシック" charset="0"/>
              </a:rPr>
              <a:t>During read operation, behaves as a combinational logic block: Address valid </a:t>
            </a:r>
            <a:r>
              <a:rPr lang="en-US" sz="3000" dirty="0">
                <a:ea typeface="ＭＳ Ｐゴシック" charset="0"/>
                <a:sym typeface="Symbol" charset="0"/>
              </a:rPr>
              <a:t></a:t>
            </a:r>
            <a:r>
              <a:rPr lang="en-US" sz="3000" dirty="0">
                <a:ea typeface="ＭＳ Ｐゴシック" charset="0"/>
              </a:rPr>
              <a:t> Data Out valid after </a:t>
            </a:r>
            <a:r>
              <a:rPr lang="ja-JP" altLang="en-US" sz="3000" dirty="0">
                <a:ea typeface="ＭＳ Ｐゴシック" charset="0"/>
              </a:rPr>
              <a:t>“</a:t>
            </a:r>
            <a:r>
              <a:rPr lang="en-US" sz="3000" dirty="0">
                <a:ea typeface="ＭＳ Ｐゴシック" charset="0"/>
              </a:rPr>
              <a:t>access time</a:t>
            </a:r>
            <a:r>
              <a:rPr lang="ja-JP" altLang="en-US" sz="3000" dirty="0">
                <a:ea typeface="ＭＳ Ｐゴシック" charset="0"/>
              </a:rPr>
              <a:t>”</a:t>
            </a:r>
            <a:endParaRPr lang="en-US" altLang="ja-JP" sz="3000" dirty="0">
              <a:ea typeface="ＭＳ Ｐゴシック" charset="0"/>
            </a:endParaRP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3400" dirty="0" smtClean="0">
                <a:ea typeface="ＭＳ Ｐゴシック" charset="0"/>
              </a:rPr>
              <a:t> </a:t>
            </a:r>
            <a:endParaRPr lang="en-US" sz="3400" dirty="0">
              <a:ea typeface="ＭＳ Ｐゴシック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34854" y="2190751"/>
            <a:ext cx="42159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Clk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859448" y="1628511"/>
            <a:ext cx="775855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 dirty="0">
                <a:ea typeface="ＭＳ Ｐゴシック" charset="-128"/>
                <a:cs typeface="ＭＳ Ｐゴシック" charset="-128"/>
              </a:rPr>
              <a:t>Data In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763000" y="1524000"/>
            <a:ext cx="1193271" cy="1010708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20844" y="1030553"/>
            <a:ext cx="1277659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Write Enable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 flipH="1">
            <a:off x="7929563" y="1957917"/>
            <a:ext cx="83608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H="1">
            <a:off x="8374063" y="1899708"/>
            <a:ext cx="74083" cy="1164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8113448" y="1920876"/>
            <a:ext cx="38953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32</a:t>
            </a: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9972146" y="1957917"/>
            <a:ext cx="1068917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10660063" y="1899708"/>
            <a:ext cx="74083" cy="11641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335948" y="1920876"/>
            <a:ext cx="389531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32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9954949" y="1628511"/>
            <a:ext cx="892874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 dirty="0" err="1">
                <a:ea typeface="ＭＳ Ｐゴシック" charset="-128"/>
                <a:cs typeface="ＭＳ Ｐゴシック" charset="-128"/>
              </a:rPr>
              <a:t>DataOut</a:t>
            </a:r>
            <a:endParaRPr lang="en-US" sz="1667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 flipV="1">
            <a:off x="9014354" y="1317625"/>
            <a:ext cx="0" cy="201083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8368771" y="2381250"/>
            <a:ext cx="391583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9458854" y="1137708"/>
            <a:ext cx="0" cy="370417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446949" y="1031876"/>
            <a:ext cx="838372" cy="33135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75407" tIns="37042" rIns="75407" bIns="37042">
            <a:spAutoFit/>
          </a:bodyPr>
          <a:lstStyle/>
          <a:p>
            <a:pPr>
              <a:defRPr/>
            </a:pPr>
            <a:r>
              <a:rPr lang="en-US" sz="1667">
                <a:ea typeface="ＭＳ Ｐゴシック" charset="-128"/>
                <a:cs typeface="ＭＳ Ｐゴシック" charset="-128"/>
              </a:rPr>
              <a:t>Address</a:t>
            </a: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8760354" y="2317750"/>
            <a:ext cx="1270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H="1">
            <a:off x="8760354" y="2381250"/>
            <a:ext cx="127000" cy="635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sz="150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42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Review: Complete RV32I ISA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5334000"/>
            <a:ext cx="11430000" cy="914203"/>
          </a:xfrm>
        </p:spPr>
        <p:txBody>
          <a:bodyPr/>
          <a:lstStyle/>
          <a:p>
            <a:r>
              <a:rPr lang="en-US" sz="3000" dirty="0"/>
              <a:t>Need </a:t>
            </a:r>
            <a:r>
              <a:rPr lang="en-US" sz="3000" dirty="0" err="1"/>
              <a:t>datapath</a:t>
            </a:r>
            <a:r>
              <a:rPr lang="en-US" sz="3000" dirty="0"/>
              <a:t> and control to implement these instructions</a:t>
            </a:r>
          </a:p>
        </p:txBody>
      </p:sp>
      <p:pic>
        <p:nvPicPr>
          <p:cNvPr id="5" name="Picture 4" descr="Untitled.jpe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8"/>
          <a:stretch/>
        </p:blipFill>
        <p:spPr>
          <a:xfrm>
            <a:off x="254000" y="889000"/>
            <a:ext cx="5942733" cy="4127500"/>
          </a:xfrm>
          <a:prstGeom prst="rect">
            <a:avLst/>
          </a:prstGeom>
        </p:spPr>
      </p:pic>
      <p:pic>
        <p:nvPicPr>
          <p:cNvPr id="6" name="Picture 5" descr="Untitle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0" y="889000"/>
            <a:ext cx="6082758" cy="3937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350000" y="3098800"/>
            <a:ext cx="5283200" cy="1727200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  <a:ln w="25400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3200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87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Summary of RISC-V Instruction Formats</a:t>
            </a:r>
          </a:p>
        </p:txBody>
      </p:sp>
      <p:grpSp>
        <p:nvGrpSpPr>
          <p:cNvPr id="49" name="Group 4"/>
          <p:cNvGrpSpPr>
            <a:grpSpLocks/>
          </p:cNvGrpSpPr>
          <p:nvPr/>
        </p:nvGrpSpPr>
        <p:grpSpPr bwMode="auto">
          <a:xfrm>
            <a:off x="301180" y="1239197"/>
            <a:ext cx="10667223" cy="816241"/>
            <a:chOff x="228" y="868"/>
            <a:chExt cx="5229" cy="617"/>
          </a:xfrm>
        </p:grpSpPr>
        <p:grpSp>
          <p:nvGrpSpPr>
            <p:cNvPr id="50" name="Group 5"/>
            <p:cNvGrpSpPr>
              <a:grpSpLocks/>
            </p:cNvGrpSpPr>
            <p:nvPr/>
          </p:nvGrpSpPr>
          <p:grpSpPr bwMode="auto">
            <a:xfrm>
              <a:off x="228" y="868"/>
              <a:ext cx="5229" cy="617"/>
              <a:chOff x="228" y="868"/>
              <a:chExt cx="5229" cy="617"/>
            </a:xfrm>
          </p:grpSpPr>
          <p:sp>
            <p:nvSpPr>
              <p:cNvPr id="57" name="Text Box 6"/>
              <p:cNvSpPr txBox="1">
                <a:spLocks noChangeArrowheads="1"/>
              </p:cNvSpPr>
              <p:nvPr/>
            </p:nvSpPr>
            <p:spPr bwMode="auto">
              <a:xfrm>
                <a:off x="228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8" name="Text Box 7"/>
              <p:cNvSpPr txBox="1">
                <a:spLocks noChangeArrowheads="1"/>
              </p:cNvSpPr>
              <p:nvPr/>
            </p:nvSpPr>
            <p:spPr bwMode="auto">
              <a:xfrm>
                <a:off x="1091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9" name="Text Box 8"/>
              <p:cNvSpPr txBox="1">
                <a:spLocks noChangeArrowheads="1"/>
              </p:cNvSpPr>
              <p:nvPr/>
            </p:nvSpPr>
            <p:spPr bwMode="auto">
              <a:xfrm>
                <a:off x="1836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0" name="Text Box 9"/>
              <p:cNvSpPr txBox="1">
                <a:spLocks noChangeArrowheads="1"/>
              </p:cNvSpPr>
              <p:nvPr/>
            </p:nvSpPr>
            <p:spPr bwMode="auto">
              <a:xfrm>
                <a:off x="2615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1" name="Text Box 10"/>
              <p:cNvSpPr txBox="1">
                <a:spLocks noChangeArrowheads="1"/>
              </p:cNvSpPr>
              <p:nvPr/>
            </p:nvSpPr>
            <p:spPr bwMode="auto">
              <a:xfrm>
                <a:off x="4404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Text Box 11"/>
              <p:cNvSpPr txBox="1">
                <a:spLocks noChangeArrowheads="1"/>
              </p:cNvSpPr>
              <p:nvPr/>
            </p:nvSpPr>
            <p:spPr bwMode="auto">
              <a:xfrm>
                <a:off x="3447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Text Box 7"/>
              <p:cNvSpPr txBox="1">
                <a:spLocks noChangeArrowheads="1"/>
              </p:cNvSpPr>
              <p:nvPr/>
            </p:nvSpPr>
            <p:spPr bwMode="auto">
              <a:xfrm>
                <a:off x="1309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ext Box 8"/>
              <p:cNvSpPr txBox="1">
                <a:spLocks noChangeArrowheads="1"/>
              </p:cNvSpPr>
              <p:nvPr/>
            </p:nvSpPr>
            <p:spPr bwMode="auto">
              <a:xfrm>
                <a:off x="2036" y="896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5" name="Text Box 9"/>
              <p:cNvSpPr txBox="1">
                <a:spLocks noChangeArrowheads="1"/>
              </p:cNvSpPr>
              <p:nvPr/>
            </p:nvSpPr>
            <p:spPr bwMode="auto">
              <a:xfrm>
                <a:off x="2793" y="895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6" name="Text Box 11"/>
              <p:cNvSpPr txBox="1">
                <a:spLocks noChangeArrowheads="1"/>
              </p:cNvSpPr>
              <p:nvPr/>
            </p:nvSpPr>
            <p:spPr bwMode="auto">
              <a:xfrm>
                <a:off x="3634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7" name="Text Box 10"/>
              <p:cNvSpPr txBox="1">
                <a:spLocks noChangeArrowheads="1"/>
              </p:cNvSpPr>
              <p:nvPr/>
            </p:nvSpPr>
            <p:spPr bwMode="auto">
              <a:xfrm>
                <a:off x="4528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8" name="Text Box 10"/>
              <p:cNvSpPr txBox="1">
                <a:spLocks noChangeArrowheads="1"/>
              </p:cNvSpPr>
              <p:nvPr/>
            </p:nvSpPr>
            <p:spPr bwMode="auto">
              <a:xfrm>
                <a:off x="5291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9" name="Text Box 6"/>
              <p:cNvSpPr txBox="1">
                <a:spLocks noChangeArrowheads="1"/>
              </p:cNvSpPr>
              <p:nvPr/>
            </p:nvSpPr>
            <p:spPr bwMode="auto">
              <a:xfrm>
                <a:off x="424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funct7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0" name="Text Box 6"/>
              <p:cNvSpPr txBox="1">
                <a:spLocks noChangeArrowheads="1"/>
              </p:cNvSpPr>
              <p:nvPr/>
            </p:nvSpPr>
            <p:spPr bwMode="auto">
              <a:xfrm>
                <a:off x="1482" y="1144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1" name="Text Box 6"/>
              <p:cNvSpPr txBox="1">
                <a:spLocks noChangeArrowheads="1"/>
              </p:cNvSpPr>
              <p:nvPr/>
            </p:nvSpPr>
            <p:spPr bwMode="auto">
              <a:xfrm>
                <a:off x="2295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2" name="Text Box 6"/>
              <p:cNvSpPr txBox="1">
                <a:spLocks noChangeArrowheads="1"/>
              </p:cNvSpPr>
              <p:nvPr/>
            </p:nvSpPr>
            <p:spPr bwMode="auto">
              <a:xfrm>
                <a:off x="2945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funct3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3" name="Text Box 6"/>
              <p:cNvSpPr txBox="1">
                <a:spLocks noChangeArrowheads="1"/>
              </p:cNvSpPr>
              <p:nvPr/>
            </p:nvSpPr>
            <p:spPr bwMode="auto">
              <a:xfrm>
                <a:off x="3943" y="1138"/>
                <a:ext cx="26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74" name="Text Box 6"/>
              <p:cNvSpPr txBox="1">
                <a:spLocks noChangeArrowheads="1"/>
              </p:cNvSpPr>
              <p:nvPr/>
            </p:nvSpPr>
            <p:spPr bwMode="auto">
              <a:xfrm>
                <a:off x="4629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5" name="Text Box 6"/>
              <p:cNvSpPr txBox="1">
                <a:spLocks noChangeArrowheads="1"/>
              </p:cNvSpPr>
              <p:nvPr/>
            </p:nvSpPr>
            <p:spPr bwMode="auto">
              <a:xfrm>
                <a:off x="602" y="86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30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86" name="Text Box 10"/>
              <p:cNvSpPr txBox="1">
                <a:spLocks noChangeArrowheads="1"/>
              </p:cNvSpPr>
              <p:nvPr/>
            </p:nvSpPr>
            <p:spPr bwMode="auto">
              <a:xfrm>
                <a:off x="4243" y="895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8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6" name="Text Box 7"/>
              <p:cNvSpPr txBox="1">
                <a:spLocks noChangeArrowheads="1"/>
              </p:cNvSpPr>
              <p:nvPr/>
            </p:nvSpPr>
            <p:spPr bwMode="auto">
              <a:xfrm>
                <a:off x="1589" y="895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51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>
              <a:off x="1325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4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5" name="Line 16"/>
            <p:cNvSpPr>
              <a:spLocks noChangeShapeType="1"/>
            </p:cNvSpPr>
            <p:nvPr/>
          </p:nvSpPr>
          <p:spPr bwMode="auto">
            <a:xfrm>
              <a:off x="3629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56" name="Line 17"/>
            <p:cNvSpPr>
              <a:spLocks noChangeShapeType="1"/>
            </p:cNvSpPr>
            <p:nvPr/>
          </p:nvSpPr>
          <p:spPr bwMode="auto">
            <a:xfrm>
              <a:off x="4563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87" name="Text Box 6"/>
          <p:cNvSpPr txBox="1">
            <a:spLocks noChangeArrowheads="1"/>
          </p:cNvSpPr>
          <p:nvPr/>
        </p:nvSpPr>
        <p:spPr bwMode="auto">
          <a:xfrm>
            <a:off x="4518815" y="2077068"/>
            <a:ext cx="723275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88" name="Text Box 6"/>
          <p:cNvSpPr txBox="1">
            <a:spLocks noChangeArrowheads="1"/>
          </p:cNvSpPr>
          <p:nvPr/>
        </p:nvSpPr>
        <p:spPr bwMode="auto">
          <a:xfrm>
            <a:off x="5845354" y="2077068"/>
            <a:ext cx="1261884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89" name="Text Box 6"/>
          <p:cNvSpPr txBox="1">
            <a:spLocks noChangeArrowheads="1"/>
          </p:cNvSpPr>
          <p:nvPr/>
        </p:nvSpPr>
        <p:spPr bwMode="auto">
          <a:xfrm>
            <a:off x="7880770" y="2077068"/>
            <a:ext cx="543739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90" name="Text Box 6"/>
          <p:cNvSpPr txBox="1">
            <a:spLocks noChangeArrowheads="1"/>
          </p:cNvSpPr>
          <p:nvPr/>
        </p:nvSpPr>
        <p:spPr bwMode="auto">
          <a:xfrm>
            <a:off x="9280155" y="2077068"/>
            <a:ext cx="1261885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opcode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91" name="Rectangle 12"/>
          <p:cNvSpPr>
            <a:spLocks noChangeArrowheads="1"/>
          </p:cNvSpPr>
          <p:nvPr/>
        </p:nvSpPr>
        <p:spPr bwMode="auto">
          <a:xfrm>
            <a:off x="423581" y="2095588"/>
            <a:ext cx="10477502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92" name="Line 14"/>
          <p:cNvSpPr>
            <a:spLocks noChangeShapeType="1"/>
          </p:cNvSpPr>
          <p:nvPr/>
        </p:nvSpPr>
        <p:spPr bwMode="auto">
          <a:xfrm>
            <a:off x="4046642" y="20955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93" name="Line 15"/>
          <p:cNvSpPr>
            <a:spLocks noChangeShapeType="1"/>
          </p:cNvSpPr>
          <p:nvPr/>
        </p:nvSpPr>
        <p:spPr bwMode="auto">
          <a:xfrm>
            <a:off x="5613371" y="20955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94" name="Line 16"/>
          <p:cNvSpPr>
            <a:spLocks noChangeShapeType="1"/>
          </p:cNvSpPr>
          <p:nvPr/>
        </p:nvSpPr>
        <p:spPr bwMode="auto">
          <a:xfrm>
            <a:off x="7239000" y="20955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95" name="Line 17"/>
          <p:cNvSpPr>
            <a:spLocks noChangeShapeType="1"/>
          </p:cNvSpPr>
          <p:nvPr/>
        </p:nvSpPr>
        <p:spPr bwMode="auto">
          <a:xfrm>
            <a:off x="9144000" y="2095588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96" name="Text Box 6"/>
          <p:cNvSpPr txBox="1">
            <a:spLocks noChangeArrowheads="1"/>
          </p:cNvSpPr>
          <p:nvPr/>
        </p:nvSpPr>
        <p:spPr bwMode="auto">
          <a:xfrm>
            <a:off x="1439778" y="2095589"/>
            <a:ext cx="1800494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[11:0]</a:t>
            </a:r>
            <a:endParaRPr lang="en-US" sz="1667" dirty="0">
              <a:solidFill>
                <a:schemeClr val="tx2"/>
              </a:solidFill>
            </a:endParaRPr>
          </a:p>
        </p:txBody>
      </p:sp>
      <p:grpSp>
        <p:nvGrpSpPr>
          <p:cNvPr id="97" name="Group 4"/>
          <p:cNvGrpSpPr>
            <a:grpSpLocks/>
          </p:cNvGrpSpPr>
          <p:nvPr/>
        </p:nvGrpSpPr>
        <p:grpSpPr bwMode="auto">
          <a:xfrm>
            <a:off x="444498" y="2544916"/>
            <a:ext cx="10477502" cy="459053"/>
            <a:chOff x="288" y="1138"/>
            <a:chExt cx="5136" cy="347"/>
          </a:xfrm>
        </p:grpSpPr>
        <p:grpSp>
          <p:nvGrpSpPr>
            <p:cNvPr id="98" name="Group 5"/>
            <p:cNvGrpSpPr>
              <a:grpSpLocks/>
            </p:cNvGrpSpPr>
            <p:nvPr/>
          </p:nvGrpSpPr>
          <p:grpSpPr bwMode="auto">
            <a:xfrm>
              <a:off x="291" y="1138"/>
              <a:ext cx="4957" cy="347"/>
              <a:chOff x="291" y="1138"/>
              <a:chExt cx="4957" cy="347"/>
            </a:xfrm>
          </p:grpSpPr>
          <p:sp>
            <p:nvSpPr>
              <p:cNvPr id="105" name="Text Box 6"/>
              <p:cNvSpPr txBox="1">
                <a:spLocks noChangeArrowheads="1"/>
              </p:cNvSpPr>
              <p:nvPr/>
            </p:nvSpPr>
            <p:spPr bwMode="auto">
              <a:xfrm>
                <a:off x="291" y="1138"/>
                <a:ext cx="883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[11:5]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6" name="Text Box 6"/>
              <p:cNvSpPr txBox="1">
                <a:spLocks noChangeArrowheads="1"/>
              </p:cNvSpPr>
              <p:nvPr/>
            </p:nvSpPr>
            <p:spPr bwMode="auto">
              <a:xfrm>
                <a:off x="1482" y="1144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7" name="Text Box 6"/>
              <p:cNvSpPr txBox="1">
                <a:spLocks noChangeArrowheads="1"/>
              </p:cNvSpPr>
              <p:nvPr/>
            </p:nvSpPr>
            <p:spPr bwMode="auto">
              <a:xfrm>
                <a:off x="2295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8" name="Text Box 6"/>
              <p:cNvSpPr txBox="1">
                <a:spLocks noChangeArrowheads="1"/>
              </p:cNvSpPr>
              <p:nvPr/>
            </p:nvSpPr>
            <p:spPr bwMode="auto">
              <a:xfrm>
                <a:off x="2945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funct3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9" name="Text Box 6"/>
              <p:cNvSpPr txBox="1">
                <a:spLocks noChangeArrowheads="1"/>
              </p:cNvSpPr>
              <p:nvPr/>
            </p:nvSpPr>
            <p:spPr bwMode="auto">
              <a:xfrm>
                <a:off x="3674" y="1138"/>
                <a:ext cx="79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[4:0]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10" name="Text Box 6"/>
              <p:cNvSpPr txBox="1">
                <a:spLocks noChangeArrowheads="1"/>
              </p:cNvSpPr>
              <p:nvPr/>
            </p:nvSpPr>
            <p:spPr bwMode="auto">
              <a:xfrm>
                <a:off x="4629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9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0" name="Line 13"/>
            <p:cNvSpPr>
              <a:spLocks noChangeShapeType="1"/>
            </p:cNvSpPr>
            <p:nvPr/>
          </p:nvSpPr>
          <p:spPr bwMode="auto">
            <a:xfrm>
              <a:off x="1315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1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2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3" name="Line 16"/>
            <p:cNvSpPr>
              <a:spLocks noChangeShapeType="1"/>
            </p:cNvSpPr>
            <p:nvPr/>
          </p:nvSpPr>
          <p:spPr bwMode="auto">
            <a:xfrm>
              <a:off x="3619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4" name="Line 17"/>
            <p:cNvSpPr>
              <a:spLocks noChangeShapeType="1"/>
            </p:cNvSpPr>
            <p:nvPr/>
          </p:nvSpPr>
          <p:spPr bwMode="auto">
            <a:xfrm>
              <a:off x="455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922000" y="2036912"/>
            <a:ext cx="99899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I-type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0918708" y="2502100"/>
            <a:ext cx="109517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S-type</a:t>
            </a:r>
          </a:p>
        </p:txBody>
      </p:sp>
      <p:grpSp>
        <p:nvGrpSpPr>
          <p:cNvPr id="113" name="Group 4"/>
          <p:cNvGrpSpPr>
            <a:grpSpLocks/>
          </p:cNvGrpSpPr>
          <p:nvPr/>
        </p:nvGrpSpPr>
        <p:grpSpPr bwMode="auto">
          <a:xfrm>
            <a:off x="346578" y="3052913"/>
            <a:ext cx="10575424" cy="1473729"/>
            <a:chOff x="240" y="1138"/>
            <a:chExt cx="5184" cy="1114"/>
          </a:xfrm>
        </p:grpSpPr>
        <p:grpSp>
          <p:nvGrpSpPr>
            <p:cNvPr id="114" name="Group 5"/>
            <p:cNvGrpSpPr>
              <a:grpSpLocks/>
            </p:cNvGrpSpPr>
            <p:nvPr/>
          </p:nvGrpSpPr>
          <p:grpSpPr bwMode="auto">
            <a:xfrm>
              <a:off x="240" y="1138"/>
              <a:ext cx="5008" cy="347"/>
              <a:chOff x="240" y="1138"/>
              <a:chExt cx="5008" cy="347"/>
            </a:xfrm>
          </p:grpSpPr>
          <p:sp>
            <p:nvSpPr>
              <p:cNvPr id="121" name="Text Box 6"/>
              <p:cNvSpPr txBox="1">
                <a:spLocks noChangeArrowheads="1"/>
              </p:cNvSpPr>
              <p:nvPr/>
            </p:nvSpPr>
            <p:spPr bwMode="auto">
              <a:xfrm>
                <a:off x="240" y="1138"/>
                <a:ext cx="114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[12|10:5]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Text Box 6"/>
              <p:cNvSpPr txBox="1">
                <a:spLocks noChangeArrowheads="1"/>
              </p:cNvSpPr>
              <p:nvPr/>
            </p:nvSpPr>
            <p:spPr bwMode="auto">
              <a:xfrm>
                <a:off x="1482" y="1144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Text Box 6"/>
              <p:cNvSpPr txBox="1">
                <a:spLocks noChangeArrowheads="1"/>
              </p:cNvSpPr>
              <p:nvPr/>
            </p:nvSpPr>
            <p:spPr bwMode="auto">
              <a:xfrm>
                <a:off x="2295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4" name="Text Box 6"/>
              <p:cNvSpPr txBox="1">
                <a:spLocks noChangeArrowheads="1"/>
              </p:cNvSpPr>
              <p:nvPr/>
            </p:nvSpPr>
            <p:spPr bwMode="auto">
              <a:xfrm>
                <a:off x="2945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funct3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5" name="Text Box 6"/>
              <p:cNvSpPr txBox="1">
                <a:spLocks noChangeArrowheads="1"/>
              </p:cNvSpPr>
              <p:nvPr/>
            </p:nvSpPr>
            <p:spPr bwMode="auto">
              <a:xfrm>
                <a:off x="3556" y="1138"/>
                <a:ext cx="105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[4:1|11]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6" name="Text Box 6"/>
              <p:cNvSpPr txBox="1">
                <a:spLocks noChangeArrowheads="1"/>
              </p:cNvSpPr>
              <p:nvPr/>
            </p:nvSpPr>
            <p:spPr bwMode="auto">
              <a:xfrm>
                <a:off x="4629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15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6" name="Line 13"/>
            <p:cNvSpPr>
              <a:spLocks noChangeShapeType="1"/>
            </p:cNvSpPr>
            <p:nvPr/>
          </p:nvSpPr>
          <p:spPr bwMode="auto">
            <a:xfrm>
              <a:off x="1315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7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8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9" name="Line 16"/>
            <p:cNvSpPr>
              <a:spLocks noChangeShapeType="1"/>
            </p:cNvSpPr>
            <p:nvPr/>
          </p:nvSpPr>
          <p:spPr bwMode="auto">
            <a:xfrm>
              <a:off x="3619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0" name="Line 17"/>
            <p:cNvSpPr>
              <a:spLocks noChangeShapeType="1"/>
            </p:cNvSpPr>
            <p:nvPr/>
          </p:nvSpPr>
          <p:spPr bwMode="auto">
            <a:xfrm>
              <a:off x="455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64" name="Line 14"/>
            <p:cNvSpPr>
              <a:spLocks noChangeShapeType="1"/>
            </p:cNvSpPr>
            <p:nvPr/>
          </p:nvSpPr>
          <p:spPr bwMode="auto">
            <a:xfrm>
              <a:off x="2064" y="1964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127" name="TextBox 126"/>
          <p:cNvSpPr txBox="1"/>
          <p:nvPr/>
        </p:nvSpPr>
        <p:spPr>
          <a:xfrm>
            <a:off x="10918709" y="3010100"/>
            <a:ext cx="109517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B-type</a:t>
            </a:r>
          </a:p>
        </p:txBody>
      </p:sp>
      <p:grpSp>
        <p:nvGrpSpPr>
          <p:cNvPr id="128" name="Group 4"/>
          <p:cNvGrpSpPr>
            <a:grpSpLocks/>
          </p:cNvGrpSpPr>
          <p:nvPr/>
        </p:nvGrpSpPr>
        <p:grpSpPr bwMode="auto">
          <a:xfrm>
            <a:off x="444491" y="3560914"/>
            <a:ext cx="10477509" cy="455084"/>
            <a:chOff x="288" y="1135"/>
            <a:chExt cx="5136" cy="344"/>
          </a:xfrm>
        </p:grpSpPr>
        <p:grpSp>
          <p:nvGrpSpPr>
            <p:cNvPr id="129" name="Group 5"/>
            <p:cNvGrpSpPr>
              <a:grpSpLocks/>
            </p:cNvGrpSpPr>
            <p:nvPr/>
          </p:nvGrpSpPr>
          <p:grpSpPr bwMode="auto">
            <a:xfrm>
              <a:off x="1609" y="1135"/>
              <a:ext cx="3670" cy="344"/>
              <a:chOff x="1609" y="1135"/>
              <a:chExt cx="3670" cy="344"/>
            </a:xfrm>
          </p:grpSpPr>
          <p:sp>
            <p:nvSpPr>
              <p:cNvPr id="139" name="Text Box 6"/>
              <p:cNvSpPr txBox="1">
                <a:spLocks noChangeArrowheads="1"/>
              </p:cNvSpPr>
              <p:nvPr/>
            </p:nvSpPr>
            <p:spPr bwMode="auto">
              <a:xfrm>
                <a:off x="4660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0" name="Text Box 6"/>
              <p:cNvSpPr txBox="1">
                <a:spLocks noChangeArrowheads="1"/>
              </p:cNvSpPr>
              <p:nvPr/>
            </p:nvSpPr>
            <p:spPr bwMode="auto">
              <a:xfrm>
                <a:off x="1609" y="1135"/>
                <a:ext cx="971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[31:12]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41" name="Text Box 6"/>
              <p:cNvSpPr txBox="1">
                <a:spLocks noChangeArrowheads="1"/>
              </p:cNvSpPr>
              <p:nvPr/>
            </p:nvSpPr>
            <p:spPr bwMode="auto">
              <a:xfrm>
                <a:off x="3961" y="1138"/>
                <a:ext cx="26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30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1" name="Line 17"/>
            <p:cNvSpPr>
              <a:spLocks noChangeShapeType="1"/>
            </p:cNvSpPr>
            <p:nvPr/>
          </p:nvSpPr>
          <p:spPr bwMode="auto">
            <a:xfrm>
              <a:off x="455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2" name="Line 17"/>
            <p:cNvSpPr>
              <a:spLocks noChangeShapeType="1"/>
            </p:cNvSpPr>
            <p:nvPr/>
          </p:nvSpPr>
          <p:spPr bwMode="auto">
            <a:xfrm>
              <a:off x="3625" y="114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10912649" y="3518100"/>
            <a:ext cx="1130438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U-type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10906589" y="1549600"/>
            <a:ext cx="1095172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R-type</a:t>
            </a:r>
          </a:p>
        </p:txBody>
      </p:sp>
      <p:grpSp>
        <p:nvGrpSpPr>
          <p:cNvPr id="153" name="Group 4"/>
          <p:cNvGrpSpPr>
            <a:grpSpLocks/>
          </p:cNvGrpSpPr>
          <p:nvPr/>
        </p:nvGrpSpPr>
        <p:grpSpPr bwMode="auto">
          <a:xfrm>
            <a:off x="444499" y="4124476"/>
            <a:ext cx="10477513" cy="466991"/>
            <a:chOff x="288" y="1126"/>
            <a:chExt cx="5136" cy="353"/>
          </a:xfrm>
        </p:grpSpPr>
        <p:grpSp>
          <p:nvGrpSpPr>
            <p:cNvPr id="154" name="Group 5"/>
            <p:cNvGrpSpPr>
              <a:grpSpLocks/>
            </p:cNvGrpSpPr>
            <p:nvPr/>
          </p:nvGrpSpPr>
          <p:grpSpPr bwMode="auto">
            <a:xfrm>
              <a:off x="415" y="1126"/>
              <a:ext cx="4864" cy="353"/>
              <a:chOff x="415" y="1126"/>
              <a:chExt cx="4864" cy="353"/>
            </a:xfrm>
          </p:grpSpPr>
          <p:sp>
            <p:nvSpPr>
              <p:cNvPr id="158" name="Text Box 6"/>
              <p:cNvSpPr txBox="1">
                <a:spLocks noChangeArrowheads="1"/>
              </p:cNvSpPr>
              <p:nvPr/>
            </p:nvSpPr>
            <p:spPr bwMode="auto">
              <a:xfrm>
                <a:off x="4660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59" name="Text Box 6"/>
              <p:cNvSpPr txBox="1">
                <a:spLocks noChangeArrowheads="1"/>
              </p:cNvSpPr>
              <p:nvPr/>
            </p:nvSpPr>
            <p:spPr bwMode="auto">
              <a:xfrm>
                <a:off x="415" y="1138"/>
                <a:ext cx="149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[20|10:1|11]]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0" name="Text Box 6"/>
              <p:cNvSpPr txBox="1">
                <a:spLocks noChangeArrowheads="1"/>
              </p:cNvSpPr>
              <p:nvPr/>
            </p:nvSpPr>
            <p:spPr bwMode="auto">
              <a:xfrm>
                <a:off x="3961" y="1138"/>
                <a:ext cx="26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63" name="Text Box 6"/>
              <p:cNvSpPr txBox="1">
                <a:spLocks noChangeArrowheads="1"/>
              </p:cNvSpPr>
              <p:nvPr/>
            </p:nvSpPr>
            <p:spPr bwMode="auto">
              <a:xfrm>
                <a:off x="2396" y="1126"/>
                <a:ext cx="971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imm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[19:12]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155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6" name="Line 17"/>
            <p:cNvSpPr>
              <a:spLocks noChangeShapeType="1"/>
            </p:cNvSpPr>
            <p:nvPr/>
          </p:nvSpPr>
          <p:spPr bwMode="auto">
            <a:xfrm>
              <a:off x="455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7" name="Line 17"/>
            <p:cNvSpPr>
              <a:spLocks noChangeShapeType="1"/>
            </p:cNvSpPr>
            <p:nvPr/>
          </p:nvSpPr>
          <p:spPr bwMode="auto">
            <a:xfrm>
              <a:off x="3625" y="114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165" name="TextBox 164"/>
          <p:cNvSpPr txBox="1"/>
          <p:nvPr/>
        </p:nvSpPr>
        <p:spPr>
          <a:xfrm>
            <a:off x="10960072" y="4132412"/>
            <a:ext cx="1055097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J-type</a:t>
            </a:r>
          </a:p>
        </p:txBody>
      </p:sp>
    </p:spTree>
    <p:extLst>
      <p:ext uri="{BB962C8B-B14F-4D97-AF65-F5344CB8AC3E}">
        <p14:creationId xmlns:p14="http://schemas.microsoft.com/office/powerpoint/2010/main" val="2377298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ctangle 2"/>
          <p:cNvSpPr txBox="1">
            <a:spLocks noGrp="1"/>
          </p:cNvSpPr>
          <p:nvPr>
            <p:ph type="title"/>
          </p:nvPr>
        </p:nvSpPr>
        <p:spPr>
          <a:xfrm>
            <a:off x="5480501" y="2259453"/>
            <a:ext cx="5566908" cy="2672407"/>
          </a:xfrm>
          <a:prstGeom prst="rect">
            <a:avLst/>
          </a:prstGeom>
        </p:spPr>
        <p:txBody>
          <a:bodyPr>
            <a:normAutofit/>
          </a:bodyPr>
          <a:lstStyle>
            <a:lvl1pPr defTabSz="768095">
              <a:defRPr sz="2688" i="0">
                <a:effectLst>
                  <a:outerShdw blurRad="32004" dist="32004" dir="2700000" rotWithShape="0">
                    <a:srgbClr val="DDDDDD"/>
                  </a:outerShdw>
                </a:effectLst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US" sz="3600" dirty="0"/>
              <a:t>R-Format Instructions: </a:t>
            </a:r>
            <a:r>
              <a:rPr lang="en-US" sz="3600" dirty="0" err="1"/>
              <a:t>Datapath</a:t>
            </a:r>
            <a:endParaRPr sz="3600" b="1" dirty="0">
              <a:solidFill>
                <a:srgbClr val="00326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1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</a:t>
            </a:r>
            <a:r>
              <a:rPr lang="en-US" b="1" dirty="0">
                <a:latin typeface="Courier New"/>
                <a:cs typeface="Courier New"/>
              </a:rPr>
              <a:t>add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2013" y="3873500"/>
            <a:ext cx="10467975" cy="26031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add </a:t>
            </a:r>
            <a:r>
              <a:rPr lang="en-US" b="1" dirty="0" err="1">
                <a:latin typeface="Courier New"/>
                <a:cs typeface="Courier New"/>
              </a:rPr>
              <a:t>rd</a:t>
            </a:r>
            <a:r>
              <a:rPr lang="en-US" b="1" dirty="0">
                <a:latin typeface="Courier New"/>
                <a:cs typeface="Courier New"/>
              </a:rPr>
              <a:t>, rs1, rs2</a:t>
            </a:r>
          </a:p>
          <a:p>
            <a:r>
              <a:rPr lang="en-US" dirty="0">
                <a:latin typeface="Calibri"/>
                <a:cs typeface="Calibri"/>
              </a:rPr>
              <a:t>Instruction makes two changes to machine’s state: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</a:t>
            </a:r>
            <a:r>
              <a:rPr lang="en-US" b="1" dirty="0" err="1">
                <a:latin typeface="Courier New"/>
                <a:cs typeface="Courier New"/>
              </a:rPr>
              <a:t>rd</a:t>
            </a:r>
            <a:r>
              <a:rPr lang="en-US" b="1" dirty="0">
                <a:latin typeface="Courier New"/>
                <a:cs typeface="Courier New"/>
              </a:rPr>
              <a:t>] =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[rs1] + </a:t>
            </a:r>
            <a:r>
              <a:rPr lang="en-US" b="1" dirty="0" err="1">
                <a:latin typeface="Courier New"/>
                <a:cs typeface="Courier New"/>
              </a:rPr>
              <a:t>Reg</a:t>
            </a:r>
            <a:r>
              <a:rPr lang="en-US" b="1" dirty="0">
                <a:latin typeface="Courier New"/>
                <a:cs typeface="Courier New"/>
              </a:rPr>
              <a:t>[rs2]</a:t>
            </a:r>
          </a:p>
          <a:p>
            <a:pPr lvl="1"/>
            <a:r>
              <a:rPr lang="en-US" b="1" dirty="0">
                <a:latin typeface="Courier New"/>
                <a:cs typeface="Courier New"/>
              </a:rPr>
              <a:t>PC = PC + 4</a:t>
            </a: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15115" y="2265493"/>
            <a:ext cx="10477499" cy="465008"/>
            <a:chOff x="152400" y="3181350"/>
            <a:chExt cx="8762999" cy="381000"/>
          </a:xfrm>
        </p:grpSpPr>
        <p:sp>
          <p:nvSpPr>
            <p:cNvPr id="8" name="Rectangle 7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204314" y="3181350"/>
              <a:ext cx="1339362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25500" y="2958367"/>
            <a:ext cx="11039608" cy="613031"/>
            <a:chOff x="942974" y="3845958"/>
            <a:chExt cx="8279706" cy="459772"/>
          </a:xfrm>
        </p:grpSpPr>
        <p:sp>
          <p:nvSpPr>
            <p:cNvPr id="15" name="TextBox 14"/>
            <p:cNvSpPr txBox="1"/>
            <p:nvPr/>
          </p:nvSpPr>
          <p:spPr>
            <a:xfrm>
              <a:off x="7232712" y="3867150"/>
              <a:ext cx="1989968" cy="438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Reg-Reg</a:t>
              </a:r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OP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315369" y="3867150"/>
              <a:ext cx="508793" cy="438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</a:t>
              </a:r>
              <a:endParaRPr lang="en-US" sz="3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89505" y="3867150"/>
              <a:ext cx="693940" cy="438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42974" y="3848099"/>
              <a:ext cx="693940" cy="438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508095" y="3858760"/>
              <a:ext cx="693940" cy="438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rs2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56042" y="3845958"/>
              <a:ext cx="693940" cy="438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rs1</a:t>
              </a:r>
            </a:p>
          </p:txBody>
        </p:sp>
      </p:grpSp>
      <p:grpSp>
        <p:nvGrpSpPr>
          <p:cNvPr id="21" name="Group 4"/>
          <p:cNvGrpSpPr>
            <a:grpSpLocks/>
          </p:cNvGrpSpPr>
          <p:nvPr/>
        </p:nvGrpSpPr>
        <p:grpSpPr bwMode="auto">
          <a:xfrm>
            <a:off x="618680" y="765969"/>
            <a:ext cx="10667223" cy="1153584"/>
            <a:chOff x="228" y="895"/>
            <a:chExt cx="5229" cy="872"/>
          </a:xfrm>
        </p:grpSpPr>
        <p:grpSp>
          <p:nvGrpSpPr>
            <p:cNvPr id="22" name="Group 5"/>
            <p:cNvGrpSpPr>
              <a:grpSpLocks/>
            </p:cNvGrpSpPr>
            <p:nvPr/>
          </p:nvGrpSpPr>
          <p:grpSpPr bwMode="auto">
            <a:xfrm>
              <a:off x="228" y="895"/>
              <a:ext cx="5229" cy="872"/>
              <a:chOff x="228" y="895"/>
              <a:chExt cx="5229" cy="872"/>
            </a:xfrm>
          </p:grpSpPr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706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1572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667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8"/>
              <p:cNvSpPr txBox="1">
                <a:spLocks noChangeArrowheads="1"/>
              </p:cNvSpPr>
              <p:nvPr/>
            </p:nvSpPr>
            <p:spPr bwMode="auto">
              <a:xfrm>
                <a:off x="2371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667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Text Box 9"/>
              <p:cNvSpPr txBox="1">
                <a:spLocks noChangeArrowheads="1"/>
              </p:cNvSpPr>
              <p:nvPr/>
            </p:nvSpPr>
            <p:spPr bwMode="auto">
              <a:xfrm>
                <a:off x="3169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3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Text Box 10"/>
              <p:cNvSpPr txBox="1">
                <a:spLocks noChangeArrowheads="1"/>
              </p:cNvSpPr>
              <p:nvPr/>
            </p:nvSpPr>
            <p:spPr bwMode="auto">
              <a:xfrm>
                <a:off x="4834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11"/>
              <p:cNvSpPr txBox="1">
                <a:spLocks noChangeArrowheads="1"/>
              </p:cNvSpPr>
              <p:nvPr/>
            </p:nvSpPr>
            <p:spPr bwMode="auto">
              <a:xfrm>
                <a:off x="3969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667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228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7"/>
              <p:cNvSpPr txBox="1">
                <a:spLocks noChangeArrowheads="1"/>
              </p:cNvSpPr>
              <p:nvPr/>
            </p:nvSpPr>
            <p:spPr bwMode="auto">
              <a:xfrm>
                <a:off x="1027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 Box 8"/>
              <p:cNvSpPr txBox="1">
                <a:spLocks noChangeArrowheads="1"/>
              </p:cNvSpPr>
              <p:nvPr/>
            </p:nvSpPr>
            <p:spPr bwMode="auto">
              <a:xfrm>
                <a:off x="1836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Text Box 9"/>
              <p:cNvSpPr txBox="1">
                <a:spLocks noChangeArrowheads="1"/>
              </p:cNvSpPr>
              <p:nvPr/>
            </p:nvSpPr>
            <p:spPr bwMode="auto">
              <a:xfrm>
                <a:off x="2615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9" name="Text Box 10"/>
              <p:cNvSpPr txBox="1">
                <a:spLocks noChangeArrowheads="1"/>
              </p:cNvSpPr>
              <p:nvPr/>
            </p:nvSpPr>
            <p:spPr bwMode="auto">
              <a:xfrm>
                <a:off x="4365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0" name="Text Box 11"/>
              <p:cNvSpPr txBox="1">
                <a:spLocks noChangeArrowheads="1"/>
              </p:cNvSpPr>
              <p:nvPr/>
            </p:nvSpPr>
            <p:spPr bwMode="auto">
              <a:xfrm>
                <a:off x="3447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1" name="Text Box 7"/>
              <p:cNvSpPr txBox="1">
                <a:spLocks noChangeArrowheads="1"/>
              </p:cNvSpPr>
              <p:nvPr/>
            </p:nvSpPr>
            <p:spPr bwMode="auto">
              <a:xfrm>
                <a:off x="1222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2" name="Text Box 8"/>
              <p:cNvSpPr txBox="1">
                <a:spLocks noChangeArrowheads="1"/>
              </p:cNvSpPr>
              <p:nvPr/>
            </p:nvSpPr>
            <p:spPr bwMode="auto">
              <a:xfrm>
                <a:off x="2036" y="896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3" name="Text Box 9"/>
              <p:cNvSpPr txBox="1">
                <a:spLocks noChangeArrowheads="1"/>
              </p:cNvSpPr>
              <p:nvPr/>
            </p:nvSpPr>
            <p:spPr bwMode="auto">
              <a:xfrm>
                <a:off x="2793" y="895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4" name="Text Box 11"/>
              <p:cNvSpPr txBox="1">
                <a:spLocks noChangeArrowheads="1"/>
              </p:cNvSpPr>
              <p:nvPr/>
            </p:nvSpPr>
            <p:spPr bwMode="auto">
              <a:xfrm>
                <a:off x="3634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5" name="Text Box 10"/>
              <p:cNvSpPr txBox="1">
                <a:spLocks noChangeArrowheads="1"/>
              </p:cNvSpPr>
              <p:nvPr/>
            </p:nvSpPr>
            <p:spPr bwMode="auto">
              <a:xfrm>
                <a:off x="4456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6" name="Text Box 10"/>
              <p:cNvSpPr txBox="1">
                <a:spLocks noChangeArrowheads="1"/>
              </p:cNvSpPr>
              <p:nvPr/>
            </p:nvSpPr>
            <p:spPr bwMode="auto">
              <a:xfrm>
                <a:off x="5291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7" name="Text Box 6"/>
              <p:cNvSpPr txBox="1">
                <a:spLocks noChangeArrowheads="1"/>
              </p:cNvSpPr>
              <p:nvPr/>
            </p:nvSpPr>
            <p:spPr bwMode="auto">
              <a:xfrm>
                <a:off x="424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funct7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8" name="Text Box 6"/>
              <p:cNvSpPr txBox="1">
                <a:spLocks noChangeArrowheads="1"/>
              </p:cNvSpPr>
              <p:nvPr/>
            </p:nvSpPr>
            <p:spPr bwMode="auto">
              <a:xfrm>
                <a:off x="1482" y="1144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49" name="Text Box 6"/>
              <p:cNvSpPr txBox="1">
                <a:spLocks noChangeArrowheads="1"/>
              </p:cNvSpPr>
              <p:nvPr/>
            </p:nvSpPr>
            <p:spPr bwMode="auto">
              <a:xfrm>
                <a:off x="2295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Text Box 6"/>
              <p:cNvSpPr txBox="1">
                <a:spLocks noChangeArrowheads="1"/>
              </p:cNvSpPr>
              <p:nvPr/>
            </p:nvSpPr>
            <p:spPr bwMode="auto">
              <a:xfrm>
                <a:off x="2945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funct3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1" name="Text Box 6"/>
              <p:cNvSpPr txBox="1">
                <a:spLocks noChangeArrowheads="1"/>
              </p:cNvSpPr>
              <p:nvPr/>
            </p:nvSpPr>
            <p:spPr bwMode="auto">
              <a:xfrm>
                <a:off x="3943" y="1138"/>
                <a:ext cx="26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52" name="Text Box 6"/>
              <p:cNvSpPr txBox="1">
                <a:spLocks noChangeArrowheads="1"/>
              </p:cNvSpPr>
              <p:nvPr/>
            </p:nvSpPr>
            <p:spPr bwMode="auto">
              <a:xfrm>
                <a:off x="4629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3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467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Freeform 205"/>
          <p:cNvSpPr/>
          <p:nvPr/>
        </p:nvSpPr>
        <p:spPr bwMode="auto">
          <a:xfrm>
            <a:off x="2476500" y="2955380"/>
            <a:ext cx="487536" cy="0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5" name="Freeform 204"/>
          <p:cNvSpPr/>
          <p:nvPr/>
        </p:nvSpPr>
        <p:spPr bwMode="auto">
          <a:xfrm>
            <a:off x="1440649" y="1029905"/>
            <a:ext cx="2520078" cy="1917451"/>
          </a:xfrm>
          <a:custGeom>
            <a:avLst/>
            <a:gdLst>
              <a:gd name="connsiteX0" fmla="*/ 1380565 w 3024094"/>
              <a:gd name="connsiteY0" fmla="*/ 2271059 h 2300941"/>
              <a:gd name="connsiteX1" fmla="*/ 1374588 w 3024094"/>
              <a:gd name="connsiteY1" fmla="*/ 1392517 h 2300941"/>
              <a:gd name="connsiteX2" fmla="*/ 1834777 w 3024094"/>
              <a:gd name="connsiteY2" fmla="*/ 1392517 h 2300941"/>
              <a:gd name="connsiteX3" fmla="*/ 2498165 w 3024094"/>
              <a:gd name="connsiteY3" fmla="*/ 1117600 h 2300941"/>
              <a:gd name="connsiteX4" fmla="*/ 3024094 w 3024094"/>
              <a:gd name="connsiteY4" fmla="*/ 1123576 h 2300941"/>
              <a:gd name="connsiteX5" fmla="*/ 3018118 w 3024094"/>
              <a:gd name="connsiteY5" fmla="*/ 0 h 2300941"/>
              <a:gd name="connsiteX6" fmla="*/ 23906 w 3024094"/>
              <a:gd name="connsiteY6" fmla="*/ 17929 h 2300941"/>
              <a:gd name="connsiteX7" fmla="*/ 0 w 3024094"/>
              <a:gd name="connsiteY7" fmla="*/ 2300941 h 2300941"/>
              <a:gd name="connsiteX8" fmla="*/ 872565 w 3024094"/>
              <a:gd name="connsiteY8" fmla="*/ 2300941 h 230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094" h="2300941">
                <a:moveTo>
                  <a:pt x="1380565" y="2271059"/>
                </a:moveTo>
                <a:cubicBezTo>
                  <a:pt x="1378573" y="1978212"/>
                  <a:pt x="1376580" y="1685364"/>
                  <a:pt x="1374588" y="1392517"/>
                </a:cubicBezTo>
                <a:lnTo>
                  <a:pt x="1834777" y="1392517"/>
                </a:lnTo>
                <a:lnTo>
                  <a:pt x="2498165" y="1117600"/>
                </a:lnTo>
                <a:lnTo>
                  <a:pt x="3024094" y="1123576"/>
                </a:lnTo>
                <a:lnTo>
                  <a:pt x="3018118" y="0"/>
                </a:lnTo>
                <a:lnTo>
                  <a:pt x="23906" y="17929"/>
                </a:lnTo>
                <a:lnTo>
                  <a:pt x="0" y="2300941"/>
                </a:lnTo>
                <a:lnTo>
                  <a:pt x="872565" y="230094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88" y="38693"/>
            <a:ext cx="10250996" cy="57315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>
                <a:latin typeface="Courier New"/>
                <a:cs typeface="Courier New"/>
              </a:rPr>
              <a:t>add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303746" y="1046580"/>
            <a:ext cx="3130615" cy="2977958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433865" y="1531351"/>
            <a:ext cx="4445000" cy="3058432"/>
            <a:chOff x="5320638" y="1872565"/>
            <a:chExt cx="5334000" cy="3670118"/>
          </a:xfrm>
        </p:grpSpPr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5334697" y="3516633"/>
              <a:ext cx="1435865" cy="373113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  <a:gd name="T6" fmla="*/ 0 60000 65536"/>
                <a:gd name="T7" fmla="*/ 0 60000 65536"/>
                <a:gd name="T8" fmla="*/ 0 60000 65536"/>
                <a:gd name="T9" fmla="*/ 0 w 817"/>
                <a:gd name="T10" fmla="*/ 0 h 193"/>
                <a:gd name="T11" fmla="*/ 817 w 81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5334696" y="3873331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 flipV="1">
              <a:off x="7453337" y="4255462"/>
              <a:ext cx="193330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5" name="Rectangle 56"/>
            <p:cNvSpPr>
              <a:spLocks noChangeArrowheads="1"/>
            </p:cNvSpPr>
            <p:nvPr/>
          </p:nvSpPr>
          <p:spPr bwMode="auto">
            <a:xfrm>
              <a:off x="5476360" y="3950143"/>
              <a:ext cx="1062312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Inst</a:t>
              </a:r>
              <a:r>
                <a:rPr lang="en-US" sz="1333" b="1" dirty="0">
                  <a:solidFill>
                    <a:schemeClr val="tx2"/>
                  </a:solidFill>
                </a:rPr>
                <a:t>[24:20]</a:t>
              </a:r>
            </a:p>
          </p:txBody>
        </p:sp>
        <p:sp>
          <p:nvSpPr>
            <p:cNvPr id="137" name="Line 58"/>
            <p:cNvSpPr>
              <a:spLocks noChangeShapeType="1"/>
            </p:cNvSpPr>
            <p:nvPr/>
          </p:nvSpPr>
          <p:spPr bwMode="auto">
            <a:xfrm flipH="1">
              <a:off x="5331190" y="3524366"/>
              <a:ext cx="3507" cy="201831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5320638" y="4230237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41" name="Group 62"/>
            <p:cNvGrpSpPr>
              <a:grpSpLocks/>
            </p:cNvGrpSpPr>
            <p:nvPr/>
          </p:nvGrpSpPr>
          <p:grpSpPr bwMode="auto">
            <a:xfrm>
              <a:off x="9408179" y="3470170"/>
              <a:ext cx="676939" cy="1168993"/>
              <a:chOff x="4085" y="1630"/>
              <a:chExt cx="241" cy="385"/>
            </a:xfrm>
          </p:grpSpPr>
          <p:sp>
            <p:nvSpPr>
              <p:cNvPr id="162" name="Freeform 65"/>
              <p:cNvSpPr>
                <a:spLocks/>
              </p:cNvSpPr>
              <p:nvPr/>
            </p:nvSpPr>
            <p:spPr bwMode="auto">
              <a:xfrm>
                <a:off x="4085" y="1630"/>
                <a:ext cx="241" cy="38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/>
              </a:p>
            </p:txBody>
          </p:sp>
          <p:sp>
            <p:nvSpPr>
              <p:cNvPr id="163" name="Rectangle 66"/>
              <p:cNvSpPr>
                <a:spLocks noChangeArrowheads="1"/>
              </p:cNvSpPr>
              <p:nvPr/>
            </p:nvSpPr>
            <p:spPr bwMode="auto">
              <a:xfrm>
                <a:off x="4106" y="1828"/>
                <a:ext cx="193" cy="11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  <p:sp>
            <p:nvSpPr>
              <p:cNvPr id="180" name="Rectangle 66"/>
              <p:cNvSpPr>
                <a:spLocks noChangeArrowheads="1"/>
              </p:cNvSpPr>
              <p:nvPr/>
            </p:nvSpPr>
            <p:spPr bwMode="auto">
              <a:xfrm>
                <a:off x="4145" y="1708"/>
                <a:ext cx="122" cy="14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+</a:t>
                </a:r>
              </a:p>
            </p:txBody>
          </p:sp>
        </p:grpSp>
        <p:sp>
          <p:nvSpPr>
            <p:cNvPr id="146" name="Rectangle 72"/>
            <p:cNvSpPr>
              <a:spLocks noChangeArrowheads="1"/>
            </p:cNvSpPr>
            <p:nvPr/>
          </p:nvSpPr>
          <p:spPr bwMode="auto">
            <a:xfrm>
              <a:off x="7538784" y="5133545"/>
              <a:ext cx="371737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clk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74"/>
            <p:cNvSpPr>
              <a:spLocks noChangeArrowheads="1"/>
            </p:cNvSpPr>
            <p:nvPr/>
          </p:nvSpPr>
          <p:spPr bwMode="auto">
            <a:xfrm>
              <a:off x="6791652" y="2614312"/>
              <a:ext cx="1502103" cy="230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0" name="Rectangle 76"/>
            <p:cNvSpPr>
              <a:spLocks noChangeArrowheads="1"/>
            </p:cNvSpPr>
            <p:nvPr/>
          </p:nvSpPr>
          <p:spPr bwMode="auto">
            <a:xfrm>
              <a:off x="6894442" y="4541460"/>
              <a:ext cx="769616" cy="344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 err="1">
                  <a:solidFill>
                    <a:schemeClr val="tx2"/>
                  </a:solidFill>
                </a:rPr>
                <a:t>Reg</a:t>
              </a:r>
              <a:r>
                <a:rPr lang="en-US" sz="1500" b="1" dirty="0">
                  <a:solidFill>
                    <a:schemeClr val="tx2"/>
                  </a:solidFill>
                </a:rPr>
                <a:t> [ ]</a:t>
              </a:r>
            </a:p>
          </p:txBody>
        </p:sp>
        <p:sp>
          <p:nvSpPr>
            <p:cNvPr id="144" name="Line 86"/>
            <p:cNvSpPr>
              <a:spLocks noChangeShapeType="1"/>
            </p:cNvSpPr>
            <p:nvPr/>
          </p:nvSpPr>
          <p:spPr bwMode="auto">
            <a:xfrm>
              <a:off x="10062647" y="4040275"/>
              <a:ext cx="56239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4" name="Freeform 53"/>
            <p:cNvSpPr>
              <a:spLocks/>
            </p:cNvSpPr>
            <p:nvPr/>
          </p:nvSpPr>
          <p:spPr bwMode="auto">
            <a:xfrm flipV="1">
              <a:off x="8313513" y="3743971"/>
              <a:ext cx="1094666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5" name="Line 86"/>
            <p:cNvSpPr>
              <a:spLocks noChangeShapeType="1"/>
            </p:cNvSpPr>
            <p:nvPr/>
          </p:nvSpPr>
          <p:spPr bwMode="auto">
            <a:xfrm flipH="1">
              <a:off x="10633851" y="1904493"/>
              <a:ext cx="20787" cy="212145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500" dirty="0"/>
            </a:p>
          </p:txBody>
        </p:sp>
        <p:sp>
          <p:nvSpPr>
            <p:cNvPr id="166" name="Line 86"/>
            <p:cNvSpPr>
              <a:spLocks noChangeShapeType="1"/>
            </p:cNvSpPr>
            <p:nvPr/>
          </p:nvSpPr>
          <p:spPr bwMode="auto">
            <a:xfrm flipV="1">
              <a:off x="5777839" y="1894482"/>
              <a:ext cx="4864418" cy="4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7" name="Line 86"/>
            <p:cNvSpPr>
              <a:spLocks noChangeShapeType="1"/>
            </p:cNvSpPr>
            <p:nvPr/>
          </p:nvSpPr>
          <p:spPr bwMode="auto">
            <a:xfrm flipH="1">
              <a:off x="5756194" y="1872565"/>
              <a:ext cx="16766" cy="11423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500" dirty="0"/>
            </a:p>
          </p:txBody>
        </p:sp>
        <p:sp>
          <p:nvSpPr>
            <p:cNvPr id="168" name="Freeform 53"/>
            <p:cNvSpPr>
              <a:spLocks/>
            </p:cNvSpPr>
            <p:nvPr/>
          </p:nvSpPr>
          <p:spPr bwMode="auto">
            <a:xfrm flipV="1">
              <a:off x="5767803" y="2967748"/>
              <a:ext cx="1004090" cy="4718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7682838" y="4785013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71" name="Line 85"/>
            <p:cNvSpPr>
              <a:spLocks noChangeShapeType="1"/>
            </p:cNvSpPr>
            <p:nvPr/>
          </p:nvSpPr>
          <p:spPr bwMode="auto">
            <a:xfrm>
              <a:off x="7759038" y="4917970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2" name="Rectangle 56"/>
            <p:cNvSpPr>
              <a:spLocks noChangeArrowheads="1"/>
            </p:cNvSpPr>
            <p:nvPr/>
          </p:nvSpPr>
          <p:spPr bwMode="auto">
            <a:xfrm>
              <a:off x="5476360" y="3546370"/>
              <a:ext cx="1062312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Inst</a:t>
              </a:r>
              <a:r>
                <a:rPr lang="en-US" sz="1333" b="1" dirty="0">
                  <a:solidFill>
                    <a:schemeClr val="tx2"/>
                  </a:solidFill>
                </a:rPr>
                <a:t>[19:15]</a:t>
              </a:r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5538941" y="3165370"/>
              <a:ext cx="952666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Inst</a:t>
              </a:r>
              <a:r>
                <a:rPr lang="en-US" sz="1333" b="1" dirty="0">
                  <a:solidFill>
                    <a:schemeClr val="tx2"/>
                  </a:solidFill>
                </a:rPr>
                <a:t>[11:7]</a:t>
              </a:r>
            </a:p>
          </p:txBody>
        </p:sp>
        <p:sp>
          <p:nvSpPr>
            <p:cNvPr id="174" name="Rectangle 76"/>
            <p:cNvSpPr>
              <a:spLocks noChangeArrowheads="1"/>
            </p:cNvSpPr>
            <p:nvPr/>
          </p:nvSpPr>
          <p:spPr bwMode="auto">
            <a:xfrm>
              <a:off x="6768438" y="4079770"/>
              <a:ext cx="667972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AddrB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5" name="Rectangle 76"/>
            <p:cNvSpPr>
              <a:spLocks noChangeArrowheads="1"/>
            </p:cNvSpPr>
            <p:nvPr/>
          </p:nvSpPr>
          <p:spPr bwMode="auto">
            <a:xfrm>
              <a:off x="6768438" y="3698770"/>
              <a:ext cx="700674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AddrA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7606638" y="3676886"/>
              <a:ext cx="681668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DataA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7" name="Rectangle 76"/>
            <p:cNvSpPr>
              <a:spLocks noChangeArrowheads="1"/>
            </p:cNvSpPr>
            <p:nvPr/>
          </p:nvSpPr>
          <p:spPr bwMode="auto">
            <a:xfrm>
              <a:off x="7606638" y="4147222"/>
              <a:ext cx="648967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DataB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6763411" y="3359859"/>
              <a:ext cx="691055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AddrD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9" name="Rectangle 76"/>
            <p:cNvSpPr>
              <a:spLocks noChangeArrowheads="1"/>
            </p:cNvSpPr>
            <p:nvPr/>
          </p:nvSpPr>
          <p:spPr bwMode="auto">
            <a:xfrm>
              <a:off x="6768438" y="2861458"/>
              <a:ext cx="672050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DataD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81" name="Rectangle 72"/>
            <p:cNvSpPr>
              <a:spLocks noChangeArrowheads="1"/>
            </p:cNvSpPr>
            <p:nvPr/>
          </p:nvSpPr>
          <p:spPr bwMode="auto">
            <a:xfrm>
              <a:off x="10106656" y="3673407"/>
              <a:ext cx="408287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alu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82" name="Rectangle 76"/>
            <p:cNvSpPr>
              <a:spLocks noChangeArrowheads="1"/>
            </p:cNvSpPr>
            <p:nvPr/>
          </p:nvSpPr>
          <p:spPr bwMode="auto">
            <a:xfrm>
              <a:off x="8316850" y="3425323"/>
              <a:ext cx="848714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</a:t>
              </a:r>
              <a:r>
                <a:rPr lang="en-US" sz="1333" b="1" dirty="0">
                  <a:solidFill>
                    <a:schemeClr val="tx2"/>
                  </a:solidFill>
                </a:rPr>
                <a:t>[rs1]</a:t>
              </a:r>
            </a:p>
          </p:txBody>
        </p:sp>
        <p:sp>
          <p:nvSpPr>
            <p:cNvPr id="183" name="Rectangle 76"/>
            <p:cNvSpPr>
              <a:spLocks noChangeArrowheads="1"/>
            </p:cNvSpPr>
            <p:nvPr/>
          </p:nvSpPr>
          <p:spPr bwMode="auto">
            <a:xfrm>
              <a:off x="8292438" y="3953652"/>
              <a:ext cx="848714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</a:t>
              </a:r>
              <a:r>
                <a:rPr lang="en-US" sz="1333" b="1" dirty="0">
                  <a:solidFill>
                    <a:schemeClr val="tx2"/>
                  </a:solidFill>
                </a:rPr>
                <a:t>[rs2]</a:t>
              </a:r>
            </a:p>
          </p:txBody>
        </p:sp>
        <p:sp>
          <p:nvSpPr>
            <p:cNvPr id="184" name="Rectangle 56"/>
            <p:cNvSpPr>
              <a:spLocks noChangeArrowheads="1"/>
            </p:cNvSpPr>
            <p:nvPr/>
          </p:nvSpPr>
          <p:spPr bwMode="auto">
            <a:xfrm>
              <a:off x="5505971" y="5208772"/>
              <a:ext cx="952666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Inst</a:t>
              </a:r>
              <a:r>
                <a:rPr lang="en-US" sz="1333" b="1" dirty="0">
                  <a:solidFill>
                    <a:schemeClr val="tx2"/>
                  </a:solidFill>
                </a:rPr>
                <a:t>[31:0]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440409" y="4069189"/>
            <a:ext cx="7505529" cy="1262939"/>
            <a:chOff x="1728490" y="4917970"/>
            <a:chExt cx="9006635" cy="1515527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006635" cy="885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50852" cy="344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6154126" y="5670983"/>
              <a:ext cx="2341354" cy="559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RegWriteEnable</a:t>
              </a:r>
              <a:r>
                <a:rPr lang="en-US" sz="1333" b="1" dirty="0">
                  <a:solidFill>
                    <a:schemeClr val="tx2"/>
                  </a:solidFill>
                </a:rPr>
                <a:t> (</a:t>
              </a:r>
              <a:r>
                <a:rPr lang="en-US" sz="1333" b="1" dirty="0" err="1">
                  <a:solidFill>
                    <a:schemeClr val="tx2"/>
                  </a:solidFill>
                </a:rPr>
                <a:t>RegWEn</a:t>
              </a:r>
              <a:r>
                <a:rPr lang="en-US" sz="1333" b="1" dirty="0">
                  <a:solidFill>
                    <a:schemeClr val="tx2"/>
                  </a:solidFill>
                </a:rPr>
                <a:t>)</a:t>
              </a:r>
            </a:p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rgbClr val="0070C0"/>
                  </a:solidFill>
                </a:rPr>
                <a:t>=1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25638" y="4917970"/>
              <a:ext cx="0" cy="6247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207" name="Freeform 206"/>
          <p:cNvSpPr/>
          <p:nvPr/>
        </p:nvSpPr>
        <p:spPr bwMode="auto">
          <a:xfrm>
            <a:off x="4039281" y="3176602"/>
            <a:ext cx="394584" cy="38099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0" name="Freeform 209"/>
          <p:cNvSpPr/>
          <p:nvPr/>
        </p:nvSpPr>
        <p:spPr bwMode="auto">
          <a:xfrm>
            <a:off x="4494916" y="3209380"/>
            <a:ext cx="1110908" cy="12356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1" name="Freeform 210"/>
          <p:cNvSpPr/>
          <p:nvPr/>
        </p:nvSpPr>
        <p:spPr bwMode="auto">
          <a:xfrm>
            <a:off x="4508500" y="3466815"/>
            <a:ext cx="1110908" cy="12356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2" name="Freeform 211"/>
          <p:cNvSpPr/>
          <p:nvPr/>
        </p:nvSpPr>
        <p:spPr bwMode="auto">
          <a:xfrm>
            <a:off x="6878792" y="3128955"/>
            <a:ext cx="942632" cy="115207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3" name="Freeform 212"/>
          <p:cNvSpPr/>
          <p:nvPr/>
        </p:nvSpPr>
        <p:spPr bwMode="auto">
          <a:xfrm>
            <a:off x="6892377" y="3542689"/>
            <a:ext cx="929048" cy="78354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4" name="Freeform 213"/>
          <p:cNvSpPr/>
          <p:nvPr/>
        </p:nvSpPr>
        <p:spPr bwMode="auto">
          <a:xfrm>
            <a:off x="4805149" y="1534686"/>
            <a:ext cx="4071583" cy="1808328"/>
          </a:xfrm>
          <a:custGeom>
            <a:avLst/>
            <a:gdLst>
              <a:gd name="connsiteX0" fmla="*/ 4319517 w 4885899"/>
              <a:gd name="connsiteY0" fmla="*/ 2163170 h 2169994"/>
              <a:gd name="connsiteX1" fmla="*/ 4885899 w 4885899"/>
              <a:gd name="connsiteY1" fmla="*/ 2169994 h 2169994"/>
              <a:gd name="connsiteX2" fmla="*/ 4879075 w 4885899"/>
              <a:gd name="connsiteY2" fmla="*/ 6824 h 2169994"/>
              <a:gd name="connsiteX3" fmla="*/ 0 w 4885899"/>
              <a:gd name="connsiteY3" fmla="*/ 0 h 2169994"/>
              <a:gd name="connsiteX4" fmla="*/ 6824 w 4885899"/>
              <a:gd name="connsiteY4" fmla="*/ 1139588 h 2169994"/>
              <a:gd name="connsiteX5" fmla="*/ 1003111 w 4885899"/>
              <a:gd name="connsiteY5" fmla="*/ 113276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5899" h="2169994">
                <a:moveTo>
                  <a:pt x="4319517" y="2163170"/>
                </a:moveTo>
                <a:lnTo>
                  <a:pt x="4885899" y="2169994"/>
                </a:lnTo>
                <a:cubicBezTo>
                  <a:pt x="4883624" y="1448937"/>
                  <a:pt x="4881350" y="727881"/>
                  <a:pt x="4879075" y="6824"/>
                </a:cubicBezTo>
                <a:lnTo>
                  <a:pt x="0" y="0"/>
                </a:lnTo>
                <a:cubicBezTo>
                  <a:pt x="2275" y="379863"/>
                  <a:pt x="4549" y="759725"/>
                  <a:pt x="6824" y="1139588"/>
                </a:cubicBezTo>
                <a:lnTo>
                  <a:pt x="1003111" y="1132764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15" name="Freeform 214"/>
          <p:cNvSpPr/>
          <p:nvPr/>
        </p:nvSpPr>
        <p:spPr bwMode="auto">
          <a:xfrm>
            <a:off x="4457386" y="2898515"/>
            <a:ext cx="1110908" cy="12356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216" name="Group 4"/>
          <p:cNvGrpSpPr>
            <a:grpSpLocks/>
          </p:cNvGrpSpPr>
          <p:nvPr/>
        </p:nvGrpSpPr>
        <p:grpSpPr bwMode="auto">
          <a:xfrm>
            <a:off x="1002855" y="5558919"/>
            <a:ext cx="10667223" cy="1153584"/>
            <a:chOff x="228" y="895"/>
            <a:chExt cx="5229" cy="872"/>
          </a:xfrm>
        </p:grpSpPr>
        <p:grpSp>
          <p:nvGrpSpPr>
            <p:cNvPr id="217" name="Group 5"/>
            <p:cNvGrpSpPr>
              <a:grpSpLocks/>
            </p:cNvGrpSpPr>
            <p:nvPr/>
          </p:nvGrpSpPr>
          <p:grpSpPr bwMode="auto">
            <a:xfrm>
              <a:off x="228" y="895"/>
              <a:ext cx="5229" cy="872"/>
              <a:chOff x="228" y="895"/>
              <a:chExt cx="5229" cy="872"/>
            </a:xfrm>
          </p:grpSpPr>
          <p:sp>
            <p:nvSpPr>
              <p:cNvPr id="224" name="Text Box 6"/>
              <p:cNvSpPr txBox="1">
                <a:spLocks noChangeArrowheads="1"/>
              </p:cNvSpPr>
              <p:nvPr/>
            </p:nvSpPr>
            <p:spPr bwMode="auto">
              <a:xfrm>
                <a:off x="618" y="1426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add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5" name="Text Box 7"/>
              <p:cNvSpPr txBox="1">
                <a:spLocks noChangeArrowheads="1"/>
              </p:cNvSpPr>
              <p:nvPr/>
            </p:nvSpPr>
            <p:spPr bwMode="auto">
              <a:xfrm>
                <a:off x="1572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667">
                  <a:solidFill>
                    <a:schemeClr val="tx2"/>
                  </a:solidFill>
                </a:endParaRPr>
              </a:p>
            </p:txBody>
          </p:sp>
          <p:sp>
            <p:nvSpPr>
              <p:cNvPr id="226" name="Text Box 8"/>
              <p:cNvSpPr txBox="1">
                <a:spLocks noChangeArrowheads="1"/>
              </p:cNvSpPr>
              <p:nvPr/>
            </p:nvSpPr>
            <p:spPr bwMode="auto">
              <a:xfrm>
                <a:off x="2371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667">
                  <a:solidFill>
                    <a:schemeClr val="tx2"/>
                  </a:solidFill>
                </a:endParaRPr>
              </a:p>
            </p:txBody>
          </p:sp>
          <p:sp>
            <p:nvSpPr>
              <p:cNvPr id="227" name="Text Box 9"/>
              <p:cNvSpPr txBox="1">
                <a:spLocks noChangeArrowheads="1"/>
              </p:cNvSpPr>
              <p:nvPr/>
            </p:nvSpPr>
            <p:spPr bwMode="auto">
              <a:xfrm>
                <a:off x="3081" y="1426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add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8" name="Text Box 10"/>
              <p:cNvSpPr txBox="1">
                <a:spLocks noChangeArrowheads="1"/>
              </p:cNvSpPr>
              <p:nvPr/>
            </p:nvSpPr>
            <p:spPr bwMode="auto">
              <a:xfrm>
                <a:off x="4437" y="1426"/>
                <a:ext cx="971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Reg-Reg</a:t>
                </a:r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 OP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9" name="Text Box 11"/>
              <p:cNvSpPr txBox="1">
                <a:spLocks noChangeArrowheads="1"/>
              </p:cNvSpPr>
              <p:nvPr/>
            </p:nvSpPr>
            <p:spPr bwMode="auto">
              <a:xfrm>
                <a:off x="3969" y="1426"/>
                <a:ext cx="17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>
                    <a:solidFill>
                      <a:schemeClr val="tx2"/>
                    </a:solidFill>
                    <a:latin typeface="Courier New" pitchFamily="-65" charset="0"/>
                  </a:rPr>
                  <a:t>5</a:t>
                </a:r>
                <a:endParaRPr lang="en-US" sz="1667">
                  <a:solidFill>
                    <a:schemeClr val="tx2"/>
                  </a:solidFill>
                </a:endParaRPr>
              </a:p>
            </p:txBody>
          </p:sp>
          <p:sp>
            <p:nvSpPr>
              <p:cNvPr id="230" name="Text Box 6"/>
              <p:cNvSpPr txBox="1">
                <a:spLocks noChangeArrowheads="1"/>
              </p:cNvSpPr>
              <p:nvPr/>
            </p:nvSpPr>
            <p:spPr bwMode="auto">
              <a:xfrm>
                <a:off x="228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1" name="Text Box 7"/>
              <p:cNvSpPr txBox="1">
                <a:spLocks noChangeArrowheads="1"/>
              </p:cNvSpPr>
              <p:nvPr/>
            </p:nvSpPr>
            <p:spPr bwMode="auto">
              <a:xfrm>
                <a:off x="1027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2" name="Text Box 8"/>
              <p:cNvSpPr txBox="1">
                <a:spLocks noChangeArrowheads="1"/>
              </p:cNvSpPr>
              <p:nvPr/>
            </p:nvSpPr>
            <p:spPr bwMode="auto">
              <a:xfrm>
                <a:off x="1836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3" name="Text Box 9"/>
              <p:cNvSpPr txBox="1">
                <a:spLocks noChangeArrowheads="1"/>
              </p:cNvSpPr>
              <p:nvPr/>
            </p:nvSpPr>
            <p:spPr bwMode="auto">
              <a:xfrm>
                <a:off x="2615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4" name="Text Box 10"/>
              <p:cNvSpPr txBox="1">
                <a:spLocks noChangeArrowheads="1"/>
              </p:cNvSpPr>
              <p:nvPr/>
            </p:nvSpPr>
            <p:spPr bwMode="auto">
              <a:xfrm>
                <a:off x="4365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5" name="Text Box 11"/>
              <p:cNvSpPr txBox="1">
                <a:spLocks noChangeArrowheads="1"/>
              </p:cNvSpPr>
              <p:nvPr/>
            </p:nvSpPr>
            <p:spPr bwMode="auto">
              <a:xfrm>
                <a:off x="3447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6" name="Text Box 7"/>
              <p:cNvSpPr txBox="1">
                <a:spLocks noChangeArrowheads="1"/>
              </p:cNvSpPr>
              <p:nvPr/>
            </p:nvSpPr>
            <p:spPr bwMode="auto">
              <a:xfrm>
                <a:off x="1222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7" name="Text Box 8"/>
              <p:cNvSpPr txBox="1">
                <a:spLocks noChangeArrowheads="1"/>
              </p:cNvSpPr>
              <p:nvPr/>
            </p:nvSpPr>
            <p:spPr bwMode="auto">
              <a:xfrm>
                <a:off x="2036" y="896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8" name="Text Box 9"/>
              <p:cNvSpPr txBox="1">
                <a:spLocks noChangeArrowheads="1"/>
              </p:cNvSpPr>
              <p:nvPr/>
            </p:nvSpPr>
            <p:spPr bwMode="auto">
              <a:xfrm>
                <a:off x="2793" y="895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9" name="Text Box 11"/>
              <p:cNvSpPr txBox="1">
                <a:spLocks noChangeArrowheads="1"/>
              </p:cNvSpPr>
              <p:nvPr/>
            </p:nvSpPr>
            <p:spPr bwMode="auto">
              <a:xfrm>
                <a:off x="3634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0" name="Text Box 10"/>
              <p:cNvSpPr txBox="1">
                <a:spLocks noChangeArrowheads="1"/>
              </p:cNvSpPr>
              <p:nvPr/>
            </p:nvSpPr>
            <p:spPr bwMode="auto">
              <a:xfrm>
                <a:off x="4456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1" name="Text Box 10"/>
              <p:cNvSpPr txBox="1">
                <a:spLocks noChangeArrowheads="1"/>
              </p:cNvSpPr>
              <p:nvPr/>
            </p:nvSpPr>
            <p:spPr bwMode="auto">
              <a:xfrm>
                <a:off x="5291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2" name="Text Box 6"/>
              <p:cNvSpPr txBox="1">
                <a:spLocks noChangeArrowheads="1"/>
              </p:cNvSpPr>
              <p:nvPr/>
            </p:nvSpPr>
            <p:spPr bwMode="auto">
              <a:xfrm>
                <a:off x="381" y="1138"/>
                <a:ext cx="70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0000000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3" name="Text Box 6"/>
              <p:cNvSpPr txBox="1">
                <a:spLocks noChangeArrowheads="1"/>
              </p:cNvSpPr>
              <p:nvPr/>
            </p:nvSpPr>
            <p:spPr bwMode="auto">
              <a:xfrm>
                <a:off x="1482" y="1144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4" name="Text Box 6"/>
              <p:cNvSpPr txBox="1">
                <a:spLocks noChangeArrowheads="1"/>
              </p:cNvSpPr>
              <p:nvPr/>
            </p:nvSpPr>
            <p:spPr bwMode="auto">
              <a:xfrm>
                <a:off x="2295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5" name="Text Box 6"/>
              <p:cNvSpPr txBox="1">
                <a:spLocks noChangeArrowheads="1"/>
              </p:cNvSpPr>
              <p:nvPr/>
            </p:nvSpPr>
            <p:spPr bwMode="auto">
              <a:xfrm>
                <a:off x="3077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000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6" name="Text Box 6"/>
              <p:cNvSpPr txBox="1">
                <a:spLocks noChangeArrowheads="1"/>
              </p:cNvSpPr>
              <p:nvPr/>
            </p:nvSpPr>
            <p:spPr bwMode="auto">
              <a:xfrm>
                <a:off x="3943" y="1138"/>
                <a:ext cx="26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7" name="Text Box 6"/>
              <p:cNvSpPr txBox="1">
                <a:spLocks noChangeArrowheads="1"/>
              </p:cNvSpPr>
              <p:nvPr/>
            </p:nvSpPr>
            <p:spPr bwMode="auto">
              <a:xfrm>
                <a:off x="4629" y="1138"/>
                <a:ext cx="619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opcode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18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19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20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21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22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223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248" name="Rectangle 247"/>
          <p:cNvSpPr/>
          <p:nvPr/>
        </p:nvSpPr>
        <p:spPr>
          <a:xfrm>
            <a:off x="3966199" y="590532"/>
            <a:ext cx="7283133" cy="502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667" b="1" dirty="0" err="1">
                <a:latin typeface="Courier New"/>
                <a:cs typeface="Courier New"/>
              </a:rPr>
              <a:t>Reg</a:t>
            </a:r>
            <a:r>
              <a:rPr lang="en-US" sz="2667" b="1" dirty="0">
                <a:latin typeface="Courier New"/>
                <a:cs typeface="Courier New"/>
              </a:rPr>
              <a:t>[</a:t>
            </a:r>
            <a:r>
              <a:rPr lang="en-US" sz="2667" b="1" dirty="0" err="1">
                <a:latin typeface="Courier New"/>
                <a:cs typeface="Courier New"/>
              </a:rPr>
              <a:t>rd</a:t>
            </a:r>
            <a:r>
              <a:rPr lang="en-US" sz="2667" b="1" dirty="0">
                <a:latin typeface="Courier New"/>
                <a:cs typeface="Courier New"/>
              </a:rPr>
              <a:t>] = </a:t>
            </a:r>
            <a:r>
              <a:rPr lang="en-US" sz="2667" b="1" dirty="0" err="1">
                <a:latin typeface="Courier New"/>
                <a:cs typeface="Courier New"/>
              </a:rPr>
              <a:t>Reg</a:t>
            </a:r>
            <a:r>
              <a:rPr lang="en-US" sz="2667" b="1" dirty="0">
                <a:latin typeface="Courier New"/>
                <a:cs typeface="Courier New"/>
              </a:rPr>
              <a:t>[rs1] + </a:t>
            </a:r>
            <a:r>
              <a:rPr lang="en-US" sz="2667" b="1" dirty="0" err="1">
                <a:latin typeface="Courier New"/>
                <a:cs typeface="Courier New"/>
              </a:rPr>
              <a:t>Reg</a:t>
            </a:r>
            <a:r>
              <a:rPr lang="en-US" sz="2667" b="1" dirty="0">
                <a:latin typeface="Courier New"/>
                <a:cs typeface="Courier New"/>
              </a:rPr>
              <a:t>[rs2]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1230886" y="593131"/>
            <a:ext cx="290335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667" b="1" dirty="0">
                <a:latin typeface="Courier New"/>
                <a:cs typeface="Courier New"/>
              </a:rPr>
              <a:t>PC = PC + 4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6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 animBg="1"/>
      <p:bldP spid="205" grpId="0" animBg="1"/>
      <p:bldP spid="207" grpId="0" animBg="1"/>
      <p:bldP spid="210" grpId="0" animBg="1"/>
      <p:bldP spid="211" grpId="0" animBg="1"/>
      <p:bldP spid="212" grpId="0" animBg="1"/>
      <p:bldP spid="213" grpId="0" animBg="1"/>
      <p:bldP spid="214" grpId="0" animBg="1"/>
      <p:bldP spid="215" grpId="0" animBg="1"/>
      <p:bldP spid="248" grpId="0"/>
      <p:bldP spid="2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>
                <a:ea typeface="ＭＳ Ｐゴシック" panose="020B0600070205080204" pitchFamily="34" charset="-128"/>
              </a:rPr>
              <a:t>Reminder from Digital Logic Course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Use </a:t>
            </a:r>
            <a:r>
              <a:rPr lang="en-US" altLang="en-US" dirty="0" err="1">
                <a:ea typeface="ＭＳ Ｐゴシック" panose="020B0600070205080204" pitchFamily="34" charset="-128"/>
              </a:rPr>
              <a:t>muxes</a:t>
            </a:r>
            <a:r>
              <a:rPr lang="en-US" altLang="en-US" dirty="0">
                <a:ea typeface="ＭＳ Ｐゴシック" panose="020B0600070205080204" pitchFamily="34" charset="-128"/>
              </a:rPr>
              <a:t> to select among input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 input bits selects 2</a:t>
            </a:r>
            <a:r>
              <a:rPr lang="en-US" altLang="en-US" baseline="30000" dirty="0">
                <a:ea typeface="ＭＳ Ｐゴシック" panose="020B0600070205080204" pitchFamily="34" charset="-128"/>
              </a:rPr>
              <a:t>S</a:t>
            </a:r>
            <a:r>
              <a:rPr lang="en-US" altLang="en-US" dirty="0">
                <a:ea typeface="ＭＳ Ｐゴシック" panose="020B0600070205080204" pitchFamily="34" charset="-128"/>
              </a:rPr>
              <a:t> inputs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Each input can be n-bits wide, </a:t>
            </a:r>
            <a:r>
              <a:rPr lang="en-US" altLang="en-US" dirty="0" err="1">
                <a:ea typeface="ＭＳ Ｐゴシック" panose="020B0600070205080204" pitchFamily="34" charset="-128"/>
              </a:rPr>
              <a:t>indep</a:t>
            </a:r>
            <a:r>
              <a:rPr lang="en-US" altLang="en-US" dirty="0">
                <a:ea typeface="ＭＳ Ｐゴシック" panose="020B0600070205080204" pitchFamily="34" charset="-128"/>
              </a:rPr>
              <a:t> of 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Can implement </a:t>
            </a:r>
            <a:r>
              <a:rPr lang="en-US" altLang="en-US" dirty="0" err="1">
                <a:ea typeface="ＭＳ Ｐゴシック" panose="020B0600070205080204" pitchFamily="34" charset="-128"/>
              </a:rPr>
              <a:t>muxes</a:t>
            </a:r>
            <a:r>
              <a:rPr lang="en-US" altLang="en-US" dirty="0">
                <a:ea typeface="ＭＳ Ｐゴシック" panose="020B0600070205080204" pitchFamily="34" charset="-128"/>
              </a:rPr>
              <a:t> hierarchically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ALU can be implemented using a mux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Coupled with basic block elements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N-bit adder-</a:t>
            </a:r>
            <a:r>
              <a:rPr lang="en-US" altLang="en-US" dirty="0" err="1">
                <a:ea typeface="ＭＳ Ｐゴシック" panose="020B0600070205080204" pitchFamily="34" charset="-128"/>
              </a:rPr>
              <a:t>subtractor</a:t>
            </a:r>
            <a:r>
              <a:rPr lang="en-US" altLang="en-US" dirty="0">
                <a:ea typeface="ＭＳ Ｐゴシック" panose="020B0600070205080204" pitchFamily="34" charset="-128"/>
              </a:rPr>
              <a:t> done using N 1-bit adders with XOR gates on input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XOR serves as conditional inverter</a:t>
            </a:r>
          </a:p>
        </p:txBody>
      </p:sp>
    </p:spTree>
    <p:extLst>
      <p:ext uri="{BB962C8B-B14F-4D97-AF65-F5344CB8AC3E}">
        <p14:creationId xmlns:p14="http://schemas.microsoft.com/office/powerpoint/2010/main" val="38521907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Implementing the </a:t>
            </a:r>
            <a:r>
              <a:rPr lang="en-US" b="1" dirty="0">
                <a:latin typeface="Courier New"/>
                <a:cs typeface="Courier New"/>
              </a:rPr>
              <a:t>sub</a:t>
            </a:r>
            <a:r>
              <a:rPr lang="en-US" dirty="0"/>
              <a:t> 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603500"/>
            <a:ext cx="10467975" cy="260310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b="1" dirty="0">
                <a:latin typeface="Courier New"/>
                <a:cs typeface="Courier New"/>
              </a:rPr>
              <a:t>sub </a:t>
            </a:r>
            <a:r>
              <a:rPr lang="en-US" b="1" dirty="0" err="1">
                <a:latin typeface="Courier New"/>
                <a:cs typeface="Courier New"/>
              </a:rPr>
              <a:t>rd</a:t>
            </a:r>
            <a:r>
              <a:rPr lang="en-US" b="1" dirty="0">
                <a:latin typeface="Courier New"/>
                <a:cs typeface="Courier New"/>
              </a:rPr>
              <a:t>, rs1, rs2</a:t>
            </a:r>
          </a:p>
          <a:p>
            <a:r>
              <a:rPr lang="en-US" dirty="0">
                <a:latin typeface="Calibri"/>
                <a:cs typeface="Calibri"/>
              </a:rPr>
              <a:t>Almost the same as add, except now have to subtract operands instead of adding them</a:t>
            </a:r>
          </a:p>
          <a:p>
            <a:r>
              <a:rPr lang="en-US" b="1" dirty="0" err="1">
                <a:latin typeface="Courier New"/>
                <a:cs typeface="Courier New"/>
              </a:rPr>
              <a:t>inst</a:t>
            </a:r>
            <a:r>
              <a:rPr lang="en-US" b="1" dirty="0">
                <a:latin typeface="Courier New"/>
                <a:cs typeface="Courier New"/>
              </a:rPr>
              <a:t>[30]</a:t>
            </a:r>
            <a:r>
              <a:rPr lang="en-US" dirty="0">
                <a:latin typeface="Calibri"/>
                <a:cs typeface="Calibri"/>
              </a:rPr>
              <a:t> selects between add and subtract</a:t>
            </a:r>
            <a:endParaRPr lang="en-US" b="1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dirty="0">
              <a:latin typeface="Calibri"/>
              <a:cs typeface="Calibri"/>
            </a:endParaRPr>
          </a:p>
          <a:p>
            <a:endParaRPr lang="en-US" dirty="0"/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301180" y="848321"/>
            <a:ext cx="10667223" cy="780522"/>
            <a:chOff x="228" y="895"/>
            <a:chExt cx="5229" cy="59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228" y="895"/>
              <a:ext cx="5229" cy="590"/>
              <a:chOff x="228" y="895"/>
              <a:chExt cx="5229" cy="590"/>
            </a:xfrm>
          </p:grpSpPr>
          <p:sp>
            <p:nvSpPr>
              <p:cNvPr id="21" name="Text Box 6"/>
              <p:cNvSpPr txBox="1">
                <a:spLocks noChangeArrowheads="1"/>
              </p:cNvSpPr>
              <p:nvPr/>
            </p:nvSpPr>
            <p:spPr bwMode="auto">
              <a:xfrm>
                <a:off x="228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31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 Box 7"/>
              <p:cNvSpPr txBox="1">
                <a:spLocks noChangeArrowheads="1"/>
              </p:cNvSpPr>
              <p:nvPr/>
            </p:nvSpPr>
            <p:spPr bwMode="auto">
              <a:xfrm>
                <a:off x="1027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3" name="Text Box 8"/>
              <p:cNvSpPr txBox="1">
                <a:spLocks noChangeArrowheads="1"/>
              </p:cNvSpPr>
              <p:nvPr/>
            </p:nvSpPr>
            <p:spPr bwMode="auto">
              <a:xfrm>
                <a:off x="1836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Text Box 9"/>
              <p:cNvSpPr txBox="1">
                <a:spLocks noChangeArrowheads="1"/>
              </p:cNvSpPr>
              <p:nvPr/>
            </p:nvSpPr>
            <p:spPr bwMode="auto">
              <a:xfrm>
                <a:off x="2615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15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5" name="Text Box 10"/>
              <p:cNvSpPr txBox="1">
                <a:spLocks noChangeArrowheads="1"/>
              </p:cNvSpPr>
              <p:nvPr/>
            </p:nvSpPr>
            <p:spPr bwMode="auto">
              <a:xfrm>
                <a:off x="4365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7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6" name="Text Box 11"/>
              <p:cNvSpPr txBox="1">
                <a:spLocks noChangeArrowheads="1"/>
              </p:cNvSpPr>
              <p:nvPr/>
            </p:nvSpPr>
            <p:spPr bwMode="auto">
              <a:xfrm>
                <a:off x="3447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12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7" name="Text Box 7"/>
              <p:cNvSpPr txBox="1">
                <a:spLocks noChangeArrowheads="1"/>
              </p:cNvSpPr>
              <p:nvPr/>
            </p:nvSpPr>
            <p:spPr bwMode="auto">
              <a:xfrm>
                <a:off x="1222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24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Text Box 8"/>
              <p:cNvSpPr txBox="1">
                <a:spLocks noChangeArrowheads="1"/>
              </p:cNvSpPr>
              <p:nvPr/>
            </p:nvSpPr>
            <p:spPr bwMode="auto">
              <a:xfrm>
                <a:off x="2036" y="896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19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9" name="Text Box 9"/>
              <p:cNvSpPr txBox="1">
                <a:spLocks noChangeArrowheads="1"/>
              </p:cNvSpPr>
              <p:nvPr/>
            </p:nvSpPr>
            <p:spPr bwMode="auto">
              <a:xfrm>
                <a:off x="2793" y="895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14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3634" y="898"/>
                <a:ext cx="241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11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1" name="Text Box 10"/>
              <p:cNvSpPr txBox="1">
                <a:spLocks noChangeArrowheads="1"/>
              </p:cNvSpPr>
              <p:nvPr/>
            </p:nvSpPr>
            <p:spPr bwMode="auto">
              <a:xfrm>
                <a:off x="4456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6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2" name="Text Box 10"/>
              <p:cNvSpPr txBox="1">
                <a:spLocks noChangeArrowheads="1"/>
              </p:cNvSpPr>
              <p:nvPr/>
            </p:nvSpPr>
            <p:spPr bwMode="auto">
              <a:xfrm>
                <a:off x="5291" y="898"/>
                <a:ext cx="166" cy="302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tx2"/>
                    </a:solidFill>
                    <a:latin typeface="Courier New" pitchFamily="-65" charset="0"/>
                  </a:rPr>
                  <a:t>0</a:t>
                </a:r>
                <a:endParaRPr lang="en-US" sz="15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Text Box 6"/>
              <p:cNvSpPr txBox="1">
                <a:spLocks noChangeArrowheads="1"/>
              </p:cNvSpPr>
              <p:nvPr/>
            </p:nvSpPr>
            <p:spPr bwMode="auto">
              <a:xfrm>
                <a:off x="381" y="1138"/>
                <a:ext cx="70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0000000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4" name="Text Box 6"/>
              <p:cNvSpPr txBox="1">
                <a:spLocks noChangeArrowheads="1"/>
              </p:cNvSpPr>
              <p:nvPr/>
            </p:nvSpPr>
            <p:spPr bwMode="auto">
              <a:xfrm>
                <a:off x="1482" y="1144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5" name="Text Box 6"/>
              <p:cNvSpPr txBox="1">
                <a:spLocks noChangeArrowheads="1"/>
              </p:cNvSpPr>
              <p:nvPr/>
            </p:nvSpPr>
            <p:spPr bwMode="auto">
              <a:xfrm>
                <a:off x="2295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6" name="Text Box 6"/>
              <p:cNvSpPr txBox="1">
                <a:spLocks noChangeArrowheads="1"/>
              </p:cNvSpPr>
              <p:nvPr/>
            </p:nvSpPr>
            <p:spPr bwMode="auto">
              <a:xfrm>
                <a:off x="3077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000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7" name="Text Box 6"/>
              <p:cNvSpPr txBox="1">
                <a:spLocks noChangeArrowheads="1"/>
              </p:cNvSpPr>
              <p:nvPr/>
            </p:nvSpPr>
            <p:spPr bwMode="auto">
              <a:xfrm>
                <a:off x="3943" y="1138"/>
                <a:ext cx="26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Text Box 6"/>
              <p:cNvSpPr txBox="1">
                <a:spLocks noChangeArrowheads="1"/>
              </p:cNvSpPr>
              <p:nvPr/>
            </p:nvSpPr>
            <p:spPr bwMode="auto">
              <a:xfrm>
                <a:off x="4541" y="1138"/>
                <a:ext cx="70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0110011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1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4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Group 4"/>
          <p:cNvGrpSpPr>
            <a:grpSpLocks/>
          </p:cNvGrpSpPr>
          <p:nvPr/>
        </p:nvGrpSpPr>
        <p:grpSpPr bwMode="auto">
          <a:xfrm>
            <a:off x="423581" y="1553769"/>
            <a:ext cx="10477502" cy="459053"/>
            <a:chOff x="288" y="1138"/>
            <a:chExt cx="5136" cy="347"/>
          </a:xfrm>
        </p:grpSpPr>
        <p:grpSp>
          <p:nvGrpSpPr>
            <p:cNvPr id="40" name="Group 5"/>
            <p:cNvGrpSpPr>
              <a:grpSpLocks/>
            </p:cNvGrpSpPr>
            <p:nvPr/>
          </p:nvGrpSpPr>
          <p:grpSpPr bwMode="auto">
            <a:xfrm>
              <a:off x="381" y="1138"/>
              <a:ext cx="4867" cy="347"/>
              <a:chOff x="381" y="1138"/>
              <a:chExt cx="4867" cy="347"/>
            </a:xfrm>
          </p:grpSpPr>
          <p:sp>
            <p:nvSpPr>
              <p:cNvPr id="59" name="Text Box 6"/>
              <p:cNvSpPr txBox="1">
                <a:spLocks noChangeArrowheads="1"/>
              </p:cNvSpPr>
              <p:nvPr/>
            </p:nvSpPr>
            <p:spPr bwMode="auto">
              <a:xfrm>
                <a:off x="381" y="1138"/>
                <a:ext cx="70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0100000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0" name="Text Box 6"/>
              <p:cNvSpPr txBox="1">
                <a:spLocks noChangeArrowheads="1"/>
              </p:cNvSpPr>
              <p:nvPr/>
            </p:nvSpPr>
            <p:spPr bwMode="auto">
              <a:xfrm>
                <a:off x="1482" y="1144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rs2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1" name="Text Box 6"/>
              <p:cNvSpPr txBox="1">
                <a:spLocks noChangeArrowheads="1"/>
              </p:cNvSpPr>
              <p:nvPr/>
            </p:nvSpPr>
            <p:spPr bwMode="auto">
              <a:xfrm>
                <a:off x="2295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rs1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2" name="Text Box 6"/>
              <p:cNvSpPr txBox="1">
                <a:spLocks noChangeArrowheads="1"/>
              </p:cNvSpPr>
              <p:nvPr/>
            </p:nvSpPr>
            <p:spPr bwMode="auto">
              <a:xfrm>
                <a:off x="3077" y="1138"/>
                <a:ext cx="355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000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3" name="Text Box 6"/>
              <p:cNvSpPr txBox="1">
                <a:spLocks noChangeArrowheads="1"/>
              </p:cNvSpPr>
              <p:nvPr/>
            </p:nvSpPr>
            <p:spPr bwMode="auto">
              <a:xfrm>
                <a:off x="3943" y="1138"/>
                <a:ext cx="26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 err="1">
                    <a:solidFill>
                      <a:schemeClr val="tx2"/>
                    </a:solidFill>
                    <a:latin typeface="Courier New" pitchFamily="-65" charset="0"/>
                  </a:rPr>
                  <a:t>rd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64" name="Text Box 6"/>
              <p:cNvSpPr txBox="1">
                <a:spLocks noChangeArrowheads="1"/>
              </p:cNvSpPr>
              <p:nvPr/>
            </p:nvSpPr>
            <p:spPr bwMode="auto">
              <a:xfrm>
                <a:off x="4541" y="1138"/>
                <a:ext cx="707" cy="34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r"/>
                <a:r>
                  <a:rPr lang="en-US" sz="2333" b="1" dirty="0">
                    <a:solidFill>
                      <a:schemeClr val="tx2"/>
                    </a:solidFill>
                    <a:latin typeface="Courier New" pitchFamily="-65" charset="0"/>
                  </a:rPr>
                  <a:t>0110011</a:t>
                </a:r>
                <a:endParaRPr lang="en-US" sz="1667" dirty="0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88" y="1152"/>
              <a:ext cx="5136" cy="288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2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43" name="Line 14"/>
            <p:cNvSpPr>
              <a:spLocks noChangeShapeType="1"/>
            </p:cNvSpPr>
            <p:nvPr/>
          </p:nvSpPr>
          <p:spPr bwMode="auto">
            <a:xfrm>
              <a:off x="20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44" name="Line 15"/>
            <p:cNvSpPr>
              <a:spLocks noChangeShapeType="1"/>
            </p:cNvSpPr>
            <p:nvPr/>
          </p:nvSpPr>
          <p:spPr bwMode="auto">
            <a:xfrm>
              <a:off x="2832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>
              <a:off x="3648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46" name="Line 17"/>
            <p:cNvSpPr>
              <a:spLocks noChangeShapeType="1"/>
            </p:cNvSpPr>
            <p:nvPr/>
          </p:nvSpPr>
          <p:spPr bwMode="auto">
            <a:xfrm>
              <a:off x="4464" y="1152"/>
              <a:ext cx="0" cy="28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</p:grpSp>
      <p:sp>
        <p:nvSpPr>
          <p:cNvPr id="65" name="Rectangle 64"/>
          <p:cNvSpPr/>
          <p:nvPr/>
        </p:nvSpPr>
        <p:spPr>
          <a:xfrm>
            <a:off x="11049376" y="1131309"/>
            <a:ext cx="72327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add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11014899" y="1544779"/>
            <a:ext cx="723275" cy="4513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sub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63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>
                <a:latin typeface="Courier New"/>
                <a:cs typeface="Courier New"/>
              </a:rPr>
              <a:t>add/sub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303746" y="1075700"/>
            <a:ext cx="3130615" cy="2977958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4433865" y="1560471"/>
            <a:ext cx="4445000" cy="3058432"/>
            <a:chOff x="5320638" y="1872565"/>
            <a:chExt cx="5334000" cy="3670118"/>
          </a:xfrm>
        </p:grpSpPr>
        <p:sp>
          <p:nvSpPr>
            <p:cNvPr id="127" name="Freeform 48"/>
            <p:cNvSpPr>
              <a:spLocks/>
            </p:cNvSpPr>
            <p:nvPr/>
          </p:nvSpPr>
          <p:spPr bwMode="auto">
            <a:xfrm>
              <a:off x="5334697" y="3516633"/>
              <a:ext cx="1435865" cy="373113"/>
            </a:xfrm>
            <a:custGeom>
              <a:avLst/>
              <a:gdLst>
                <a:gd name="T0" fmla="*/ 0 w 817"/>
                <a:gd name="T1" fmla="*/ 192 h 193"/>
                <a:gd name="T2" fmla="*/ 0 w 817"/>
                <a:gd name="T3" fmla="*/ 0 h 193"/>
                <a:gd name="T4" fmla="*/ 816 w 817"/>
                <a:gd name="T5" fmla="*/ 0 h 193"/>
                <a:gd name="T6" fmla="*/ 0 60000 65536"/>
                <a:gd name="T7" fmla="*/ 0 60000 65536"/>
                <a:gd name="T8" fmla="*/ 0 60000 65536"/>
                <a:gd name="T9" fmla="*/ 0 w 817"/>
                <a:gd name="T10" fmla="*/ 0 h 193"/>
                <a:gd name="T11" fmla="*/ 817 w 817"/>
                <a:gd name="T12" fmla="*/ 193 h 19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17" h="193">
                  <a:moveTo>
                    <a:pt x="0" y="192"/>
                  </a:moveTo>
                  <a:lnTo>
                    <a:pt x="0" y="0"/>
                  </a:ln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28" name="Freeform 49"/>
            <p:cNvSpPr>
              <a:spLocks/>
            </p:cNvSpPr>
            <p:nvPr/>
          </p:nvSpPr>
          <p:spPr bwMode="auto">
            <a:xfrm>
              <a:off x="5334696" y="3873331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32" name="Freeform 53"/>
            <p:cNvSpPr>
              <a:spLocks/>
            </p:cNvSpPr>
            <p:nvPr/>
          </p:nvSpPr>
          <p:spPr bwMode="auto">
            <a:xfrm flipV="1">
              <a:off x="7453337" y="4255462"/>
              <a:ext cx="1933303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5" name="Rectangle 56"/>
            <p:cNvSpPr>
              <a:spLocks noChangeArrowheads="1"/>
            </p:cNvSpPr>
            <p:nvPr/>
          </p:nvSpPr>
          <p:spPr bwMode="auto">
            <a:xfrm>
              <a:off x="5476360" y="3950143"/>
              <a:ext cx="1062312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Inst</a:t>
              </a:r>
              <a:r>
                <a:rPr lang="en-US" sz="1333" b="1" dirty="0">
                  <a:solidFill>
                    <a:schemeClr val="tx2"/>
                  </a:solidFill>
                </a:rPr>
                <a:t>[24:20]</a:t>
              </a:r>
            </a:p>
          </p:txBody>
        </p:sp>
        <p:sp>
          <p:nvSpPr>
            <p:cNvPr id="137" name="Line 58"/>
            <p:cNvSpPr>
              <a:spLocks noChangeShapeType="1"/>
            </p:cNvSpPr>
            <p:nvPr/>
          </p:nvSpPr>
          <p:spPr bwMode="auto">
            <a:xfrm flipH="1">
              <a:off x="5331190" y="3524366"/>
              <a:ext cx="3507" cy="2018317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40" name="Freeform 61"/>
            <p:cNvSpPr>
              <a:spLocks/>
            </p:cNvSpPr>
            <p:nvPr/>
          </p:nvSpPr>
          <p:spPr bwMode="auto">
            <a:xfrm>
              <a:off x="5320638" y="4230237"/>
              <a:ext cx="1435865" cy="1933"/>
            </a:xfrm>
            <a:custGeom>
              <a:avLst/>
              <a:gdLst>
                <a:gd name="T0" fmla="*/ 0 w 817"/>
                <a:gd name="T1" fmla="*/ 0 h 1"/>
                <a:gd name="T2" fmla="*/ 816 w 817"/>
                <a:gd name="T3" fmla="*/ 0 h 1"/>
                <a:gd name="T4" fmla="*/ 0 60000 65536"/>
                <a:gd name="T5" fmla="*/ 0 60000 65536"/>
                <a:gd name="T6" fmla="*/ 0 w 817"/>
                <a:gd name="T7" fmla="*/ 0 h 1"/>
                <a:gd name="T8" fmla="*/ 817 w 817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17" h="1">
                  <a:moveTo>
                    <a:pt x="0" y="0"/>
                  </a:moveTo>
                  <a:lnTo>
                    <a:pt x="816" y="0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grpSp>
          <p:nvGrpSpPr>
            <p:cNvPr id="141" name="Group 62"/>
            <p:cNvGrpSpPr>
              <a:grpSpLocks/>
            </p:cNvGrpSpPr>
            <p:nvPr/>
          </p:nvGrpSpPr>
          <p:grpSpPr bwMode="auto">
            <a:xfrm>
              <a:off x="9408179" y="3470170"/>
              <a:ext cx="676939" cy="1168993"/>
              <a:chOff x="4085" y="1630"/>
              <a:chExt cx="241" cy="385"/>
            </a:xfrm>
          </p:grpSpPr>
          <p:sp>
            <p:nvSpPr>
              <p:cNvPr id="162" name="Freeform 65"/>
              <p:cNvSpPr>
                <a:spLocks/>
              </p:cNvSpPr>
              <p:nvPr/>
            </p:nvSpPr>
            <p:spPr bwMode="auto">
              <a:xfrm>
                <a:off x="4085" y="1630"/>
                <a:ext cx="241" cy="385"/>
              </a:xfrm>
              <a:custGeom>
                <a:avLst/>
                <a:gdLst>
                  <a:gd name="T0" fmla="*/ 0 w 241"/>
                  <a:gd name="T1" fmla="*/ 0 h 385"/>
                  <a:gd name="T2" fmla="*/ 0 w 241"/>
                  <a:gd name="T3" fmla="*/ 160 h 385"/>
                  <a:gd name="T4" fmla="*/ 48 w 241"/>
                  <a:gd name="T5" fmla="*/ 192 h 385"/>
                  <a:gd name="T6" fmla="*/ 0 w 241"/>
                  <a:gd name="T7" fmla="*/ 224 h 385"/>
                  <a:gd name="T8" fmla="*/ 0 w 241"/>
                  <a:gd name="T9" fmla="*/ 384 h 385"/>
                  <a:gd name="T10" fmla="*/ 240 w 241"/>
                  <a:gd name="T11" fmla="*/ 288 h 385"/>
                  <a:gd name="T12" fmla="*/ 240 w 241"/>
                  <a:gd name="T13" fmla="*/ 96 h 385"/>
                  <a:gd name="T14" fmla="*/ 0 w 241"/>
                  <a:gd name="T15" fmla="*/ 0 h 385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241"/>
                  <a:gd name="T25" fmla="*/ 0 h 385"/>
                  <a:gd name="T26" fmla="*/ 241 w 241"/>
                  <a:gd name="T27" fmla="*/ 385 h 385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241" h="385">
                    <a:moveTo>
                      <a:pt x="0" y="0"/>
                    </a:moveTo>
                    <a:lnTo>
                      <a:pt x="0" y="160"/>
                    </a:lnTo>
                    <a:lnTo>
                      <a:pt x="48" y="192"/>
                    </a:lnTo>
                    <a:lnTo>
                      <a:pt x="0" y="224"/>
                    </a:lnTo>
                    <a:lnTo>
                      <a:pt x="0" y="384"/>
                    </a:lnTo>
                    <a:lnTo>
                      <a:pt x="240" y="288"/>
                    </a:lnTo>
                    <a:lnTo>
                      <a:pt x="240" y="96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38100" cap="rnd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500"/>
              </a:p>
            </p:txBody>
          </p:sp>
          <p:sp>
            <p:nvSpPr>
              <p:cNvPr id="163" name="Rectangle 66"/>
              <p:cNvSpPr>
                <a:spLocks noChangeArrowheads="1"/>
              </p:cNvSpPr>
              <p:nvPr/>
            </p:nvSpPr>
            <p:spPr bwMode="auto">
              <a:xfrm>
                <a:off x="4106" y="1828"/>
                <a:ext cx="193" cy="113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ALU</a:t>
                </a:r>
              </a:p>
            </p:txBody>
          </p:sp>
          <p:sp>
            <p:nvSpPr>
              <p:cNvPr id="180" name="Rectangle 66"/>
              <p:cNvSpPr>
                <a:spLocks noChangeArrowheads="1"/>
              </p:cNvSpPr>
              <p:nvPr/>
            </p:nvSpPr>
            <p:spPr bwMode="auto">
              <a:xfrm>
                <a:off x="4145" y="1708"/>
                <a:ext cx="122" cy="144"/>
              </a:xfrm>
              <a:prstGeom prst="rect">
                <a:avLst/>
              </a:prstGeom>
              <a:noFill/>
              <a:ln w="381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2000" b="1" dirty="0">
                    <a:solidFill>
                      <a:schemeClr val="tx2"/>
                    </a:solidFill>
                  </a:rPr>
                  <a:t>+</a:t>
                </a:r>
              </a:p>
            </p:txBody>
          </p:sp>
        </p:grpSp>
        <p:sp>
          <p:nvSpPr>
            <p:cNvPr id="146" name="Rectangle 72"/>
            <p:cNvSpPr>
              <a:spLocks noChangeArrowheads="1"/>
            </p:cNvSpPr>
            <p:nvPr/>
          </p:nvSpPr>
          <p:spPr bwMode="auto">
            <a:xfrm>
              <a:off x="7538784" y="5133545"/>
              <a:ext cx="371737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clk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48" name="Rectangle 74"/>
            <p:cNvSpPr>
              <a:spLocks noChangeArrowheads="1"/>
            </p:cNvSpPr>
            <p:nvPr/>
          </p:nvSpPr>
          <p:spPr bwMode="auto">
            <a:xfrm>
              <a:off x="6791652" y="2614312"/>
              <a:ext cx="1502103" cy="230365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50" name="Rectangle 76"/>
            <p:cNvSpPr>
              <a:spLocks noChangeArrowheads="1"/>
            </p:cNvSpPr>
            <p:nvPr/>
          </p:nvSpPr>
          <p:spPr bwMode="auto">
            <a:xfrm>
              <a:off x="6894442" y="4541460"/>
              <a:ext cx="769616" cy="3443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 err="1">
                  <a:solidFill>
                    <a:schemeClr val="tx2"/>
                  </a:solidFill>
                </a:rPr>
                <a:t>Reg</a:t>
              </a:r>
              <a:r>
                <a:rPr lang="en-US" sz="1500" b="1" dirty="0">
                  <a:solidFill>
                    <a:schemeClr val="tx2"/>
                  </a:solidFill>
                </a:rPr>
                <a:t> [ ]</a:t>
              </a:r>
            </a:p>
          </p:txBody>
        </p:sp>
        <p:sp>
          <p:nvSpPr>
            <p:cNvPr id="144" name="Line 86"/>
            <p:cNvSpPr>
              <a:spLocks noChangeShapeType="1"/>
            </p:cNvSpPr>
            <p:nvPr/>
          </p:nvSpPr>
          <p:spPr bwMode="auto">
            <a:xfrm>
              <a:off x="10062647" y="4040275"/>
              <a:ext cx="562395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4" name="Freeform 53"/>
            <p:cNvSpPr>
              <a:spLocks/>
            </p:cNvSpPr>
            <p:nvPr/>
          </p:nvSpPr>
          <p:spPr bwMode="auto">
            <a:xfrm flipV="1">
              <a:off x="8313513" y="3743971"/>
              <a:ext cx="1094666" cy="45719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5" name="Line 86"/>
            <p:cNvSpPr>
              <a:spLocks noChangeShapeType="1"/>
            </p:cNvSpPr>
            <p:nvPr/>
          </p:nvSpPr>
          <p:spPr bwMode="auto">
            <a:xfrm flipH="1">
              <a:off x="10633851" y="1904493"/>
              <a:ext cx="20787" cy="212145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500" dirty="0"/>
            </a:p>
          </p:txBody>
        </p:sp>
        <p:sp>
          <p:nvSpPr>
            <p:cNvPr id="166" name="Line 86"/>
            <p:cNvSpPr>
              <a:spLocks noChangeShapeType="1"/>
            </p:cNvSpPr>
            <p:nvPr/>
          </p:nvSpPr>
          <p:spPr bwMode="auto">
            <a:xfrm flipV="1">
              <a:off x="5777839" y="1894482"/>
              <a:ext cx="4864418" cy="48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7" name="Line 86"/>
            <p:cNvSpPr>
              <a:spLocks noChangeShapeType="1"/>
            </p:cNvSpPr>
            <p:nvPr/>
          </p:nvSpPr>
          <p:spPr bwMode="auto">
            <a:xfrm flipH="1">
              <a:off x="5756194" y="1872565"/>
              <a:ext cx="16766" cy="1142362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r"/>
              <a:endParaRPr lang="en-US" sz="1500" dirty="0"/>
            </a:p>
          </p:txBody>
        </p:sp>
        <p:sp>
          <p:nvSpPr>
            <p:cNvPr id="168" name="Freeform 53"/>
            <p:cNvSpPr>
              <a:spLocks/>
            </p:cNvSpPr>
            <p:nvPr/>
          </p:nvSpPr>
          <p:spPr bwMode="auto">
            <a:xfrm flipV="1">
              <a:off x="5767803" y="2967748"/>
              <a:ext cx="1004090" cy="47180"/>
            </a:xfrm>
            <a:custGeom>
              <a:avLst/>
              <a:gdLst>
                <a:gd name="T0" fmla="*/ 0 w 873"/>
                <a:gd name="T1" fmla="*/ 0 h 1"/>
                <a:gd name="T2" fmla="*/ 872 w 873"/>
                <a:gd name="T3" fmla="*/ 0 h 1"/>
                <a:gd name="T4" fmla="*/ 0 60000 65536"/>
                <a:gd name="T5" fmla="*/ 0 60000 65536"/>
                <a:gd name="T6" fmla="*/ 0 w 873"/>
                <a:gd name="T7" fmla="*/ 0 h 1"/>
                <a:gd name="T8" fmla="*/ 873 w 873"/>
                <a:gd name="T9" fmla="*/ 1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73" h="1">
                  <a:moveTo>
                    <a:pt x="0" y="0"/>
                  </a:moveTo>
                  <a:lnTo>
                    <a:pt x="87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70" name="Freeform 43"/>
            <p:cNvSpPr>
              <a:spLocks/>
            </p:cNvSpPr>
            <p:nvPr/>
          </p:nvSpPr>
          <p:spPr bwMode="auto">
            <a:xfrm>
              <a:off x="7682838" y="4785013"/>
              <a:ext cx="134282" cy="132957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71" name="Line 85"/>
            <p:cNvSpPr>
              <a:spLocks noChangeShapeType="1"/>
            </p:cNvSpPr>
            <p:nvPr/>
          </p:nvSpPr>
          <p:spPr bwMode="auto">
            <a:xfrm>
              <a:off x="7759038" y="4917970"/>
              <a:ext cx="0" cy="17399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72" name="Rectangle 56"/>
            <p:cNvSpPr>
              <a:spLocks noChangeArrowheads="1"/>
            </p:cNvSpPr>
            <p:nvPr/>
          </p:nvSpPr>
          <p:spPr bwMode="auto">
            <a:xfrm>
              <a:off x="5476360" y="3546370"/>
              <a:ext cx="1062312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Inst</a:t>
              </a:r>
              <a:r>
                <a:rPr lang="en-US" sz="1333" b="1" dirty="0">
                  <a:solidFill>
                    <a:schemeClr val="tx2"/>
                  </a:solidFill>
                </a:rPr>
                <a:t>[19:15]</a:t>
              </a:r>
            </a:p>
          </p:txBody>
        </p:sp>
        <p:sp>
          <p:nvSpPr>
            <p:cNvPr id="173" name="Rectangle 56"/>
            <p:cNvSpPr>
              <a:spLocks noChangeArrowheads="1"/>
            </p:cNvSpPr>
            <p:nvPr/>
          </p:nvSpPr>
          <p:spPr bwMode="auto">
            <a:xfrm>
              <a:off x="5538941" y="3165370"/>
              <a:ext cx="952666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Inst</a:t>
              </a:r>
              <a:r>
                <a:rPr lang="en-US" sz="1333" b="1" dirty="0">
                  <a:solidFill>
                    <a:schemeClr val="tx2"/>
                  </a:solidFill>
                </a:rPr>
                <a:t>[11:7]</a:t>
              </a:r>
            </a:p>
          </p:txBody>
        </p:sp>
        <p:sp>
          <p:nvSpPr>
            <p:cNvPr id="174" name="Rectangle 76"/>
            <p:cNvSpPr>
              <a:spLocks noChangeArrowheads="1"/>
            </p:cNvSpPr>
            <p:nvPr/>
          </p:nvSpPr>
          <p:spPr bwMode="auto">
            <a:xfrm>
              <a:off x="6768438" y="4079770"/>
              <a:ext cx="667972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AddrB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5" name="Rectangle 76"/>
            <p:cNvSpPr>
              <a:spLocks noChangeArrowheads="1"/>
            </p:cNvSpPr>
            <p:nvPr/>
          </p:nvSpPr>
          <p:spPr bwMode="auto">
            <a:xfrm>
              <a:off x="6768438" y="3698770"/>
              <a:ext cx="700674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AddrA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6" name="Rectangle 76"/>
            <p:cNvSpPr>
              <a:spLocks noChangeArrowheads="1"/>
            </p:cNvSpPr>
            <p:nvPr/>
          </p:nvSpPr>
          <p:spPr bwMode="auto">
            <a:xfrm>
              <a:off x="7606638" y="3676886"/>
              <a:ext cx="681668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DataA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7" name="Rectangle 76"/>
            <p:cNvSpPr>
              <a:spLocks noChangeArrowheads="1"/>
            </p:cNvSpPr>
            <p:nvPr/>
          </p:nvSpPr>
          <p:spPr bwMode="auto">
            <a:xfrm>
              <a:off x="7606638" y="4147222"/>
              <a:ext cx="648967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DataB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8" name="Rectangle 76"/>
            <p:cNvSpPr>
              <a:spLocks noChangeArrowheads="1"/>
            </p:cNvSpPr>
            <p:nvPr/>
          </p:nvSpPr>
          <p:spPr bwMode="auto">
            <a:xfrm>
              <a:off x="6763411" y="3359859"/>
              <a:ext cx="691055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AddrD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79" name="Rectangle 76"/>
            <p:cNvSpPr>
              <a:spLocks noChangeArrowheads="1"/>
            </p:cNvSpPr>
            <p:nvPr/>
          </p:nvSpPr>
          <p:spPr bwMode="auto">
            <a:xfrm>
              <a:off x="6768438" y="2861458"/>
              <a:ext cx="672050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DataD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81" name="Rectangle 72"/>
            <p:cNvSpPr>
              <a:spLocks noChangeArrowheads="1"/>
            </p:cNvSpPr>
            <p:nvPr/>
          </p:nvSpPr>
          <p:spPr bwMode="auto">
            <a:xfrm>
              <a:off x="10106656" y="3673407"/>
              <a:ext cx="408287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alu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sp>
          <p:nvSpPr>
            <p:cNvPr id="182" name="Rectangle 76"/>
            <p:cNvSpPr>
              <a:spLocks noChangeArrowheads="1"/>
            </p:cNvSpPr>
            <p:nvPr/>
          </p:nvSpPr>
          <p:spPr bwMode="auto">
            <a:xfrm>
              <a:off x="8316850" y="3425323"/>
              <a:ext cx="848714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</a:t>
              </a:r>
              <a:r>
                <a:rPr lang="en-US" sz="1333" b="1" dirty="0">
                  <a:solidFill>
                    <a:schemeClr val="tx2"/>
                  </a:solidFill>
                </a:rPr>
                <a:t>[rs1]</a:t>
              </a:r>
            </a:p>
          </p:txBody>
        </p:sp>
        <p:sp>
          <p:nvSpPr>
            <p:cNvPr id="183" name="Rectangle 76"/>
            <p:cNvSpPr>
              <a:spLocks noChangeArrowheads="1"/>
            </p:cNvSpPr>
            <p:nvPr/>
          </p:nvSpPr>
          <p:spPr bwMode="auto">
            <a:xfrm>
              <a:off x="8292438" y="3953652"/>
              <a:ext cx="848714" cy="313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</a:t>
              </a:r>
              <a:r>
                <a:rPr lang="en-US" sz="1333" b="1" dirty="0">
                  <a:solidFill>
                    <a:schemeClr val="tx2"/>
                  </a:solidFill>
                </a:rPr>
                <a:t>[rs2]</a:t>
              </a:r>
            </a:p>
          </p:txBody>
        </p:sp>
      </p:grpSp>
      <p:grpSp>
        <p:nvGrpSpPr>
          <p:cNvPr id="209" name="Group 208"/>
          <p:cNvGrpSpPr/>
          <p:nvPr/>
        </p:nvGrpSpPr>
        <p:grpSpPr>
          <a:xfrm>
            <a:off x="1440409" y="3757361"/>
            <a:ext cx="7505529" cy="1603887"/>
            <a:chOff x="1728490" y="4508833"/>
            <a:chExt cx="9006635" cy="1924664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006635" cy="88508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50852" cy="344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6194814" y="5638800"/>
              <a:ext cx="1976022" cy="559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RegWEn</a:t>
              </a:r>
              <a:endParaRPr lang="en-US" sz="1333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(1=Write, 0=</a:t>
              </a:r>
              <a:r>
                <a:rPr lang="en-US" sz="1333" b="1" dirty="0" err="1">
                  <a:solidFill>
                    <a:schemeClr val="tx2"/>
                  </a:solidFill>
                </a:rPr>
                <a:t>NoWrite</a:t>
              </a:r>
              <a:r>
                <a:rPr lang="en-US" sz="1333" b="1" dirty="0">
                  <a:solidFill>
                    <a:schemeClr val="tx2"/>
                  </a:solidFill>
                </a:rPr>
                <a:t>)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25638" y="4917970"/>
              <a:ext cx="0" cy="62471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9753600" y="4508833"/>
              <a:ext cx="0" cy="103385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8892188" y="5632886"/>
              <a:ext cx="1466268" cy="559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rgbClr val="FF0000"/>
                  </a:solidFill>
                </a:rPr>
                <a:t>ALUSel</a:t>
              </a:r>
              <a:endParaRPr lang="en-US" sz="1333" b="1" dirty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rgbClr val="FF0000"/>
                  </a:solidFill>
                </a:rPr>
                <a:t>(add=0/sub=1)</a:t>
              </a:r>
            </a:p>
          </p:txBody>
        </p:sp>
      </p:grpSp>
      <p:sp>
        <p:nvSpPr>
          <p:cNvPr id="65" name="Rectangle 56"/>
          <p:cNvSpPr>
            <a:spLocks noChangeArrowheads="1"/>
          </p:cNvSpPr>
          <p:nvPr/>
        </p:nvSpPr>
        <p:spPr bwMode="auto">
          <a:xfrm>
            <a:off x="4125812" y="4691710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[31:0]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541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152400"/>
            <a:ext cx="11418888" cy="533400"/>
          </a:xfrm>
        </p:spPr>
        <p:txBody>
          <a:bodyPr>
            <a:noAutofit/>
          </a:bodyPr>
          <a:lstStyle/>
          <a:p>
            <a:r>
              <a:rPr lang="en-US" sz="3333" dirty="0"/>
              <a:t>Implementing other R-Format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7113" y="5680056"/>
            <a:ext cx="10467975" cy="1016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All implemented by decoding funct3 and funct7 fields and selecting appropriate ALU function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444501" y="1016000"/>
            <a:ext cx="10477499" cy="465008"/>
            <a:chOff x="152400" y="3181350"/>
            <a:chExt cx="8762999" cy="381000"/>
          </a:xfrm>
        </p:grpSpPr>
        <p:sp>
          <p:nvSpPr>
            <p:cNvPr id="87" name="Rectangle 86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89" name="Rectangle 88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444501" y="1460500"/>
            <a:ext cx="10477499" cy="465008"/>
            <a:chOff x="152400" y="3181350"/>
            <a:chExt cx="8762999" cy="381000"/>
          </a:xfrm>
        </p:grpSpPr>
        <p:sp>
          <p:nvSpPr>
            <p:cNvPr id="94" name="Rectangle 93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0100000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801823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204314" y="3181350"/>
              <a:ext cx="133936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444501" y="1905000"/>
            <a:ext cx="10477499" cy="465008"/>
            <a:chOff x="152400" y="3181350"/>
            <a:chExt cx="8762999" cy="381000"/>
          </a:xfrm>
        </p:grpSpPr>
        <p:sp>
          <p:nvSpPr>
            <p:cNvPr id="101" name="Rectangle 100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001</a:t>
              </a: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sp>
        <p:nvSpPr>
          <p:cNvPr id="107" name="Rectangle 106"/>
          <p:cNvSpPr/>
          <p:nvPr/>
        </p:nvSpPr>
        <p:spPr>
          <a:xfrm>
            <a:off x="11132392" y="973187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/>
                <a:cs typeface="Courier New"/>
              </a:rPr>
              <a:t>add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11112501" y="1417687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/>
                <a:cs typeface="Courier New"/>
              </a:rPr>
              <a:t>sub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11112501" y="1862187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/>
                <a:cs typeface="Courier New"/>
              </a:rPr>
              <a:t>sll</a:t>
            </a:r>
            <a:endParaRPr lang="en-US" sz="2667" b="1" dirty="0">
              <a:latin typeface="Courier New"/>
              <a:cs typeface="Courier New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444501" y="2349500"/>
            <a:ext cx="10477499" cy="465008"/>
            <a:chOff x="152400" y="3181350"/>
            <a:chExt cx="8762999" cy="381000"/>
          </a:xfrm>
        </p:grpSpPr>
        <p:sp>
          <p:nvSpPr>
            <p:cNvPr id="111" name="Rectangle 110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sp>
        <p:nvSpPr>
          <p:cNvPr id="117" name="Rectangle 116"/>
          <p:cNvSpPr/>
          <p:nvPr/>
        </p:nvSpPr>
        <p:spPr>
          <a:xfrm>
            <a:off x="11103456" y="2370187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/>
                <a:cs typeface="Courier New"/>
              </a:rPr>
              <a:t>slt</a:t>
            </a:r>
            <a:endParaRPr lang="en-US" sz="2667" b="1" dirty="0">
              <a:latin typeface="Courier New"/>
              <a:cs typeface="Courier New"/>
            </a:endParaRPr>
          </a:p>
        </p:txBody>
      </p:sp>
      <p:grpSp>
        <p:nvGrpSpPr>
          <p:cNvPr id="118" name="Group 117"/>
          <p:cNvGrpSpPr/>
          <p:nvPr/>
        </p:nvGrpSpPr>
        <p:grpSpPr>
          <a:xfrm>
            <a:off x="444501" y="2794000"/>
            <a:ext cx="10477499" cy="465008"/>
            <a:chOff x="152400" y="3181350"/>
            <a:chExt cx="8762999" cy="381000"/>
          </a:xfrm>
        </p:grpSpPr>
        <p:sp>
          <p:nvSpPr>
            <p:cNvPr id="119" name="Rectangle 118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</a:t>
              </a:r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444501" y="3238500"/>
            <a:ext cx="10477499" cy="465008"/>
            <a:chOff x="152400" y="3181350"/>
            <a:chExt cx="8762999" cy="381000"/>
          </a:xfrm>
        </p:grpSpPr>
        <p:sp>
          <p:nvSpPr>
            <p:cNvPr id="126" name="Rectangle 125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100</a:t>
              </a:r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sp>
        <p:nvSpPr>
          <p:cNvPr id="132" name="Rectangle 131"/>
          <p:cNvSpPr/>
          <p:nvPr/>
        </p:nvSpPr>
        <p:spPr>
          <a:xfrm>
            <a:off x="11112501" y="3238500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/>
                <a:cs typeface="Courier New"/>
              </a:rPr>
              <a:t>xor</a:t>
            </a:r>
            <a:endParaRPr lang="en-US" sz="2667" b="1" dirty="0">
              <a:latin typeface="Courier New"/>
              <a:cs typeface="Courier New"/>
            </a:endParaRPr>
          </a:p>
        </p:txBody>
      </p:sp>
      <p:grpSp>
        <p:nvGrpSpPr>
          <p:cNvPr id="133" name="Group 132"/>
          <p:cNvGrpSpPr/>
          <p:nvPr/>
        </p:nvGrpSpPr>
        <p:grpSpPr>
          <a:xfrm>
            <a:off x="444501" y="3683000"/>
            <a:ext cx="10477499" cy="465008"/>
            <a:chOff x="152400" y="3181350"/>
            <a:chExt cx="8762999" cy="381000"/>
          </a:xfrm>
        </p:grpSpPr>
        <p:sp>
          <p:nvSpPr>
            <p:cNvPr id="134" name="Rectangle 133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101</a:t>
              </a:r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sp>
        <p:nvSpPr>
          <p:cNvPr id="140" name="Rectangle 139"/>
          <p:cNvSpPr/>
          <p:nvPr/>
        </p:nvSpPr>
        <p:spPr>
          <a:xfrm>
            <a:off x="11112501" y="3640187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/>
                <a:cs typeface="Courier New"/>
              </a:rPr>
              <a:t>srl</a:t>
            </a:r>
            <a:endParaRPr lang="en-US" sz="2667" b="1" dirty="0">
              <a:latin typeface="Courier New"/>
              <a:cs typeface="Courier New"/>
            </a:endParaRPr>
          </a:p>
        </p:txBody>
      </p:sp>
      <p:grpSp>
        <p:nvGrpSpPr>
          <p:cNvPr id="141" name="Group 140"/>
          <p:cNvGrpSpPr/>
          <p:nvPr/>
        </p:nvGrpSpPr>
        <p:grpSpPr>
          <a:xfrm>
            <a:off x="444501" y="4106813"/>
            <a:ext cx="10477499" cy="465008"/>
            <a:chOff x="152400" y="3181350"/>
            <a:chExt cx="8762999" cy="381000"/>
          </a:xfrm>
        </p:grpSpPr>
        <p:sp>
          <p:nvSpPr>
            <p:cNvPr id="142" name="Rectangle 141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0100000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101</a:t>
              </a:r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sp>
        <p:nvSpPr>
          <p:cNvPr id="148" name="Rectangle 147"/>
          <p:cNvSpPr/>
          <p:nvPr/>
        </p:nvSpPr>
        <p:spPr>
          <a:xfrm>
            <a:off x="11112501" y="4064000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/>
                <a:cs typeface="Courier New"/>
              </a:rPr>
              <a:t>sra</a:t>
            </a:r>
            <a:endParaRPr lang="en-US" sz="2667" b="1" dirty="0">
              <a:latin typeface="Courier New"/>
              <a:cs typeface="Courier New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444501" y="4572000"/>
            <a:ext cx="10477499" cy="465008"/>
            <a:chOff x="152400" y="3181350"/>
            <a:chExt cx="8762999" cy="381000"/>
          </a:xfrm>
        </p:grpSpPr>
        <p:sp>
          <p:nvSpPr>
            <p:cNvPr id="150" name="Rectangle 149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110</a:t>
              </a: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444501" y="4995813"/>
            <a:ext cx="10477499" cy="465008"/>
            <a:chOff x="152400" y="3181350"/>
            <a:chExt cx="8762999" cy="381000"/>
          </a:xfrm>
        </p:grpSpPr>
        <p:sp>
          <p:nvSpPr>
            <p:cNvPr id="157" name="Rectangle 156"/>
            <p:cNvSpPr/>
            <p:nvPr/>
          </p:nvSpPr>
          <p:spPr>
            <a:xfrm>
              <a:off x="152400" y="3181350"/>
              <a:ext cx="164942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0000000</a:t>
              </a:r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1801824" y="3181350"/>
              <a:ext cx="140249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rs2</a:t>
              </a:r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3204314" y="3181350"/>
              <a:ext cx="133936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rs1</a:t>
              </a:r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4523971" y="3181350"/>
              <a:ext cx="1382951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111</a:t>
              </a:r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5896685" y="3181350"/>
              <a:ext cx="137048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 err="1">
                  <a:solidFill>
                    <a:srgbClr val="000000"/>
                  </a:solidFill>
                  <a:latin typeface="Courier New"/>
                  <a:cs typeface="Courier New"/>
                </a:rPr>
                <a:t>rd</a:t>
              </a:r>
              <a:endParaRPr lang="en-US" sz="2333" b="1" dirty="0">
                <a:solidFill>
                  <a:srgbClr val="00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7267170" y="3181350"/>
              <a:ext cx="1648229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2333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0110011</a:t>
              </a:r>
            </a:p>
          </p:txBody>
        </p:sp>
      </p:grpSp>
      <p:sp>
        <p:nvSpPr>
          <p:cNvPr id="163" name="Rectangle 162"/>
          <p:cNvSpPr/>
          <p:nvPr/>
        </p:nvSpPr>
        <p:spPr>
          <a:xfrm>
            <a:off x="11112500" y="4529187"/>
            <a:ext cx="595035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/>
                <a:cs typeface="Courier New"/>
              </a:rPr>
              <a:t>or</a:t>
            </a:r>
          </a:p>
        </p:txBody>
      </p:sp>
      <p:sp>
        <p:nvSpPr>
          <p:cNvPr id="164" name="Rectangle 163"/>
          <p:cNvSpPr/>
          <p:nvPr/>
        </p:nvSpPr>
        <p:spPr>
          <a:xfrm>
            <a:off x="11103456" y="4994375"/>
            <a:ext cx="800219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>
                <a:latin typeface="Courier New"/>
                <a:cs typeface="Courier New"/>
              </a:rPr>
              <a:t>and</a:t>
            </a:r>
          </a:p>
        </p:txBody>
      </p:sp>
      <p:sp>
        <p:nvSpPr>
          <p:cNvPr id="165" name="Rectangle 164"/>
          <p:cNvSpPr/>
          <p:nvPr/>
        </p:nvSpPr>
        <p:spPr>
          <a:xfrm>
            <a:off x="11088237" y="2751187"/>
            <a:ext cx="1005403" cy="5027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/>
                <a:cs typeface="Courier New"/>
              </a:rPr>
              <a:t>sltu</a:t>
            </a:r>
            <a:endParaRPr lang="en-US" sz="2667" b="1" dirty="0">
              <a:latin typeface="Courier New"/>
              <a:cs typeface="Courier New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167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19175" y="152400"/>
            <a:ext cx="10029825" cy="533400"/>
          </a:xfrm>
        </p:spPr>
        <p:txBody>
          <a:bodyPr>
            <a:normAutofit fontScale="90000"/>
          </a:bodyPr>
          <a:lstStyle/>
          <a:p>
            <a:r>
              <a:rPr lang="en-US" dirty="0"/>
              <a:t>Implementing I-Format - </a:t>
            </a:r>
            <a:r>
              <a:rPr lang="en-US" b="1" dirty="0" err="1">
                <a:latin typeface="Courier New"/>
                <a:cs typeface="Courier New"/>
              </a:rPr>
              <a:t>addi</a:t>
            </a:r>
            <a:r>
              <a:rPr lang="en-US" dirty="0"/>
              <a:t> instruction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09600" y="1295401"/>
            <a:ext cx="10972800" cy="952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21167" tIns="21167" rIns="21167" bIns="21167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182880" indent="-182880" algn="l" rtl="0" fontAlgn="base">
              <a:lnSpc>
                <a:spcPct val="75000"/>
              </a:lnSpc>
              <a:spcBef>
                <a:spcPts val="297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4050" b="1">
                <a:solidFill>
                  <a:srgbClr val="000000"/>
                </a:solidFill>
                <a:latin typeface="+mn-lt"/>
                <a:ea typeface="+mn-ea"/>
                <a:cs typeface="+mn-cs"/>
                <a:sym typeface="Helvetica" charset="0"/>
              </a:defRPr>
            </a:lvl1pPr>
            <a:lvl2pPr marL="594360" indent="-171450" algn="l" rtl="0" fontAlgn="base">
              <a:lnSpc>
                <a:spcPct val="85000"/>
              </a:lnSpc>
              <a:spcBef>
                <a:spcPts val="1620"/>
              </a:spcBef>
              <a:spcAft>
                <a:spcPct val="0"/>
              </a:spcAft>
              <a:buClr>
                <a:srgbClr val="0D407F"/>
              </a:buClr>
              <a:buSzPct val="100000"/>
              <a:buFont typeface="Helvetica" charset="0"/>
              <a:buChar char="•"/>
              <a:defRPr sz="3510" b="1">
                <a:solidFill>
                  <a:srgbClr val="0D407F"/>
                </a:solidFill>
                <a:latin typeface="+mn-lt"/>
                <a:ea typeface="+mn-ea"/>
                <a:cs typeface="+mn-cs"/>
                <a:sym typeface="Helvetica" charset="0"/>
              </a:defRPr>
            </a:lvl2pPr>
            <a:lvl3pPr marL="1108710" indent="-308610" algn="l" rtl="0" fontAlgn="base">
              <a:lnSpc>
                <a:spcPct val="85000"/>
              </a:lnSpc>
              <a:spcBef>
                <a:spcPts val="1350"/>
              </a:spcBef>
              <a:spcAft>
                <a:spcPct val="0"/>
              </a:spcAft>
              <a:buClr>
                <a:srgbClr val="810A52"/>
              </a:buClr>
              <a:buSzPct val="100000"/>
              <a:buFont typeface="Wingdings" charset="0"/>
              <a:buChar char="§"/>
              <a:defRPr sz="3150" b="1">
                <a:solidFill>
                  <a:srgbClr val="810A52"/>
                </a:solidFill>
                <a:latin typeface="+mn-lt"/>
                <a:ea typeface="+mn-ea"/>
                <a:cs typeface="+mn-cs"/>
                <a:sym typeface="Helvetica" charset="0"/>
              </a:defRPr>
            </a:lvl3pPr>
            <a:lvl4pPr marL="15201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" charset="0"/>
              <a:buChar char="•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4pPr>
            <a:lvl5pPr marL="193167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5pPr>
            <a:lvl6pPr marL="234315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6pPr>
            <a:lvl7pPr marL="275463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7pPr>
            <a:lvl8pPr marL="316611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8pPr>
            <a:lvl9pPr marL="3577590" indent="-308610" algn="l" rtl="0" fontAlgn="base">
              <a:spcBef>
                <a:spcPts val="54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Helvetica" charset="0"/>
              <a:buChar char="»"/>
              <a:defRPr sz="2610" b="1">
                <a:solidFill>
                  <a:srgbClr val="000000"/>
                </a:solidFill>
                <a:latin typeface="+mn-lt"/>
                <a:ea typeface="ヒラギノ角ゴ ProN W3" charset="0"/>
                <a:cs typeface="ヒラギノ角ゴ ProN W3" charset="0"/>
                <a:sym typeface="Helvetica" charset="0"/>
              </a:defRPr>
            </a:lvl9pPr>
          </a:lstStyle>
          <a:p>
            <a:r>
              <a:rPr lang="en-US" sz="3375" kern="0"/>
              <a:t>RISC-V Assembly Instruction:</a:t>
            </a:r>
          </a:p>
          <a:p>
            <a:pPr lvl="1">
              <a:buFontTx/>
              <a:buNone/>
            </a:pPr>
            <a:r>
              <a:rPr lang="en-US" sz="2925" kern="0">
                <a:latin typeface="Courier New" pitchFamily="-65" charset="0"/>
              </a:rPr>
              <a:t>addi  x15,x1,-50</a:t>
            </a:r>
          </a:p>
          <a:p>
            <a:pPr lvl="1">
              <a:buFontTx/>
              <a:buNone/>
            </a:pPr>
            <a:endParaRPr lang="en-US" sz="2925" kern="0"/>
          </a:p>
          <a:p>
            <a:pPr lvl="1">
              <a:buFontTx/>
              <a:buNone/>
            </a:pPr>
            <a:endParaRPr lang="en-US" sz="2925" kern="0" dirty="0"/>
          </a:p>
        </p:txBody>
      </p:sp>
      <p:grpSp>
        <p:nvGrpSpPr>
          <p:cNvPr id="23" name="Group 22"/>
          <p:cNvGrpSpPr/>
          <p:nvPr/>
        </p:nvGrpSpPr>
        <p:grpSpPr>
          <a:xfrm>
            <a:off x="727013" y="4241800"/>
            <a:ext cx="10477503" cy="457200"/>
            <a:chOff x="152399" y="3181350"/>
            <a:chExt cx="8763001" cy="381000"/>
          </a:xfrm>
        </p:grpSpPr>
        <p:sp>
          <p:nvSpPr>
            <p:cNvPr id="24" name="Rectangle 23"/>
            <p:cNvSpPr/>
            <p:nvPr/>
          </p:nvSpPr>
          <p:spPr>
            <a:xfrm>
              <a:off x="152399" y="3181350"/>
              <a:ext cx="303019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000" b="1" dirty="0">
                  <a:solidFill>
                    <a:srgbClr val="000000"/>
                  </a:solidFill>
                  <a:latin typeface="Courier New"/>
                  <a:cs typeface="Courier New"/>
                </a:rPr>
                <a:t>111111001110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82595" y="3181350"/>
              <a:ext cx="1310356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0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00001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492951" y="3181350"/>
              <a:ext cx="1392250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0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000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5885202" y="3181350"/>
              <a:ext cx="1392253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0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01111</a:t>
              </a: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7277456" y="3181350"/>
              <a:ext cx="1637944" cy="381000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bIns="0" rtlCol="0" anchor="ctr"/>
            <a:lstStyle/>
            <a:p>
              <a:pPr algn="ctr"/>
              <a:r>
                <a:rPr lang="en-US" sz="3000" b="1" dirty="0">
                  <a:solidFill>
                    <a:srgbClr val="000000"/>
                  </a:solidFill>
                  <a:latin typeface="Courier New"/>
                  <a:cs typeface="Courier New"/>
                </a:rPr>
                <a:t>0010011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1407619" y="4851396"/>
            <a:ext cx="9687041" cy="553998"/>
            <a:chOff x="1284314" y="3867150"/>
            <a:chExt cx="7265280" cy="415499"/>
          </a:xfrm>
        </p:grpSpPr>
        <p:sp>
          <p:nvSpPr>
            <p:cNvPr id="30" name="TextBox 29"/>
            <p:cNvSpPr txBox="1"/>
            <p:nvPr/>
          </p:nvSpPr>
          <p:spPr>
            <a:xfrm>
              <a:off x="7372349" y="3867150"/>
              <a:ext cx="1177245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OP-</a:t>
              </a:r>
              <a:r>
                <a:rPr lang="en-US" sz="3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Imm</a:t>
              </a:r>
              <a:endParaRPr lang="en-US" sz="30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140650" y="3867150"/>
              <a:ext cx="1004121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rd</a:t>
              </a:r>
              <a:r>
                <a:rPr lang="en-US" sz="3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=15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06034" y="3867150"/>
              <a:ext cx="657872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84314" y="3867150"/>
              <a:ext cx="1350370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imm</a:t>
              </a:r>
              <a:r>
                <a:rPr lang="en-US" sz="3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=-50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32809" y="3867150"/>
              <a:ext cx="1004121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rs1=1</a:t>
              </a:r>
            </a:p>
          </p:txBody>
        </p:sp>
      </p:grpSp>
      <p:sp>
        <p:nvSpPr>
          <p:cNvPr id="35" name="Text Box 8"/>
          <p:cNvSpPr txBox="1">
            <a:spLocks noChangeArrowheads="1"/>
          </p:cNvSpPr>
          <p:nvPr/>
        </p:nvSpPr>
        <p:spPr bwMode="auto">
          <a:xfrm>
            <a:off x="4975819" y="3219979"/>
            <a:ext cx="364202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1667">
              <a:solidFill>
                <a:schemeClr val="tx2"/>
              </a:solidFill>
            </a:endParaRPr>
          </a:p>
        </p:txBody>
      </p:sp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6604768" y="3219979"/>
            <a:ext cx="364202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3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10001388" y="3219979"/>
            <a:ext cx="364202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8235758" y="3219979"/>
            <a:ext cx="364202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>
                <a:solidFill>
                  <a:schemeClr val="tx2"/>
                </a:solidFill>
                <a:latin typeface="Courier New" pitchFamily="-65" charset="0"/>
              </a:rPr>
              <a:t>5</a:t>
            </a:r>
            <a:endParaRPr lang="en-US" sz="1667">
              <a:solidFill>
                <a:schemeClr val="tx2"/>
              </a:solidFill>
            </a:endParaRP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605234" y="2521479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31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0" name="Text Box 8"/>
          <p:cNvSpPr txBox="1">
            <a:spLocks noChangeArrowheads="1"/>
          </p:cNvSpPr>
          <p:nvPr/>
        </p:nvSpPr>
        <p:spPr bwMode="auto">
          <a:xfrm>
            <a:off x="3885573" y="2521479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1" name="Text Box 9"/>
          <p:cNvSpPr txBox="1">
            <a:spLocks noChangeArrowheads="1"/>
          </p:cNvSpPr>
          <p:nvPr/>
        </p:nvSpPr>
        <p:spPr bwMode="auto">
          <a:xfrm>
            <a:off x="5474742" y="2521479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9045207" y="2521479"/>
            <a:ext cx="3385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3" name="Text Box 11"/>
          <p:cNvSpPr txBox="1">
            <a:spLocks noChangeArrowheads="1"/>
          </p:cNvSpPr>
          <p:nvPr/>
        </p:nvSpPr>
        <p:spPr bwMode="auto">
          <a:xfrm>
            <a:off x="7172032" y="2521479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4" name="Text Box 8"/>
          <p:cNvSpPr txBox="1">
            <a:spLocks noChangeArrowheads="1"/>
          </p:cNvSpPr>
          <p:nvPr/>
        </p:nvSpPr>
        <p:spPr bwMode="auto">
          <a:xfrm>
            <a:off x="4293575" y="2518833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5" name="Text Box 9"/>
          <p:cNvSpPr txBox="1">
            <a:spLocks noChangeArrowheads="1"/>
          </p:cNvSpPr>
          <p:nvPr/>
        </p:nvSpPr>
        <p:spPr bwMode="auto">
          <a:xfrm>
            <a:off x="5837864" y="2517510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6" name="Text Box 11"/>
          <p:cNvSpPr txBox="1">
            <a:spLocks noChangeArrowheads="1"/>
          </p:cNvSpPr>
          <p:nvPr/>
        </p:nvSpPr>
        <p:spPr bwMode="auto">
          <a:xfrm>
            <a:off x="7553514" y="2521479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7" name="Text Box 10"/>
          <p:cNvSpPr txBox="1">
            <a:spLocks noChangeArrowheads="1"/>
          </p:cNvSpPr>
          <p:nvPr/>
        </p:nvSpPr>
        <p:spPr bwMode="auto">
          <a:xfrm>
            <a:off x="9230848" y="2521479"/>
            <a:ext cx="3385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8" name="Text Box 10"/>
          <p:cNvSpPr txBox="1">
            <a:spLocks noChangeArrowheads="1"/>
          </p:cNvSpPr>
          <p:nvPr/>
        </p:nvSpPr>
        <p:spPr bwMode="auto">
          <a:xfrm>
            <a:off x="10934258" y="2521479"/>
            <a:ext cx="3385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9" name="Text Box 6"/>
          <p:cNvSpPr txBox="1">
            <a:spLocks noChangeArrowheads="1"/>
          </p:cNvSpPr>
          <p:nvPr/>
        </p:nvSpPr>
        <p:spPr bwMode="auto">
          <a:xfrm>
            <a:off x="4822248" y="2838979"/>
            <a:ext cx="723275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0" name="Text Box 6"/>
          <p:cNvSpPr txBox="1">
            <a:spLocks noChangeArrowheads="1"/>
          </p:cNvSpPr>
          <p:nvPr/>
        </p:nvSpPr>
        <p:spPr bwMode="auto">
          <a:xfrm>
            <a:off x="6148787" y="2838979"/>
            <a:ext cx="1261884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8184203" y="2838979"/>
            <a:ext cx="543739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9583588" y="2838979"/>
            <a:ext cx="1261885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opcode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>
            <a:off x="727014" y="2857500"/>
            <a:ext cx="10477502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4" name="Line 14"/>
          <p:cNvSpPr>
            <a:spLocks noChangeShapeType="1"/>
          </p:cNvSpPr>
          <p:nvPr/>
        </p:nvSpPr>
        <p:spPr bwMode="auto">
          <a:xfrm>
            <a:off x="4350075" y="285750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5" name="Line 15"/>
          <p:cNvSpPr>
            <a:spLocks noChangeShapeType="1"/>
          </p:cNvSpPr>
          <p:nvPr/>
        </p:nvSpPr>
        <p:spPr bwMode="auto">
          <a:xfrm>
            <a:off x="5916804" y="285750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6" name="Line 16"/>
          <p:cNvSpPr>
            <a:spLocks noChangeShapeType="1"/>
          </p:cNvSpPr>
          <p:nvPr/>
        </p:nvSpPr>
        <p:spPr bwMode="auto">
          <a:xfrm>
            <a:off x="7581454" y="285750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7" name="Line 17"/>
          <p:cNvSpPr>
            <a:spLocks noChangeShapeType="1"/>
          </p:cNvSpPr>
          <p:nvPr/>
        </p:nvSpPr>
        <p:spPr bwMode="auto">
          <a:xfrm>
            <a:off x="9246104" y="2857500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8" name="Text Box 6"/>
          <p:cNvSpPr txBox="1">
            <a:spLocks noChangeArrowheads="1"/>
          </p:cNvSpPr>
          <p:nvPr/>
        </p:nvSpPr>
        <p:spPr bwMode="auto">
          <a:xfrm>
            <a:off x="1743211" y="2857500"/>
            <a:ext cx="1800494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[11:0]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9" name="Text Box 6"/>
          <p:cNvSpPr txBox="1">
            <a:spLocks noChangeArrowheads="1"/>
          </p:cNvSpPr>
          <p:nvPr/>
        </p:nvSpPr>
        <p:spPr bwMode="auto">
          <a:xfrm>
            <a:off x="2398256" y="3238500"/>
            <a:ext cx="543740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240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Datapath</a:t>
            </a:r>
            <a:r>
              <a:rPr lang="en-US" dirty="0"/>
              <a:t> for </a:t>
            </a:r>
            <a:r>
              <a:rPr lang="en-US" dirty="0">
                <a:latin typeface="Courier New"/>
                <a:cs typeface="Courier New"/>
              </a:rPr>
              <a:t>add/sub</a:t>
            </a:r>
            <a:endParaRPr lang="en-US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1303746" y="1075700"/>
            <a:ext cx="3130615" cy="2977958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4445581" y="2930528"/>
            <a:ext cx="1196554" cy="310928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8" name="Freeform 49"/>
          <p:cNvSpPr>
            <a:spLocks/>
          </p:cNvSpPr>
          <p:nvPr/>
        </p:nvSpPr>
        <p:spPr bwMode="auto">
          <a:xfrm>
            <a:off x="4445581" y="3227776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32" name="Freeform 53"/>
          <p:cNvSpPr>
            <a:spLocks/>
          </p:cNvSpPr>
          <p:nvPr/>
        </p:nvSpPr>
        <p:spPr bwMode="auto">
          <a:xfrm>
            <a:off x="6211115" y="3584317"/>
            <a:ext cx="2177129" cy="55241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4563632" y="3291786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>
            <a:off x="4445580" y="2936972"/>
            <a:ext cx="7530" cy="26071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40" name="Freeform 61"/>
          <p:cNvSpPr>
            <a:spLocks/>
          </p:cNvSpPr>
          <p:nvPr/>
        </p:nvSpPr>
        <p:spPr bwMode="auto">
          <a:xfrm>
            <a:off x="4433866" y="3525198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41" name="Group 62"/>
          <p:cNvGrpSpPr>
            <a:grpSpLocks/>
          </p:cNvGrpSpPr>
          <p:nvPr/>
        </p:nvGrpSpPr>
        <p:grpSpPr bwMode="auto">
          <a:xfrm>
            <a:off x="8422785" y="2891809"/>
            <a:ext cx="564116" cy="974161"/>
            <a:chOff x="4085" y="1630"/>
            <a:chExt cx="241" cy="385"/>
          </a:xfrm>
        </p:grpSpPr>
        <p:sp>
          <p:nvSpPr>
            <p:cNvPr id="16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93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6282320" y="4277954"/>
            <a:ext cx="309781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clk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5659710" y="2178593"/>
            <a:ext cx="1251753" cy="19197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5745368" y="3784550"/>
            <a:ext cx="641347" cy="286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dirty="0" err="1">
                <a:solidFill>
                  <a:schemeClr val="tx2"/>
                </a:solidFill>
              </a:rPr>
              <a:t>Reg</a:t>
            </a:r>
            <a:r>
              <a:rPr lang="en-US" sz="15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144" name="Line 86"/>
          <p:cNvSpPr>
            <a:spLocks noChangeShapeType="1"/>
          </p:cNvSpPr>
          <p:nvPr/>
        </p:nvSpPr>
        <p:spPr bwMode="auto">
          <a:xfrm>
            <a:off x="8968174" y="3366896"/>
            <a:ext cx="4686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4" name="Freeform 53"/>
          <p:cNvSpPr>
            <a:spLocks/>
          </p:cNvSpPr>
          <p:nvPr/>
        </p:nvSpPr>
        <p:spPr bwMode="auto">
          <a:xfrm flipV="1">
            <a:off x="6927927" y="3115726"/>
            <a:ext cx="1494857" cy="4234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 flipH="1">
            <a:off x="9444178" y="1587077"/>
            <a:ext cx="17323" cy="17678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6" name="Line 86"/>
          <p:cNvSpPr>
            <a:spLocks noChangeShapeType="1"/>
          </p:cNvSpPr>
          <p:nvPr/>
        </p:nvSpPr>
        <p:spPr bwMode="auto">
          <a:xfrm flipV="1">
            <a:off x="4814866" y="1561170"/>
            <a:ext cx="4646634" cy="179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 flipH="1">
            <a:off x="4796828" y="1560471"/>
            <a:ext cx="13972" cy="95196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8" name="Freeform 53"/>
          <p:cNvSpPr>
            <a:spLocks/>
          </p:cNvSpPr>
          <p:nvPr/>
        </p:nvSpPr>
        <p:spPr bwMode="auto">
          <a:xfrm flipV="1">
            <a:off x="4806502" y="2473123"/>
            <a:ext cx="836742" cy="3931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70" name="Freeform 43"/>
          <p:cNvSpPr>
            <a:spLocks/>
          </p:cNvSpPr>
          <p:nvPr/>
        </p:nvSpPr>
        <p:spPr bwMode="auto">
          <a:xfrm>
            <a:off x="6402365" y="3987511"/>
            <a:ext cx="111902" cy="1107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6465865" y="4098308"/>
            <a:ext cx="0" cy="14499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72" name="Rectangle 56"/>
          <p:cNvSpPr>
            <a:spLocks noChangeArrowheads="1"/>
          </p:cNvSpPr>
          <p:nvPr/>
        </p:nvSpPr>
        <p:spPr bwMode="auto">
          <a:xfrm>
            <a:off x="4563632" y="2955308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4572001" y="2637808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174" name="Rectangle 76"/>
          <p:cNvSpPr>
            <a:spLocks noChangeArrowheads="1"/>
          </p:cNvSpPr>
          <p:nvPr/>
        </p:nvSpPr>
        <p:spPr bwMode="auto">
          <a:xfrm>
            <a:off x="5640365" y="3399808"/>
            <a:ext cx="556643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5" name="Rectangle 76"/>
          <p:cNvSpPr>
            <a:spLocks noChangeArrowheads="1"/>
          </p:cNvSpPr>
          <p:nvPr/>
        </p:nvSpPr>
        <p:spPr bwMode="auto">
          <a:xfrm>
            <a:off x="5640365" y="3082308"/>
            <a:ext cx="583895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6" name="Rectangle 76"/>
          <p:cNvSpPr>
            <a:spLocks noChangeArrowheads="1"/>
          </p:cNvSpPr>
          <p:nvPr/>
        </p:nvSpPr>
        <p:spPr bwMode="auto">
          <a:xfrm>
            <a:off x="6338865" y="3064072"/>
            <a:ext cx="568057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7" name="Rectangle 76"/>
          <p:cNvSpPr>
            <a:spLocks noChangeArrowheads="1"/>
          </p:cNvSpPr>
          <p:nvPr/>
        </p:nvSpPr>
        <p:spPr bwMode="auto">
          <a:xfrm>
            <a:off x="6338865" y="3456018"/>
            <a:ext cx="540806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8" name="Rectangle 76"/>
          <p:cNvSpPr>
            <a:spLocks noChangeArrowheads="1"/>
          </p:cNvSpPr>
          <p:nvPr/>
        </p:nvSpPr>
        <p:spPr bwMode="auto">
          <a:xfrm>
            <a:off x="5636176" y="2799883"/>
            <a:ext cx="575879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9" name="Rectangle 76"/>
          <p:cNvSpPr>
            <a:spLocks noChangeArrowheads="1"/>
          </p:cNvSpPr>
          <p:nvPr/>
        </p:nvSpPr>
        <p:spPr bwMode="auto">
          <a:xfrm>
            <a:off x="5640365" y="2384549"/>
            <a:ext cx="56004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9004849" y="3061173"/>
            <a:ext cx="340239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alu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6930709" y="2854436"/>
            <a:ext cx="70726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183" name="Rectangle 76"/>
          <p:cNvSpPr>
            <a:spLocks noChangeArrowheads="1"/>
          </p:cNvSpPr>
          <p:nvPr/>
        </p:nvSpPr>
        <p:spPr bwMode="auto">
          <a:xfrm>
            <a:off x="6910365" y="3294710"/>
            <a:ext cx="70726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4007760" y="5629125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1440408" y="3717308"/>
            <a:ext cx="8148092" cy="2569192"/>
            <a:chOff x="1728490" y="3350467"/>
            <a:chExt cx="9777710" cy="3083030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777710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50852" cy="344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6194813" y="5670983"/>
              <a:ext cx="1976022" cy="559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RegWEn</a:t>
              </a:r>
              <a:endParaRPr lang="en-US" sz="1333" b="1" dirty="0">
                <a:solidFill>
                  <a:schemeClr val="tx2"/>
                </a:solidFill>
              </a:endParaRPr>
            </a:p>
            <a:p>
              <a:r>
                <a:rPr lang="en-US" sz="1333" b="1" dirty="0">
                  <a:solidFill>
                    <a:schemeClr val="tx2"/>
                  </a:solidFill>
                </a:rPr>
                <a:t>(1=Write, 0=</a:t>
              </a:r>
              <a:r>
                <a:rPr lang="en-US" sz="1333" b="1" dirty="0" err="1">
                  <a:solidFill>
                    <a:schemeClr val="tx2"/>
                  </a:solidFill>
                </a:rPr>
                <a:t>NoWrite</a:t>
              </a:r>
              <a:r>
                <a:rPr lang="en-US" sz="1333" b="1" dirty="0">
                  <a:solidFill>
                    <a:schemeClr val="tx2"/>
                  </a:solidFill>
                </a:rPr>
                <a:t>)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25638" y="3807667"/>
              <a:ext cx="13362" cy="1735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10453833" y="3350467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9648715" y="5633737"/>
              <a:ext cx="1466268" cy="559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ALUSel</a:t>
              </a:r>
              <a:endParaRPr lang="en-US" sz="1333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(add=0/sub=1)</a:t>
              </a:r>
            </a:p>
          </p:txBody>
        </p:sp>
      </p:grpSp>
      <p:sp>
        <p:nvSpPr>
          <p:cNvPr id="77" name="Oval 76"/>
          <p:cNvSpPr/>
          <p:nvPr/>
        </p:nvSpPr>
        <p:spPr bwMode="auto">
          <a:xfrm>
            <a:off x="7581296" y="3449341"/>
            <a:ext cx="674596" cy="456742"/>
          </a:xfrm>
          <a:prstGeom prst="ellipse">
            <a:avLst/>
          </a:prstGeom>
          <a:solidFill>
            <a:srgbClr val="BBE0E3">
              <a:alpha val="54118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cxnSp>
        <p:nvCxnSpPr>
          <p:cNvPr id="7" name="Straight Arrow Connector 6"/>
          <p:cNvCxnSpPr>
            <a:endCxn id="77" idx="5"/>
          </p:cNvCxnSpPr>
          <p:nvPr/>
        </p:nvCxnSpPr>
        <p:spPr bwMode="auto">
          <a:xfrm flipH="1" flipV="1">
            <a:off x="8157100" y="3839195"/>
            <a:ext cx="1558401" cy="79630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8797140" y="4667628"/>
            <a:ext cx="2547492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Immediate should</a:t>
            </a:r>
          </a:p>
          <a:p>
            <a:r>
              <a:rPr lang="en-US" sz="2667" dirty="0"/>
              <a:t>be here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48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+mn-lt"/>
                <a:cs typeface="Courier New"/>
              </a:rPr>
              <a:t> to </a:t>
            </a:r>
            <a:r>
              <a:rPr lang="en-US" dirty="0" err="1">
                <a:latin typeface="+mn-lt"/>
                <a:cs typeface="Courier New"/>
              </a:rPr>
              <a:t>Datapath</a:t>
            </a:r>
            <a:endParaRPr lang="en-US" dirty="0">
              <a:latin typeface="+mn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303746" y="1075700"/>
            <a:ext cx="3130615" cy="2977958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4445581" y="2930528"/>
            <a:ext cx="1196554" cy="310928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8" name="Freeform 49"/>
          <p:cNvSpPr>
            <a:spLocks/>
          </p:cNvSpPr>
          <p:nvPr/>
        </p:nvSpPr>
        <p:spPr bwMode="auto">
          <a:xfrm>
            <a:off x="4445581" y="3227776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32" name="Freeform 53"/>
          <p:cNvSpPr>
            <a:spLocks/>
          </p:cNvSpPr>
          <p:nvPr/>
        </p:nvSpPr>
        <p:spPr bwMode="auto">
          <a:xfrm>
            <a:off x="6211115" y="3584317"/>
            <a:ext cx="1669007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4563632" y="3291786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>
            <a:off x="4445580" y="2936972"/>
            <a:ext cx="7530" cy="26071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40" name="Freeform 61"/>
          <p:cNvSpPr>
            <a:spLocks/>
          </p:cNvSpPr>
          <p:nvPr/>
        </p:nvSpPr>
        <p:spPr bwMode="auto">
          <a:xfrm>
            <a:off x="4433866" y="3525198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41" name="Group 62"/>
          <p:cNvGrpSpPr>
            <a:grpSpLocks/>
          </p:cNvGrpSpPr>
          <p:nvPr/>
        </p:nvGrpSpPr>
        <p:grpSpPr bwMode="auto">
          <a:xfrm>
            <a:off x="8422785" y="2891809"/>
            <a:ext cx="564116" cy="974161"/>
            <a:chOff x="4085" y="1630"/>
            <a:chExt cx="241" cy="385"/>
          </a:xfrm>
        </p:grpSpPr>
        <p:sp>
          <p:nvSpPr>
            <p:cNvPr id="16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93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6282320" y="4277954"/>
            <a:ext cx="309781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clk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5659710" y="2178593"/>
            <a:ext cx="1251753" cy="19197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5745368" y="3784550"/>
            <a:ext cx="641347" cy="286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dirty="0" err="1">
                <a:solidFill>
                  <a:schemeClr val="tx2"/>
                </a:solidFill>
              </a:rPr>
              <a:t>Reg</a:t>
            </a:r>
            <a:r>
              <a:rPr lang="en-US" sz="15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144" name="Line 86"/>
          <p:cNvSpPr>
            <a:spLocks noChangeShapeType="1"/>
          </p:cNvSpPr>
          <p:nvPr/>
        </p:nvSpPr>
        <p:spPr bwMode="auto">
          <a:xfrm>
            <a:off x="8968174" y="3366896"/>
            <a:ext cx="4686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4" name="Freeform 53"/>
          <p:cNvSpPr>
            <a:spLocks/>
          </p:cNvSpPr>
          <p:nvPr/>
        </p:nvSpPr>
        <p:spPr bwMode="auto">
          <a:xfrm flipV="1">
            <a:off x="6927927" y="3115726"/>
            <a:ext cx="1494857" cy="4234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 flipH="1">
            <a:off x="9444178" y="1587077"/>
            <a:ext cx="17323" cy="17678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6" name="Line 86"/>
          <p:cNvSpPr>
            <a:spLocks noChangeShapeType="1"/>
          </p:cNvSpPr>
          <p:nvPr/>
        </p:nvSpPr>
        <p:spPr bwMode="auto">
          <a:xfrm flipV="1">
            <a:off x="4814866" y="1561170"/>
            <a:ext cx="4646634" cy="179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 flipH="1">
            <a:off x="4796828" y="1560471"/>
            <a:ext cx="13972" cy="95196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8" name="Freeform 53"/>
          <p:cNvSpPr>
            <a:spLocks/>
          </p:cNvSpPr>
          <p:nvPr/>
        </p:nvSpPr>
        <p:spPr bwMode="auto">
          <a:xfrm flipV="1">
            <a:off x="4806502" y="2473123"/>
            <a:ext cx="836742" cy="3931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70" name="Freeform 43"/>
          <p:cNvSpPr>
            <a:spLocks/>
          </p:cNvSpPr>
          <p:nvPr/>
        </p:nvSpPr>
        <p:spPr bwMode="auto">
          <a:xfrm>
            <a:off x="6402365" y="3987511"/>
            <a:ext cx="111902" cy="1107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6465865" y="4098308"/>
            <a:ext cx="0" cy="14499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72" name="Rectangle 56"/>
          <p:cNvSpPr>
            <a:spLocks noChangeArrowheads="1"/>
          </p:cNvSpPr>
          <p:nvPr/>
        </p:nvSpPr>
        <p:spPr bwMode="auto">
          <a:xfrm>
            <a:off x="4563632" y="2955308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4572001" y="2637808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174" name="Rectangle 76"/>
          <p:cNvSpPr>
            <a:spLocks noChangeArrowheads="1"/>
          </p:cNvSpPr>
          <p:nvPr/>
        </p:nvSpPr>
        <p:spPr bwMode="auto">
          <a:xfrm>
            <a:off x="5640365" y="3399808"/>
            <a:ext cx="556643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5" name="Rectangle 76"/>
          <p:cNvSpPr>
            <a:spLocks noChangeArrowheads="1"/>
          </p:cNvSpPr>
          <p:nvPr/>
        </p:nvSpPr>
        <p:spPr bwMode="auto">
          <a:xfrm>
            <a:off x="5640365" y="3082308"/>
            <a:ext cx="583895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6" name="Rectangle 76"/>
          <p:cNvSpPr>
            <a:spLocks noChangeArrowheads="1"/>
          </p:cNvSpPr>
          <p:nvPr/>
        </p:nvSpPr>
        <p:spPr bwMode="auto">
          <a:xfrm>
            <a:off x="6338865" y="3064072"/>
            <a:ext cx="568057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7" name="Rectangle 76"/>
          <p:cNvSpPr>
            <a:spLocks noChangeArrowheads="1"/>
          </p:cNvSpPr>
          <p:nvPr/>
        </p:nvSpPr>
        <p:spPr bwMode="auto">
          <a:xfrm>
            <a:off x="6338865" y="3456018"/>
            <a:ext cx="540806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8" name="Rectangle 76"/>
          <p:cNvSpPr>
            <a:spLocks noChangeArrowheads="1"/>
          </p:cNvSpPr>
          <p:nvPr/>
        </p:nvSpPr>
        <p:spPr bwMode="auto">
          <a:xfrm>
            <a:off x="5636176" y="2799883"/>
            <a:ext cx="575879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9" name="Rectangle 76"/>
          <p:cNvSpPr>
            <a:spLocks noChangeArrowheads="1"/>
          </p:cNvSpPr>
          <p:nvPr/>
        </p:nvSpPr>
        <p:spPr bwMode="auto">
          <a:xfrm>
            <a:off x="5640365" y="2384549"/>
            <a:ext cx="56004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9004849" y="3061173"/>
            <a:ext cx="340239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alu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6930709" y="2854436"/>
            <a:ext cx="70726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183" name="Rectangle 76"/>
          <p:cNvSpPr>
            <a:spLocks noChangeArrowheads="1"/>
          </p:cNvSpPr>
          <p:nvPr/>
        </p:nvSpPr>
        <p:spPr bwMode="auto">
          <a:xfrm>
            <a:off x="6910365" y="3294710"/>
            <a:ext cx="707262" cy="2612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4007760" y="5629125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1440408" y="3747884"/>
            <a:ext cx="8148092" cy="2554913"/>
            <a:chOff x="1728490" y="3367602"/>
            <a:chExt cx="9777710" cy="3065895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777710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50852" cy="344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6194813" y="5670984"/>
              <a:ext cx="1976022" cy="559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RegWEn</a:t>
              </a:r>
              <a:endParaRPr lang="en-US" sz="1333" b="1" dirty="0">
                <a:solidFill>
                  <a:schemeClr val="tx2"/>
                </a:solidFill>
              </a:endParaRPr>
            </a:p>
            <a:p>
              <a:r>
                <a:rPr lang="en-US" sz="1333" b="1" dirty="0">
                  <a:solidFill>
                    <a:schemeClr val="tx2"/>
                  </a:solidFill>
                </a:rPr>
                <a:t>(1=Write, 0=</a:t>
              </a:r>
              <a:r>
                <a:rPr lang="en-US" sz="1333" b="1" dirty="0" err="1">
                  <a:solidFill>
                    <a:schemeClr val="tx2"/>
                  </a:solidFill>
                </a:rPr>
                <a:t>NoWrite</a:t>
              </a:r>
              <a:r>
                <a:rPr lang="en-US" sz="1333" b="1" dirty="0">
                  <a:solidFill>
                    <a:schemeClr val="tx2"/>
                  </a:solidFill>
                </a:rPr>
                <a:t>)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848791" cy="8057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ALUSel</a:t>
              </a:r>
              <a:endParaRPr lang="en-US" sz="1333" b="1" dirty="0">
                <a:solidFill>
                  <a:schemeClr val="tx2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(add=0/</a:t>
              </a:r>
              <a:br>
                <a:rPr lang="en-US" sz="1333" b="1" dirty="0">
                  <a:solidFill>
                    <a:schemeClr val="tx2"/>
                  </a:solidFill>
                </a:rPr>
              </a:br>
              <a:r>
                <a:rPr lang="en-US" sz="1333" b="1" dirty="0">
                  <a:solidFill>
                    <a:schemeClr val="tx2"/>
                  </a:solidFill>
                </a:rPr>
                <a:t>sub=1)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9109570" y="5558580"/>
              <a:ext cx="823784" cy="8057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rgbClr val="FF0000"/>
                  </a:solidFill>
                </a:rPr>
                <a:t>BSel</a:t>
              </a:r>
              <a:endParaRPr lang="en-US" sz="1333" b="1" dirty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rgbClr val="FF0000"/>
                  </a:solidFill>
                </a:rPr>
                <a:t>(rs2=0/</a:t>
              </a:r>
              <a:br>
                <a:rPr lang="en-US" sz="1333" b="1" dirty="0">
                  <a:solidFill>
                    <a:srgbClr val="FF0000"/>
                  </a:solidFill>
                </a:rPr>
              </a:br>
              <a:r>
                <a:rPr lang="en-US" sz="1333" b="1" dirty="0" err="1">
                  <a:solidFill>
                    <a:srgbClr val="FF0000"/>
                  </a:solidFill>
                </a:rPr>
                <a:t>Imm</a:t>
              </a:r>
              <a:r>
                <a:rPr lang="en-US" sz="1333" b="1" dirty="0">
                  <a:solidFill>
                    <a:srgbClr val="FF0000"/>
                  </a:solidFill>
                </a:rPr>
                <a:t>=1)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74000" y="3442113"/>
            <a:ext cx="231061" cy="611544"/>
            <a:chOff x="5791200" y="1352550"/>
            <a:chExt cx="152400" cy="5334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7075" y="1390650"/>
              <a:ext cx="76200" cy="15665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67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1935" y="1638300"/>
              <a:ext cx="54979" cy="15665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67" dirty="0"/>
                <a:t>1</a:t>
              </a:r>
            </a:p>
          </p:txBody>
        </p:sp>
      </p:grpSp>
      <p:sp>
        <p:nvSpPr>
          <p:cNvPr id="70" name="Freeform 53"/>
          <p:cNvSpPr>
            <a:spLocks/>
          </p:cNvSpPr>
          <p:nvPr/>
        </p:nvSpPr>
        <p:spPr bwMode="auto">
          <a:xfrm flipV="1">
            <a:off x="8101281" y="3680422"/>
            <a:ext cx="321503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71" name="Freeform 53"/>
          <p:cNvSpPr>
            <a:spLocks/>
          </p:cNvSpPr>
          <p:nvPr/>
        </p:nvSpPr>
        <p:spPr bwMode="auto">
          <a:xfrm flipV="1">
            <a:off x="7588077" y="3848939"/>
            <a:ext cx="285923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rgbClr val="C0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>
            <a:off x="7587465" y="3893676"/>
            <a:ext cx="612" cy="645569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6756986" y="4612644"/>
            <a:ext cx="853199" cy="2612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rgbClr val="FF0000"/>
                </a:solidFill>
              </a:rPr>
              <a:t>Imm</a:t>
            </a:r>
            <a:r>
              <a:rPr lang="en-US" sz="1333" b="1" dirty="0">
                <a:solidFill>
                  <a:srgbClr val="FF0000"/>
                </a:solidFill>
              </a:rPr>
              <a:t>[31:0]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1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>
                <a:latin typeface="Courier New"/>
                <a:cs typeface="Courier New"/>
              </a:rPr>
              <a:t>addi</a:t>
            </a:r>
            <a:r>
              <a:rPr lang="en-US" dirty="0">
                <a:latin typeface="+mn-lt"/>
                <a:cs typeface="Courier New"/>
              </a:rPr>
              <a:t> to </a:t>
            </a:r>
            <a:r>
              <a:rPr lang="en-US" dirty="0" err="1">
                <a:latin typeface="+mn-lt"/>
                <a:cs typeface="Courier New"/>
              </a:rPr>
              <a:t>Datapath</a:t>
            </a:r>
            <a:endParaRPr lang="en-US" dirty="0">
              <a:latin typeface="+mn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1303746" y="1075700"/>
            <a:ext cx="3130615" cy="2977958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4445581" y="2930528"/>
            <a:ext cx="1196554" cy="310928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8" name="Freeform 49"/>
          <p:cNvSpPr>
            <a:spLocks/>
          </p:cNvSpPr>
          <p:nvPr/>
        </p:nvSpPr>
        <p:spPr bwMode="auto">
          <a:xfrm>
            <a:off x="4445581" y="3227776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32" name="Freeform 53"/>
          <p:cNvSpPr>
            <a:spLocks/>
          </p:cNvSpPr>
          <p:nvPr/>
        </p:nvSpPr>
        <p:spPr bwMode="auto">
          <a:xfrm>
            <a:off x="6211115" y="3584317"/>
            <a:ext cx="1669007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4563632" y="3291786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>
            <a:off x="4445580" y="2936972"/>
            <a:ext cx="7530" cy="26071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40" name="Freeform 61"/>
          <p:cNvSpPr>
            <a:spLocks/>
          </p:cNvSpPr>
          <p:nvPr/>
        </p:nvSpPr>
        <p:spPr bwMode="auto">
          <a:xfrm>
            <a:off x="4433866" y="3525198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41" name="Group 62"/>
          <p:cNvGrpSpPr>
            <a:grpSpLocks/>
          </p:cNvGrpSpPr>
          <p:nvPr/>
        </p:nvGrpSpPr>
        <p:grpSpPr bwMode="auto">
          <a:xfrm>
            <a:off x="8422785" y="2891809"/>
            <a:ext cx="564116" cy="974161"/>
            <a:chOff x="4085" y="1630"/>
            <a:chExt cx="241" cy="385"/>
          </a:xfrm>
        </p:grpSpPr>
        <p:sp>
          <p:nvSpPr>
            <p:cNvPr id="16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93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6282320" y="4277954"/>
            <a:ext cx="309781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clk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5659710" y="2178593"/>
            <a:ext cx="1251753" cy="19197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5745368" y="3784550"/>
            <a:ext cx="641347" cy="286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dirty="0" err="1">
                <a:solidFill>
                  <a:schemeClr val="tx2"/>
                </a:solidFill>
              </a:rPr>
              <a:t>Reg</a:t>
            </a:r>
            <a:r>
              <a:rPr lang="en-US" sz="15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144" name="Line 86"/>
          <p:cNvSpPr>
            <a:spLocks noChangeShapeType="1"/>
          </p:cNvSpPr>
          <p:nvPr/>
        </p:nvSpPr>
        <p:spPr bwMode="auto">
          <a:xfrm>
            <a:off x="8968174" y="3366896"/>
            <a:ext cx="4686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4" name="Freeform 53"/>
          <p:cNvSpPr>
            <a:spLocks/>
          </p:cNvSpPr>
          <p:nvPr/>
        </p:nvSpPr>
        <p:spPr bwMode="auto">
          <a:xfrm flipV="1">
            <a:off x="6927927" y="3115726"/>
            <a:ext cx="1494857" cy="4234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 flipH="1">
            <a:off x="9444178" y="1587077"/>
            <a:ext cx="17323" cy="17678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6" name="Line 86"/>
          <p:cNvSpPr>
            <a:spLocks noChangeShapeType="1"/>
          </p:cNvSpPr>
          <p:nvPr/>
        </p:nvSpPr>
        <p:spPr bwMode="auto">
          <a:xfrm flipV="1">
            <a:off x="4814866" y="1561170"/>
            <a:ext cx="4646634" cy="179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 flipH="1">
            <a:off x="4796828" y="1560471"/>
            <a:ext cx="13972" cy="95196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8" name="Freeform 53"/>
          <p:cNvSpPr>
            <a:spLocks/>
          </p:cNvSpPr>
          <p:nvPr/>
        </p:nvSpPr>
        <p:spPr bwMode="auto">
          <a:xfrm flipV="1">
            <a:off x="4806502" y="2473123"/>
            <a:ext cx="836742" cy="3931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70" name="Freeform 43"/>
          <p:cNvSpPr>
            <a:spLocks/>
          </p:cNvSpPr>
          <p:nvPr/>
        </p:nvSpPr>
        <p:spPr bwMode="auto">
          <a:xfrm>
            <a:off x="6402365" y="3987511"/>
            <a:ext cx="111902" cy="1107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6465865" y="4098308"/>
            <a:ext cx="0" cy="14499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72" name="Rectangle 56"/>
          <p:cNvSpPr>
            <a:spLocks noChangeArrowheads="1"/>
          </p:cNvSpPr>
          <p:nvPr/>
        </p:nvSpPr>
        <p:spPr bwMode="auto">
          <a:xfrm>
            <a:off x="4563632" y="2955308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4615785" y="2637808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174" name="Rectangle 76"/>
          <p:cNvSpPr>
            <a:spLocks noChangeArrowheads="1"/>
          </p:cNvSpPr>
          <p:nvPr/>
        </p:nvSpPr>
        <p:spPr bwMode="auto">
          <a:xfrm>
            <a:off x="5640365" y="3399808"/>
            <a:ext cx="556643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5" name="Rectangle 76"/>
          <p:cNvSpPr>
            <a:spLocks noChangeArrowheads="1"/>
          </p:cNvSpPr>
          <p:nvPr/>
        </p:nvSpPr>
        <p:spPr bwMode="auto">
          <a:xfrm>
            <a:off x="5640365" y="3082308"/>
            <a:ext cx="583895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6" name="Rectangle 76"/>
          <p:cNvSpPr>
            <a:spLocks noChangeArrowheads="1"/>
          </p:cNvSpPr>
          <p:nvPr/>
        </p:nvSpPr>
        <p:spPr bwMode="auto">
          <a:xfrm>
            <a:off x="6338865" y="3064072"/>
            <a:ext cx="568057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7" name="Rectangle 76"/>
          <p:cNvSpPr>
            <a:spLocks noChangeArrowheads="1"/>
          </p:cNvSpPr>
          <p:nvPr/>
        </p:nvSpPr>
        <p:spPr bwMode="auto">
          <a:xfrm>
            <a:off x="6338865" y="3456018"/>
            <a:ext cx="540806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8" name="Rectangle 76"/>
          <p:cNvSpPr>
            <a:spLocks noChangeArrowheads="1"/>
          </p:cNvSpPr>
          <p:nvPr/>
        </p:nvSpPr>
        <p:spPr bwMode="auto">
          <a:xfrm>
            <a:off x="5636176" y="2799883"/>
            <a:ext cx="575879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9" name="Rectangle 76"/>
          <p:cNvSpPr>
            <a:spLocks noChangeArrowheads="1"/>
          </p:cNvSpPr>
          <p:nvPr/>
        </p:nvSpPr>
        <p:spPr bwMode="auto">
          <a:xfrm>
            <a:off x="5640365" y="2384549"/>
            <a:ext cx="56004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9004849" y="3061173"/>
            <a:ext cx="340239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alu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6930709" y="2854436"/>
            <a:ext cx="70726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183" name="Rectangle 76"/>
          <p:cNvSpPr>
            <a:spLocks noChangeArrowheads="1"/>
          </p:cNvSpPr>
          <p:nvPr/>
        </p:nvSpPr>
        <p:spPr bwMode="auto">
          <a:xfrm>
            <a:off x="6910365" y="3294710"/>
            <a:ext cx="707262" cy="2612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4007760" y="5629125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1440408" y="3747884"/>
            <a:ext cx="8148092" cy="2554913"/>
            <a:chOff x="1728490" y="3367602"/>
            <a:chExt cx="9777710" cy="3065895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777710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50852" cy="344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7093127" y="5651941"/>
              <a:ext cx="1075699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RegWEn</a:t>
              </a:r>
              <a:r>
                <a:rPr lang="en-US" sz="1333" b="1" dirty="0">
                  <a:solidFill>
                    <a:schemeClr val="tx2"/>
                  </a:solidFill>
                </a:rPr>
                <a:t>=1</a:t>
              </a: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10086650" y="5579604"/>
              <a:ext cx="883416" cy="55961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ALUSel</a:t>
              </a:r>
              <a:r>
                <a:rPr lang="en-US" sz="1333" b="1" dirty="0">
                  <a:solidFill>
                    <a:schemeClr val="tx2"/>
                  </a:solidFill>
                </a:rPr>
                <a:t>=</a:t>
              </a:r>
              <a:br>
                <a:rPr lang="en-US" sz="1333" b="1" dirty="0">
                  <a:solidFill>
                    <a:schemeClr val="tx2"/>
                  </a:solidFill>
                </a:rPr>
              </a:b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9109570" y="5558580"/>
              <a:ext cx="823784" cy="8057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rgbClr val="FF0000"/>
                  </a:solidFill>
                </a:rPr>
                <a:t>BSel</a:t>
              </a:r>
              <a:endParaRPr lang="en-US" sz="1333" b="1" dirty="0">
                <a:solidFill>
                  <a:srgbClr val="FF0000"/>
                </a:solidFill>
              </a:endParaRPr>
            </a:p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rgbClr val="FF0000"/>
                  </a:solidFill>
                </a:rPr>
                <a:t>(rs2=0/</a:t>
              </a:r>
              <a:br>
                <a:rPr lang="en-US" sz="1333" b="1" dirty="0">
                  <a:solidFill>
                    <a:srgbClr val="FF0000"/>
                  </a:solidFill>
                </a:rPr>
              </a:br>
              <a:r>
                <a:rPr lang="en-US" sz="1333" b="1" dirty="0" err="1">
                  <a:solidFill>
                    <a:srgbClr val="FF0000"/>
                  </a:solidFill>
                </a:rPr>
                <a:t>Imm</a:t>
              </a:r>
              <a:r>
                <a:rPr lang="en-US" sz="1333" b="1" dirty="0">
                  <a:solidFill>
                    <a:srgbClr val="FF0000"/>
                  </a:solidFill>
                </a:rPr>
                <a:t>=1)</a:t>
              </a:r>
            </a:p>
          </p:txBody>
        </p:sp>
        <p:sp>
          <p:nvSpPr>
            <p:cNvPr id="143" name="Rectangle 39"/>
            <p:cNvSpPr>
              <a:spLocks noChangeArrowheads="1"/>
            </p:cNvSpPr>
            <p:nvPr/>
          </p:nvSpPr>
          <p:spPr bwMode="auto">
            <a:xfrm>
              <a:off x="9636641" y="3884168"/>
              <a:ext cx="1650948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Bsel</a:t>
              </a:r>
              <a:r>
                <a:rPr lang="en-US" sz="1333" b="1" dirty="0">
                  <a:solidFill>
                    <a:schemeClr val="tx2"/>
                  </a:solidFill>
                </a:rPr>
                <a:t> = 1</a:t>
              </a:r>
            </a:p>
          </p:txBody>
        </p:sp>
        <p:sp>
          <p:nvSpPr>
            <p:cNvPr id="147" name="Rectangle 39"/>
            <p:cNvSpPr>
              <a:spLocks noChangeArrowheads="1"/>
            </p:cNvSpPr>
            <p:nvPr/>
          </p:nvSpPr>
          <p:spPr bwMode="auto">
            <a:xfrm>
              <a:off x="6016878" y="5634669"/>
              <a:ext cx="1323726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rgbClr val="FF0000"/>
                  </a:solidFill>
                </a:rPr>
                <a:t>ImmSel</a:t>
              </a:r>
              <a:r>
                <a:rPr lang="en-US" sz="1333" b="1" dirty="0">
                  <a:solidFill>
                    <a:srgbClr val="FF0000"/>
                  </a:solidFill>
                </a:rPr>
                <a:t>=I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874000" y="3442113"/>
            <a:ext cx="231061" cy="611544"/>
            <a:chOff x="5791200" y="1352550"/>
            <a:chExt cx="152400" cy="5334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7075" y="1390650"/>
              <a:ext cx="76200" cy="15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67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1935" y="1638300"/>
              <a:ext cx="54979" cy="1566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67" dirty="0"/>
                <a:t>1</a:t>
              </a:r>
            </a:p>
          </p:txBody>
        </p:sp>
      </p:grpSp>
      <p:sp>
        <p:nvSpPr>
          <p:cNvPr id="70" name="Freeform 53"/>
          <p:cNvSpPr>
            <a:spLocks/>
          </p:cNvSpPr>
          <p:nvPr/>
        </p:nvSpPr>
        <p:spPr bwMode="auto">
          <a:xfrm flipV="1">
            <a:off x="8101281" y="3680422"/>
            <a:ext cx="321503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71" name="Freeform 53"/>
          <p:cNvSpPr>
            <a:spLocks/>
          </p:cNvSpPr>
          <p:nvPr/>
        </p:nvSpPr>
        <p:spPr bwMode="auto">
          <a:xfrm flipV="1">
            <a:off x="7588077" y="3848939"/>
            <a:ext cx="285923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 flipH="1">
            <a:off x="7580235" y="3893675"/>
            <a:ext cx="7230" cy="7069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6756986" y="4612644"/>
            <a:ext cx="853199" cy="2612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Imm</a:t>
            </a:r>
            <a:r>
              <a:rPr lang="en-US" sz="1333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5194301" y="4101517"/>
            <a:ext cx="711199" cy="1016000"/>
            <a:chOff x="3810000" y="3105150"/>
            <a:chExt cx="533400" cy="762000"/>
          </a:xfrm>
        </p:grpSpPr>
        <p:sp>
          <p:nvSpPr>
            <p:cNvPr id="77" name="Trapezoid 7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2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9018" y="3286906"/>
              <a:ext cx="441468" cy="4154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500" b="1" dirty="0" err="1"/>
                <a:t>Imm</a:t>
              </a:r>
              <a:r>
                <a:rPr lang="en-US" sz="1500" b="1" dirty="0"/>
                <a:t>.</a:t>
              </a:r>
            </a:p>
            <a:p>
              <a:r>
                <a:rPr lang="en-US" sz="1500" b="1" dirty="0"/>
                <a:t>Gen</a:t>
              </a:r>
            </a:p>
          </p:txBody>
        </p:sp>
      </p:grpSp>
      <p:sp>
        <p:nvSpPr>
          <p:cNvPr id="79" name="Freeform 61"/>
          <p:cNvSpPr>
            <a:spLocks/>
          </p:cNvSpPr>
          <p:nvPr/>
        </p:nvSpPr>
        <p:spPr bwMode="auto">
          <a:xfrm flipV="1">
            <a:off x="4467446" y="4550856"/>
            <a:ext cx="718948" cy="6178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5849860" y="4585824"/>
            <a:ext cx="1737605" cy="1483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81" name="Freeform 80"/>
          <p:cNvSpPr/>
          <p:nvPr/>
        </p:nvSpPr>
        <p:spPr bwMode="auto">
          <a:xfrm>
            <a:off x="1440649" y="1059025"/>
            <a:ext cx="2520078" cy="1917451"/>
          </a:xfrm>
          <a:custGeom>
            <a:avLst/>
            <a:gdLst>
              <a:gd name="connsiteX0" fmla="*/ 1380565 w 3024094"/>
              <a:gd name="connsiteY0" fmla="*/ 2271059 h 2300941"/>
              <a:gd name="connsiteX1" fmla="*/ 1374588 w 3024094"/>
              <a:gd name="connsiteY1" fmla="*/ 1392517 h 2300941"/>
              <a:gd name="connsiteX2" fmla="*/ 1834777 w 3024094"/>
              <a:gd name="connsiteY2" fmla="*/ 1392517 h 2300941"/>
              <a:gd name="connsiteX3" fmla="*/ 2498165 w 3024094"/>
              <a:gd name="connsiteY3" fmla="*/ 1117600 h 2300941"/>
              <a:gd name="connsiteX4" fmla="*/ 3024094 w 3024094"/>
              <a:gd name="connsiteY4" fmla="*/ 1123576 h 2300941"/>
              <a:gd name="connsiteX5" fmla="*/ 3018118 w 3024094"/>
              <a:gd name="connsiteY5" fmla="*/ 0 h 2300941"/>
              <a:gd name="connsiteX6" fmla="*/ 23906 w 3024094"/>
              <a:gd name="connsiteY6" fmla="*/ 17929 h 2300941"/>
              <a:gd name="connsiteX7" fmla="*/ 0 w 3024094"/>
              <a:gd name="connsiteY7" fmla="*/ 2300941 h 2300941"/>
              <a:gd name="connsiteX8" fmla="*/ 872565 w 3024094"/>
              <a:gd name="connsiteY8" fmla="*/ 2300941 h 2300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24094" h="2300941">
                <a:moveTo>
                  <a:pt x="1380565" y="2271059"/>
                </a:moveTo>
                <a:cubicBezTo>
                  <a:pt x="1378573" y="1978212"/>
                  <a:pt x="1376580" y="1685364"/>
                  <a:pt x="1374588" y="1392517"/>
                </a:cubicBezTo>
                <a:lnTo>
                  <a:pt x="1834777" y="1392517"/>
                </a:lnTo>
                <a:lnTo>
                  <a:pt x="2498165" y="1117600"/>
                </a:lnTo>
                <a:lnTo>
                  <a:pt x="3024094" y="1123576"/>
                </a:lnTo>
                <a:lnTo>
                  <a:pt x="3018118" y="0"/>
                </a:lnTo>
                <a:lnTo>
                  <a:pt x="23906" y="17929"/>
                </a:lnTo>
                <a:lnTo>
                  <a:pt x="0" y="2300941"/>
                </a:lnTo>
                <a:lnTo>
                  <a:pt x="872565" y="2300941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1303746" y="1075700"/>
            <a:ext cx="3130615" cy="2977958"/>
            <a:chOff x="2776507" y="1828800"/>
            <a:chExt cx="2349263" cy="2234707"/>
          </a:xfrm>
        </p:grpSpPr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91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03" name="Freeform 102"/>
          <p:cNvSpPr/>
          <p:nvPr/>
        </p:nvSpPr>
        <p:spPr bwMode="auto">
          <a:xfrm>
            <a:off x="4039281" y="3205722"/>
            <a:ext cx="394584" cy="38099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9" name="Freeform 128"/>
          <p:cNvSpPr/>
          <p:nvPr/>
        </p:nvSpPr>
        <p:spPr bwMode="auto">
          <a:xfrm>
            <a:off x="4494916" y="3238500"/>
            <a:ext cx="1110908" cy="12356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0" name="Freeform 129"/>
          <p:cNvSpPr/>
          <p:nvPr/>
        </p:nvSpPr>
        <p:spPr bwMode="auto">
          <a:xfrm>
            <a:off x="4508500" y="3495935"/>
            <a:ext cx="1110908" cy="12356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1" name="Freeform 130"/>
          <p:cNvSpPr/>
          <p:nvPr/>
        </p:nvSpPr>
        <p:spPr bwMode="auto">
          <a:xfrm>
            <a:off x="4457386" y="2927635"/>
            <a:ext cx="1110908" cy="123566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3" name="Freeform 132"/>
          <p:cNvSpPr/>
          <p:nvPr/>
        </p:nvSpPr>
        <p:spPr bwMode="auto">
          <a:xfrm>
            <a:off x="2489402" y="2990912"/>
            <a:ext cx="491203" cy="121872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4" name="Freeform 133"/>
          <p:cNvSpPr/>
          <p:nvPr/>
        </p:nvSpPr>
        <p:spPr bwMode="auto">
          <a:xfrm>
            <a:off x="4433865" y="4631309"/>
            <a:ext cx="701633" cy="75878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 flipH="1">
            <a:off x="4446105" y="2899099"/>
            <a:ext cx="38099" cy="2660188"/>
          </a:xfrm>
          <a:custGeom>
            <a:avLst/>
            <a:gdLst>
              <a:gd name="connsiteX0" fmla="*/ 0 w 7951"/>
              <a:gd name="connsiteY0" fmla="*/ 0 h 2798859"/>
              <a:gd name="connsiteX1" fmla="*/ 7951 w 7951"/>
              <a:gd name="connsiteY1" fmla="*/ 2798859 h 2798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951" h="2798859">
                <a:moveTo>
                  <a:pt x="0" y="0"/>
                </a:moveTo>
                <a:cubicBezTo>
                  <a:pt x="2650" y="932953"/>
                  <a:pt x="5301" y="1865906"/>
                  <a:pt x="7951" y="2798859"/>
                </a:cubicBez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5" name="Freeform 4"/>
          <p:cNvSpPr/>
          <p:nvPr/>
        </p:nvSpPr>
        <p:spPr bwMode="auto">
          <a:xfrm>
            <a:off x="5786175" y="3717235"/>
            <a:ext cx="2622329" cy="896445"/>
          </a:xfrm>
          <a:custGeom>
            <a:avLst/>
            <a:gdLst>
              <a:gd name="connsiteX0" fmla="*/ 0 w 3307742"/>
              <a:gd name="connsiteY0" fmla="*/ 1041621 h 1057523"/>
              <a:gd name="connsiteX1" fmla="*/ 2313829 w 3307742"/>
              <a:gd name="connsiteY1" fmla="*/ 1057523 h 1057523"/>
              <a:gd name="connsiteX2" fmla="*/ 2313829 w 3307742"/>
              <a:gd name="connsiteY2" fmla="*/ 198782 h 1057523"/>
              <a:gd name="connsiteX3" fmla="*/ 2655735 w 3307742"/>
              <a:gd name="connsiteY3" fmla="*/ 190831 h 1057523"/>
              <a:gd name="connsiteX4" fmla="*/ 2941982 w 3307742"/>
              <a:gd name="connsiteY4" fmla="*/ 7951 h 1057523"/>
              <a:gd name="connsiteX5" fmla="*/ 3307742 w 3307742"/>
              <a:gd name="connsiteY5" fmla="*/ 0 h 1057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07742" h="1057523">
                <a:moveTo>
                  <a:pt x="0" y="1041621"/>
                </a:moveTo>
                <a:lnTo>
                  <a:pt x="2313829" y="1057523"/>
                </a:lnTo>
                <a:lnTo>
                  <a:pt x="2313829" y="198782"/>
                </a:lnTo>
                <a:lnTo>
                  <a:pt x="2655735" y="190831"/>
                </a:lnTo>
                <a:lnTo>
                  <a:pt x="2941982" y="7951"/>
                </a:lnTo>
                <a:lnTo>
                  <a:pt x="3307742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8" name="Freeform 137"/>
          <p:cNvSpPr/>
          <p:nvPr/>
        </p:nvSpPr>
        <p:spPr bwMode="auto">
          <a:xfrm>
            <a:off x="4805149" y="1563806"/>
            <a:ext cx="4631688" cy="1808328"/>
          </a:xfrm>
          <a:custGeom>
            <a:avLst/>
            <a:gdLst>
              <a:gd name="connsiteX0" fmla="*/ 4319517 w 4885899"/>
              <a:gd name="connsiteY0" fmla="*/ 2163170 h 2169994"/>
              <a:gd name="connsiteX1" fmla="*/ 4885899 w 4885899"/>
              <a:gd name="connsiteY1" fmla="*/ 2169994 h 2169994"/>
              <a:gd name="connsiteX2" fmla="*/ 4879075 w 4885899"/>
              <a:gd name="connsiteY2" fmla="*/ 6824 h 2169994"/>
              <a:gd name="connsiteX3" fmla="*/ 0 w 4885899"/>
              <a:gd name="connsiteY3" fmla="*/ 0 h 2169994"/>
              <a:gd name="connsiteX4" fmla="*/ 6824 w 4885899"/>
              <a:gd name="connsiteY4" fmla="*/ 1139588 h 2169994"/>
              <a:gd name="connsiteX5" fmla="*/ 1003111 w 4885899"/>
              <a:gd name="connsiteY5" fmla="*/ 1132764 h 2169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5899" h="2169994">
                <a:moveTo>
                  <a:pt x="4319517" y="2163170"/>
                </a:moveTo>
                <a:lnTo>
                  <a:pt x="4885899" y="2169994"/>
                </a:lnTo>
                <a:cubicBezTo>
                  <a:pt x="4883624" y="1448937"/>
                  <a:pt x="4881350" y="727881"/>
                  <a:pt x="4879075" y="6824"/>
                </a:cubicBezTo>
                <a:lnTo>
                  <a:pt x="0" y="0"/>
                </a:lnTo>
                <a:cubicBezTo>
                  <a:pt x="2275" y="379863"/>
                  <a:pt x="4549" y="759725"/>
                  <a:pt x="6824" y="1139588"/>
                </a:cubicBezTo>
                <a:lnTo>
                  <a:pt x="1003111" y="1132764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39" name="Freeform 138"/>
          <p:cNvSpPr/>
          <p:nvPr/>
        </p:nvSpPr>
        <p:spPr bwMode="auto">
          <a:xfrm>
            <a:off x="6928076" y="3577069"/>
            <a:ext cx="911384" cy="121973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2" name="Freeform 141"/>
          <p:cNvSpPr/>
          <p:nvPr/>
        </p:nvSpPr>
        <p:spPr bwMode="auto">
          <a:xfrm>
            <a:off x="6925743" y="3160493"/>
            <a:ext cx="1426398" cy="125880"/>
          </a:xfrm>
          <a:custGeom>
            <a:avLst/>
            <a:gdLst>
              <a:gd name="connsiteX0" fmla="*/ 0 w 585043"/>
              <a:gd name="connsiteY0" fmla="*/ 0 h 0"/>
              <a:gd name="connsiteX1" fmla="*/ 585043 w 585043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85043">
                <a:moveTo>
                  <a:pt x="0" y="0"/>
                </a:moveTo>
                <a:lnTo>
                  <a:pt x="585043" y="0"/>
                </a:lnTo>
              </a:path>
            </a:pathLst>
          </a:custGeom>
          <a:noFill/>
          <a:ln w="762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6" name="Explosion 1 5"/>
          <p:cNvSpPr/>
          <p:nvPr/>
        </p:nvSpPr>
        <p:spPr bwMode="auto">
          <a:xfrm>
            <a:off x="7806590" y="3806373"/>
            <a:ext cx="1109483" cy="1055679"/>
          </a:xfrm>
          <a:prstGeom prst="irregularSeal1">
            <a:avLst/>
          </a:prstGeom>
          <a:solidFill>
            <a:srgbClr val="F5B6A9">
              <a:alpha val="34902"/>
            </a:srgbClr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 dirty="0">
              <a:solidFill>
                <a:srgbClr val="941651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45" name="Rectangle 56"/>
          <p:cNvSpPr>
            <a:spLocks noChangeArrowheads="1"/>
          </p:cNvSpPr>
          <p:nvPr/>
        </p:nvSpPr>
        <p:spPr bwMode="auto">
          <a:xfrm>
            <a:off x="4462945" y="4103249"/>
            <a:ext cx="630382" cy="466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/>
            </a:r>
            <a:br>
              <a:rPr lang="en-US" sz="1333" b="1" dirty="0">
                <a:solidFill>
                  <a:schemeClr val="tx2"/>
                </a:solidFill>
              </a:rPr>
            </a:br>
            <a:r>
              <a:rPr lang="en-US" sz="1333" b="1" dirty="0">
                <a:solidFill>
                  <a:schemeClr val="tx2"/>
                </a:solidFill>
              </a:rPr>
              <a:t>[31:20]</a:t>
            </a:r>
          </a:p>
        </p:txBody>
      </p:sp>
      <p:cxnSp>
        <p:nvCxnSpPr>
          <p:cNvPr id="136" name="Straight Arrow Connector 135"/>
          <p:cNvCxnSpPr/>
          <p:nvPr/>
        </p:nvCxnSpPr>
        <p:spPr bwMode="auto">
          <a:xfrm flipH="1" flipV="1">
            <a:off x="5651500" y="5016500"/>
            <a:ext cx="8210" cy="5276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74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103" grpId="0" animBg="1"/>
      <p:bldP spid="129" grpId="0" animBg="1"/>
      <p:bldP spid="130" grpId="0" animBg="1"/>
      <p:bldP spid="131" grpId="0" animBg="1"/>
      <p:bldP spid="133" grpId="0" animBg="1"/>
      <p:bldP spid="134" grpId="0" animBg="1"/>
      <p:bldP spid="4" grpId="0" animBg="1"/>
      <p:bldP spid="5" grpId="0" animBg="1"/>
      <p:bldP spid="138" grpId="0" animBg="1"/>
      <p:bldP spid="139" grpId="0" animBg="1"/>
      <p:bldP spid="142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I-Format </a:t>
            </a:r>
            <a:r>
              <a:rPr lang="en-US" dirty="0" err="1"/>
              <a:t>immediates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0272742" y="2081143"/>
            <a:ext cx="1259960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667" dirty="0" err="1"/>
              <a:t>inst</a:t>
            </a:r>
            <a:r>
              <a:rPr lang="en-US" sz="2667" dirty="0"/>
              <a:t>[31:0]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5150" y="3429002"/>
            <a:ext cx="7924801" cy="406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>
                <a:solidFill>
                  <a:schemeClr val="tx2"/>
                </a:solidFill>
              </a:rPr>
              <a:t>------</a:t>
            </a:r>
            <a:r>
              <a:rPr lang="en-US" sz="2667" dirty="0" err="1">
                <a:solidFill>
                  <a:schemeClr val="tx2"/>
                </a:solidFill>
              </a:rPr>
              <a:t>inst</a:t>
            </a:r>
            <a:r>
              <a:rPr lang="en-US" sz="2667" dirty="0">
                <a:solidFill>
                  <a:schemeClr val="tx2"/>
                </a:solidFill>
              </a:rPr>
              <a:t>[31]-(sign-extension)-------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819906" y="1923963"/>
            <a:ext cx="8059245" cy="1505037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99950" y="1905001"/>
            <a:ext cx="7620001" cy="149951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8119951" y="3429002"/>
            <a:ext cx="3759200" cy="406400"/>
          </a:xfrm>
          <a:prstGeom prst="rect">
            <a:avLst/>
          </a:prstGeom>
          <a:solidFill>
            <a:srgbClr val="FFFFFF"/>
          </a:solidFill>
          <a:ln w="285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67" dirty="0" err="1">
                <a:solidFill>
                  <a:schemeClr val="tx2"/>
                </a:solidFill>
              </a:rPr>
              <a:t>inst</a:t>
            </a:r>
            <a:r>
              <a:rPr lang="en-US" sz="2667" dirty="0">
                <a:solidFill>
                  <a:schemeClr val="tx2"/>
                </a:solidFill>
              </a:rPr>
              <a:t>[30:20]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207219" y="4001533"/>
            <a:ext cx="1359346" cy="4104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667" dirty="0" err="1"/>
              <a:t>imm</a:t>
            </a:r>
            <a:r>
              <a:rPr lang="en-US" sz="2667" dirty="0"/>
              <a:t>[31:0]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195150" y="1905001"/>
            <a:ext cx="8051" cy="142240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781343" y="4343399"/>
            <a:ext cx="11378830" cy="2110153"/>
            <a:chOff x="586006" y="3257550"/>
            <a:chExt cx="8534123" cy="1582615"/>
          </a:xfrm>
        </p:grpSpPr>
        <p:grpSp>
          <p:nvGrpSpPr>
            <p:cNvPr id="9" name="Group 8"/>
            <p:cNvGrpSpPr/>
            <p:nvPr/>
          </p:nvGrpSpPr>
          <p:grpSpPr>
            <a:xfrm>
              <a:off x="586006" y="3257550"/>
              <a:ext cx="2461994" cy="1273504"/>
              <a:chOff x="2872006" y="1544419"/>
              <a:chExt cx="2461994" cy="1273504"/>
            </a:xfrm>
          </p:grpSpPr>
          <p:sp>
            <p:nvSpPr>
              <p:cNvPr id="64" name="Trapezoid 63"/>
              <p:cNvSpPr/>
              <p:nvPr/>
            </p:nvSpPr>
            <p:spPr>
              <a:xfrm rot="5400000">
                <a:off x="3695700" y="1658719"/>
                <a:ext cx="762000" cy="533400"/>
              </a:xfrm>
              <a:prstGeom prst="trapezoid">
                <a:avLst>
                  <a:gd name="adj" fmla="val 30656"/>
                </a:avLst>
              </a:prstGeom>
              <a:ln w="28575" cmpd="sng"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672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3755651" y="1657350"/>
                <a:ext cx="501580" cy="5615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133" dirty="0" err="1"/>
                  <a:t>Imm</a:t>
                </a:r>
                <a:r>
                  <a:rPr lang="en-US" sz="2133" dirty="0"/>
                  <a:t>.</a:t>
                </a:r>
              </a:p>
              <a:p>
                <a:r>
                  <a:rPr lang="en-US" sz="2133" dirty="0"/>
                  <a:t>Gen</a:t>
                </a:r>
              </a:p>
            </p:txBody>
          </p:sp>
          <p:cxnSp>
            <p:nvCxnSpPr>
              <p:cNvPr id="71" name="Straight Arrow Connector 70"/>
              <p:cNvCxnSpPr/>
              <p:nvPr/>
            </p:nvCxnSpPr>
            <p:spPr>
              <a:xfrm flipV="1">
                <a:off x="3191164" y="1925419"/>
                <a:ext cx="618836" cy="9599"/>
              </a:xfrm>
              <a:prstGeom prst="straightConnector1">
                <a:avLst/>
              </a:prstGeom>
              <a:ln w="28575" cmpd="sng"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 flipV="1">
                <a:off x="4114800" y="2190750"/>
                <a:ext cx="0" cy="381000"/>
              </a:xfrm>
              <a:prstGeom prst="straightConnector1">
                <a:avLst/>
              </a:prstGeom>
              <a:ln w="28575" cmpd="sng"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/>
              <p:nvPr/>
            </p:nvCxnSpPr>
            <p:spPr>
              <a:xfrm flipV="1">
                <a:off x="4343400" y="1885950"/>
                <a:ext cx="618836" cy="9599"/>
              </a:xfrm>
              <a:prstGeom prst="straightConnector1">
                <a:avLst/>
              </a:prstGeom>
              <a:ln w="28575" cmpd="sng">
                <a:solidFill>
                  <a:schemeClr val="tx2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TextBox 98"/>
              <p:cNvSpPr txBox="1"/>
              <p:nvPr/>
            </p:nvSpPr>
            <p:spPr>
              <a:xfrm>
                <a:off x="2872006" y="1581150"/>
                <a:ext cx="865622" cy="246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133" dirty="0" err="1"/>
                  <a:t>inst</a:t>
                </a:r>
                <a:r>
                  <a:rPr lang="en-US" sz="2133" dirty="0"/>
                  <a:t>[31:20]</a:t>
                </a: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4419600" y="1581150"/>
                <a:ext cx="914400" cy="2461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133" dirty="0" err="1"/>
                  <a:t>imm</a:t>
                </a:r>
                <a:r>
                  <a:rPr lang="en-US" sz="2133" dirty="0"/>
                  <a:t>[31:0]</a:t>
                </a:r>
              </a:p>
            </p:txBody>
          </p:sp>
          <p:sp>
            <p:nvSpPr>
              <p:cNvPr id="101" name="TextBox 100"/>
              <p:cNvSpPr txBox="1"/>
              <p:nvPr/>
            </p:nvSpPr>
            <p:spPr>
              <a:xfrm>
                <a:off x="3608709" y="2571750"/>
                <a:ext cx="749003" cy="2461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133" dirty="0" err="1"/>
                  <a:t>ImmSel</a:t>
                </a:r>
                <a:r>
                  <a:rPr lang="en-US" sz="2133" dirty="0"/>
                  <a:t>=I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3080993" y="3301041"/>
              <a:ext cx="6039136" cy="15391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380985" indent="-380985">
                <a:buFont typeface="Arial"/>
                <a:buChar char="•"/>
              </a:pPr>
              <a:r>
                <a:rPr lang="en-US" sz="2667" b="1" dirty="0"/>
                <a:t>High 12 bits of instruction (</a:t>
              </a:r>
              <a:r>
                <a:rPr lang="en-US" sz="2667" b="1" dirty="0" err="1"/>
                <a:t>inst</a:t>
              </a:r>
              <a:r>
                <a:rPr lang="en-US" sz="2667" b="1" dirty="0"/>
                <a:t>[31:20]) copied to low 12 bits of immediate (</a:t>
              </a:r>
              <a:r>
                <a:rPr lang="en-US" sz="2667" b="1" dirty="0" err="1"/>
                <a:t>imm</a:t>
              </a:r>
              <a:r>
                <a:rPr lang="en-US" sz="2667" b="1" dirty="0"/>
                <a:t>[11:0])</a:t>
              </a:r>
            </a:p>
            <a:p>
              <a:pPr marL="380985" indent="-380985">
                <a:buFont typeface="Arial"/>
                <a:buChar char="•"/>
              </a:pPr>
              <a:r>
                <a:rPr lang="en-US" sz="2667" b="1" dirty="0"/>
                <a:t>Immediate is sign-extended by copying value of </a:t>
              </a:r>
              <a:r>
                <a:rPr lang="en-US" sz="2667" b="1" dirty="0" err="1"/>
                <a:t>inst</a:t>
              </a:r>
              <a:r>
                <a:rPr lang="en-US" sz="2667" b="1" dirty="0"/>
                <a:t>[31] to fill the upper 20 bits of the immediate value (</a:t>
              </a:r>
              <a:r>
                <a:rPr lang="en-US" sz="2667" b="1" dirty="0" err="1"/>
                <a:t>imm</a:t>
              </a:r>
              <a:r>
                <a:rPr lang="en-US" sz="2667" b="1" dirty="0"/>
                <a:t>[31:12])</a:t>
              </a:r>
            </a:p>
          </p:txBody>
        </p:sp>
      </p:grp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71426" y="833200"/>
            <a:ext cx="1980029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-</a:t>
            </a:r>
            <a:r>
              <a:rPr lang="en-US" sz="2333" b="1" dirty="0" err="1">
                <a:solidFill>
                  <a:schemeClr val="tx2"/>
                </a:solidFill>
                <a:latin typeface="Courier New" pitchFamily="-65" charset="0"/>
              </a:rPr>
              <a:t>inst</a:t>
            </a:r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[31]-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41" name="Text Box 6"/>
          <p:cNvSpPr txBox="1">
            <a:spLocks noChangeArrowheads="1"/>
          </p:cNvSpPr>
          <p:nvPr/>
        </p:nvSpPr>
        <p:spPr bwMode="auto">
          <a:xfrm>
            <a:off x="141450" y="1176052"/>
            <a:ext cx="95410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31 30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2" name="Text Box 8"/>
          <p:cNvSpPr txBox="1">
            <a:spLocks noChangeArrowheads="1"/>
          </p:cNvSpPr>
          <p:nvPr/>
        </p:nvSpPr>
        <p:spPr bwMode="auto">
          <a:xfrm>
            <a:off x="3355404" y="1176052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20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3" name="Text Box 9"/>
          <p:cNvSpPr txBox="1">
            <a:spLocks noChangeArrowheads="1"/>
          </p:cNvSpPr>
          <p:nvPr/>
        </p:nvSpPr>
        <p:spPr bwMode="auto">
          <a:xfrm>
            <a:off x="4944573" y="1176052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15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4" name="Text Box 10"/>
          <p:cNvSpPr txBox="1">
            <a:spLocks noChangeArrowheads="1"/>
          </p:cNvSpPr>
          <p:nvPr/>
        </p:nvSpPr>
        <p:spPr bwMode="auto">
          <a:xfrm>
            <a:off x="8515038" y="1176052"/>
            <a:ext cx="3385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7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5" name="Text Box 11"/>
          <p:cNvSpPr txBox="1">
            <a:spLocks noChangeArrowheads="1"/>
          </p:cNvSpPr>
          <p:nvPr/>
        </p:nvSpPr>
        <p:spPr bwMode="auto">
          <a:xfrm>
            <a:off x="6641863" y="1176052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6" name="Text Box 8"/>
          <p:cNvSpPr txBox="1">
            <a:spLocks noChangeArrowheads="1"/>
          </p:cNvSpPr>
          <p:nvPr/>
        </p:nvSpPr>
        <p:spPr bwMode="auto">
          <a:xfrm>
            <a:off x="3763406" y="1173406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19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7" name="Text Box 9"/>
          <p:cNvSpPr txBox="1">
            <a:spLocks noChangeArrowheads="1"/>
          </p:cNvSpPr>
          <p:nvPr/>
        </p:nvSpPr>
        <p:spPr bwMode="auto">
          <a:xfrm>
            <a:off x="5307695" y="1172083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14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8" name="Text Box 11"/>
          <p:cNvSpPr txBox="1">
            <a:spLocks noChangeArrowheads="1"/>
          </p:cNvSpPr>
          <p:nvPr/>
        </p:nvSpPr>
        <p:spPr bwMode="auto">
          <a:xfrm>
            <a:off x="7023345" y="1176052"/>
            <a:ext cx="492443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11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49" name="Text Box 10"/>
          <p:cNvSpPr txBox="1">
            <a:spLocks noChangeArrowheads="1"/>
          </p:cNvSpPr>
          <p:nvPr/>
        </p:nvSpPr>
        <p:spPr bwMode="auto">
          <a:xfrm>
            <a:off x="8700679" y="1176052"/>
            <a:ext cx="3385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6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50" name="Text Box 10"/>
          <p:cNvSpPr txBox="1">
            <a:spLocks noChangeArrowheads="1"/>
          </p:cNvSpPr>
          <p:nvPr/>
        </p:nvSpPr>
        <p:spPr bwMode="auto">
          <a:xfrm>
            <a:off x="10404089" y="1176052"/>
            <a:ext cx="338555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Courier New" pitchFamily="-65" charset="0"/>
              </a:rPr>
              <a:t>0</a:t>
            </a:r>
            <a:endParaRPr lang="en-US" sz="1500" dirty="0">
              <a:solidFill>
                <a:schemeClr val="tx2"/>
              </a:solidFill>
            </a:endParaRPr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4292079" y="1493552"/>
            <a:ext cx="723275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rs1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2" name="Text Box 6"/>
          <p:cNvSpPr txBox="1">
            <a:spLocks noChangeArrowheads="1"/>
          </p:cNvSpPr>
          <p:nvPr/>
        </p:nvSpPr>
        <p:spPr bwMode="auto">
          <a:xfrm>
            <a:off x="5618618" y="1493552"/>
            <a:ext cx="1261884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funct3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3" name="Text Box 6"/>
          <p:cNvSpPr txBox="1">
            <a:spLocks noChangeArrowheads="1"/>
          </p:cNvSpPr>
          <p:nvPr/>
        </p:nvSpPr>
        <p:spPr bwMode="auto">
          <a:xfrm>
            <a:off x="7654034" y="1493552"/>
            <a:ext cx="543739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 err="1">
                <a:solidFill>
                  <a:schemeClr val="tx2"/>
                </a:solidFill>
                <a:latin typeface="Courier New" pitchFamily="-65" charset="0"/>
              </a:rPr>
              <a:t>rd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4" name="Text Box 6"/>
          <p:cNvSpPr txBox="1">
            <a:spLocks noChangeArrowheads="1"/>
          </p:cNvSpPr>
          <p:nvPr/>
        </p:nvSpPr>
        <p:spPr bwMode="auto">
          <a:xfrm>
            <a:off x="9053419" y="1493552"/>
            <a:ext cx="1261885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opcode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55" name="Rectangle 12"/>
          <p:cNvSpPr>
            <a:spLocks noChangeArrowheads="1"/>
          </p:cNvSpPr>
          <p:nvPr/>
        </p:nvSpPr>
        <p:spPr bwMode="auto">
          <a:xfrm>
            <a:off x="196845" y="1512073"/>
            <a:ext cx="10477502" cy="3810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6" name="Line 14"/>
          <p:cNvSpPr>
            <a:spLocks noChangeShapeType="1"/>
          </p:cNvSpPr>
          <p:nvPr/>
        </p:nvSpPr>
        <p:spPr bwMode="auto">
          <a:xfrm>
            <a:off x="3819906" y="151207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7" name="Line 15"/>
          <p:cNvSpPr>
            <a:spLocks noChangeShapeType="1"/>
          </p:cNvSpPr>
          <p:nvPr/>
        </p:nvSpPr>
        <p:spPr bwMode="auto">
          <a:xfrm>
            <a:off x="5386635" y="151207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8" name="Line 16"/>
          <p:cNvSpPr>
            <a:spLocks noChangeShapeType="1"/>
          </p:cNvSpPr>
          <p:nvPr/>
        </p:nvSpPr>
        <p:spPr bwMode="auto">
          <a:xfrm>
            <a:off x="7051285" y="151207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59" name="Line 17"/>
          <p:cNvSpPr>
            <a:spLocks noChangeShapeType="1"/>
          </p:cNvSpPr>
          <p:nvPr/>
        </p:nvSpPr>
        <p:spPr bwMode="auto">
          <a:xfrm>
            <a:off x="8715935" y="151207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1213042" y="1512073"/>
            <a:ext cx="1800494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 err="1">
                <a:solidFill>
                  <a:schemeClr val="tx2"/>
                </a:solidFill>
                <a:latin typeface="Courier New" pitchFamily="-65" charset="0"/>
              </a:rPr>
              <a:t>imm</a:t>
            </a:r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[11:0]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868087" y="1893073"/>
            <a:ext cx="543740" cy="4513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333" b="1" dirty="0">
                <a:solidFill>
                  <a:schemeClr val="tx2"/>
                </a:solidFill>
                <a:latin typeface="Courier New" pitchFamily="-65" charset="0"/>
              </a:rPr>
              <a:t>12</a:t>
            </a:r>
            <a:endParaRPr lang="en-US" sz="1667" dirty="0">
              <a:solidFill>
                <a:schemeClr val="tx2"/>
              </a:solidFill>
            </a:endParaRPr>
          </a:p>
        </p:txBody>
      </p:sp>
      <p:sp>
        <p:nvSpPr>
          <p:cNvPr id="62" name="Line 14"/>
          <p:cNvSpPr>
            <a:spLocks noChangeShapeType="1"/>
          </p:cNvSpPr>
          <p:nvPr/>
        </p:nvSpPr>
        <p:spPr bwMode="auto">
          <a:xfrm>
            <a:off x="499950" y="1521333"/>
            <a:ext cx="0" cy="38100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2" name="Oval 1"/>
          <p:cNvSpPr/>
          <p:nvPr/>
        </p:nvSpPr>
        <p:spPr bwMode="auto">
          <a:xfrm>
            <a:off x="94766" y="1435615"/>
            <a:ext cx="467741" cy="488348"/>
          </a:xfrm>
          <a:prstGeom prst="ellipse">
            <a:avLst/>
          </a:prstGeom>
          <a:noFill/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algn="ctr" defTabSz="761970" fontAlgn="base">
              <a:spcBef>
                <a:spcPct val="0"/>
              </a:spcBef>
              <a:spcAft>
                <a:spcPct val="0"/>
              </a:spcAft>
            </a:pPr>
            <a:endParaRPr lang="en-US" sz="4666">
              <a:solidFill>
                <a:srgbClr val="000000"/>
              </a:solidFill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08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R+I</a:t>
            </a:r>
            <a:r>
              <a:rPr lang="en-US" dirty="0">
                <a:latin typeface="+mn-lt"/>
                <a:cs typeface="Courier New"/>
              </a:rPr>
              <a:t> </a:t>
            </a:r>
            <a:r>
              <a:rPr lang="en-US" dirty="0" err="1">
                <a:latin typeface="+mn-lt"/>
                <a:cs typeface="Courier New"/>
              </a:rPr>
              <a:t>Datapath</a:t>
            </a:r>
            <a:endParaRPr lang="en-US" dirty="0">
              <a:latin typeface="+mn-lt"/>
            </a:endParaRPr>
          </a:p>
        </p:txBody>
      </p:sp>
      <p:grpSp>
        <p:nvGrpSpPr>
          <p:cNvPr id="125" name="Group 124"/>
          <p:cNvGrpSpPr/>
          <p:nvPr/>
        </p:nvGrpSpPr>
        <p:grpSpPr>
          <a:xfrm>
            <a:off x="825500" y="1075700"/>
            <a:ext cx="3130615" cy="2977958"/>
            <a:chOff x="2776507" y="1828800"/>
            <a:chExt cx="2349263" cy="2234707"/>
          </a:xfrm>
        </p:grpSpPr>
        <p:sp>
          <p:nvSpPr>
            <p:cNvPr id="104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5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106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7" name="Line 29"/>
            <p:cNvSpPr>
              <a:spLocks noChangeShapeType="1"/>
            </p:cNvSpPr>
            <p:nvPr/>
          </p:nvSpPr>
          <p:spPr bwMode="auto">
            <a:xfrm>
              <a:off x="3923082" y="2260040"/>
              <a:ext cx="97330" cy="541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08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109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4" name="Freeform 34"/>
            <p:cNvSpPr>
              <a:spLocks/>
            </p:cNvSpPr>
            <p:nvPr/>
          </p:nvSpPr>
          <p:spPr bwMode="auto">
            <a:xfrm>
              <a:off x="3670807" y="3267702"/>
              <a:ext cx="330751" cy="1697"/>
            </a:xfrm>
            <a:custGeom>
              <a:avLst/>
              <a:gdLst>
                <a:gd name="T0" fmla="*/ 0 w 193"/>
                <a:gd name="T1" fmla="*/ 0 h 1"/>
                <a:gd name="T2" fmla="*/ 144 w 193"/>
                <a:gd name="T3" fmla="*/ 0 h 1"/>
                <a:gd name="T4" fmla="*/ 192 w 193"/>
                <a:gd name="T5" fmla="*/ 0 h 1"/>
                <a:gd name="T6" fmla="*/ 0 60000 65536"/>
                <a:gd name="T7" fmla="*/ 0 60000 65536"/>
                <a:gd name="T8" fmla="*/ 0 60000 65536"/>
                <a:gd name="T9" fmla="*/ 0 w 193"/>
                <a:gd name="T10" fmla="*/ 0 h 1"/>
                <a:gd name="T11" fmla="*/ 193 w 193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3" h="1">
                  <a:moveTo>
                    <a:pt x="0" y="0"/>
                  </a:moveTo>
                  <a:lnTo>
                    <a:pt x="144" y="0"/>
                  </a:lnTo>
                  <a:lnTo>
                    <a:pt x="192" y="0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115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120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21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2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23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116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7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8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119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2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8575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13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124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27" name="Freeform 48"/>
          <p:cNvSpPr>
            <a:spLocks/>
          </p:cNvSpPr>
          <p:nvPr/>
        </p:nvSpPr>
        <p:spPr bwMode="auto">
          <a:xfrm>
            <a:off x="3967336" y="2930528"/>
            <a:ext cx="1196554" cy="310928"/>
          </a:xfrm>
          <a:custGeom>
            <a:avLst/>
            <a:gdLst>
              <a:gd name="T0" fmla="*/ 0 w 817"/>
              <a:gd name="T1" fmla="*/ 192 h 193"/>
              <a:gd name="T2" fmla="*/ 0 w 817"/>
              <a:gd name="T3" fmla="*/ 0 h 193"/>
              <a:gd name="T4" fmla="*/ 816 w 817"/>
              <a:gd name="T5" fmla="*/ 0 h 193"/>
              <a:gd name="T6" fmla="*/ 0 60000 65536"/>
              <a:gd name="T7" fmla="*/ 0 60000 65536"/>
              <a:gd name="T8" fmla="*/ 0 60000 65536"/>
              <a:gd name="T9" fmla="*/ 0 w 817"/>
              <a:gd name="T10" fmla="*/ 0 h 193"/>
              <a:gd name="T11" fmla="*/ 817 w 817"/>
              <a:gd name="T12" fmla="*/ 193 h 1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17" h="193">
                <a:moveTo>
                  <a:pt x="0" y="192"/>
                </a:moveTo>
                <a:lnTo>
                  <a:pt x="0" y="0"/>
                </a:ln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28" name="Freeform 49"/>
          <p:cNvSpPr>
            <a:spLocks/>
          </p:cNvSpPr>
          <p:nvPr/>
        </p:nvSpPr>
        <p:spPr bwMode="auto">
          <a:xfrm>
            <a:off x="3967335" y="3227776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32" name="Freeform 53"/>
          <p:cNvSpPr>
            <a:spLocks/>
          </p:cNvSpPr>
          <p:nvPr/>
        </p:nvSpPr>
        <p:spPr bwMode="auto">
          <a:xfrm>
            <a:off x="5732869" y="3584317"/>
            <a:ext cx="1669007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35" name="Rectangle 56"/>
          <p:cNvSpPr>
            <a:spLocks noChangeArrowheads="1"/>
          </p:cNvSpPr>
          <p:nvPr/>
        </p:nvSpPr>
        <p:spPr bwMode="auto">
          <a:xfrm>
            <a:off x="4085387" y="3291786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[24:20]</a:t>
            </a:r>
          </a:p>
        </p:txBody>
      </p:sp>
      <p:sp>
        <p:nvSpPr>
          <p:cNvPr id="137" name="Line 58"/>
          <p:cNvSpPr>
            <a:spLocks noChangeShapeType="1"/>
          </p:cNvSpPr>
          <p:nvPr/>
        </p:nvSpPr>
        <p:spPr bwMode="auto">
          <a:xfrm>
            <a:off x="3967334" y="2936972"/>
            <a:ext cx="7530" cy="2607184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40" name="Freeform 61"/>
          <p:cNvSpPr>
            <a:spLocks/>
          </p:cNvSpPr>
          <p:nvPr/>
        </p:nvSpPr>
        <p:spPr bwMode="auto">
          <a:xfrm>
            <a:off x="3955620" y="3525198"/>
            <a:ext cx="1196554" cy="1611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grpSp>
        <p:nvGrpSpPr>
          <p:cNvPr id="141" name="Group 62"/>
          <p:cNvGrpSpPr>
            <a:grpSpLocks/>
          </p:cNvGrpSpPr>
          <p:nvPr/>
        </p:nvGrpSpPr>
        <p:grpSpPr bwMode="auto">
          <a:xfrm>
            <a:off x="7944539" y="2891809"/>
            <a:ext cx="564116" cy="974161"/>
            <a:chOff x="4085" y="1630"/>
            <a:chExt cx="241" cy="385"/>
          </a:xfrm>
        </p:grpSpPr>
        <p:sp>
          <p:nvSpPr>
            <p:cNvPr id="162" name="Freeform 65"/>
            <p:cNvSpPr>
              <a:spLocks/>
            </p:cNvSpPr>
            <p:nvPr/>
          </p:nvSpPr>
          <p:spPr bwMode="auto">
            <a:xfrm>
              <a:off x="4085" y="1630"/>
              <a:ext cx="241" cy="38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3" name="Rectangle 66"/>
            <p:cNvSpPr>
              <a:spLocks noChangeArrowheads="1"/>
            </p:cNvSpPr>
            <p:nvPr/>
          </p:nvSpPr>
          <p:spPr bwMode="auto">
            <a:xfrm>
              <a:off x="4106" y="1828"/>
              <a:ext cx="193" cy="113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ALU</a:t>
              </a:r>
            </a:p>
          </p:txBody>
        </p:sp>
        <p:sp>
          <p:nvSpPr>
            <p:cNvPr id="180" name="Rectangle 66"/>
            <p:cNvSpPr>
              <a:spLocks noChangeArrowheads="1"/>
            </p:cNvSpPr>
            <p:nvPr/>
          </p:nvSpPr>
          <p:spPr bwMode="auto">
            <a:xfrm>
              <a:off x="4145" y="1708"/>
              <a:ext cx="122" cy="144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 b="1" dirty="0">
                  <a:solidFill>
                    <a:schemeClr val="tx2"/>
                  </a:solidFill>
                </a:rPr>
                <a:t>+</a:t>
              </a:r>
            </a:p>
          </p:txBody>
        </p:sp>
      </p:grpSp>
      <p:sp>
        <p:nvSpPr>
          <p:cNvPr id="146" name="Rectangle 72"/>
          <p:cNvSpPr>
            <a:spLocks noChangeArrowheads="1"/>
          </p:cNvSpPr>
          <p:nvPr/>
        </p:nvSpPr>
        <p:spPr bwMode="auto">
          <a:xfrm>
            <a:off x="5804074" y="4277954"/>
            <a:ext cx="309781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clk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48" name="Rectangle 74"/>
          <p:cNvSpPr>
            <a:spLocks noChangeArrowheads="1"/>
          </p:cNvSpPr>
          <p:nvPr/>
        </p:nvSpPr>
        <p:spPr bwMode="auto">
          <a:xfrm>
            <a:off x="5181464" y="2178593"/>
            <a:ext cx="1251753" cy="191971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2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50" name="Rectangle 76"/>
          <p:cNvSpPr>
            <a:spLocks noChangeArrowheads="1"/>
          </p:cNvSpPr>
          <p:nvPr/>
        </p:nvSpPr>
        <p:spPr bwMode="auto">
          <a:xfrm>
            <a:off x="5267122" y="3784550"/>
            <a:ext cx="641347" cy="28693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500" b="1" dirty="0" err="1">
                <a:solidFill>
                  <a:schemeClr val="tx2"/>
                </a:solidFill>
              </a:rPr>
              <a:t>Reg</a:t>
            </a:r>
            <a:r>
              <a:rPr lang="en-US" sz="1500" b="1" dirty="0">
                <a:solidFill>
                  <a:schemeClr val="tx2"/>
                </a:solidFill>
              </a:rPr>
              <a:t> [ ]</a:t>
            </a:r>
          </a:p>
        </p:txBody>
      </p:sp>
      <p:sp>
        <p:nvSpPr>
          <p:cNvPr id="144" name="Line 86"/>
          <p:cNvSpPr>
            <a:spLocks noChangeShapeType="1"/>
          </p:cNvSpPr>
          <p:nvPr/>
        </p:nvSpPr>
        <p:spPr bwMode="auto">
          <a:xfrm>
            <a:off x="8489929" y="3366896"/>
            <a:ext cx="468663" cy="0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4" name="Freeform 53"/>
          <p:cNvSpPr>
            <a:spLocks/>
          </p:cNvSpPr>
          <p:nvPr/>
        </p:nvSpPr>
        <p:spPr bwMode="auto">
          <a:xfrm flipV="1">
            <a:off x="6449682" y="3115726"/>
            <a:ext cx="1494857" cy="4234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5" name="Line 86"/>
          <p:cNvSpPr>
            <a:spLocks noChangeShapeType="1"/>
          </p:cNvSpPr>
          <p:nvPr/>
        </p:nvSpPr>
        <p:spPr bwMode="auto">
          <a:xfrm flipH="1">
            <a:off x="8965932" y="1587077"/>
            <a:ext cx="17323" cy="17678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6" name="Line 86"/>
          <p:cNvSpPr>
            <a:spLocks noChangeShapeType="1"/>
          </p:cNvSpPr>
          <p:nvPr/>
        </p:nvSpPr>
        <p:spPr bwMode="auto">
          <a:xfrm flipV="1">
            <a:off x="4336620" y="1561170"/>
            <a:ext cx="4646634" cy="17971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67" name="Line 86"/>
          <p:cNvSpPr>
            <a:spLocks noChangeShapeType="1"/>
          </p:cNvSpPr>
          <p:nvPr/>
        </p:nvSpPr>
        <p:spPr bwMode="auto">
          <a:xfrm flipH="1">
            <a:off x="4318582" y="1560471"/>
            <a:ext cx="13972" cy="951968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168" name="Freeform 53"/>
          <p:cNvSpPr>
            <a:spLocks/>
          </p:cNvSpPr>
          <p:nvPr/>
        </p:nvSpPr>
        <p:spPr bwMode="auto">
          <a:xfrm flipV="1">
            <a:off x="4328257" y="2473123"/>
            <a:ext cx="836742" cy="39317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170" name="Freeform 43"/>
          <p:cNvSpPr>
            <a:spLocks/>
          </p:cNvSpPr>
          <p:nvPr/>
        </p:nvSpPr>
        <p:spPr bwMode="auto">
          <a:xfrm>
            <a:off x="5924119" y="3987511"/>
            <a:ext cx="111902" cy="110798"/>
          </a:xfrm>
          <a:custGeom>
            <a:avLst/>
            <a:gdLst>
              <a:gd name="T0" fmla="*/ 0 w 49"/>
              <a:gd name="T1" fmla="*/ 48 h 49"/>
              <a:gd name="T2" fmla="*/ 24 w 49"/>
              <a:gd name="T3" fmla="*/ 0 h 49"/>
              <a:gd name="T4" fmla="*/ 48 w 49"/>
              <a:gd name="T5" fmla="*/ 48 h 49"/>
              <a:gd name="T6" fmla="*/ 0 60000 65536"/>
              <a:gd name="T7" fmla="*/ 0 60000 65536"/>
              <a:gd name="T8" fmla="*/ 0 60000 65536"/>
              <a:gd name="T9" fmla="*/ 0 w 49"/>
              <a:gd name="T10" fmla="*/ 0 h 49"/>
              <a:gd name="T11" fmla="*/ 49 w 49"/>
              <a:gd name="T12" fmla="*/ 49 h 4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9" h="49">
                <a:moveTo>
                  <a:pt x="0" y="48"/>
                </a:moveTo>
                <a:lnTo>
                  <a:pt x="24" y="0"/>
                </a:lnTo>
                <a:lnTo>
                  <a:pt x="48" y="48"/>
                </a:lnTo>
              </a:path>
            </a:pathLst>
          </a:custGeom>
          <a:noFill/>
          <a:ln w="25400" cap="rnd">
            <a:solidFill>
              <a:schemeClr val="tx2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2000" b="1">
              <a:solidFill>
                <a:schemeClr val="tx2"/>
              </a:solidFill>
            </a:endParaRPr>
          </a:p>
        </p:txBody>
      </p:sp>
      <p:sp>
        <p:nvSpPr>
          <p:cNvPr id="171" name="Line 85"/>
          <p:cNvSpPr>
            <a:spLocks noChangeShapeType="1"/>
          </p:cNvSpPr>
          <p:nvPr/>
        </p:nvSpPr>
        <p:spPr bwMode="auto">
          <a:xfrm>
            <a:off x="5987619" y="4098308"/>
            <a:ext cx="0" cy="144992"/>
          </a:xfrm>
          <a:prstGeom prst="line">
            <a:avLst/>
          </a:prstGeom>
          <a:noFill/>
          <a:ln w="25400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172" name="Rectangle 56"/>
          <p:cNvSpPr>
            <a:spLocks noChangeArrowheads="1"/>
          </p:cNvSpPr>
          <p:nvPr/>
        </p:nvSpPr>
        <p:spPr bwMode="auto">
          <a:xfrm>
            <a:off x="4085387" y="2955308"/>
            <a:ext cx="885260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[19:15]</a:t>
            </a:r>
          </a:p>
        </p:txBody>
      </p:sp>
      <p:sp>
        <p:nvSpPr>
          <p:cNvPr id="173" name="Rectangle 56"/>
          <p:cNvSpPr>
            <a:spLocks noChangeArrowheads="1"/>
          </p:cNvSpPr>
          <p:nvPr/>
        </p:nvSpPr>
        <p:spPr bwMode="auto">
          <a:xfrm>
            <a:off x="4086817" y="2637808"/>
            <a:ext cx="793888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[11:7]</a:t>
            </a:r>
          </a:p>
        </p:txBody>
      </p:sp>
      <p:sp>
        <p:nvSpPr>
          <p:cNvPr id="174" name="Rectangle 76"/>
          <p:cNvSpPr>
            <a:spLocks noChangeArrowheads="1"/>
          </p:cNvSpPr>
          <p:nvPr/>
        </p:nvSpPr>
        <p:spPr bwMode="auto">
          <a:xfrm>
            <a:off x="5162119" y="3399808"/>
            <a:ext cx="556643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5" name="Rectangle 76"/>
          <p:cNvSpPr>
            <a:spLocks noChangeArrowheads="1"/>
          </p:cNvSpPr>
          <p:nvPr/>
        </p:nvSpPr>
        <p:spPr bwMode="auto">
          <a:xfrm>
            <a:off x="5162119" y="3082308"/>
            <a:ext cx="583895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6" name="Rectangle 76"/>
          <p:cNvSpPr>
            <a:spLocks noChangeArrowheads="1"/>
          </p:cNvSpPr>
          <p:nvPr/>
        </p:nvSpPr>
        <p:spPr bwMode="auto">
          <a:xfrm>
            <a:off x="5860619" y="3064072"/>
            <a:ext cx="568057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DataA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7" name="Rectangle 76"/>
          <p:cNvSpPr>
            <a:spLocks noChangeArrowheads="1"/>
          </p:cNvSpPr>
          <p:nvPr/>
        </p:nvSpPr>
        <p:spPr bwMode="auto">
          <a:xfrm>
            <a:off x="5860619" y="3456018"/>
            <a:ext cx="540806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DataB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8" name="Rectangle 76"/>
          <p:cNvSpPr>
            <a:spLocks noChangeArrowheads="1"/>
          </p:cNvSpPr>
          <p:nvPr/>
        </p:nvSpPr>
        <p:spPr bwMode="auto">
          <a:xfrm>
            <a:off x="5157930" y="2799883"/>
            <a:ext cx="575879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AddrD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79" name="Rectangle 76"/>
          <p:cNvSpPr>
            <a:spLocks noChangeArrowheads="1"/>
          </p:cNvSpPr>
          <p:nvPr/>
        </p:nvSpPr>
        <p:spPr bwMode="auto">
          <a:xfrm>
            <a:off x="5162119" y="2384549"/>
            <a:ext cx="56004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DataD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1" name="Rectangle 72"/>
          <p:cNvSpPr>
            <a:spLocks noChangeArrowheads="1"/>
          </p:cNvSpPr>
          <p:nvPr/>
        </p:nvSpPr>
        <p:spPr bwMode="auto">
          <a:xfrm>
            <a:off x="8526603" y="3061173"/>
            <a:ext cx="340239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alu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182" name="Rectangle 76"/>
          <p:cNvSpPr>
            <a:spLocks noChangeArrowheads="1"/>
          </p:cNvSpPr>
          <p:nvPr/>
        </p:nvSpPr>
        <p:spPr bwMode="auto">
          <a:xfrm>
            <a:off x="6452463" y="2854436"/>
            <a:ext cx="707262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[rs1]</a:t>
            </a:r>
          </a:p>
        </p:txBody>
      </p:sp>
      <p:sp>
        <p:nvSpPr>
          <p:cNvPr id="183" name="Rectangle 76"/>
          <p:cNvSpPr>
            <a:spLocks noChangeArrowheads="1"/>
          </p:cNvSpPr>
          <p:nvPr/>
        </p:nvSpPr>
        <p:spPr bwMode="auto">
          <a:xfrm>
            <a:off x="6432120" y="3294710"/>
            <a:ext cx="707262" cy="2612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Reg</a:t>
            </a:r>
            <a:r>
              <a:rPr lang="en-US" sz="1333" b="1" dirty="0">
                <a:solidFill>
                  <a:schemeClr val="tx2"/>
                </a:solidFill>
              </a:rPr>
              <a:t>[rs2]</a:t>
            </a:r>
          </a:p>
        </p:txBody>
      </p:sp>
      <p:sp>
        <p:nvSpPr>
          <p:cNvPr id="184" name="Rectangle 56"/>
          <p:cNvSpPr>
            <a:spLocks noChangeArrowheads="1"/>
          </p:cNvSpPr>
          <p:nvPr/>
        </p:nvSpPr>
        <p:spPr bwMode="auto">
          <a:xfrm>
            <a:off x="3486767" y="5629125"/>
            <a:ext cx="915716" cy="26122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>&lt;31:0&gt;</a:t>
            </a:r>
          </a:p>
        </p:txBody>
      </p:sp>
      <p:grpSp>
        <p:nvGrpSpPr>
          <p:cNvPr id="209" name="Group 208"/>
          <p:cNvGrpSpPr/>
          <p:nvPr/>
        </p:nvGrpSpPr>
        <p:grpSpPr>
          <a:xfrm>
            <a:off x="962162" y="3747884"/>
            <a:ext cx="8148092" cy="2554913"/>
            <a:chOff x="1728490" y="3367602"/>
            <a:chExt cx="9777710" cy="3065895"/>
          </a:xfrm>
        </p:grpSpPr>
        <p:sp>
          <p:nvSpPr>
            <p:cNvPr id="185" name="Rectangle 74"/>
            <p:cNvSpPr>
              <a:spLocks noChangeArrowheads="1"/>
            </p:cNvSpPr>
            <p:nvPr/>
          </p:nvSpPr>
          <p:spPr bwMode="auto">
            <a:xfrm>
              <a:off x="1728490" y="5548411"/>
              <a:ext cx="9777710" cy="885086"/>
            </a:xfrm>
            <a:prstGeom prst="rect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500">
                <a:solidFill>
                  <a:schemeClr val="tx2"/>
                </a:solidFill>
              </a:endParaRPr>
            </a:p>
          </p:txBody>
        </p:sp>
        <p:sp>
          <p:nvSpPr>
            <p:cNvPr id="188" name="Rectangle 39"/>
            <p:cNvSpPr>
              <a:spLocks noChangeArrowheads="1"/>
            </p:cNvSpPr>
            <p:nvPr/>
          </p:nvSpPr>
          <p:spPr bwMode="auto">
            <a:xfrm>
              <a:off x="4213852" y="6069327"/>
              <a:ext cx="1350852" cy="344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500" b="1" dirty="0">
                  <a:solidFill>
                    <a:schemeClr val="tx2"/>
                  </a:solidFill>
                </a:rPr>
                <a:t>Control logic</a:t>
              </a:r>
            </a:p>
          </p:txBody>
        </p:sp>
        <p:sp>
          <p:nvSpPr>
            <p:cNvPr id="189" name="Rectangle 39"/>
            <p:cNvSpPr>
              <a:spLocks noChangeArrowheads="1"/>
            </p:cNvSpPr>
            <p:nvPr/>
          </p:nvSpPr>
          <p:spPr bwMode="auto">
            <a:xfrm>
              <a:off x="6986661" y="5651941"/>
              <a:ext cx="829478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RegWEn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cxnSp>
          <p:nvCxnSpPr>
            <p:cNvPr id="193" name="Straight Arrow Connector 192"/>
            <p:cNvCxnSpPr/>
            <p:nvPr/>
          </p:nvCxnSpPr>
          <p:spPr bwMode="auto">
            <a:xfrm flipV="1">
              <a:off x="7239000" y="3807668"/>
              <a:ext cx="0" cy="173501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11" name="Straight Arrow Connector 110"/>
            <p:cNvCxnSpPr/>
            <p:nvPr/>
          </p:nvCxnSpPr>
          <p:spPr bwMode="auto">
            <a:xfrm flipV="1">
              <a:off x="10445810" y="3367602"/>
              <a:ext cx="0" cy="2116017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126" name="Rectangle 39"/>
            <p:cNvSpPr>
              <a:spLocks noChangeArrowheads="1"/>
            </p:cNvSpPr>
            <p:nvPr/>
          </p:nvSpPr>
          <p:spPr bwMode="auto">
            <a:xfrm>
              <a:off x="10146763" y="5579604"/>
              <a:ext cx="746840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ALUSel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  <p:cxnSp>
          <p:nvCxnSpPr>
            <p:cNvPr id="74" name="Straight Arrow Connector 73"/>
            <p:cNvCxnSpPr/>
            <p:nvPr/>
          </p:nvCxnSpPr>
          <p:spPr bwMode="auto">
            <a:xfrm flipV="1">
              <a:off x="9616320" y="3655155"/>
              <a:ext cx="0" cy="1867973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6" name="Rectangle 39"/>
            <p:cNvSpPr>
              <a:spLocks noChangeArrowheads="1"/>
            </p:cNvSpPr>
            <p:nvPr/>
          </p:nvSpPr>
          <p:spPr bwMode="auto">
            <a:xfrm>
              <a:off x="9245024" y="5558580"/>
              <a:ext cx="494848" cy="31347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 err="1">
                  <a:solidFill>
                    <a:schemeClr val="tx2"/>
                  </a:solidFill>
                </a:rPr>
                <a:t>BSel</a:t>
              </a:r>
              <a:endParaRPr lang="en-US" sz="1333" b="1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395755" y="3442113"/>
            <a:ext cx="231061" cy="611544"/>
            <a:chOff x="5791200" y="1352550"/>
            <a:chExt cx="152400" cy="533400"/>
          </a:xfrm>
        </p:grpSpPr>
        <p:sp>
          <p:nvSpPr>
            <p:cNvPr id="67" name="Trapezoid 66"/>
            <p:cNvSpPr/>
            <p:nvPr/>
          </p:nvSpPr>
          <p:spPr>
            <a:xfrm rot="5400000">
              <a:off x="5600700" y="1543050"/>
              <a:ext cx="533400" cy="152400"/>
            </a:xfrm>
            <a:prstGeom prst="trapezoid">
              <a:avLst>
                <a:gd name="adj" fmla="val 62709"/>
              </a:avLst>
            </a:prstGeom>
            <a:solidFill>
              <a:srgbClr val="FFFFFF"/>
            </a:solidFill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76200" tIns="38100" rIns="76200" bIns="381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450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807075" y="1390650"/>
              <a:ext cx="76200" cy="15665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167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821935" y="1638300"/>
              <a:ext cx="54979" cy="1566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67" dirty="0"/>
                <a:t>1</a:t>
              </a:r>
            </a:p>
          </p:txBody>
        </p:sp>
      </p:grpSp>
      <p:sp>
        <p:nvSpPr>
          <p:cNvPr id="70" name="Freeform 53"/>
          <p:cNvSpPr>
            <a:spLocks/>
          </p:cNvSpPr>
          <p:nvPr/>
        </p:nvSpPr>
        <p:spPr bwMode="auto">
          <a:xfrm flipV="1">
            <a:off x="7623035" y="3680422"/>
            <a:ext cx="321503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71" name="Freeform 53"/>
          <p:cNvSpPr>
            <a:spLocks/>
          </p:cNvSpPr>
          <p:nvPr/>
        </p:nvSpPr>
        <p:spPr bwMode="auto">
          <a:xfrm flipV="1">
            <a:off x="7109831" y="3848939"/>
            <a:ext cx="285923" cy="38099"/>
          </a:xfrm>
          <a:custGeom>
            <a:avLst/>
            <a:gdLst>
              <a:gd name="T0" fmla="*/ 0 w 873"/>
              <a:gd name="T1" fmla="*/ 0 h 1"/>
              <a:gd name="T2" fmla="*/ 872 w 873"/>
              <a:gd name="T3" fmla="*/ 0 h 1"/>
              <a:gd name="T4" fmla="*/ 0 60000 65536"/>
              <a:gd name="T5" fmla="*/ 0 60000 65536"/>
              <a:gd name="T6" fmla="*/ 0 w 873"/>
              <a:gd name="T7" fmla="*/ 0 h 1"/>
              <a:gd name="T8" fmla="*/ 873 w 873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73" h="1">
                <a:moveTo>
                  <a:pt x="0" y="0"/>
                </a:moveTo>
                <a:lnTo>
                  <a:pt x="872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/>
          </a:p>
        </p:txBody>
      </p:sp>
      <p:sp>
        <p:nvSpPr>
          <p:cNvPr id="72" name="Line 86"/>
          <p:cNvSpPr>
            <a:spLocks noChangeShapeType="1"/>
          </p:cNvSpPr>
          <p:nvPr/>
        </p:nvSpPr>
        <p:spPr bwMode="auto">
          <a:xfrm flipH="1">
            <a:off x="7101989" y="3893675"/>
            <a:ext cx="7230" cy="706982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r"/>
            <a:endParaRPr lang="en-US" sz="1500" dirty="0"/>
          </a:p>
        </p:txBody>
      </p:sp>
      <p:sp>
        <p:nvSpPr>
          <p:cNvPr id="73" name="Rectangle 76"/>
          <p:cNvSpPr>
            <a:spLocks noChangeArrowheads="1"/>
          </p:cNvSpPr>
          <p:nvPr/>
        </p:nvSpPr>
        <p:spPr bwMode="auto">
          <a:xfrm>
            <a:off x="6278740" y="4612644"/>
            <a:ext cx="853199" cy="261227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Imm</a:t>
            </a:r>
            <a:r>
              <a:rPr lang="en-US" sz="1333" b="1" dirty="0">
                <a:solidFill>
                  <a:schemeClr val="tx2"/>
                </a:solidFill>
              </a:rPr>
              <a:t>[31:0]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716056" y="4101517"/>
            <a:ext cx="711199" cy="1016000"/>
            <a:chOff x="3810000" y="3105150"/>
            <a:chExt cx="533400" cy="762000"/>
          </a:xfrm>
        </p:grpSpPr>
        <p:sp>
          <p:nvSpPr>
            <p:cNvPr id="77" name="Trapezoid 76"/>
            <p:cNvSpPr/>
            <p:nvPr/>
          </p:nvSpPr>
          <p:spPr>
            <a:xfrm rot="5400000">
              <a:off x="3695700" y="3219450"/>
              <a:ext cx="762000" cy="533400"/>
            </a:xfrm>
            <a:prstGeom prst="trapezoid">
              <a:avLst>
                <a:gd name="adj" fmla="val 30656"/>
              </a:avLst>
            </a:prstGeom>
            <a:ln w="2857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6720" dirty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19018" y="3286906"/>
              <a:ext cx="441468" cy="4154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 err="1"/>
                <a:t>Imm</a:t>
              </a:r>
              <a:r>
                <a:rPr lang="en-US" sz="1500" b="1" dirty="0"/>
                <a:t>.</a:t>
              </a:r>
            </a:p>
            <a:p>
              <a:r>
                <a:rPr lang="en-US" sz="1500" b="1" dirty="0"/>
                <a:t>Gen</a:t>
              </a:r>
            </a:p>
          </p:txBody>
        </p:sp>
      </p:grpSp>
      <p:sp>
        <p:nvSpPr>
          <p:cNvPr id="79" name="Freeform 61"/>
          <p:cNvSpPr>
            <a:spLocks/>
          </p:cNvSpPr>
          <p:nvPr/>
        </p:nvSpPr>
        <p:spPr bwMode="auto">
          <a:xfrm flipV="1">
            <a:off x="3989200" y="4550856"/>
            <a:ext cx="718948" cy="61788"/>
          </a:xfrm>
          <a:custGeom>
            <a:avLst/>
            <a:gdLst>
              <a:gd name="T0" fmla="*/ 0 w 817"/>
              <a:gd name="T1" fmla="*/ 0 h 1"/>
              <a:gd name="T2" fmla="*/ 816 w 817"/>
              <a:gd name="T3" fmla="*/ 0 h 1"/>
              <a:gd name="T4" fmla="*/ 0 60000 65536"/>
              <a:gd name="T5" fmla="*/ 0 60000 65536"/>
              <a:gd name="T6" fmla="*/ 0 w 817"/>
              <a:gd name="T7" fmla="*/ 0 h 1"/>
              <a:gd name="T8" fmla="*/ 817 w 817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817" h="1">
                <a:moveTo>
                  <a:pt x="0" y="0"/>
                </a:moveTo>
                <a:lnTo>
                  <a:pt x="816" y="0"/>
                </a:lnTo>
              </a:path>
            </a:pathLst>
          </a:custGeom>
          <a:noFill/>
          <a:ln w="28575" cap="rnd">
            <a:solidFill>
              <a:schemeClr val="tx2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 sz="1500">
              <a:solidFill>
                <a:schemeClr val="tx2"/>
              </a:solidFill>
            </a:endParaRPr>
          </a:p>
        </p:txBody>
      </p:sp>
      <p:sp>
        <p:nvSpPr>
          <p:cNvPr id="80" name="Line 86"/>
          <p:cNvSpPr>
            <a:spLocks noChangeShapeType="1"/>
          </p:cNvSpPr>
          <p:nvPr/>
        </p:nvSpPr>
        <p:spPr bwMode="auto">
          <a:xfrm>
            <a:off x="5371614" y="4585824"/>
            <a:ext cx="1737605" cy="14833"/>
          </a:xfrm>
          <a:prstGeom prst="line">
            <a:avLst/>
          </a:prstGeom>
          <a:noFill/>
          <a:ln w="28575">
            <a:solidFill>
              <a:schemeClr val="tx2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500"/>
          </a:p>
        </p:txBody>
      </p:sp>
      <p:grpSp>
        <p:nvGrpSpPr>
          <p:cNvPr id="82" name="Group 81"/>
          <p:cNvGrpSpPr/>
          <p:nvPr/>
        </p:nvGrpSpPr>
        <p:grpSpPr>
          <a:xfrm>
            <a:off x="825500" y="1075700"/>
            <a:ext cx="3130615" cy="2977958"/>
            <a:chOff x="2776507" y="1828800"/>
            <a:chExt cx="2349263" cy="2234707"/>
          </a:xfrm>
        </p:grpSpPr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4851572" y="3427203"/>
              <a:ext cx="27419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4" name="Rectangle 27"/>
            <p:cNvSpPr>
              <a:spLocks noChangeArrowheads="1"/>
            </p:cNvSpPr>
            <p:nvPr/>
          </p:nvSpPr>
          <p:spPr bwMode="auto">
            <a:xfrm>
              <a:off x="3691017" y="2185486"/>
              <a:ext cx="239682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+4</a:t>
              </a:r>
            </a:p>
          </p:txBody>
        </p:sp>
        <p:sp>
          <p:nvSpPr>
            <p:cNvPr id="85" name="Freeform 28"/>
            <p:cNvSpPr>
              <a:spLocks/>
            </p:cNvSpPr>
            <p:nvPr/>
          </p:nvSpPr>
          <p:spPr bwMode="auto">
            <a:xfrm>
              <a:off x="4028978" y="2178345"/>
              <a:ext cx="413011" cy="653275"/>
            </a:xfrm>
            <a:custGeom>
              <a:avLst/>
              <a:gdLst>
                <a:gd name="T0" fmla="*/ 0 w 241"/>
                <a:gd name="T1" fmla="*/ 0 h 385"/>
                <a:gd name="T2" fmla="*/ 0 w 241"/>
                <a:gd name="T3" fmla="*/ 160 h 385"/>
                <a:gd name="T4" fmla="*/ 48 w 241"/>
                <a:gd name="T5" fmla="*/ 192 h 385"/>
                <a:gd name="T6" fmla="*/ 0 w 241"/>
                <a:gd name="T7" fmla="*/ 224 h 385"/>
                <a:gd name="T8" fmla="*/ 0 w 241"/>
                <a:gd name="T9" fmla="*/ 384 h 385"/>
                <a:gd name="T10" fmla="*/ 240 w 241"/>
                <a:gd name="T11" fmla="*/ 288 h 385"/>
                <a:gd name="T12" fmla="*/ 240 w 241"/>
                <a:gd name="T13" fmla="*/ 96 h 385"/>
                <a:gd name="T14" fmla="*/ 0 w 241"/>
                <a:gd name="T15" fmla="*/ 0 h 38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41"/>
                <a:gd name="T25" fmla="*/ 0 h 385"/>
                <a:gd name="T26" fmla="*/ 241 w 241"/>
                <a:gd name="T27" fmla="*/ 385 h 38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41" h="385">
                  <a:moveTo>
                    <a:pt x="0" y="0"/>
                  </a:moveTo>
                  <a:lnTo>
                    <a:pt x="0" y="160"/>
                  </a:lnTo>
                  <a:lnTo>
                    <a:pt x="48" y="192"/>
                  </a:lnTo>
                  <a:lnTo>
                    <a:pt x="0" y="224"/>
                  </a:lnTo>
                  <a:lnTo>
                    <a:pt x="0" y="384"/>
                  </a:lnTo>
                  <a:lnTo>
                    <a:pt x="240" y="288"/>
                  </a:lnTo>
                  <a:lnTo>
                    <a:pt x="240" y="96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381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6" name="Line 29"/>
            <p:cNvSpPr>
              <a:spLocks noChangeShapeType="1"/>
            </p:cNvSpPr>
            <p:nvPr/>
          </p:nvSpPr>
          <p:spPr bwMode="auto">
            <a:xfrm flipV="1">
              <a:off x="3923081" y="2259792"/>
              <a:ext cx="99042" cy="683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87" name="Rectangle 30"/>
            <p:cNvSpPr>
              <a:spLocks noChangeArrowheads="1"/>
            </p:cNvSpPr>
            <p:nvPr/>
          </p:nvSpPr>
          <p:spPr bwMode="auto">
            <a:xfrm>
              <a:off x="4108601" y="2402325"/>
              <a:ext cx="31065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Add</a:t>
              </a:r>
            </a:p>
          </p:txBody>
        </p:sp>
        <p:sp>
          <p:nvSpPr>
            <p:cNvPr id="88" name="Rectangle 31"/>
            <p:cNvSpPr>
              <a:spLocks noChangeArrowheads="1"/>
            </p:cNvSpPr>
            <p:nvPr/>
          </p:nvSpPr>
          <p:spPr bwMode="auto">
            <a:xfrm>
              <a:off x="3362296" y="3662680"/>
              <a:ext cx="232465" cy="1960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>
                  <a:solidFill>
                    <a:schemeClr val="tx2"/>
                  </a:solidFill>
                </a:rPr>
                <a:t>clk</a:t>
              </a:r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3557701" y="3576523"/>
              <a:ext cx="0" cy="14083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grpSp>
          <p:nvGrpSpPr>
            <p:cNvPr id="91" name="Group 35"/>
            <p:cNvGrpSpPr>
              <a:grpSpLocks/>
            </p:cNvGrpSpPr>
            <p:nvPr/>
          </p:nvGrpSpPr>
          <p:grpSpPr bwMode="auto">
            <a:xfrm>
              <a:off x="4011843" y="3072566"/>
              <a:ext cx="817453" cy="990941"/>
              <a:chOff x="1326" y="1623"/>
              <a:chExt cx="477" cy="584"/>
            </a:xfrm>
          </p:grpSpPr>
          <p:sp>
            <p:nvSpPr>
              <p:cNvPr id="99" name="Rectangle 36"/>
              <p:cNvSpPr>
                <a:spLocks noChangeArrowheads="1"/>
              </p:cNvSpPr>
              <p:nvPr/>
            </p:nvSpPr>
            <p:spPr bwMode="auto">
              <a:xfrm>
                <a:off x="1331" y="1623"/>
                <a:ext cx="472" cy="58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0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100" name="Rectangle 37"/>
              <p:cNvSpPr>
                <a:spLocks noChangeArrowheads="1"/>
              </p:cNvSpPr>
              <p:nvPr/>
            </p:nvSpPr>
            <p:spPr bwMode="auto">
              <a:xfrm>
                <a:off x="1326" y="1691"/>
                <a:ext cx="193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addr</a:t>
                </a:r>
                <a:endParaRPr lang="en-US" sz="1333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1" name="Rectangle 38"/>
              <p:cNvSpPr>
                <a:spLocks noChangeArrowheads="1"/>
              </p:cNvSpPr>
              <p:nvPr/>
            </p:nvSpPr>
            <p:spPr bwMode="auto">
              <a:xfrm>
                <a:off x="1613" y="1774"/>
                <a:ext cx="162" cy="11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333" b="1" dirty="0" err="1">
                    <a:solidFill>
                      <a:schemeClr val="tx2"/>
                    </a:solidFill>
                  </a:rPr>
                  <a:t>inst</a:t>
                </a:r>
                <a:endParaRPr lang="en-US" sz="917" b="1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02" name="Rectangle 39"/>
              <p:cNvSpPr>
                <a:spLocks noChangeArrowheads="1"/>
              </p:cNvSpPr>
              <p:nvPr/>
            </p:nvSpPr>
            <p:spPr bwMode="auto">
              <a:xfrm>
                <a:off x="1432" y="2054"/>
                <a:ext cx="245" cy="127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 lIns="56555" tIns="27782" rIns="56555" bIns="27782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n-US" sz="1500" b="1" dirty="0">
                    <a:solidFill>
                      <a:schemeClr val="tx2"/>
                    </a:solidFill>
                  </a:rPr>
                  <a:t>IMEM</a:t>
                </a:r>
              </a:p>
            </p:txBody>
          </p:sp>
        </p:grpSp>
        <p:sp>
          <p:nvSpPr>
            <p:cNvPr id="92" name="Rectangle 40"/>
            <p:cNvSpPr>
              <a:spLocks noChangeArrowheads="1"/>
            </p:cNvSpPr>
            <p:nvPr/>
          </p:nvSpPr>
          <p:spPr bwMode="auto">
            <a:xfrm>
              <a:off x="3437739" y="2955487"/>
              <a:ext cx="219358" cy="62442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3" name="Line 41"/>
            <p:cNvSpPr>
              <a:spLocks noChangeShapeType="1"/>
            </p:cNvSpPr>
            <p:nvPr/>
          </p:nvSpPr>
          <p:spPr bwMode="auto">
            <a:xfrm>
              <a:off x="3684517" y="3267702"/>
              <a:ext cx="54840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3409948" y="3157761"/>
              <a:ext cx="210812" cy="17687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167" b="1" dirty="0">
                  <a:solidFill>
                    <a:schemeClr val="tx2"/>
                  </a:solidFill>
                </a:rPr>
                <a:t>PC</a:t>
              </a:r>
            </a:p>
          </p:txBody>
        </p:sp>
        <p:sp>
          <p:nvSpPr>
            <p:cNvPr id="95" name="Freeform 43"/>
            <p:cNvSpPr>
              <a:spLocks/>
            </p:cNvSpPr>
            <p:nvPr/>
          </p:nvSpPr>
          <p:spPr bwMode="auto">
            <a:xfrm>
              <a:off x="3506289" y="3498469"/>
              <a:ext cx="83973" cy="83144"/>
            </a:xfrm>
            <a:custGeom>
              <a:avLst/>
              <a:gdLst>
                <a:gd name="T0" fmla="*/ 0 w 49"/>
                <a:gd name="T1" fmla="*/ 48 h 49"/>
                <a:gd name="T2" fmla="*/ 24 w 49"/>
                <a:gd name="T3" fmla="*/ 0 h 49"/>
                <a:gd name="T4" fmla="*/ 48 w 49"/>
                <a:gd name="T5" fmla="*/ 48 h 49"/>
                <a:gd name="T6" fmla="*/ 0 60000 65536"/>
                <a:gd name="T7" fmla="*/ 0 60000 65536"/>
                <a:gd name="T8" fmla="*/ 0 60000 65536"/>
                <a:gd name="T9" fmla="*/ 0 w 49"/>
                <a:gd name="T10" fmla="*/ 0 h 49"/>
                <a:gd name="T11" fmla="*/ 49 w 49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9" h="49">
                  <a:moveTo>
                    <a:pt x="0" y="48"/>
                  </a:moveTo>
                  <a:lnTo>
                    <a:pt x="24" y="0"/>
                  </a:lnTo>
                  <a:lnTo>
                    <a:pt x="48" y="48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6" name="Freeform 44"/>
            <p:cNvSpPr>
              <a:spLocks/>
            </p:cNvSpPr>
            <p:nvPr/>
          </p:nvSpPr>
          <p:spPr bwMode="auto">
            <a:xfrm>
              <a:off x="2879061" y="1828800"/>
              <a:ext cx="1895393" cy="1433811"/>
            </a:xfrm>
            <a:custGeom>
              <a:avLst/>
              <a:gdLst>
                <a:gd name="T0" fmla="*/ 921 w 1106"/>
                <a:gd name="T1" fmla="*/ 410 h 845"/>
                <a:gd name="T2" fmla="*/ 1104 w 1106"/>
                <a:gd name="T3" fmla="*/ 409 h 845"/>
                <a:gd name="T4" fmla="*/ 1106 w 1106"/>
                <a:gd name="T5" fmla="*/ 1 h 845"/>
                <a:gd name="T6" fmla="*/ 775 w 1106"/>
                <a:gd name="T7" fmla="*/ 0 h 845"/>
                <a:gd name="T8" fmla="*/ 2 w 1106"/>
                <a:gd name="T9" fmla="*/ 1 h 845"/>
                <a:gd name="T10" fmla="*/ 0 w 1106"/>
                <a:gd name="T11" fmla="*/ 845 h 845"/>
                <a:gd name="T12" fmla="*/ 335 w 1106"/>
                <a:gd name="T13" fmla="*/ 845 h 8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06"/>
                <a:gd name="T22" fmla="*/ 0 h 845"/>
                <a:gd name="T23" fmla="*/ 1106 w 1106"/>
                <a:gd name="T24" fmla="*/ 845 h 84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06" h="845">
                  <a:moveTo>
                    <a:pt x="921" y="410"/>
                  </a:moveTo>
                  <a:lnTo>
                    <a:pt x="1104" y="409"/>
                  </a:lnTo>
                  <a:lnTo>
                    <a:pt x="1106" y="1"/>
                  </a:lnTo>
                  <a:lnTo>
                    <a:pt x="775" y="0"/>
                  </a:lnTo>
                  <a:lnTo>
                    <a:pt x="2" y="1"/>
                  </a:lnTo>
                  <a:lnTo>
                    <a:pt x="0" y="845"/>
                  </a:lnTo>
                  <a:lnTo>
                    <a:pt x="335" y="845"/>
                  </a:lnTo>
                </a:path>
              </a:pathLst>
            </a:custGeom>
            <a:noFill/>
            <a:ln w="25400" cap="rnd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7" name="Freeform 45"/>
            <p:cNvSpPr>
              <a:spLocks/>
            </p:cNvSpPr>
            <p:nvPr/>
          </p:nvSpPr>
          <p:spPr bwMode="auto">
            <a:xfrm>
              <a:off x="3741071" y="2711145"/>
              <a:ext cx="287908" cy="565040"/>
            </a:xfrm>
            <a:custGeom>
              <a:avLst/>
              <a:gdLst>
                <a:gd name="T0" fmla="*/ 1 w 168"/>
                <a:gd name="T1" fmla="*/ 333 h 333"/>
                <a:gd name="T2" fmla="*/ 0 w 168"/>
                <a:gd name="T3" fmla="*/ 5 h 333"/>
                <a:gd name="T4" fmla="*/ 5 w 168"/>
                <a:gd name="T5" fmla="*/ 0 h 333"/>
                <a:gd name="T6" fmla="*/ 168 w 168"/>
                <a:gd name="T7" fmla="*/ 4 h 33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68"/>
                <a:gd name="T13" fmla="*/ 0 h 333"/>
                <a:gd name="T14" fmla="*/ 168 w 168"/>
                <a:gd name="T15" fmla="*/ 333 h 33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68" h="333">
                  <a:moveTo>
                    <a:pt x="1" y="333"/>
                  </a:moveTo>
                  <a:lnTo>
                    <a:pt x="0" y="5"/>
                  </a:lnTo>
                  <a:lnTo>
                    <a:pt x="5" y="0"/>
                  </a:lnTo>
                  <a:lnTo>
                    <a:pt x="168" y="4"/>
                  </a:lnTo>
                </a:path>
              </a:pathLst>
            </a:cu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 b="1">
                <a:solidFill>
                  <a:schemeClr val="tx2"/>
                </a:solidFill>
              </a:endParaRPr>
            </a:p>
          </p:txBody>
        </p:sp>
        <p:sp>
          <p:nvSpPr>
            <p:cNvPr id="98" name="Rectangle 42"/>
            <p:cNvSpPr>
              <a:spLocks noChangeArrowheads="1"/>
            </p:cNvSpPr>
            <p:nvPr/>
          </p:nvSpPr>
          <p:spPr bwMode="auto">
            <a:xfrm>
              <a:off x="2776507" y="3288006"/>
              <a:ext cx="359974" cy="19602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6555" tIns="27782" rIns="56555" bIns="27782">
              <a:prstTxWarp prst="textNoShape">
                <a:avLst/>
              </a:prstTxWarp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1333" b="1" dirty="0">
                  <a:solidFill>
                    <a:schemeClr val="tx2"/>
                  </a:solidFill>
                </a:rPr>
                <a:t>pc+4</a:t>
              </a:r>
            </a:p>
          </p:txBody>
        </p:sp>
      </p:grpSp>
      <p:sp>
        <p:nvSpPr>
          <p:cNvPr id="145" name="Rectangle 56"/>
          <p:cNvSpPr>
            <a:spLocks noChangeArrowheads="1"/>
          </p:cNvSpPr>
          <p:nvPr/>
        </p:nvSpPr>
        <p:spPr bwMode="auto">
          <a:xfrm>
            <a:off x="3984699" y="4103249"/>
            <a:ext cx="630382" cy="46634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Inst</a:t>
            </a:r>
            <a:r>
              <a:rPr lang="en-US" sz="1333" b="1" dirty="0">
                <a:solidFill>
                  <a:schemeClr val="tx2"/>
                </a:solidFill>
              </a:rPr>
              <a:t/>
            </a:r>
            <a:br>
              <a:rPr lang="en-US" sz="1333" b="1" dirty="0">
                <a:solidFill>
                  <a:schemeClr val="tx2"/>
                </a:solidFill>
              </a:rPr>
            </a:br>
            <a:r>
              <a:rPr lang="en-US" sz="1333" b="1" dirty="0">
                <a:solidFill>
                  <a:schemeClr val="tx2"/>
                </a:solidFill>
              </a:rPr>
              <a:t>[31:20]</a:t>
            </a:r>
          </a:p>
        </p:txBody>
      </p:sp>
      <p:sp>
        <p:nvSpPr>
          <p:cNvPr id="3" name="Rectangle 2"/>
          <p:cNvSpPr/>
          <p:nvPr/>
        </p:nvSpPr>
        <p:spPr>
          <a:xfrm>
            <a:off x="8482099" y="3421076"/>
            <a:ext cx="3761470" cy="2246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333" i="1" dirty="0"/>
              <a:t>Works for all other I-format </a:t>
            </a:r>
            <a:br>
              <a:rPr lang="en-US" sz="2333" i="1" dirty="0"/>
            </a:br>
            <a:r>
              <a:rPr lang="en-US" sz="2333" i="1" dirty="0"/>
              <a:t>arithmetic instructions </a:t>
            </a:r>
            <a:br>
              <a:rPr lang="en-US" sz="2333" i="1" dirty="0"/>
            </a:br>
            <a:r>
              <a:rPr lang="en-US" sz="2333" i="1" dirty="0"/>
              <a:t>(</a:t>
            </a:r>
            <a:r>
              <a:rPr lang="en-US" sz="2333" b="1" i="1" dirty="0" err="1">
                <a:latin typeface="Courier New"/>
                <a:cs typeface="Courier New"/>
              </a:rPr>
              <a:t>slti,sltiu,andi</a:t>
            </a:r>
            <a:r>
              <a:rPr lang="en-US" sz="2333" b="1" i="1" dirty="0">
                <a:latin typeface="Courier New"/>
                <a:cs typeface="Courier New"/>
              </a:rPr>
              <a:t>,</a:t>
            </a:r>
            <a:br>
              <a:rPr lang="en-US" sz="2333" b="1" i="1" dirty="0">
                <a:latin typeface="Courier New"/>
                <a:cs typeface="Courier New"/>
              </a:rPr>
            </a:br>
            <a:r>
              <a:rPr lang="en-US" sz="2333" b="1" i="1" dirty="0" err="1">
                <a:latin typeface="Courier New"/>
                <a:cs typeface="Courier New"/>
              </a:rPr>
              <a:t>ori,xori,slli,srli</a:t>
            </a:r>
            <a:r>
              <a:rPr lang="en-US" sz="2333" b="1" i="1" dirty="0">
                <a:latin typeface="Courier New"/>
                <a:cs typeface="Courier New"/>
              </a:rPr>
              <a:t>,</a:t>
            </a:r>
            <a:br>
              <a:rPr lang="en-US" sz="2333" b="1" i="1" dirty="0">
                <a:latin typeface="Courier New"/>
                <a:cs typeface="Courier New"/>
              </a:rPr>
            </a:br>
            <a:r>
              <a:rPr lang="en-US" sz="2333" b="1" i="1" dirty="0" err="1">
                <a:latin typeface="Courier New"/>
                <a:cs typeface="Courier New"/>
              </a:rPr>
              <a:t>srai</a:t>
            </a:r>
            <a:r>
              <a:rPr lang="en-US" sz="2333" i="1" dirty="0"/>
              <a:t>) just by </a:t>
            </a:r>
            <a:br>
              <a:rPr lang="en-US" sz="2333" i="1" dirty="0"/>
            </a:br>
            <a:r>
              <a:rPr lang="en-US" sz="2333" i="1" dirty="0"/>
              <a:t>changing </a:t>
            </a:r>
            <a:r>
              <a:rPr lang="en-US" sz="2333" i="1" dirty="0" err="1"/>
              <a:t>ALUSel</a:t>
            </a:r>
            <a:endParaRPr lang="en-US" sz="2333" i="1" dirty="0"/>
          </a:p>
        </p:txBody>
      </p:sp>
      <p:cxnSp>
        <p:nvCxnSpPr>
          <p:cNvPr id="103" name="Straight Arrow Connector 102"/>
          <p:cNvCxnSpPr/>
          <p:nvPr/>
        </p:nvCxnSpPr>
        <p:spPr bwMode="auto">
          <a:xfrm flipH="1" flipV="1">
            <a:off x="5036208" y="5016500"/>
            <a:ext cx="8210" cy="5276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29" name="Rectangle 39"/>
          <p:cNvSpPr>
            <a:spLocks noChangeArrowheads="1"/>
          </p:cNvSpPr>
          <p:nvPr/>
        </p:nvSpPr>
        <p:spPr bwMode="auto">
          <a:xfrm>
            <a:off x="4608498" y="5645422"/>
            <a:ext cx="636794" cy="26122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6555" tIns="27782" rIns="56555" bIns="27782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</a:pPr>
            <a:r>
              <a:rPr lang="en-US" sz="1333" b="1" dirty="0" err="1">
                <a:solidFill>
                  <a:schemeClr val="tx2"/>
                </a:solidFill>
              </a:rPr>
              <a:t>ImmSel</a:t>
            </a:r>
            <a:endParaRPr lang="en-US" sz="1333" b="1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3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“And In conclusion…”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143000"/>
            <a:ext cx="10467975" cy="4508500"/>
          </a:xfrm>
        </p:spPr>
        <p:txBody>
          <a:bodyPr>
            <a:normAutofit fontScale="925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 CPU design involves </a:t>
            </a:r>
            <a:r>
              <a:rPr lang="en-US" altLang="en-US" dirty="0" err="1">
                <a:ea typeface="ＭＳ Ｐゴシック" panose="020B0600070205080204" pitchFamily="34" charset="-128"/>
              </a:rPr>
              <a:t>datapath</a:t>
            </a:r>
            <a:r>
              <a:rPr lang="en-US" altLang="en-US" dirty="0">
                <a:ea typeface="ＭＳ Ｐゴシック" panose="020B0600070205080204" pitchFamily="34" charset="-128"/>
              </a:rPr>
              <a:t> and control logic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 Typical five stages of </a:t>
            </a:r>
            <a:r>
              <a:rPr lang="en-US" altLang="en-US" dirty="0" err="1">
                <a:ea typeface="ＭＳ Ｐゴシック" panose="020B0600070205080204" pitchFamily="34" charset="-128"/>
              </a:rPr>
              <a:t>exectution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 We built a </a:t>
            </a:r>
            <a:r>
              <a:rPr lang="en-US" altLang="en-US" dirty="0" err="1">
                <a:ea typeface="ＭＳ Ｐゴシック" panose="020B0600070205080204" pitchFamily="34" charset="-128"/>
              </a:rPr>
              <a:t>datapath</a:t>
            </a:r>
            <a:r>
              <a:rPr lang="en-US" altLang="en-US" dirty="0">
                <a:ea typeface="ＭＳ Ｐゴシック" panose="020B0600070205080204" pitchFamily="34" charset="-128"/>
              </a:rPr>
              <a:t> for arithmetic and logic 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for RISC-V R and I instructions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 …</a:t>
            </a:r>
            <a:r>
              <a:rPr lang="en-US" altLang="en-US" sz="3500" dirty="0">
                <a:ea typeface="ＭＳ Ｐゴシック" panose="020B0600070205080204" pitchFamily="34" charset="-128"/>
              </a:rPr>
              <a:t>and sketched out control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55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 Will add data memory access (loads, stores), branches, jumps, etc…</a:t>
            </a:r>
          </a:p>
        </p:txBody>
      </p:sp>
    </p:spTree>
    <p:extLst>
      <p:ext uri="{BB962C8B-B14F-4D97-AF65-F5344CB8AC3E}">
        <p14:creationId xmlns:p14="http://schemas.microsoft.com/office/powerpoint/2010/main" val="142986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MUX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17" y="2806728"/>
            <a:ext cx="3290931" cy="26586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91381" y="202544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2:1 MUX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105" b="15478"/>
          <a:stretch/>
        </p:blipFill>
        <p:spPr>
          <a:xfrm>
            <a:off x="7825965" y="2956867"/>
            <a:ext cx="4287376" cy="25943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79989" y="2069553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r>
              <a:rPr lang="en-US" baseline="30000" dirty="0" smtClean="0"/>
              <a:t>n</a:t>
            </a:r>
            <a:r>
              <a:rPr lang="en-US" dirty="0" smtClean="0"/>
              <a:t>:1 MUX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10109" b="8421"/>
          <a:stretch/>
        </p:blipFill>
        <p:spPr>
          <a:xfrm>
            <a:off x="4218039" y="2709721"/>
            <a:ext cx="2733367" cy="3022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871884" y="202544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:1 MUX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3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301"/>
            <a:ext cx="4746522" cy="844969"/>
          </a:xfrm>
        </p:spPr>
        <p:txBody>
          <a:bodyPr/>
          <a:lstStyle/>
          <a:p>
            <a:r>
              <a:rPr lang="en-US" dirty="0" smtClean="0"/>
              <a:t>Multi-bit MUX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906" y="203522"/>
            <a:ext cx="4648431" cy="51747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07" y="1297398"/>
            <a:ext cx="3251250" cy="22022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11" r="51730"/>
          <a:stretch/>
        </p:blipFill>
        <p:spPr>
          <a:xfrm>
            <a:off x="953728" y="3419466"/>
            <a:ext cx="1465008" cy="3126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3940" y="344312"/>
            <a:ext cx="2594007" cy="620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77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096" y="890642"/>
            <a:ext cx="4264742" cy="1325563"/>
          </a:xfrm>
        </p:spPr>
        <p:txBody>
          <a:bodyPr/>
          <a:lstStyle/>
          <a:p>
            <a:r>
              <a:rPr lang="en-US" b="0" dirty="0"/>
              <a:t>Three-to-eight-line decoder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41435" y="2785241"/>
            <a:ext cx="0" cy="0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7" y="109509"/>
            <a:ext cx="6676103" cy="67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80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Shifter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245806" y="1866900"/>
            <a:ext cx="3893575" cy="4254500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i="1" dirty="0"/>
              <a:t>N</a:t>
            </a:r>
            <a:r>
              <a:rPr lang="en-US" dirty="0"/>
              <a:t>-bit shifter can be built from </a:t>
            </a:r>
            <a:r>
              <a:rPr lang="en-US" i="1" dirty="0"/>
              <a:t>N N:</a:t>
            </a:r>
            <a:r>
              <a:rPr lang="en-US" dirty="0"/>
              <a:t>1 multiplexers.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input </a:t>
            </a:r>
            <a:r>
              <a:rPr lang="en-US" dirty="0" smtClean="0"/>
              <a:t>is shifted </a:t>
            </a:r>
            <a:r>
              <a:rPr lang="en-US" dirty="0"/>
              <a:t>by 0 to </a:t>
            </a:r>
            <a:r>
              <a:rPr lang="en-US" i="1" dirty="0" smtClean="0"/>
              <a:t>N-</a:t>
            </a:r>
            <a:r>
              <a:rPr lang="en-US" dirty="0" smtClean="0"/>
              <a:t>1 </a:t>
            </a:r>
            <a:r>
              <a:rPr lang="en-US" dirty="0"/>
              <a:t>bits, depending on the value of the log</a:t>
            </a:r>
            <a:r>
              <a:rPr lang="en-US" baseline="-25000" dirty="0"/>
              <a:t>2</a:t>
            </a:r>
            <a:r>
              <a:rPr lang="en-US" i="1" dirty="0"/>
              <a:t>N</a:t>
            </a:r>
            <a:r>
              <a:rPr lang="en-US" dirty="0"/>
              <a:t>-bit </a:t>
            </a:r>
            <a:r>
              <a:rPr lang="en-US" dirty="0" smtClean="0"/>
              <a:t>select lines.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624" y="-42301"/>
            <a:ext cx="7707376" cy="690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286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893" y="1525859"/>
            <a:ext cx="6029479" cy="46389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5860"/>
          <a:stretch/>
        </p:blipFill>
        <p:spPr>
          <a:xfrm>
            <a:off x="6650427" y="2969681"/>
            <a:ext cx="4782526" cy="193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50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ALU design using MUX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186813" y="1866900"/>
            <a:ext cx="7639663" cy="4254500"/>
          </a:xfrm>
        </p:spPr>
        <p:txBody>
          <a:bodyPr>
            <a:normAutofit/>
          </a:bodyPr>
          <a:lstStyle/>
          <a:p>
            <a:r>
              <a:rPr lang="en-US" dirty="0"/>
              <a:t>The circuit functionality of a 1 bit ALU is shown here, depending upon the control signal S</a:t>
            </a:r>
            <a:r>
              <a:rPr lang="en-US" baseline="-25000" dirty="0"/>
              <a:t>1</a:t>
            </a:r>
            <a:r>
              <a:rPr lang="en-US" dirty="0"/>
              <a:t> and S</a:t>
            </a:r>
            <a:r>
              <a:rPr lang="en-US" baseline="-25000" dirty="0"/>
              <a:t>0</a:t>
            </a:r>
            <a:r>
              <a:rPr lang="en-US" dirty="0"/>
              <a:t> the circuit operates as follows:</a:t>
            </a:r>
          </a:p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/>
              <a:t> = 0</a:t>
            </a:r>
            <a:r>
              <a:rPr lang="en-US" dirty="0"/>
              <a:t> , S</a:t>
            </a:r>
            <a:r>
              <a:rPr lang="en-US" baseline="-25000" dirty="0"/>
              <a:t>0</a:t>
            </a:r>
            <a:r>
              <a:rPr lang="en-US" dirty="0"/>
              <a:t> = 0, the output is </a:t>
            </a:r>
            <a:r>
              <a:rPr lang="en-US" b="1" dirty="0"/>
              <a:t>A And B</a:t>
            </a:r>
            <a:r>
              <a:rPr lang="en-US" dirty="0"/>
              <a:t>,</a:t>
            </a:r>
          </a:p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/>
              <a:t> = 0</a:t>
            </a:r>
            <a:r>
              <a:rPr lang="en-US" dirty="0"/>
              <a:t> , S</a:t>
            </a:r>
            <a:r>
              <a:rPr lang="en-US" baseline="-25000" dirty="0"/>
              <a:t>0</a:t>
            </a:r>
            <a:r>
              <a:rPr lang="en-US" dirty="0"/>
              <a:t> = 1, the output is </a:t>
            </a:r>
            <a:r>
              <a:rPr lang="en-US" b="1" dirty="0"/>
              <a:t>A Or B</a:t>
            </a:r>
            <a:r>
              <a:rPr lang="en-US" dirty="0"/>
              <a:t>,</a:t>
            </a:r>
          </a:p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/>
              <a:t> = 1</a:t>
            </a:r>
            <a:r>
              <a:rPr lang="en-US" dirty="0"/>
              <a:t> , S</a:t>
            </a:r>
            <a:r>
              <a:rPr lang="en-US" baseline="-25000" dirty="0"/>
              <a:t>0</a:t>
            </a:r>
            <a:r>
              <a:rPr lang="en-US" dirty="0"/>
              <a:t> = 0, the output is </a:t>
            </a:r>
            <a:r>
              <a:rPr lang="en-US" b="1" dirty="0"/>
              <a:t>A </a:t>
            </a:r>
            <a:r>
              <a:rPr lang="en-US" b="1" dirty="0" err="1"/>
              <a:t>Xor</a:t>
            </a:r>
            <a:r>
              <a:rPr lang="en-US" b="1" dirty="0"/>
              <a:t> B</a:t>
            </a:r>
            <a:r>
              <a:rPr lang="en-US" dirty="0"/>
              <a:t>,</a:t>
            </a:r>
          </a:p>
          <a:p>
            <a:r>
              <a:rPr lang="en-US" b="1" dirty="0"/>
              <a:t>S</a:t>
            </a:r>
            <a:r>
              <a:rPr lang="en-US" b="1" baseline="-25000" dirty="0"/>
              <a:t>1</a:t>
            </a:r>
            <a:r>
              <a:rPr lang="en-US" b="1" dirty="0"/>
              <a:t> = 1</a:t>
            </a:r>
            <a:r>
              <a:rPr lang="en-US" dirty="0"/>
              <a:t> , S</a:t>
            </a:r>
            <a:r>
              <a:rPr lang="en-US" baseline="-25000" dirty="0"/>
              <a:t>0</a:t>
            </a:r>
            <a:r>
              <a:rPr lang="en-US" dirty="0"/>
              <a:t> = 1, the output is </a:t>
            </a:r>
            <a:r>
              <a:rPr lang="en-US" b="1" dirty="0"/>
              <a:t>A Add B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04"/>
          <a:stretch/>
        </p:blipFill>
        <p:spPr>
          <a:xfrm>
            <a:off x="7924800" y="365125"/>
            <a:ext cx="4176185" cy="620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96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ustom 3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134770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22097</TotalTime>
  <Words>2094</Words>
  <Application>Microsoft Office PowerPoint</Application>
  <PresentationFormat>Widescreen</PresentationFormat>
  <Paragraphs>815</Paragraphs>
  <Slides>39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4" baseType="lpstr">
      <vt:lpstr>ＭＳ Ｐゴシック</vt:lpstr>
      <vt:lpstr>Arial</vt:lpstr>
      <vt:lpstr>Calibri</vt:lpstr>
      <vt:lpstr>Courier</vt:lpstr>
      <vt:lpstr>Courier New</vt:lpstr>
      <vt:lpstr>Gill Sans</vt:lpstr>
      <vt:lpstr>Helvetica</vt:lpstr>
      <vt:lpstr>StoneSansStd-Semibold</vt:lpstr>
      <vt:lpstr>Symbol</vt:lpstr>
      <vt:lpstr>Times</vt:lpstr>
      <vt:lpstr>Trebuchet MS</vt:lpstr>
      <vt:lpstr>Tw Cen MT</vt:lpstr>
      <vt:lpstr>Wingdings</vt:lpstr>
      <vt:lpstr>ヒラギノ角ゴ ProN W3</vt:lpstr>
      <vt:lpstr>Circuit</vt:lpstr>
      <vt:lpstr>Datapath Design in RISC-V (R and I format Instructions)</vt:lpstr>
      <vt:lpstr>Background topics</vt:lpstr>
      <vt:lpstr>Reminder from Digital Logic Course</vt:lpstr>
      <vt:lpstr>MUX</vt:lpstr>
      <vt:lpstr>Multi-bit MUX</vt:lpstr>
      <vt:lpstr>Three-to-eight-line decoder</vt:lpstr>
      <vt:lpstr>Shifter</vt:lpstr>
      <vt:lpstr>PowerPoint Presentation</vt:lpstr>
      <vt:lpstr>ALU design using MUX</vt:lpstr>
      <vt:lpstr>ALU Design using MUX</vt:lpstr>
      <vt:lpstr>Single circuit for add and subtractor</vt:lpstr>
      <vt:lpstr>Our Single-Core Computer so far…</vt:lpstr>
      <vt:lpstr>The CPU</vt:lpstr>
      <vt:lpstr>Building a RISC-V Processor</vt:lpstr>
      <vt:lpstr>One-Instruction-Per-Cycle RISC-V Machine</vt:lpstr>
      <vt:lpstr>State Required by RISC-V32 “I” (Integer) ISA</vt:lpstr>
      <vt:lpstr>Stages of the Datapath : Overview</vt:lpstr>
      <vt:lpstr>Five Stages of the Datapath</vt:lpstr>
      <vt:lpstr>Basic Phases of Instruction Execution</vt:lpstr>
      <vt:lpstr>Datapath Components: Combinational</vt:lpstr>
      <vt:lpstr>Datapath Elements: State and Sequencing (1/3)</vt:lpstr>
      <vt:lpstr>Register addressing</vt:lpstr>
      <vt:lpstr>Datapath Elements: State and Sequencing (2/3)</vt:lpstr>
      <vt:lpstr>Datapath Elements: State and Sequencing (3/3)</vt:lpstr>
      <vt:lpstr>Review: Complete RV32I ISA</vt:lpstr>
      <vt:lpstr>Summary of RISC-V Instruction Formats</vt:lpstr>
      <vt:lpstr>R-Format Instructions: Datapath</vt:lpstr>
      <vt:lpstr>Implementing the add instruction</vt:lpstr>
      <vt:lpstr>Datapath for add</vt:lpstr>
      <vt:lpstr>Implementing the sub instruction</vt:lpstr>
      <vt:lpstr>Datapath for add/sub</vt:lpstr>
      <vt:lpstr>Implementing other R-Format instructions</vt:lpstr>
      <vt:lpstr>Implementing I-Format - addi instruction</vt:lpstr>
      <vt:lpstr>Datapath for add/sub</vt:lpstr>
      <vt:lpstr>Adding addi to Datapath</vt:lpstr>
      <vt:lpstr>Adding addi to Datapath</vt:lpstr>
      <vt:lpstr>I-Format immediates</vt:lpstr>
      <vt:lpstr>R+I Datapath</vt:lpstr>
      <vt:lpstr>“And In conclusion…”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bora</dc:creator>
  <cp:lastModifiedBy>User</cp:lastModifiedBy>
  <cp:revision>325</cp:revision>
  <cp:lastPrinted>2019-10-06T22:55:23Z</cp:lastPrinted>
  <dcterms:created xsi:type="dcterms:W3CDTF">2019-08-26T18:54:57Z</dcterms:created>
  <dcterms:modified xsi:type="dcterms:W3CDTF">2025-02-17T06:41:28Z</dcterms:modified>
</cp:coreProperties>
</file>