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90" r:id="rId2"/>
  </p:sldMasterIdLst>
  <p:notesMasterIdLst>
    <p:notesMasterId r:id="rId34"/>
  </p:notesMasterIdLst>
  <p:handoutMasterIdLst>
    <p:handoutMasterId r:id="rId35"/>
  </p:handoutMasterIdLst>
  <p:sldIdLst>
    <p:sldId id="281" r:id="rId3"/>
    <p:sldId id="342" r:id="rId4"/>
    <p:sldId id="345" r:id="rId5"/>
    <p:sldId id="347" r:id="rId6"/>
    <p:sldId id="348" r:id="rId7"/>
    <p:sldId id="368" r:id="rId8"/>
    <p:sldId id="346" r:id="rId9"/>
    <p:sldId id="349" r:id="rId10"/>
    <p:sldId id="374" r:id="rId11"/>
    <p:sldId id="350" r:id="rId12"/>
    <p:sldId id="351" r:id="rId13"/>
    <p:sldId id="352" r:id="rId14"/>
    <p:sldId id="356" r:id="rId15"/>
    <p:sldId id="376" r:id="rId16"/>
    <p:sldId id="354" r:id="rId17"/>
    <p:sldId id="353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9" r:id="rId27"/>
    <p:sldId id="370" r:id="rId28"/>
    <p:sldId id="372" r:id="rId29"/>
    <p:sldId id="373" r:id="rId30"/>
    <p:sldId id="305" r:id="rId31"/>
    <p:sldId id="355" r:id="rId32"/>
    <p:sldId id="358" r:id="rId33"/>
  </p:sldIdLst>
  <p:sldSz cx="14630400" cy="82296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11480"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822960"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234440"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645920"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057400" algn="l" defTabSz="411480" rtl="0" eaLnBrk="1" latinLnBrk="0" hangingPunct="1"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468880" algn="l" defTabSz="411480" rtl="0" eaLnBrk="1" latinLnBrk="0" hangingPunct="1"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2880360" algn="l" defTabSz="411480" rtl="0" eaLnBrk="1" latinLnBrk="0" hangingPunct="1"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291840" algn="l" defTabSz="411480" rtl="0" eaLnBrk="1" latinLnBrk="0" hangingPunct="1"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9"/>
    <a:srgbClr val="BBE0E3"/>
    <a:srgbClr val="0070C0"/>
    <a:srgbClr val="F5B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0" autoAdjust="0"/>
    <p:restoredTop sz="92327" autoAdjust="0"/>
  </p:normalViewPr>
  <p:slideViewPr>
    <p:cSldViewPr>
      <p:cViewPr varScale="1">
        <p:scale>
          <a:sx n="69" d="100"/>
          <a:sy n="69" d="100"/>
        </p:scale>
        <p:origin x="1042" y="62"/>
      </p:cViewPr>
      <p:guideLst>
        <p:guide orient="horz" pos="3264"/>
        <p:guide pos="4608"/>
      </p:guideLst>
    </p:cSldViewPr>
  </p:slideViewPr>
  <p:outlineViewPr>
    <p:cViewPr>
      <p:scale>
        <a:sx n="33" d="100"/>
        <a:sy n="33" d="100"/>
      </p:scale>
      <p:origin x="0" y="-1989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2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169919" cy="481728"/>
          </a:xfrm>
          <a:prstGeom prst="rect">
            <a:avLst/>
          </a:prstGeom>
        </p:spPr>
        <p:txBody>
          <a:bodyPr vert="horz" lIns="96617" tIns="48309" rIns="96617" bIns="4830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91" y="3"/>
            <a:ext cx="3169919" cy="481728"/>
          </a:xfrm>
          <a:prstGeom prst="rect">
            <a:avLst/>
          </a:prstGeom>
        </p:spPr>
        <p:txBody>
          <a:bodyPr vert="horz" lIns="96617" tIns="48309" rIns="96617" bIns="48309" rtlCol="0"/>
          <a:lstStyle>
            <a:lvl1pPr algn="r">
              <a:defRPr sz="1400"/>
            </a:lvl1pPr>
          </a:lstStyle>
          <a:p>
            <a:fld id="{7AE49133-D365-4654-9A26-C509421101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474"/>
            <a:ext cx="3169919" cy="481726"/>
          </a:xfrm>
          <a:prstGeom prst="rect">
            <a:avLst/>
          </a:prstGeom>
        </p:spPr>
        <p:txBody>
          <a:bodyPr vert="horz" lIns="96617" tIns="48309" rIns="96617" bIns="4830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91" y="9119474"/>
            <a:ext cx="3169919" cy="481726"/>
          </a:xfrm>
          <a:prstGeom prst="rect">
            <a:avLst/>
          </a:prstGeom>
        </p:spPr>
        <p:txBody>
          <a:bodyPr vert="horz" lIns="96617" tIns="48309" rIns="96617" bIns="48309" rtlCol="0" anchor="b"/>
          <a:lstStyle>
            <a:lvl1pPr algn="r">
              <a:defRPr sz="1400"/>
            </a:lvl1pPr>
          </a:lstStyle>
          <a:p>
            <a:fld id="{040AFC88-3637-4043-A1BC-7822714A6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3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17" tIns="48309" rIns="96617" bIns="483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037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1pPr>
    <a:lvl2pPr marL="411480"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822960"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234440"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645920"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4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9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2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9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481013"/>
            <a:ext cx="4159250" cy="233997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553" y="2986396"/>
            <a:ext cx="5665694" cy="2829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71636" tIns="35817" rIns="71636" bIns="35817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24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034"/>
            <a:ext cx="12435840" cy="1764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6754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41731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18458" y="182880"/>
            <a:ext cx="3140393" cy="58364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2880"/>
            <a:ext cx="9284018" cy="58364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4011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82880"/>
            <a:ext cx="9161781" cy="10763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1" y="1371600"/>
            <a:ext cx="12555221" cy="2085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3640456"/>
            <a:ext cx="12555221" cy="2085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8811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034"/>
            <a:ext cx="12435840" cy="1764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16614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9254014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1097280" y="822960"/>
            <a:ext cx="12710160" cy="0"/>
          </a:xfrm>
          <a:prstGeom prst="line">
            <a:avLst/>
          </a:prstGeom>
          <a:noFill/>
          <a:ln w="5715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536"/>
          </a:p>
        </p:txBody>
      </p:sp>
    </p:spTree>
    <p:extLst>
      <p:ext uri="{BB962C8B-B14F-4D97-AF65-F5344CB8AC3E}">
        <p14:creationId xmlns:p14="http://schemas.microsoft.com/office/powerpoint/2010/main" val="17618651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859" y="5287804"/>
            <a:ext cx="12435840" cy="1634490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859" y="3487579"/>
            <a:ext cx="12435840" cy="1800225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220582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371600"/>
            <a:ext cx="6212205" cy="4647724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6645" y="1371600"/>
            <a:ext cx="6212205" cy="4647724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7934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30042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1659"/>
            <a:ext cx="6463665" cy="7686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10327"/>
            <a:ext cx="6463665" cy="4740593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358" y="1841659"/>
            <a:ext cx="6466523" cy="7686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358" y="2610327"/>
            <a:ext cx="6466523" cy="4740593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72510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552805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172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9254014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1097280" y="822960"/>
            <a:ext cx="12710160" cy="0"/>
          </a:xfrm>
          <a:prstGeom prst="line">
            <a:avLst/>
          </a:prstGeom>
          <a:noFill/>
          <a:ln w="5715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536"/>
          </a:p>
        </p:txBody>
      </p:sp>
    </p:spTree>
    <p:extLst>
      <p:ext uri="{BB962C8B-B14F-4D97-AF65-F5344CB8AC3E}">
        <p14:creationId xmlns:p14="http://schemas.microsoft.com/office/powerpoint/2010/main" val="63966400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7184"/>
            <a:ext cx="4813459" cy="139446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715" y="327184"/>
            <a:ext cx="8178165" cy="702373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721644"/>
            <a:ext cx="4813459" cy="562927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185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502" y="5760720"/>
            <a:ext cx="8778240" cy="68008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502" y="735807"/>
            <a:ext cx="8778240" cy="493776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502" y="6440805"/>
            <a:ext cx="8778240" cy="96583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84196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0263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18458" y="182880"/>
            <a:ext cx="3140393" cy="58364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2880"/>
            <a:ext cx="9284018" cy="58364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0381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859" y="5287804"/>
            <a:ext cx="12435840" cy="1634490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859" y="3487579"/>
            <a:ext cx="12435840" cy="1800225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0758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371600"/>
            <a:ext cx="6212205" cy="4647724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6645" y="1371600"/>
            <a:ext cx="6212205" cy="4647724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0971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30042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1659"/>
            <a:ext cx="6463665" cy="7686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10327"/>
            <a:ext cx="6463665" cy="4740593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358" y="1841659"/>
            <a:ext cx="6466523" cy="7686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358" y="2610327"/>
            <a:ext cx="6466523" cy="4740593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836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397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049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7184"/>
            <a:ext cx="4813459" cy="139446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715" y="327184"/>
            <a:ext cx="8178165" cy="702373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721644"/>
            <a:ext cx="4813459" cy="562927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1393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502" y="5760720"/>
            <a:ext cx="8778240" cy="68008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502" y="735807"/>
            <a:ext cx="8778240" cy="493776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502" y="6440805"/>
            <a:ext cx="8778240" cy="96583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8569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23010" y="182880"/>
            <a:ext cx="9254014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1371600"/>
            <a:ext cx="12561570" cy="464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" charset="0"/>
              </a:rPr>
              <a:t>Click to edit Master text styles</a:t>
            </a:r>
          </a:p>
          <a:p>
            <a:pPr lvl="1"/>
            <a:r>
              <a:rPr lang="en-US" dirty="0">
                <a:sym typeface="Helvetica" charset="0"/>
              </a:rPr>
              <a:t>Second level</a:t>
            </a:r>
          </a:p>
          <a:p>
            <a:pPr lvl="2"/>
            <a:r>
              <a:rPr lang="en-US" dirty="0">
                <a:sym typeface="Helvetica" charset="0"/>
              </a:rPr>
              <a:t>Third level</a:t>
            </a:r>
          </a:p>
          <a:p>
            <a:pPr lvl="3"/>
            <a:r>
              <a:rPr lang="en-US" dirty="0">
                <a:sym typeface="Helvetica" charset="0"/>
              </a:rPr>
              <a:t>Fourth level</a:t>
            </a:r>
          </a:p>
          <a:p>
            <a:pPr lvl="4"/>
            <a:r>
              <a:rPr lang="en-US" dirty="0">
                <a:sym typeface="Helvetica" charset="0"/>
              </a:rPr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A4DA05-C28B-3943-B179-85232E1AF05F}"/>
              </a:ext>
            </a:extLst>
          </p:cNvPr>
          <p:cNvSpPr>
            <a:spLocks/>
          </p:cNvSpPr>
          <p:nvPr userDrawn="1"/>
        </p:nvSpPr>
        <p:spPr bwMode="auto">
          <a:xfrm>
            <a:off x="1120140" y="7989570"/>
            <a:ext cx="7943850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2860" tIns="22860" rIns="22860" bIns="22860"/>
          <a:lstStyle/>
          <a:p>
            <a:pPr algn="l"/>
            <a:fld id="{9AA60BFB-1BA1-45B4-B481-B22DC282B3E2}" type="slidenum">
              <a:rPr lang="en-US" sz="1080" b="1" baseline="0" smtClean="0">
                <a:solidFill>
                  <a:srgbClr val="063DE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‹#›</a:t>
            </a:fld>
            <a:endParaRPr lang="en-US" sz="1080" b="1" dirty="0">
              <a:solidFill>
                <a:srgbClr val="063DE8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sldNum="0"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Century Schoolbook" panose="02040604050505020304" pitchFamily="18" charset="0"/>
          <a:ea typeface="+mj-ea"/>
          <a:cs typeface="+mj-cs"/>
          <a:sym typeface="Helvetica" charset="0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5pPr>
      <a:lvl6pPr marL="41148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6pPr>
      <a:lvl7pPr marL="82296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7pPr>
      <a:lvl8pPr marL="123444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8pPr>
      <a:lvl9pPr marL="164592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9pPr>
    </p:titleStyle>
    <p:bodyStyle>
      <a:lvl1pPr marL="182880" indent="-182880" algn="l" rtl="0" fontAlgn="base">
        <a:lnSpc>
          <a:spcPct val="75000"/>
        </a:lnSpc>
        <a:spcBef>
          <a:spcPts val="2970"/>
        </a:spcBef>
        <a:spcAft>
          <a:spcPct val="0"/>
        </a:spcAft>
        <a:buClr>
          <a:srgbClr val="000000"/>
        </a:buClr>
        <a:buSzPct val="100000"/>
        <a:buFont typeface="Times" charset="0"/>
        <a:buChar char="•"/>
        <a:defRPr sz="4050" b="1">
          <a:solidFill>
            <a:srgbClr val="000000"/>
          </a:solidFill>
          <a:latin typeface="Century Schoolbook" panose="02040604050505020304" pitchFamily="18" charset="0"/>
          <a:ea typeface="+mn-ea"/>
          <a:cs typeface="+mn-cs"/>
          <a:sym typeface="Helvetica" charset="0"/>
        </a:defRPr>
      </a:lvl1pPr>
      <a:lvl2pPr marL="594360" indent="-171450" algn="l" rtl="0" fontAlgn="base">
        <a:lnSpc>
          <a:spcPct val="85000"/>
        </a:lnSpc>
        <a:spcBef>
          <a:spcPts val="1620"/>
        </a:spcBef>
        <a:spcAft>
          <a:spcPct val="0"/>
        </a:spcAft>
        <a:buClr>
          <a:srgbClr val="0D407F"/>
        </a:buClr>
        <a:buSzPct val="100000"/>
        <a:buFont typeface="Helvetica" charset="0"/>
        <a:buChar char="•"/>
        <a:defRPr sz="3510" b="1">
          <a:solidFill>
            <a:srgbClr val="0D407F"/>
          </a:solidFill>
          <a:latin typeface="Century Schoolbook" panose="02040604050505020304" pitchFamily="18" charset="0"/>
          <a:ea typeface="+mn-ea"/>
          <a:cs typeface="+mn-cs"/>
          <a:sym typeface="Helvetica" charset="0"/>
        </a:defRPr>
      </a:lvl2pPr>
      <a:lvl3pPr marL="1108710" indent="-308610" algn="l" rtl="0" fontAlgn="base">
        <a:lnSpc>
          <a:spcPct val="85000"/>
        </a:lnSpc>
        <a:spcBef>
          <a:spcPts val="1350"/>
        </a:spcBef>
        <a:spcAft>
          <a:spcPct val="0"/>
        </a:spcAft>
        <a:buClr>
          <a:srgbClr val="810A52"/>
        </a:buClr>
        <a:buSzPct val="100000"/>
        <a:buFont typeface="Wingdings" charset="0"/>
        <a:buChar char="§"/>
        <a:defRPr sz="3150" b="1">
          <a:solidFill>
            <a:srgbClr val="810A52"/>
          </a:solidFill>
          <a:latin typeface="Century Schoolbook" panose="02040604050505020304" pitchFamily="18" charset="0"/>
          <a:ea typeface="+mn-ea"/>
          <a:cs typeface="+mn-cs"/>
          <a:sym typeface="Helvetica" charset="0"/>
        </a:defRPr>
      </a:lvl3pPr>
      <a:lvl4pPr marL="152019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Times" charset="0"/>
        <a:buChar char="•"/>
        <a:defRPr sz="2610" b="1">
          <a:solidFill>
            <a:srgbClr val="000000"/>
          </a:solidFill>
          <a:latin typeface="Century Schoolbook" panose="02040604050505020304" pitchFamily="18" charset="0"/>
          <a:ea typeface="ヒラギノ角ゴ ProN W3" charset="0"/>
          <a:cs typeface="ヒラギノ角ゴ ProN W3" charset="0"/>
          <a:sym typeface="Helvetica" charset="0"/>
        </a:defRPr>
      </a:lvl4pPr>
      <a:lvl5pPr marL="193167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Century Schoolbook" panose="02040604050505020304" pitchFamily="18" charset="0"/>
          <a:ea typeface="ヒラギノ角ゴ ProN W3" charset="0"/>
          <a:cs typeface="ヒラギノ角ゴ ProN W3" charset="0"/>
          <a:sym typeface="Helvetica" charset="0"/>
        </a:defRPr>
      </a:lvl5pPr>
      <a:lvl6pPr marL="234315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6pPr>
      <a:lvl7pPr marL="275463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7pPr>
      <a:lvl8pPr marL="316611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8pPr>
      <a:lvl9pPr marL="357759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23010" y="182880"/>
            <a:ext cx="9254014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1371600"/>
            <a:ext cx="12561570" cy="464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A4DA05-C28B-3943-B179-85232E1AF05F}"/>
              </a:ext>
            </a:extLst>
          </p:cNvPr>
          <p:cNvSpPr>
            <a:spLocks/>
          </p:cNvSpPr>
          <p:nvPr userDrawn="1"/>
        </p:nvSpPr>
        <p:spPr bwMode="auto">
          <a:xfrm>
            <a:off x="1120140" y="7989570"/>
            <a:ext cx="7943850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2860" tIns="22860" rIns="22860" bIns="22860"/>
          <a:lstStyle/>
          <a:p>
            <a:pPr algn="l"/>
            <a:fld id="{9AA60BFB-1BA1-45B4-B481-B22DC282B3E2}" type="slidenum">
              <a:rPr lang="en-US" sz="1080" b="1" baseline="0" smtClean="0">
                <a:solidFill>
                  <a:srgbClr val="063DE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‹#›</a:t>
            </a:fld>
            <a:endParaRPr lang="en-US" sz="1080" b="1" dirty="0">
              <a:solidFill>
                <a:srgbClr val="063DE8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hf sldNum="0"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+mj-lt"/>
          <a:ea typeface="+mj-ea"/>
          <a:cs typeface="+mj-cs"/>
          <a:sym typeface="Helvetica" charset="0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5pPr>
      <a:lvl6pPr marL="41148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6pPr>
      <a:lvl7pPr marL="82296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7pPr>
      <a:lvl8pPr marL="123444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8pPr>
      <a:lvl9pPr marL="164592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9pPr>
    </p:titleStyle>
    <p:bodyStyle>
      <a:lvl1pPr marL="182880" indent="-182880" algn="l" rtl="0" fontAlgn="base">
        <a:lnSpc>
          <a:spcPct val="75000"/>
        </a:lnSpc>
        <a:spcBef>
          <a:spcPts val="2970"/>
        </a:spcBef>
        <a:spcAft>
          <a:spcPct val="0"/>
        </a:spcAft>
        <a:buClr>
          <a:srgbClr val="000000"/>
        </a:buClr>
        <a:buSzPct val="100000"/>
        <a:buFont typeface="Times" charset="0"/>
        <a:buChar char="•"/>
        <a:defRPr sz="4050" b="1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594360" indent="-171450" algn="l" rtl="0" fontAlgn="base">
        <a:lnSpc>
          <a:spcPct val="85000"/>
        </a:lnSpc>
        <a:spcBef>
          <a:spcPts val="1620"/>
        </a:spcBef>
        <a:spcAft>
          <a:spcPct val="0"/>
        </a:spcAft>
        <a:buClr>
          <a:srgbClr val="0D407F"/>
        </a:buClr>
        <a:buSzPct val="100000"/>
        <a:buFont typeface="Helvetica" charset="0"/>
        <a:buChar char="•"/>
        <a:defRPr sz="3510" b="1">
          <a:solidFill>
            <a:srgbClr val="0D407F"/>
          </a:solidFill>
          <a:latin typeface="+mn-lt"/>
          <a:ea typeface="+mn-ea"/>
          <a:cs typeface="+mn-cs"/>
          <a:sym typeface="Helvetica" charset="0"/>
        </a:defRPr>
      </a:lvl2pPr>
      <a:lvl3pPr marL="1108710" indent="-308610" algn="l" rtl="0" fontAlgn="base">
        <a:lnSpc>
          <a:spcPct val="85000"/>
        </a:lnSpc>
        <a:spcBef>
          <a:spcPts val="1350"/>
        </a:spcBef>
        <a:spcAft>
          <a:spcPct val="0"/>
        </a:spcAft>
        <a:buClr>
          <a:srgbClr val="810A52"/>
        </a:buClr>
        <a:buSzPct val="100000"/>
        <a:buFont typeface="Wingdings" charset="0"/>
        <a:buChar char="§"/>
        <a:defRPr sz="3150" b="1">
          <a:solidFill>
            <a:srgbClr val="810A52"/>
          </a:solidFill>
          <a:latin typeface="+mn-lt"/>
          <a:ea typeface="+mn-ea"/>
          <a:cs typeface="+mn-cs"/>
          <a:sym typeface="Helvetica" charset="0"/>
        </a:defRPr>
      </a:lvl3pPr>
      <a:lvl4pPr marL="152019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Times" charset="0"/>
        <a:buChar char="•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4pPr>
      <a:lvl5pPr marL="193167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5pPr>
      <a:lvl6pPr marL="234315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6pPr>
      <a:lvl7pPr marL="275463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7pPr>
      <a:lvl8pPr marL="316611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8pPr>
      <a:lvl9pPr marL="357759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97280" y="1371600"/>
            <a:ext cx="12561570" cy="7010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CPU design involves </a:t>
            </a:r>
            <a:r>
              <a:rPr lang="en-US" altLang="en-US" dirty="0" err="1">
                <a:ea typeface="ＭＳ Ｐゴシック" panose="020B0600070205080204" pitchFamily="34" charset="-128"/>
              </a:rPr>
              <a:t>datapath</a:t>
            </a:r>
            <a:r>
              <a:rPr lang="en-US" altLang="en-US" dirty="0">
                <a:ea typeface="ＭＳ Ｐゴシック" panose="020B0600070205080204" pitchFamily="34" charset="-128"/>
              </a:rPr>
              <a:t> and control logic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Typical five stages of execution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Fetch, Decode, Execute, Memory access, Write back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We built a </a:t>
            </a:r>
            <a:r>
              <a:rPr lang="en-US" altLang="en-US" dirty="0" err="1">
                <a:ea typeface="ＭＳ Ｐゴシック" panose="020B0600070205080204" pitchFamily="34" charset="-128"/>
              </a:rPr>
              <a:t>datapath</a:t>
            </a:r>
            <a:r>
              <a:rPr lang="en-US" altLang="en-US" dirty="0">
                <a:ea typeface="ＭＳ Ｐゴシック" panose="020B0600070205080204" pitchFamily="34" charset="-128"/>
              </a:rPr>
              <a:t> for arithmetic and logic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for RISC-V R and I instructions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And sketched out control</a:t>
            </a:r>
          </a:p>
          <a:p>
            <a:pPr>
              <a:lnSpc>
                <a:spcPct val="55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 Will add data memory access (loads, stores), branches, jumps, etc…</a:t>
            </a:r>
          </a:p>
        </p:txBody>
      </p:sp>
    </p:spTree>
    <p:extLst>
      <p:ext uri="{BB962C8B-B14F-4D97-AF65-F5344CB8AC3E}">
        <p14:creationId xmlns:p14="http://schemas.microsoft.com/office/powerpoint/2010/main" val="157060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I+S Immediate Generation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46092" y="2540248"/>
            <a:ext cx="187230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err="1"/>
              <a:t>inst</a:t>
            </a:r>
            <a:r>
              <a:rPr lang="en-US" sz="3600" dirty="0"/>
              <a:t>[31:0]</a:t>
            </a:r>
          </a:p>
        </p:txBody>
      </p:sp>
      <p:sp>
        <p:nvSpPr>
          <p:cNvPr id="23" name="Trapezoid 22"/>
          <p:cNvSpPr/>
          <p:nvPr/>
        </p:nvSpPr>
        <p:spPr>
          <a:xfrm rot="10800000">
            <a:off x="10820400" y="3734684"/>
            <a:ext cx="2129460" cy="348058"/>
          </a:xfrm>
          <a:prstGeom prst="trapezoid">
            <a:avLst>
              <a:gd name="adj" fmla="val 47523"/>
            </a:avLst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>
            <a:off x="11885130" y="4082742"/>
            <a:ext cx="0" cy="19010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35432" y="2234051"/>
            <a:ext cx="6139579" cy="201307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43400" y="1749801"/>
            <a:ext cx="7081769" cy="188125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0" idx="0"/>
          </p:cNvCxnSpPr>
          <p:nvPr/>
        </p:nvCxnSpPr>
        <p:spPr>
          <a:xfrm>
            <a:off x="9911297" y="2240661"/>
            <a:ext cx="2334041" cy="1537281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7316" y="2272971"/>
            <a:ext cx="2769162" cy="197415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59577" y="3777942"/>
            <a:ext cx="1715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79182" y="3777942"/>
            <a:ext cx="7053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I</a:t>
            </a:r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H="1">
            <a:off x="12867156" y="3908126"/>
            <a:ext cx="772644" cy="58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9894" y="3212866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30229" y="3212866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5045984" y="3143544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61072" y="3204267"/>
            <a:ext cx="1426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8534400" y="2819400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162643" y="2880673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0744200" y="2740223"/>
            <a:ext cx="152400" cy="1524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564535" y="2740223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1478" y="5603105"/>
            <a:ext cx="1221541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3600" dirty="0"/>
              <a:t>Just need a 5-bit mux to select between two positions where low five bits of immediate can reside in instruction</a:t>
            </a:r>
          </a:p>
          <a:p>
            <a:pPr marL="285750" indent="-285750" algn="l">
              <a:buFont typeface="Arial"/>
              <a:buChar char="•"/>
            </a:pPr>
            <a:r>
              <a:rPr lang="en-US" sz="3600" dirty="0"/>
              <a:t>Other bits in immediate are wired to fixed positions in instruction</a:t>
            </a:r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638796" y="1752600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[11:5]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3571695" y="1762125"/>
            <a:ext cx="829877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rs2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5561931" y="1752600"/>
            <a:ext cx="829877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7136004" y="1752600"/>
            <a:ext cx="147370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8942639" y="1752600"/>
            <a:ext cx="1902107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[4:0]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0848664" y="1752600"/>
            <a:ext cx="190308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S-opcode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2325701" y="931173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25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4" name="Text Box 7"/>
          <p:cNvSpPr txBox="1">
            <a:spLocks noChangeArrowheads="1"/>
          </p:cNvSpPr>
          <p:nvPr/>
        </p:nvSpPr>
        <p:spPr bwMode="auto">
          <a:xfrm>
            <a:off x="2803064" y="931173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24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7" name="Rectangle 12"/>
          <p:cNvSpPr>
            <a:spLocks noChangeArrowheads="1"/>
          </p:cNvSpPr>
          <p:nvPr/>
        </p:nvSpPr>
        <p:spPr bwMode="auto">
          <a:xfrm>
            <a:off x="609598" y="1774825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2959692" y="177482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>
            <a:off x="4957271" y="177482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6837346" y="177482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8834926" y="177482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10832506" y="177482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494853" y="908750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8" name="Text Box 8"/>
          <p:cNvSpPr txBox="1">
            <a:spLocks noChangeArrowheads="1"/>
          </p:cNvSpPr>
          <p:nvPr/>
        </p:nvSpPr>
        <p:spPr bwMode="auto">
          <a:xfrm>
            <a:off x="4431260" y="908750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20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6338263" y="908750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15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0" name="Text Box 10"/>
          <p:cNvSpPr txBox="1">
            <a:spLocks noChangeArrowheads="1"/>
          </p:cNvSpPr>
          <p:nvPr/>
        </p:nvSpPr>
        <p:spPr bwMode="auto">
          <a:xfrm>
            <a:off x="10622289" y="908750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1" name="Text Box 11"/>
          <p:cNvSpPr txBox="1">
            <a:spLocks noChangeArrowheads="1"/>
          </p:cNvSpPr>
          <p:nvPr/>
        </p:nvSpPr>
        <p:spPr bwMode="auto">
          <a:xfrm>
            <a:off x="8375011" y="908750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2" name="Text Box 8"/>
          <p:cNvSpPr txBox="1">
            <a:spLocks noChangeArrowheads="1"/>
          </p:cNvSpPr>
          <p:nvPr/>
        </p:nvSpPr>
        <p:spPr bwMode="auto">
          <a:xfrm>
            <a:off x="4920863" y="905575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19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6774010" y="903987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14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4" name="Text Box 11"/>
          <p:cNvSpPr txBox="1">
            <a:spLocks noChangeArrowheads="1"/>
          </p:cNvSpPr>
          <p:nvPr/>
        </p:nvSpPr>
        <p:spPr bwMode="auto">
          <a:xfrm>
            <a:off x="8832790" y="908750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5" name="Text Box 10"/>
          <p:cNvSpPr txBox="1">
            <a:spLocks noChangeArrowheads="1"/>
          </p:cNvSpPr>
          <p:nvPr/>
        </p:nvSpPr>
        <p:spPr bwMode="auto">
          <a:xfrm>
            <a:off x="10845058" y="908750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6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6" name="Text Box 10"/>
          <p:cNvSpPr txBox="1">
            <a:spLocks noChangeArrowheads="1"/>
          </p:cNvSpPr>
          <p:nvPr/>
        </p:nvSpPr>
        <p:spPr bwMode="auto">
          <a:xfrm>
            <a:off x="12889150" y="908750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5561933" y="1289750"/>
            <a:ext cx="829877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7136006" y="1289750"/>
            <a:ext cx="147370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9" name="Text Box 6"/>
          <p:cNvSpPr txBox="1">
            <a:spLocks noChangeArrowheads="1"/>
          </p:cNvSpPr>
          <p:nvPr/>
        </p:nvSpPr>
        <p:spPr bwMode="auto">
          <a:xfrm>
            <a:off x="9596261" y="1289750"/>
            <a:ext cx="614452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0" name="Text Box 6"/>
          <p:cNvSpPr txBox="1">
            <a:spLocks noChangeArrowheads="1"/>
          </p:cNvSpPr>
          <p:nvPr/>
        </p:nvSpPr>
        <p:spPr bwMode="auto">
          <a:xfrm>
            <a:off x="10848666" y="1289750"/>
            <a:ext cx="190308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I-opcode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1" name="Rectangle 12"/>
          <p:cNvSpPr>
            <a:spLocks noChangeArrowheads="1"/>
          </p:cNvSpPr>
          <p:nvPr/>
        </p:nvSpPr>
        <p:spPr bwMode="auto">
          <a:xfrm>
            <a:off x="609600" y="1311975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2" name="Line 14"/>
          <p:cNvSpPr>
            <a:spLocks noChangeShapeType="1"/>
          </p:cNvSpPr>
          <p:nvPr/>
        </p:nvSpPr>
        <p:spPr bwMode="auto">
          <a:xfrm>
            <a:off x="4957273" y="131197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3" name="Line 15"/>
          <p:cNvSpPr>
            <a:spLocks noChangeShapeType="1"/>
          </p:cNvSpPr>
          <p:nvPr/>
        </p:nvSpPr>
        <p:spPr bwMode="auto">
          <a:xfrm>
            <a:off x="6837348" y="131197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4" name="Line 16"/>
          <p:cNvSpPr>
            <a:spLocks noChangeShapeType="1"/>
          </p:cNvSpPr>
          <p:nvPr/>
        </p:nvSpPr>
        <p:spPr bwMode="auto">
          <a:xfrm>
            <a:off x="8834928" y="131197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5" name="Line 17"/>
          <p:cNvSpPr>
            <a:spLocks noChangeShapeType="1"/>
          </p:cNvSpPr>
          <p:nvPr/>
        </p:nvSpPr>
        <p:spPr bwMode="auto">
          <a:xfrm>
            <a:off x="10832508" y="131197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6" name="Text Box 6"/>
          <p:cNvSpPr txBox="1">
            <a:spLocks noChangeArrowheads="1"/>
          </p:cNvSpPr>
          <p:nvPr/>
        </p:nvSpPr>
        <p:spPr bwMode="auto">
          <a:xfrm>
            <a:off x="1850388" y="1311975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[11:0]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359904" y="1811179"/>
            <a:ext cx="2388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/>
              <a:t>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3420298" y="1430179"/>
            <a:ext cx="9938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40" name="Text Box 6"/>
          <p:cNvSpPr txBox="1">
            <a:spLocks noChangeArrowheads="1"/>
          </p:cNvSpPr>
          <p:nvPr/>
        </p:nvSpPr>
        <p:spPr bwMode="auto">
          <a:xfrm>
            <a:off x="10439400" y="4229168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[24:20]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1" name="Rectangle 12"/>
          <p:cNvSpPr>
            <a:spLocks noChangeArrowheads="1"/>
          </p:cNvSpPr>
          <p:nvPr/>
        </p:nvSpPr>
        <p:spPr bwMode="auto">
          <a:xfrm>
            <a:off x="577316" y="4251509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6805064" y="4251509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5" name="Line 17"/>
          <p:cNvSpPr>
            <a:spLocks noChangeShapeType="1"/>
          </p:cNvSpPr>
          <p:nvPr/>
        </p:nvSpPr>
        <p:spPr bwMode="auto">
          <a:xfrm>
            <a:off x="10134600" y="4251509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6" name="Text Box 6"/>
          <p:cNvSpPr txBox="1">
            <a:spLocks noChangeArrowheads="1"/>
          </p:cNvSpPr>
          <p:nvPr/>
        </p:nvSpPr>
        <p:spPr bwMode="auto">
          <a:xfrm>
            <a:off x="1001492" y="4251220"/>
            <a:ext cx="555472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[31] (sign extension)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388014" y="4284034"/>
            <a:ext cx="2517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48" name="Text Box 6"/>
          <p:cNvSpPr txBox="1">
            <a:spLocks noChangeArrowheads="1"/>
          </p:cNvSpPr>
          <p:nvPr/>
        </p:nvSpPr>
        <p:spPr bwMode="auto">
          <a:xfrm>
            <a:off x="7239000" y="4241778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[30:25]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5" name="Text Box 6"/>
          <p:cNvSpPr txBox="1">
            <a:spLocks noChangeArrowheads="1"/>
          </p:cNvSpPr>
          <p:nvPr/>
        </p:nvSpPr>
        <p:spPr bwMode="auto">
          <a:xfrm>
            <a:off x="10654202" y="4688394"/>
            <a:ext cx="233269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[11:7]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6" name="Rectangle 12"/>
          <p:cNvSpPr>
            <a:spLocks noChangeArrowheads="1"/>
          </p:cNvSpPr>
          <p:nvPr/>
        </p:nvSpPr>
        <p:spPr bwMode="auto">
          <a:xfrm>
            <a:off x="577316" y="4710735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57" name="Line 15"/>
          <p:cNvSpPr>
            <a:spLocks noChangeShapeType="1"/>
          </p:cNvSpPr>
          <p:nvPr/>
        </p:nvSpPr>
        <p:spPr bwMode="auto">
          <a:xfrm>
            <a:off x="6805064" y="471073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58" name="Line 17"/>
          <p:cNvSpPr>
            <a:spLocks noChangeShapeType="1"/>
          </p:cNvSpPr>
          <p:nvPr/>
        </p:nvSpPr>
        <p:spPr bwMode="auto">
          <a:xfrm>
            <a:off x="10134600" y="4710735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59" name="Text Box 6"/>
          <p:cNvSpPr txBox="1">
            <a:spLocks noChangeArrowheads="1"/>
          </p:cNvSpPr>
          <p:nvPr/>
        </p:nvSpPr>
        <p:spPr bwMode="auto">
          <a:xfrm>
            <a:off x="992963" y="4660002"/>
            <a:ext cx="555472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[31] (sign extension)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0" name="Text Box 6"/>
          <p:cNvSpPr txBox="1">
            <a:spLocks noChangeArrowheads="1"/>
          </p:cNvSpPr>
          <p:nvPr/>
        </p:nvSpPr>
        <p:spPr bwMode="auto">
          <a:xfrm>
            <a:off x="7239000" y="4701004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[30:25]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3411200" y="4750713"/>
            <a:ext cx="2517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/>
              <a:t>S</a:t>
            </a:r>
          </a:p>
        </p:txBody>
      </p:sp>
      <p:sp>
        <p:nvSpPr>
          <p:cNvPr id="164" name="Text Box 6"/>
          <p:cNvSpPr txBox="1">
            <a:spLocks noChangeArrowheads="1"/>
          </p:cNvSpPr>
          <p:nvPr/>
        </p:nvSpPr>
        <p:spPr bwMode="auto">
          <a:xfrm>
            <a:off x="403226" y="5181600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67" name="Text Box 10"/>
          <p:cNvSpPr txBox="1">
            <a:spLocks noChangeArrowheads="1"/>
          </p:cNvSpPr>
          <p:nvPr/>
        </p:nvSpPr>
        <p:spPr bwMode="auto">
          <a:xfrm>
            <a:off x="10530981" y="5181600"/>
            <a:ext cx="36901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5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68" name="Text Box 11"/>
          <p:cNvSpPr txBox="1">
            <a:spLocks noChangeArrowheads="1"/>
          </p:cNvSpPr>
          <p:nvPr/>
        </p:nvSpPr>
        <p:spPr bwMode="auto">
          <a:xfrm>
            <a:off x="8283331" y="5181600"/>
            <a:ext cx="55335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71" name="Text Box 11"/>
          <p:cNvSpPr txBox="1">
            <a:spLocks noChangeArrowheads="1"/>
          </p:cNvSpPr>
          <p:nvPr/>
        </p:nvSpPr>
        <p:spPr bwMode="auto">
          <a:xfrm>
            <a:off x="8741110" y="5181600"/>
            <a:ext cx="55335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10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72" name="Text Box 10"/>
          <p:cNvSpPr txBox="1">
            <a:spLocks noChangeArrowheads="1"/>
          </p:cNvSpPr>
          <p:nvPr/>
        </p:nvSpPr>
        <p:spPr bwMode="auto">
          <a:xfrm>
            <a:off x="10753750" y="5181600"/>
            <a:ext cx="36901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4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73" name="Text Box 10"/>
          <p:cNvSpPr txBox="1">
            <a:spLocks noChangeArrowheads="1"/>
          </p:cNvSpPr>
          <p:nvPr/>
        </p:nvSpPr>
        <p:spPr bwMode="auto">
          <a:xfrm>
            <a:off x="12797523" y="5181600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3708642" y="3716386"/>
            <a:ext cx="6404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/>
              <a:t>I/S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2456892" y="5563152"/>
            <a:ext cx="202619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err="1"/>
              <a:t>imm</a:t>
            </a:r>
            <a:r>
              <a:rPr lang="en-US" sz="3600" dirty="0"/>
              <a:t>[31:0]</a:t>
            </a:r>
          </a:p>
        </p:txBody>
      </p:sp>
    </p:spTree>
    <p:extLst>
      <p:ext uri="{BB962C8B-B14F-4D97-AF65-F5344CB8AC3E}">
        <p14:creationId xmlns:p14="http://schemas.microsoft.com/office/powerpoint/2010/main" val="949120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Branches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18532" y="3491568"/>
            <a:ext cx="121926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  <a:normAutofit/>
          </a:bodyPr>
          <a:lstStyle>
            <a:lvl1pPr marL="182880" indent="-182880" algn="l" rtl="0" fontAlgn="base">
              <a:lnSpc>
                <a:spcPct val="75000"/>
              </a:lnSpc>
              <a:spcBef>
                <a:spcPts val="297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594360" indent="-171450" algn="l" rtl="0" fontAlgn="base">
              <a:lnSpc>
                <a:spcPct val="85000"/>
              </a:lnSpc>
              <a:spcBef>
                <a:spcPts val="1620"/>
              </a:spcBef>
              <a:spcAft>
                <a:spcPct val="0"/>
              </a:spcAft>
              <a:buClr>
                <a:srgbClr val="0D407F"/>
              </a:buClr>
              <a:buSzPct val="100000"/>
              <a:buFont typeface="Helvetica" charset="0"/>
              <a:buChar char="•"/>
              <a:defRPr sz="3510" b="1">
                <a:solidFill>
                  <a:srgbClr val="0D407F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108710" indent="-308610" algn="l" rtl="0" fontAlgn="base">
              <a:lnSpc>
                <a:spcPct val="85000"/>
              </a:lnSpc>
              <a:spcBef>
                <a:spcPts val="1350"/>
              </a:spcBef>
              <a:spcAft>
                <a:spcPct val="0"/>
              </a:spcAft>
              <a:buClr>
                <a:srgbClr val="810A52"/>
              </a:buClr>
              <a:buSzPct val="100000"/>
              <a:buFont typeface="Wingdings" charset="0"/>
              <a:buChar char="§"/>
              <a:defRPr sz="3150" b="1">
                <a:solidFill>
                  <a:srgbClr val="810A52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5201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4pPr>
            <a:lvl5pPr marL="193167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5pPr>
            <a:lvl6pPr marL="234315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6pPr>
            <a:lvl7pPr marL="275463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7pPr>
            <a:lvl8pPr marL="316611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8pPr>
            <a:lvl9pPr marL="35775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9pPr>
          </a:lstStyle>
          <a:p>
            <a:r>
              <a:rPr lang="en-US" kern="0" dirty="0"/>
              <a:t>B-format is mostly same as S-Format, with two register sources (rs1/rs2) and a 12-bit immediate</a:t>
            </a:r>
          </a:p>
          <a:p>
            <a:r>
              <a:rPr lang="en-US" kern="0" dirty="0"/>
              <a:t>But now immediate represents values -4096 to +4094 in 2-byte increments</a:t>
            </a:r>
          </a:p>
          <a:p>
            <a:r>
              <a:rPr lang="en-US" kern="0" dirty="0"/>
              <a:t>The 12 immediate bits encode </a:t>
            </a:r>
            <a:r>
              <a:rPr lang="en-US" i="1" kern="0" dirty="0"/>
              <a:t>even</a:t>
            </a:r>
            <a:r>
              <a:rPr lang="en-US" kern="0" dirty="0"/>
              <a:t> 13-bit signed byte offsets (lowest bit of offset is always zero, so no need to store it)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1688" y="1219200"/>
            <a:ext cx="12688059" cy="1371600"/>
            <a:chOff x="267" y="892"/>
            <a:chExt cx="5183" cy="864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67" y="892"/>
              <a:ext cx="5183" cy="864"/>
              <a:chOff x="267" y="892"/>
              <a:chExt cx="5183" cy="864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547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325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2335" y="142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3061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3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5053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796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4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415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890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30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761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24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2571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4373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3224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535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2044" y="896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2757" y="895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3442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4785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5299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267" y="1138"/>
                <a:ext cx="690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[12]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1855" y="1144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2353" y="1138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2820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funct3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Text Box 6"/>
              <p:cNvSpPr txBox="1">
                <a:spLocks noChangeArrowheads="1"/>
              </p:cNvSpPr>
              <p:nvPr/>
            </p:nvSpPr>
            <p:spPr bwMode="auto">
              <a:xfrm>
                <a:off x="3474" y="1142"/>
                <a:ext cx="777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[4:1]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4801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927" y="1135"/>
                <a:ext cx="865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[10:5]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4189" y="1142"/>
                <a:ext cx="690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[11]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2" name="Text Box 8"/>
              <p:cNvSpPr txBox="1">
                <a:spLocks noChangeArrowheads="1"/>
              </p:cNvSpPr>
              <p:nvPr/>
            </p:nvSpPr>
            <p:spPr bwMode="auto">
              <a:xfrm>
                <a:off x="2220" y="895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4040" y="892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8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1855" y="1423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45" name="Text Box 6"/>
              <p:cNvSpPr txBox="1">
                <a:spLocks noChangeArrowheads="1"/>
              </p:cNvSpPr>
              <p:nvPr/>
            </p:nvSpPr>
            <p:spPr bwMode="auto">
              <a:xfrm>
                <a:off x="4462" y="1423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921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228" y="1163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755" y="1151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44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481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61" y="1138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226" y="1163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11937719" y="2600980"/>
            <a:ext cx="147348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BRANCH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866810" y="2568781"/>
            <a:ext cx="340670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offset[12|10:5]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698099" y="2571006"/>
            <a:ext cx="82907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6932244" y="2564411"/>
            <a:ext cx="147348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4472017" y="2595890"/>
            <a:ext cx="82907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rs2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8703682" y="2571006"/>
            <a:ext cx="31918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offset[4:1|11]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87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993" y="182852"/>
            <a:ext cx="9254014" cy="640080"/>
          </a:xfrm>
        </p:spPr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So Far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3624" y="1249155"/>
            <a:ext cx="4290139" cy="3544685"/>
            <a:chOff x="2570548" y="1802732"/>
            <a:chExt cx="2555222" cy="2216657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 type="none" w="med" len="med"/>
              <a:tailEnd type="non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25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" name="Freeform 53"/>
          <p:cNvSpPr>
            <a:spLocks/>
          </p:cNvSpPr>
          <p:nvPr/>
        </p:nvSpPr>
        <p:spPr bwMode="auto">
          <a:xfrm>
            <a:off x="7105867" y="4301180"/>
            <a:ext cx="2354220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1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5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6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8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9" name="Freeform 53"/>
          <p:cNvSpPr>
            <a:spLocks/>
          </p:cNvSpPr>
          <p:nvPr/>
        </p:nvSpPr>
        <p:spPr bwMode="auto">
          <a:xfrm>
            <a:off x="7966041" y="3789688"/>
            <a:ext cx="194471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3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5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56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341213" y="558591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9670204" y="5558579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71" name="Trapezoid 7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74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5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6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79" name="Trapezoid 78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/>
                <a:t>Imm</a:t>
              </a:r>
              <a:r>
                <a:rPr lang="en-US" sz="1800" b="1" dirty="0"/>
                <a:t>.</a:t>
              </a:r>
            </a:p>
            <a:p>
              <a:r>
                <a:rPr lang="en-US" sz="1800" b="1" dirty="0"/>
                <a:t>Gen</a:t>
              </a:r>
            </a:p>
          </p:txBody>
        </p:sp>
      </p:grpSp>
      <p:sp>
        <p:nvSpPr>
          <p:cNvPr id="81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82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83" name="Group 82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9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9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103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4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105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6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7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5008063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3104224" y="2906157"/>
            <a:ext cx="277273" cy="733853"/>
            <a:chOff x="5791200" y="1352550"/>
            <a:chExt cx="152400" cy="533400"/>
          </a:xfrm>
        </p:grpSpPr>
        <p:sp>
          <p:nvSpPr>
            <p:cNvPr id="110" name="Trapezoid 109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13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15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16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7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8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9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 flipV="1">
            <a:off x="13389319" y="3279761"/>
            <a:ext cx="222482" cy="555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1" name="Line 86"/>
          <p:cNvSpPr>
            <a:spLocks noChangeShapeType="1"/>
          </p:cNvSpPr>
          <p:nvPr/>
        </p:nvSpPr>
        <p:spPr bwMode="auto">
          <a:xfrm flipH="1">
            <a:off x="13619623" y="1861221"/>
            <a:ext cx="20786" cy="14273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2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23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4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5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6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27" name="Straight Arrow Connector 126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7" name="Straight Arrow Connector 146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2" name="Line 86"/>
          <p:cNvSpPr>
            <a:spLocks noChangeShapeType="1"/>
          </p:cNvSpPr>
          <p:nvPr/>
        </p:nvSpPr>
        <p:spPr bwMode="auto">
          <a:xfrm flipH="1">
            <a:off x="11044318" y="3071161"/>
            <a:ext cx="20134" cy="9307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63" name="Freeform 53"/>
          <p:cNvSpPr>
            <a:spLocks/>
          </p:cNvSpPr>
          <p:nvPr/>
        </p:nvSpPr>
        <p:spPr bwMode="auto">
          <a:xfrm>
            <a:off x="1837812" y="3720675"/>
            <a:ext cx="43355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64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65" name="Rectangle 42"/>
          <p:cNvSpPr>
            <a:spLocks noChangeArrowheads="1"/>
          </p:cNvSpPr>
          <p:nvPr/>
        </p:nvSpPr>
        <p:spPr bwMode="auto">
          <a:xfrm>
            <a:off x="13595402" y="324202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6" name="Rectangle 42"/>
          <p:cNvSpPr>
            <a:spLocks noChangeArrowheads="1"/>
          </p:cNvSpPr>
          <p:nvPr/>
        </p:nvSpPr>
        <p:spPr bwMode="auto">
          <a:xfrm>
            <a:off x="2748296" y="3614675"/>
            <a:ext cx="37590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34181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change to the state: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PC = PC + 4, 	</a:t>
            </a:r>
            <a:r>
              <a:rPr lang="en-US">
                <a:latin typeface="Courier New"/>
                <a:cs typeface="Courier New"/>
              </a:rPr>
              <a:t>	   branch </a:t>
            </a:r>
            <a:r>
              <a:rPr lang="en-US" dirty="0">
                <a:latin typeface="Courier New"/>
                <a:cs typeface="Courier New"/>
              </a:rPr>
              <a:t>not taken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PC + immediate</a:t>
            </a:r>
            <a:r>
              <a:rPr lang="en-US">
                <a:latin typeface="Courier New" pitchFamily="49" charset="0"/>
                <a:cs typeface="Courier New" pitchFamily="49" charset="0"/>
              </a:rPr>
              <a:t>, branch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taken</a:t>
            </a:r>
          </a:p>
          <a:p>
            <a:r>
              <a:rPr lang="en-US" dirty="0">
                <a:cs typeface="Courier New"/>
              </a:rPr>
              <a:t>Six branch instructions: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BEQ, BNE, BLT, BGE, BLTU, BGEU</a:t>
            </a:r>
          </a:p>
          <a:p>
            <a:r>
              <a:rPr lang="en-US" dirty="0">
                <a:cs typeface="Courier New"/>
              </a:rPr>
              <a:t>Need to compute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PC + immediate </a:t>
            </a:r>
            <a:r>
              <a:rPr lang="en-US" dirty="0">
                <a:cs typeface="Courier New" pitchFamily="49" charset="0"/>
              </a:rPr>
              <a:t>and to compare values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rs1 </a:t>
            </a:r>
            <a:r>
              <a:rPr lang="en-US" dirty="0">
                <a:cs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rs2</a:t>
            </a:r>
          </a:p>
          <a:p>
            <a:pPr lvl="1"/>
            <a:r>
              <a:rPr lang="en-US" dirty="0">
                <a:cs typeface="Courier New" pitchFamily="49" charset="0"/>
              </a:rPr>
              <a:t>But have only one ALU – need more hardware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lvl="1"/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Left Brace 3"/>
          <p:cNvSpPr/>
          <p:nvPr/>
        </p:nvSpPr>
        <p:spPr bwMode="auto">
          <a:xfrm>
            <a:off x="2819400" y="1905000"/>
            <a:ext cx="152400" cy="1143000"/>
          </a:xfrm>
          <a:prstGeom prst="lef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13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4432"/>
            <a:ext cx="9254014" cy="640080"/>
          </a:xfrm>
        </p:spPr>
        <p:txBody>
          <a:bodyPr/>
          <a:lstStyle/>
          <a:p>
            <a:r>
              <a:rPr lang="en-US" dirty="0" smtClean="0"/>
              <a:t>Magnitude Comparator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005841" y="2240280"/>
            <a:ext cx="5153087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06" y="-22004"/>
            <a:ext cx="8261318" cy="8251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" y="1863078"/>
            <a:ext cx="5928751" cy="59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343" y="2451978"/>
            <a:ext cx="3320100" cy="605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371600" y="3278683"/>
            <a:ext cx="895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(A&gt;B) = A</a:t>
            </a:r>
            <a:r>
              <a:rPr lang="en-US" sz="2400" baseline="-25000" dirty="0"/>
              <a:t>3</a:t>
            </a:r>
            <a:r>
              <a:rPr lang="en-US" sz="2400" dirty="0"/>
              <a:t>B</a:t>
            </a:r>
            <a:r>
              <a:rPr lang="en-US" sz="2400" baseline="-25000" dirty="0"/>
              <a:t>3</a:t>
            </a:r>
            <a:r>
              <a:rPr lang="en-US" sz="2400" dirty="0"/>
              <a:t>’ +x</a:t>
            </a:r>
            <a:r>
              <a:rPr lang="en-US" sz="2400" baseline="-25000" dirty="0"/>
              <a:t>3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’+x</a:t>
            </a:r>
            <a:r>
              <a:rPr lang="en-US" sz="2400" baseline="-25000" dirty="0"/>
              <a:t>3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’+x</a:t>
            </a:r>
            <a:r>
              <a:rPr lang="en-US" sz="2400" baseline="-25000" dirty="0"/>
              <a:t>3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0</a:t>
            </a:r>
            <a:r>
              <a:rPr lang="en-US" sz="2400" dirty="0"/>
              <a:t>B</a:t>
            </a:r>
            <a:r>
              <a:rPr lang="en-US" sz="2400" baseline="-25000" dirty="0"/>
              <a:t>0</a:t>
            </a:r>
            <a:r>
              <a:rPr lang="en-US" sz="2400" dirty="0"/>
              <a:t>’</a:t>
            </a:r>
          </a:p>
          <a:p>
            <a:r>
              <a:rPr lang="en-US" sz="2400" dirty="0"/>
              <a:t>(A&lt;B) = A</a:t>
            </a:r>
            <a:r>
              <a:rPr lang="en-US" sz="2400" baseline="-25000" dirty="0"/>
              <a:t>3</a:t>
            </a:r>
            <a:r>
              <a:rPr lang="en-US" sz="2400" dirty="0"/>
              <a:t>’B</a:t>
            </a:r>
            <a:r>
              <a:rPr lang="en-US" sz="2400" baseline="-25000" dirty="0"/>
              <a:t>3</a:t>
            </a:r>
            <a:r>
              <a:rPr lang="en-US" sz="2400" dirty="0"/>
              <a:t> +x</a:t>
            </a:r>
            <a:r>
              <a:rPr lang="en-US" sz="2400" baseline="-25000" dirty="0"/>
              <a:t>3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’B</a:t>
            </a:r>
            <a:r>
              <a:rPr lang="en-US" sz="2400" baseline="-25000" dirty="0"/>
              <a:t>2</a:t>
            </a:r>
            <a:r>
              <a:rPr lang="en-US" sz="2400" dirty="0"/>
              <a:t>+x</a:t>
            </a:r>
            <a:r>
              <a:rPr lang="en-US" sz="2400" baseline="-25000" dirty="0"/>
              <a:t>3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’B</a:t>
            </a:r>
            <a:r>
              <a:rPr lang="en-US" sz="2400" baseline="-25000" dirty="0"/>
              <a:t>1</a:t>
            </a:r>
            <a:r>
              <a:rPr lang="en-US" sz="2400" dirty="0"/>
              <a:t>+x</a:t>
            </a:r>
            <a:r>
              <a:rPr lang="en-US" sz="2400" baseline="-25000" dirty="0"/>
              <a:t>3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0</a:t>
            </a:r>
            <a:r>
              <a:rPr lang="en-US" sz="2400" dirty="0"/>
              <a:t>’B</a:t>
            </a:r>
            <a:r>
              <a:rPr lang="en-US" sz="24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6987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Comparator</a:t>
            </a:r>
          </a:p>
        </p:txBody>
      </p:sp>
      <p:sp>
        <p:nvSpPr>
          <p:cNvPr id="4" name="Content Placeholder 22"/>
          <p:cNvSpPr txBox="1">
            <a:spLocks/>
          </p:cNvSpPr>
          <p:nvPr/>
        </p:nvSpPr>
        <p:spPr bwMode="auto">
          <a:xfrm>
            <a:off x="4572000" y="1905000"/>
            <a:ext cx="9296400" cy="35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182880" indent="-182880" algn="l" rtl="0" fontAlgn="base">
              <a:lnSpc>
                <a:spcPct val="75000"/>
              </a:lnSpc>
              <a:spcBef>
                <a:spcPts val="297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594360" indent="-171450" algn="l" rtl="0" fontAlgn="base">
              <a:lnSpc>
                <a:spcPct val="85000"/>
              </a:lnSpc>
              <a:spcBef>
                <a:spcPts val="1620"/>
              </a:spcBef>
              <a:spcAft>
                <a:spcPct val="0"/>
              </a:spcAft>
              <a:buClr>
                <a:srgbClr val="0D407F"/>
              </a:buClr>
              <a:buSzPct val="100000"/>
              <a:buFont typeface="Helvetica" charset="0"/>
              <a:buChar char="•"/>
              <a:defRPr sz="3510" b="1">
                <a:solidFill>
                  <a:srgbClr val="0D407F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108710" indent="-308610" algn="l" rtl="0" fontAlgn="base">
              <a:lnSpc>
                <a:spcPct val="85000"/>
              </a:lnSpc>
              <a:spcBef>
                <a:spcPts val="1350"/>
              </a:spcBef>
              <a:spcAft>
                <a:spcPct val="0"/>
              </a:spcAft>
              <a:buClr>
                <a:srgbClr val="810A52"/>
              </a:buClr>
              <a:buSzPct val="100000"/>
              <a:buFont typeface="Wingdings" charset="0"/>
              <a:buChar char="§"/>
              <a:defRPr sz="3150" b="1">
                <a:solidFill>
                  <a:srgbClr val="810A52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5201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4pPr>
            <a:lvl5pPr marL="193167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5pPr>
            <a:lvl6pPr marL="234315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6pPr>
            <a:lvl7pPr marL="275463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7pPr>
            <a:lvl8pPr marL="316611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8pPr>
            <a:lvl9pPr marL="35775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9pPr>
          </a:lstStyle>
          <a:p>
            <a:r>
              <a:rPr lang="en-US" kern="0" dirty="0" err="1"/>
              <a:t>BrEq</a:t>
            </a:r>
            <a:r>
              <a:rPr lang="en-US" kern="0" dirty="0"/>
              <a:t> = 1, if A=B</a:t>
            </a:r>
          </a:p>
          <a:p>
            <a:r>
              <a:rPr lang="en-US" kern="0" dirty="0" err="1"/>
              <a:t>BrLT</a:t>
            </a:r>
            <a:r>
              <a:rPr lang="en-US" kern="0" dirty="0"/>
              <a:t> = 1, if A &lt; B</a:t>
            </a:r>
          </a:p>
          <a:p>
            <a:r>
              <a:rPr lang="en-US" kern="0" dirty="0" err="1"/>
              <a:t>BrUn</a:t>
            </a:r>
            <a:r>
              <a:rPr lang="en-US" kern="0" dirty="0"/>
              <a:t> =1 selects unsigned comparison for </a:t>
            </a:r>
            <a:r>
              <a:rPr lang="en-US" kern="0" dirty="0" err="1"/>
              <a:t>BrLT</a:t>
            </a:r>
            <a:r>
              <a:rPr lang="en-US" kern="0" dirty="0"/>
              <a:t>, 0=signed</a:t>
            </a:r>
          </a:p>
          <a:p>
            <a:endParaRPr lang="en-US" kern="0" dirty="0"/>
          </a:p>
          <a:p>
            <a:r>
              <a:rPr lang="en-US" kern="0" dirty="0"/>
              <a:t>BGE branch: A &gt;= B, if A&lt;B     </a:t>
            </a:r>
          </a:p>
          <a:p>
            <a:pPr marL="0" indent="0">
              <a:buNone/>
            </a:pPr>
            <a:r>
              <a:rPr lang="en-US" kern="0" dirty="0"/>
              <a:t>A&lt;B  = !(A&lt;B)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057400" y="2895600"/>
            <a:ext cx="979755" cy="1219200"/>
            <a:chOff x="3738867" y="3105150"/>
            <a:chExt cx="612347" cy="762000"/>
          </a:xfrm>
        </p:grpSpPr>
        <p:sp>
          <p:nvSpPr>
            <p:cNvPr id="21" name="Trapezoid 2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23" name="Line 58"/>
          <p:cNvSpPr>
            <a:spLocks noChangeShapeType="1"/>
          </p:cNvSpPr>
          <p:nvPr/>
        </p:nvSpPr>
        <p:spPr bwMode="auto">
          <a:xfrm flipH="1">
            <a:off x="2590412" y="3990338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 flipH="1">
            <a:off x="2810699" y="3921970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2340019" y="4063814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>
          <a:xfrm>
            <a:off x="1587893" y="3816817"/>
            <a:ext cx="583320" cy="15924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601334" y="3276600"/>
            <a:ext cx="583320" cy="15924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71656" y="30435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" y="357693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477024" y="5486400"/>
            <a:ext cx="87677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4648200" y="6477000"/>
            <a:ext cx="87677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>
          <a:xfrm>
            <a:off x="3033842" y="3505200"/>
            <a:ext cx="583320" cy="15924"/>
          </a:xfrm>
          <a:prstGeom prst="straightConnector1">
            <a:avLst/>
          </a:prstGeom>
          <a:ln w="28575" cmpd="sng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4695" y="61722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1020" y="6172200"/>
            <a:ext cx="82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BrLT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2095" y="656620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BrEq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14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Branches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3624" y="1249155"/>
            <a:ext cx="4290139" cy="3544685"/>
            <a:chOff x="2570548" y="1802732"/>
            <a:chExt cx="2555222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=0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460235" y="5587259"/>
              <a:ext cx="86482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567669" y="5558579"/>
              <a:ext cx="59231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=Read</a:t>
              </a:r>
            </a:p>
          </p:txBody>
        </p:sp>
        <p:cxnSp>
          <p:nvCxnSpPr>
            <p:cNvPr id="154" name="Straight Arrow Connector 153"/>
            <p:cNvCxnSpPr>
              <a:stCxn id="158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6" name="Rectangle 39"/>
            <p:cNvSpPr>
              <a:spLocks noChangeArrowheads="1"/>
            </p:cNvSpPr>
            <p:nvPr/>
          </p:nvSpPr>
          <p:spPr bwMode="auto">
            <a:xfrm>
              <a:off x="10025173" y="5806505"/>
              <a:ext cx="569869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rgbClr val="C00000"/>
                  </a:solidFill>
                </a:rPr>
                <a:t>Imm</a:t>
              </a:r>
              <a:r>
                <a:rPr lang="en-US" sz="1800" b="1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rgbClr val="C00000"/>
                  </a:solidFill>
                </a:rPr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74" name="Group 73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5008063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3104224" y="2906157"/>
            <a:ext cx="277273" cy="733853"/>
            <a:chOff x="5791200" y="1352550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 flipV="1">
            <a:off x="13389319" y="3279761"/>
            <a:ext cx="222482" cy="555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13619623" y="1861221"/>
            <a:ext cx="20786" cy="14273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12542029" y="6705600"/>
            <a:ext cx="1478771" cy="8059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(*=Don’t care)</a:t>
            </a: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rgbClr val="C00000"/>
                </a:solidFill>
              </a:rPr>
              <a:t>ImmSel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=B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1177122" y="6767179"/>
            <a:ext cx="1642278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rgbClr val="FF0000"/>
                </a:solidFill>
              </a:rPr>
              <a:t>PCSel</a:t>
            </a:r>
            <a:r>
              <a:rPr lang="en-US" sz="1600" b="1" dirty="0">
                <a:solidFill>
                  <a:srgbClr val="FF0000"/>
                </a:solidFill>
              </a:rPr>
              <a:t>=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taken/not taken</a:t>
            </a: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084720" y="680587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BrUn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84316" y="7068979"/>
            <a:ext cx="4889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BrEq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694884" y="680587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BrLT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57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58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67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68" name="Rectangle 42"/>
          <p:cNvSpPr>
            <a:spLocks noChangeArrowheads="1"/>
          </p:cNvSpPr>
          <p:nvPr/>
        </p:nvSpPr>
        <p:spPr bwMode="auto">
          <a:xfrm>
            <a:off x="13595402" y="324202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9" name="Rectangle 42"/>
          <p:cNvSpPr>
            <a:spLocks noChangeArrowheads="1"/>
          </p:cNvSpPr>
          <p:nvPr/>
        </p:nvSpPr>
        <p:spPr bwMode="auto">
          <a:xfrm>
            <a:off x="2748296" y="3614675"/>
            <a:ext cx="37590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pc</a:t>
            </a:r>
          </a:p>
        </p:txBody>
      </p:sp>
      <p:cxnSp>
        <p:nvCxnSpPr>
          <p:cNvPr id="162" name="Straight Connector 161"/>
          <p:cNvCxnSpPr>
            <a:stCxn id="10" idx="1"/>
          </p:cNvCxnSpPr>
          <p:nvPr/>
        </p:nvCxnSpPr>
        <p:spPr bwMode="auto">
          <a:xfrm>
            <a:off x="2646019" y="3591809"/>
            <a:ext cx="476606" cy="44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2" name="Straight Connector 171"/>
          <p:cNvCxnSpPr>
            <a:stCxn id="148" idx="0"/>
            <a:endCxn id="148" idx="1"/>
          </p:cNvCxnSpPr>
          <p:nvPr/>
        </p:nvCxnSpPr>
        <p:spPr bwMode="auto">
          <a:xfrm>
            <a:off x="2084888" y="3568948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5" name="Freeform 174"/>
          <p:cNvSpPr/>
          <p:nvPr/>
        </p:nvSpPr>
        <p:spPr bwMode="auto">
          <a:xfrm>
            <a:off x="659958" y="1248355"/>
            <a:ext cx="3816626" cy="2496709"/>
          </a:xfrm>
          <a:custGeom>
            <a:avLst/>
            <a:gdLst>
              <a:gd name="connsiteX0" fmla="*/ 2115047 w 3816626"/>
              <a:gd name="connsiteY0" fmla="*/ 2274073 h 2496709"/>
              <a:gd name="connsiteX1" fmla="*/ 2122999 w 3816626"/>
              <a:gd name="connsiteY1" fmla="*/ 1455088 h 2496709"/>
              <a:gd name="connsiteX2" fmla="*/ 2568272 w 3816626"/>
              <a:gd name="connsiteY2" fmla="*/ 1455088 h 2496709"/>
              <a:gd name="connsiteX3" fmla="*/ 3220279 w 3816626"/>
              <a:gd name="connsiteY3" fmla="*/ 1192695 h 2496709"/>
              <a:gd name="connsiteX4" fmla="*/ 3800724 w 3816626"/>
              <a:gd name="connsiteY4" fmla="*/ 1176793 h 2496709"/>
              <a:gd name="connsiteX5" fmla="*/ 3816626 w 3816626"/>
              <a:gd name="connsiteY5" fmla="*/ 0 h 2496709"/>
              <a:gd name="connsiteX6" fmla="*/ 47708 w 3816626"/>
              <a:gd name="connsiteY6" fmla="*/ 0 h 2496709"/>
              <a:gd name="connsiteX7" fmla="*/ 0 w 3816626"/>
              <a:gd name="connsiteY7" fmla="*/ 2456953 h 2496709"/>
              <a:gd name="connsiteX8" fmla="*/ 1152939 w 3816626"/>
              <a:gd name="connsiteY8" fmla="*/ 2496709 h 249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6626" h="2496709">
                <a:moveTo>
                  <a:pt x="2115047" y="2274073"/>
                </a:moveTo>
                <a:cubicBezTo>
                  <a:pt x="2117698" y="2001078"/>
                  <a:pt x="2120348" y="1728083"/>
                  <a:pt x="2122999" y="1455088"/>
                </a:cubicBezTo>
                <a:lnTo>
                  <a:pt x="2568272" y="1455088"/>
                </a:lnTo>
                <a:lnTo>
                  <a:pt x="3220279" y="1192695"/>
                </a:lnTo>
                <a:lnTo>
                  <a:pt x="3800724" y="1176793"/>
                </a:lnTo>
                <a:lnTo>
                  <a:pt x="3816626" y="0"/>
                </a:lnTo>
                <a:lnTo>
                  <a:pt x="47708" y="0"/>
                </a:lnTo>
                <a:lnTo>
                  <a:pt x="0" y="2456953"/>
                </a:lnTo>
                <a:lnTo>
                  <a:pt x="1152939" y="2496709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8" name="Freeform 177"/>
          <p:cNvSpPr/>
          <p:nvPr/>
        </p:nvSpPr>
        <p:spPr bwMode="auto">
          <a:xfrm>
            <a:off x="2806810" y="2226365"/>
            <a:ext cx="6679096" cy="1248355"/>
          </a:xfrm>
          <a:custGeom>
            <a:avLst/>
            <a:gdLst>
              <a:gd name="connsiteX0" fmla="*/ 0 w 6679096"/>
              <a:gd name="connsiteY0" fmla="*/ 842838 h 1248355"/>
              <a:gd name="connsiteX1" fmla="*/ 2154804 w 6679096"/>
              <a:gd name="connsiteY1" fmla="*/ 842838 h 1248355"/>
              <a:gd name="connsiteX2" fmla="*/ 2170707 w 6679096"/>
              <a:gd name="connsiteY2" fmla="*/ 0 h 1248355"/>
              <a:gd name="connsiteX3" fmla="*/ 6551875 w 6679096"/>
              <a:gd name="connsiteY3" fmla="*/ 23854 h 1248355"/>
              <a:gd name="connsiteX4" fmla="*/ 6567778 w 6679096"/>
              <a:gd name="connsiteY4" fmla="*/ 1248355 h 1248355"/>
              <a:gd name="connsiteX5" fmla="*/ 6679096 w 6679096"/>
              <a:gd name="connsiteY5" fmla="*/ 1248355 h 124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9096" h="1248355">
                <a:moveTo>
                  <a:pt x="0" y="842838"/>
                </a:moveTo>
                <a:lnTo>
                  <a:pt x="2154804" y="842838"/>
                </a:lnTo>
                <a:lnTo>
                  <a:pt x="2170707" y="0"/>
                </a:lnTo>
                <a:lnTo>
                  <a:pt x="6551875" y="23854"/>
                </a:lnTo>
                <a:lnTo>
                  <a:pt x="6567778" y="1248355"/>
                </a:lnTo>
                <a:lnTo>
                  <a:pt x="6679096" y="1248355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9753600" y="3721348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Freeform 179"/>
          <p:cNvSpPr/>
          <p:nvPr/>
        </p:nvSpPr>
        <p:spPr bwMode="auto">
          <a:xfrm>
            <a:off x="1208598" y="1630017"/>
            <a:ext cx="9835764" cy="2417197"/>
          </a:xfrm>
          <a:custGeom>
            <a:avLst/>
            <a:gdLst>
              <a:gd name="connsiteX0" fmla="*/ 9398442 w 9835764"/>
              <a:gd name="connsiteY0" fmla="*/ 2417197 h 2417197"/>
              <a:gd name="connsiteX1" fmla="*/ 9835764 w 9835764"/>
              <a:gd name="connsiteY1" fmla="*/ 2401294 h 2417197"/>
              <a:gd name="connsiteX2" fmla="*/ 9835764 w 9835764"/>
              <a:gd name="connsiteY2" fmla="*/ 0 h 2417197"/>
              <a:gd name="connsiteX3" fmla="*/ 15903 w 9835764"/>
              <a:gd name="connsiteY3" fmla="*/ 7952 h 2417197"/>
              <a:gd name="connsiteX4" fmla="*/ 0 w 9835764"/>
              <a:gd name="connsiteY4" fmla="*/ 1773141 h 2417197"/>
              <a:gd name="connsiteX5" fmla="*/ 596348 w 9835764"/>
              <a:gd name="connsiteY5" fmla="*/ 1781093 h 241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764" h="2417197">
                <a:moveTo>
                  <a:pt x="9398442" y="2417197"/>
                </a:moveTo>
                <a:lnTo>
                  <a:pt x="9835764" y="2401294"/>
                </a:lnTo>
                <a:lnTo>
                  <a:pt x="9835764" y="0"/>
                </a:lnTo>
                <a:lnTo>
                  <a:pt x="15903" y="7952"/>
                </a:lnTo>
                <a:lnTo>
                  <a:pt x="0" y="1773141"/>
                </a:lnTo>
                <a:lnTo>
                  <a:pt x="596348" y="178109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1" name="Freeform 180"/>
          <p:cNvSpPr/>
          <p:nvPr/>
        </p:nvSpPr>
        <p:spPr bwMode="auto">
          <a:xfrm>
            <a:off x="4967638" y="5577608"/>
            <a:ext cx="841960" cy="9105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82" name="Straight Connector 181"/>
          <p:cNvCxnSpPr/>
          <p:nvPr/>
        </p:nvCxnSpPr>
        <p:spPr bwMode="auto">
          <a:xfrm>
            <a:off x="5001992" y="3883419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Straight Connector 182"/>
          <p:cNvCxnSpPr/>
          <p:nvPr/>
        </p:nvCxnSpPr>
        <p:spPr bwMode="auto">
          <a:xfrm>
            <a:off x="5008950" y="4248265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" name="Straight Connector 183"/>
          <p:cNvCxnSpPr/>
          <p:nvPr/>
        </p:nvCxnSpPr>
        <p:spPr bwMode="auto">
          <a:xfrm>
            <a:off x="4997474" y="3858849"/>
            <a:ext cx="4518" cy="279413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" name="Straight Connector 184"/>
          <p:cNvCxnSpPr/>
          <p:nvPr/>
        </p:nvCxnSpPr>
        <p:spPr bwMode="auto">
          <a:xfrm>
            <a:off x="6282622" y="6035435"/>
            <a:ext cx="2835" cy="62327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6" name="Straight Connector 185"/>
          <p:cNvCxnSpPr/>
          <p:nvPr/>
        </p:nvCxnSpPr>
        <p:spPr bwMode="auto">
          <a:xfrm>
            <a:off x="6893335" y="4976963"/>
            <a:ext cx="0" cy="169844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" name="Straight Connector 186"/>
          <p:cNvCxnSpPr/>
          <p:nvPr/>
        </p:nvCxnSpPr>
        <p:spPr bwMode="auto">
          <a:xfrm flipH="1">
            <a:off x="9607472" y="4850824"/>
            <a:ext cx="20155" cy="17626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8" name="Straight Connector 187"/>
          <p:cNvCxnSpPr/>
          <p:nvPr/>
        </p:nvCxnSpPr>
        <p:spPr bwMode="auto">
          <a:xfrm>
            <a:off x="11655825" y="4858977"/>
            <a:ext cx="2775" cy="18439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9" name="Straight Connector 188"/>
          <p:cNvCxnSpPr/>
          <p:nvPr/>
        </p:nvCxnSpPr>
        <p:spPr bwMode="auto">
          <a:xfrm>
            <a:off x="10337713" y="4591910"/>
            <a:ext cx="8970" cy="20525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0" name="Straight Connector 189"/>
          <p:cNvCxnSpPr>
            <a:stCxn id="157" idx="0"/>
          </p:cNvCxnSpPr>
          <p:nvPr/>
        </p:nvCxnSpPr>
        <p:spPr bwMode="auto">
          <a:xfrm flipH="1">
            <a:off x="9796133" y="4182953"/>
            <a:ext cx="9194" cy="24700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" name="Straight Connector 195"/>
          <p:cNvCxnSpPr/>
          <p:nvPr/>
        </p:nvCxnSpPr>
        <p:spPr bwMode="auto">
          <a:xfrm flipH="1">
            <a:off x="8429061" y="4677080"/>
            <a:ext cx="14463" cy="19759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>
            <a:endCxn id="137" idx="1"/>
          </p:cNvCxnSpPr>
          <p:nvPr/>
        </p:nvCxnSpPr>
        <p:spPr bwMode="auto">
          <a:xfrm flipH="1">
            <a:off x="8675292" y="4503336"/>
            <a:ext cx="11509" cy="214965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0" name="Straight Connector 199"/>
          <p:cNvCxnSpPr/>
          <p:nvPr/>
        </p:nvCxnSpPr>
        <p:spPr bwMode="auto">
          <a:xfrm flipH="1">
            <a:off x="8921523" y="4479749"/>
            <a:ext cx="11509" cy="214965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1" name="Straight Connector 200"/>
          <p:cNvCxnSpPr/>
          <p:nvPr/>
        </p:nvCxnSpPr>
        <p:spPr bwMode="auto">
          <a:xfrm>
            <a:off x="1982746" y="3975875"/>
            <a:ext cx="13910" cy="26686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" name="Straight Connector 203"/>
          <p:cNvCxnSpPr>
            <a:stCxn id="75" idx="0"/>
            <a:endCxn id="75" idx="1"/>
          </p:cNvCxnSpPr>
          <p:nvPr/>
        </p:nvCxnSpPr>
        <p:spPr bwMode="auto">
          <a:xfrm>
            <a:off x="4535288" y="3846867"/>
            <a:ext cx="438474" cy="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6" name="Freeform 205"/>
          <p:cNvSpPr/>
          <p:nvPr/>
        </p:nvSpPr>
        <p:spPr bwMode="auto">
          <a:xfrm>
            <a:off x="6750657" y="4627659"/>
            <a:ext cx="2679590" cy="858741"/>
          </a:xfrm>
          <a:custGeom>
            <a:avLst/>
            <a:gdLst>
              <a:gd name="connsiteX0" fmla="*/ 0 w 2679590"/>
              <a:gd name="connsiteY0" fmla="*/ 858741 h 858741"/>
              <a:gd name="connsiteX1" fmla="*/ 2592126 w 2679590"/>
              <a:gd name="connsiteY1" fmla="*/ 858741 h 858741"/>
              <a:gd name="connsiteX2" fmla="*/ 2592126 w 2679590"/>
              <a:gd name="connsiteY2" fmla="*/ 0 h 858741"/>
              <a:gd name="connsiteX3" fmla="*/ 2679590 w 2679590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9590" h="858741">
                <a:moveTo>
                  <a:pt x="0" y="858741"/>
                </a:moveTo>
                <a:lnTo>
                  <a:pt x="2592126" y="858741"/>
                </a:lnTo>
                <a:lnTo>
                  <a:pt x="2592126" y="0"/>
                </a:lnTo>
                <a:lnTo>
                  <a:pt x="2679590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07" name="Straight Connector 206"/>
          <p:cNvCxnSpPr/>
          <p:nvPr/>
        </p:nvCxnSpPr>
        <p:spPr bwMode="auto">
          <a:xfrm flipV="1">
            <a:off x="9430876" y="4504155"/>
            <a:ext cx="297479" cy="13607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/>
        </p:nvCxnSpPr>
        <p:spPr bwMode="auto">
          <a:xfrm>
            <a:off x="9495677" y="3520891"/>
            <a:ext cx="264881" cy="1965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/>
        </p:nvCxnSpPr>
        <p:spPr bwMode="auto">
          <a:xfrm>
            <a:off x="7972850" y="3786178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1" name="Straight Connector 210"/>
          <p:cNvCxnSpPr/>
          <p:nvPr/>
        </p:nvCxnSpPr>
        <p:spPr bwMode="auto">
          <a:xfrm>
            <a:off x="8002702" y="4338082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7262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8" grpId="0" animBg="1"/>
      <p:bldP spid="180" grpId="0" animBg="1"/>
      <p:bldP spid="181" grpId="0" animBg="1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Immediate Encoding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0823" y="695980"/>
            <a:ext cx="5242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Instruction encodings, </a:t>
            </a:r>
            <a:r>
              <a:rPr kumimoji="0" lang="en-US" sz="2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inst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[31:0]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0033" y="3886198"/>
            <a:ext cx="6404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32-bit </a:t>
            </a:r>
            <a:r>
              <a:rPr kumimoji="0" lang="en-US" sz="2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immediates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 produced, </a:t>
            </a:r>
            <a:r>
              <a:rPr kumimoji="0" lang="en-US" sz="2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imm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[31:0]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248400" y="5870379"/>
            <a:ext cx="4982509" cy="51705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08520" y="6894493"/>
            <a:ext cx="6583680" cy="95410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Only bit 7 of instruction changes role in immediate between S and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761" y="7020503"/>
            <a:ext cx="6362639" cy="954106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Upper bits sign-extended from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inst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[31]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always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9422" y="6894493"/>
            <a:ext cx="4275118" cy="409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381000" y="1100136"/>
            <a:ext cx="12763948" cy="3629027"/>
            <a:chOff x="236" y="868"/>
            <a:chExt cx="5214" cy="2286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236" y="868"/>
              <a:ext cx="5214" cy="2286"/>
              <a:chOff x="236" y="868"/>
              <a:chExt cx="5214" cy="2286"/>
            </a:xfrm>
          </p:grpSpPr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236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31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1099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25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1844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20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Text Box 9"/>
              <p:cNvSpPr txBox="1">
                <a:spLocks noChangeArrowheads="1"/>
              </p:cNvSpPr>
              <p:nvPr/>
            </p:nvSpPr>
            <p:spPr bwMode="auto">
              <a:xfrm>
                <a:off x="2623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15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4412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7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3455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1317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24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2044" y="896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19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2801" y="895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14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3642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4536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6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5299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8" name="Text Box 6"/>
              <p:cNvSpPr txBox="1">
                <a:spLocks noChangeArrowheads="1"/>
              </p:cNvSpPr>
              <p:nvPr/>
            </p:nvSpPr>
            <p:spPr bwMode="auto">
              <a:xfrm>
                <a:off x="433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funct7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1498" y="1144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rs2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2311" y="1138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rs1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954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funct3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959" y="1138"/>
                <a:ext cx="25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rd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646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opcode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9" name="Text Box 6"/>
              <p:cNvSpPr txBox="1">
                <a:spLocks noChangeArrowheads="1"/>
              </p:cNvSpPr>
              <p:nvPr/>
            </p:nvSpPr>
            <p:spPr bwMode="auto">
              <a:xfrm>
                <a:off x="276" y="2863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31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0" name="Text Box 7"/>
              <p:cNvSpPr txBox="1">
                <a:spLocks noChangeArrowheads="1"/>
              </p:cNvSpPr>
              <p:nvPr/>
            </p:nvSpPr>
            <p:spPr bwMode="auto">
              <a:xfrm>
                <a:off x="1139" y="2863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25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1" name="Text Box 8"/>
              <p:cNvSpPr txBox="1">
                <a:spLocks noChangeArrowheads="1"/>
              </p:cNvSpPr>
              <p:nvPr/>
            </p:nvSpPr>
            <p:spPr bwMode="auto">
              <a:xfrm>
                <a:off x="1823" y="2863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3" name="Text Box 10"/>
              <p:cNvSpPr txBox="1">
                <a:spLocks noChangeArrowheads="1"/>
              </p:cNvSpPr>
              <p:nvPr/>
            </p:nvSpPr>
            <p:spPr bwMode="auto">
              <a:xfrm>
                <a:off x="4452" y="2863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4" name="Text Box 11"/>
              <p:cNvSpPr txBox="1">
                <a:spLocks noChangeArrowheads="1"/>
              </p:cNvSpPr>
              <p:nvPr/>
            </p:nvSpPr>
            <p:spPr bwMode="auto">
              <a:xfrm>
                <a:off x="3473" y="2863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5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1357" y="2863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24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6" name="Text Box 8"/>
              <p:cNvSpPr txBox="1">
                <a:spLocks noChangeArrowheads="1"/>
              </p:cNvSpPr>
              <p:nvPr/>
            </p:nvSpPr>
            <p:spPr bwMode="auto">
              <a:xfrm>
                <a:off x="2127" y="2861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7" name="Text Box 9"/>
              <p:cNvSpPr txBox="1">
                <a:spLocks noChangeArrowheads="1"/>
              </p:cNvSpPr>
              <p:nvPr/>
            </p:nvSpPr>
            <p:spPr bwMode="auto">
              <a:xfrm>
                <a:off x="2664" y="2860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10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8" name="Text Box 11"/>
              <p:cNvSpPr txBox="1">
                <a:spLocks noChangeArrowheads="1"/>
              </p:cNvSpPr>
              <p:nvPr/>
            </p:nvSpPr>
            <p:spPr bwMode="auto">
              <a:xfrm>
                <a:off x="3720" y="2863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4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0" name="Text Box 10"/>
              <p:cNvSpPr txBox="1">
                <a:spLocks noChangeArrowheads="1"/>
              </p:cNvSpPr>
              <p:nvPr/>
            </p:nvSpPr>
            <p:spPr bwMode="auto">
              <a:xfrm>
                <a:off x="4967" y="2863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1" name="Text Box 6"/>
              <p:cNvSpPr txBox="1">
                <a:spLocks noChangeArrowheads="1"/>
              </p:cNvSpPr>
              <p:nvPr/>
            </p:nvSpPr>
            <p:spPr bwMode="auto">
              <a:xfrm>
                <a:off x="664" y="86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30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2" name="Text Box 10"/>
              <p:cNvSpPr txBox="1">
                <a:spLocks noChangeArrowheads="1"/>
              </p:cNvSpPr>
              <p:nvPr/>
            </p:nvSpPr>
            <p:spPr bwMode="auto">
              <a:xfrm>
                <a:off x="4251" y="895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8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325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3629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4563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460630" y="2105584"/>
            <a:ext cx="829877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rs1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7034703" y="2105584"/>
            <a:ext cx="147370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funct3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9494958" y="2105584"/>
            <a:ext cx="614452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rd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1176743" y="2105584"/>
            <a:ext cx="147370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opcode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508297" y="2127809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4855970" y="2127809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6736045" y="2127809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8686800" y="2127809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2" name="Line 17"/>
          <p:cNvSpPr>
            <a:spLocks noChangeShapeType="1"/>
          </p:cNvSpPr>
          <p:nvPr/>
        </p:nvSpPr>
        <p:spPr bwMode="auto">
          <a:xfrm>
            <a:off x="10972800" y="2127809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1749085" y="2127809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imm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[11:0]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533398" y="2666998"/>
            <a:ext cx="12573002" cy="533400"/>
            <a:chOff x="288" y="1138"/>
            <a:chExt cx="5136" cy="336"/>
          </a:xfrm>
        </p:grpSpPr>
        <p:grpSp>
          <p:nvGrpSpPr>
            <p:cNvPr id="55" name="Group 5"/>
            <p:cNvGrpSpPr>
              <a:grpSpLocks/>
            </p:cNvGrpSpPr>
            <p:nvPr/>
          </p:nvGrpSpPr>
          <p:grpSpPr bwMode="auto">
            <a:xfrm>
              <a:off x="300" y="1138"/>
              <a:ext cx="4948" cy="336"/>
              <a:chOff x="300" y="1138"/>
              <a:chExt cx="4948" cy="336"/>
            </a:xfrm>
          </p:grpSpPr>
          <p:sp>
            <p:nvSpPr>
              <p:cNvPr id="62" name="Text Box 6"/>
              <p:cNvSpPr txBox="1">
                <a:spLocks noChangeArrowheads="1"/>
              </p:cNvSpPr>
              <p:nvPr/>
            </p:nvSpPr>
            <p:spPr bwMode="auto">
              <a:xfrm>
                <a:off x="300" y="1138"/>
                <a:ext cx="865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imm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[11:5]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1498" y="1144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rs2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2311" y="1138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rs1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Text Box 6"/>
              <p:cNvSpPr txBox="1">
                <a:spLocks noChangeArrowheads="1"/>
              </p:cNvSpPr>
              <p:nvPr/>
            </p:nvSpPr>
            <p:spPr bwMode="auto">
              <a:xfrm>
                <a:off x="2954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funct3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3692" y="1138"/>
                <a:ext cx="777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imm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[4:0]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4646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opcode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1315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3619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455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3086847" y="1464126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R-type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106400" y="2057398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I-type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102449" y="261562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S-type</a:t>
            </a: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437926" y="3276598"/>
            <a:ext cx="12668476" cy="533400"/>
            <a:chOff x="249" y="1138"/>
            <a:chExt cx="5175" cy="336"/>
          </a:xfrm>
        </p:grpSpPr>
        <p:grpSp>
          <p:nvGrpSpPr>
            <p:cNvPr id="72" name="Group 5"/>
            <p:cNvGrpSpPr>
              <a:grpSpLocks/>
            </p:cNvGrpSpPr>
            <p:nvPr/>
          </p:nvGrpSpPr>
          <p:grpSpPr bwMode="auto">
            <a:xfrm>
              <a:off x="249" y="1138"/>
              <a:ext cx="4999" cy="336"/>
              <a:chOff x="249" y="1138"/>
              <a:chExt cx="4999" cy="336"/>
            </a:xfrm>
          </p:grpSpPr>
          <p:sp>
            <p:nvSpPr>
              <p:cNvPr id="79" name="Text Box 6"/>
              <p:cNvSpPr txBox="1">
                <a:spLocks noChangeArrowheads="1"/>
              </p:cNvSpPr>
              <p:nvPr/>
            </p:nvSpPr>
            <p:spPr bwMode="auto">
              <a:xfrm>
                <a:off x="249" y="1138"/>
                <a:ext cx="112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imm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[12|10:5]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0" name="Text Box 6"/>
              <p:cNvSpPr txBox="1">
                <a:spLocks noChangeArrowheads="1"/>
              </p:cNvSpPr>
              <p:nvPr/>
            </p:nvSpPr>
            <p:spPr bwMode="auto">
              <a:xfrm>
                <a:off x="1498" y="1144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rs2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1" name="Text Box 6"/>
              <p:cNvSpPr txBox="1">
                <a:spLocks noChangeArrowheads="1"/>
              </p:cNvSpPr>
              <p:nvPr/>
            </p:nvSpPr>
            <p:spPr bwMode="auto">
              <a:xfrm>
                <a:off x="2311" y="1138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rs1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2" name="Text Box 6"/>
              <p:cNvSpPr txBox="1">
                <a:spLocks noChangeArrowheads="1"/>
              </p:cNvSpPr>
              <p:nvPr/>
            </p:nvSpPr>
            <p:spPr bwMode="auto">
              <a:xfrm>
                <a:off x="2954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funct3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3" name="Text Box 6"/>
              <p:cNvSpPr txBox="1">
                <a:spLocks noChangeArrowheads="1"/>
              </p:cNvSpPr>
              <p:nvPr/>
            </p:nvSpPr>
            <p:spPr bwMode="auto">
              <a:xfrm>
                <a:off x="3574" y="1138"/>
                <a:ext cx="104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imm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[4:1|11]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4" name="Text Box 6"/>
              <p:cNvSpPr txBox="1">
                <a:spLocks noChangeArrowheads="1"/>
              </p:cNvSpPr>
              <p:nvPr/>
            </p:nvSpPr>
            <p:spPr bwMode="auto">
              <a:xfrm>
                <a:off x="4646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-65" charset="0"/>
                    <a:sym typeface="Gill Sans" charset="0"/>
                  </a:rPr>
                  <a:t>opcode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1315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>
              <a:off x="3619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>
              <a:off x="455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3102451" y="3225223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B-type</a:t>
            </a:r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6248400" y="4645009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[30:25]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8577708" y="4645009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[24:21]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11203315" y="4645009"/>
            <a:ext cx="190308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[20]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0" name="Rectangle 12"/>
          <p:cNvSpPr>
            <a:spLocks noChangeArrowheads="1"/>
          </p:cNvSpPr>
          <p:nvPr/>
        </p:nvSpPr>
        <p:spPr bwMode="auto">
          <a:xfrm>
            <a:off x="533400" y="4667234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6324600" y="46672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3" name="Line 16"/>
          <p:cNvSpPr>
            <a:spLocks noChangeShapeType="1"/>
          </p:cNvSpPr>
          <p:nvPr/>
        </p:nvSpPr>
        <p:spPr bwMode="auto">
          <a:xfrm>
            <a:off x="8686800" y="46672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>
            <a:off x="10997903" y="46672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69564" y="461280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I-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imm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.</a:t>
            </a:r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2483965" y="4631972"/>
            <a:ext cx="233269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[31]-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6248400" y="5483209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[30:25]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8792510" y="5483209"/>
            <a:ext cx="233269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[11:8]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11353800" y="5483209"/>
            <a:ext cx="168828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[7]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533400" y="5505434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1" name="Line 15"/>
          <p:cNvSpPr>
            <a:spLocks noChangeShapeType="1"/>
          </p:cNvSpPr>
          <p:nvPr/>
        </p:nvSpPr>
        <p:spPr bwMode="auto">
          <a:xfrm>
            <a:off x="6324600" y="55054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2" name="Line 16"/>
          <p:cNvSpPr>
            <a:spLocks noChangeShapeType="1"/>
          </p:cNvSpPr>
          <p:nvPr/>
        </p:nvSpPr>
        <p:spPr bwMode="auto">
          <a:xfrm>
            <a:off x="8686800" y="55054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3" name="Line 17"/>
          <p:cNvSpPr>
            <a:spLocks noChangeShapeType="1"/>
          </p:cNvSpPr>
          <p:nvPr/>
        </p:nvSpPr>
        <p:spPr bwMode="auto">
          <a:xfrm>
            <a:off x="10997903" y="55054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147301" y="5435023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S-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imm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.</a:t>
            </a:r>
          </a:p>
        </p:txBody>
      </p: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2483965" y="5470172"/>
            <a:ext cx="233269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[31]-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248400" y="6321409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[30:25]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8792510" y="6321409"/>
            <a:ext cx="233269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[11:8]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11963400" y="6321409"/>
            <a:ext cx="39946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533400" y="6343634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0" name="Line 15"/>
          <p:cNvSpPr>
            <a:spLocks noChangeShapeType="1"/>
          </p:cNvSpPr>
          <p:nvPr/>
        </p:nvSpPr>
        <p:spPr bwMode="auto">
          <a:xfrm>
            <a:off x="6324600" y="63436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>
            <a:off x="8686800" y="63436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10997903" y="6343634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3147301" y="6273223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B-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imm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.</a:t>
            </a: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1627795" y="6308372"/>
            <a:ext cx="233269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[31]-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4724400" y="6324598"/>
            <a:ext cx="168828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inst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-65" charset="0"/>
                <a:sym typeface="Gill Sans" charset="0"/>
              </a:rPr>
              <a:t>[7]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4800600" y="6324598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4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07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JALR (I-Format)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7576" y="3200400"/>
            <a:ext cx="13167360" cy="3535680"/>
          </a:xfrm>
        </p:spPr>
        <p:txBody>
          <a:bodyPr/>
          <a:lstStyle/>
          <a:p>
            <a:r>
              <a:rPr lang="en-US" sz="3200" dirty="0"/>
              <a:t>JALR </a:t>
            </a:r>
            <a:r>
              <a:rPr lang="en-US" sz="3200" dirty="0" err="1"/>
              <a:t>rd</a:t>
            </a:r>
            <a:r>
              <a:rPr lang="en-US" sz="3200" dirty="0"/>
              <a:t>, </a:t>
            </a:r>
            <a:r>
              <a:rPr lang="en-US" sz="3200" dirty="0" err="1"/>
              <a:t>rs</a:t>
            </a:r>
            <a:r>
              <a:rPr lang="en-US" sz="3200" dirty="0"/>
              <a:t>, immediate</a:t>
            </a:r>
          </a:p>
          <a:p>
            <a:r>
              <a:rPr lang="en-US" sz="3200" dirty="0"/>
              <a:t>Two changes to the state</a:t>
            </a:r>
          </a:p>
          <a:p>
            <a:pPr lvl="1"/>
            <a:r>
              <a:rPr lang="en-US" sz="2400" dirty="0"/>
              <a:t>Writes PC+4 to </a:t>
            </a:r>
            <a:r>
              <a:rPr lang="en-US" sz="2400" dirty="0" err="1"/>
              <a:t>rd</a:t>
            </a:r>
            <a:r>
              <a:rPr lang="en-US" sz="2400" dirty="0"/>
              <a:t> (return address)</a:t>
            </a:r>
          </a:p>
          <a:p>
            <a:pPr lvl="1"/>
            <a:r>
              <a:rPr lang="en-US" sz="2400" dirty="0"/>
              <a:t>Sets PC = </a:t>
            </a:r>
            <a:r>
              <a:rPr lang="en-US" sz="2400" dirty="0" err="1"/>
              <a:t>rs</a:t>
            </a:r>
            <a:r>
              <a:rPr lang="en-US" sz="2400" dirty="0"/>
              <a:t> + immediate</a:t>
            </a:r>
          </a:p>
          <a:p>
            <a:pPr lvl="1"/>
            <a:r>
              <a:rPr lang="en-US" sz="2400" dirty="0"/>
              <a:t>Uses same </a:t>
            </a:r>
            <a:r>
              <a:rPr lang="en-US" sz="2400" dirty="0" err="1"/>
              <a:t>immediates</a:t>
            </a:r>
            <a:r>
              <a:rPr lang="en-US" sz="2400" dirty="0"/>
              <a:t> as arithmetic and loads</a:t>
            </a:r>
          </a:p>
          <a:p>
            <a:pPr lvl="2"/>
            <a:r>
              <a:rPr lang="en-US" sz="2000" b="1" i="1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 multiplication by 2 bytes</a:t>
            </a:r>
          </a:p>
          <a:p>
            <a:pPr lvl="2"/>
            <a:r>
              <a:rPr lang="en-US" sz="2000" dirty="0"/>
              <a:t>LSB is ignored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13096" y="1209674"/>
            <a:ext cx="12636659" cy="1852613"/>
            <a:chOff x="288" y="886"/>
            <a:chExt cx="5162" cy="116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98" y="886"/>
              <a:ext cx="5152" cy="1167"/>
              <a:chOff x="298" y="886"/>
              <a:chExt cx="5152" cy="1167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5022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8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4567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3808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4687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5299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4801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913" y="1138"/>
                <a:ext cx="865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[11:0]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4283" y="1142"/>
                <a:ext cx="25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4057" y="892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1202" y="1430"/>
                <a:ext cx="25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4345" y="1423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780" y="1723"/>
                <a:ext cx="112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offset[11:0]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4206" y="1714"/>
                <a:ext cx="426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4935" y="1714"/>
                <a:ext cx="426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JALR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2392" y="1138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3217" y="1138"/>
                <a:ext cx="514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func3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2477" y="1420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3442" y="1420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3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2757" y="892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2135" y="886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Text Box 11"/>
              <p:cNvSpPr txBox="1">
                <a:spLocks noChangeArrowheads="1"/>
              </p:cNvSpPr>
              <p:nvPr/>
            </p:nvSpPr>
            <p:spPr bwMode="auto">
              <a:xfrm>
                <a:off x="1923" y="88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2936" y="892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2353" y="1708"/>
                <a:ext cx="426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base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3427" y="1708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471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4062" y="1167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95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135" y="114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10" y="7015471"/>
            <a:ext cx="12055127" cy="11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84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So Far, with Branches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3624" y="1249155"/>
            <a:ext cx="4290139" cy="3544685"/>
            <a:chOff x="2570548" y="1802732"/>
            <a:chExt cx="2555222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755957" y="5919561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/>
                <a:t>Imm</a:t>
              </a:r>
              <a:r>
                <a:rPr lang="en-US" sz="1800" b="1" dirty="0"/>
                <a:t>.</a:t>
              </a:r>
            </a:p>
            <a:p>
              <a:r>
                <a:rPr lang="en-US" sz="1800" b="1" dirty="0"/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74" name="Group 73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5008063" y="4923898"/>
            <a:ext cx="799098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[31:20]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3089782" y="2869895"/>
            <a:ext cx="383176" cy="784712"/>
            <a:chOff x="5785456" y="1358284"/>
            <a:chExt cx="152400" cy="533400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594956" y="1548784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3629" y="1446412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09562" y="1639088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13487399" y="3276600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13640409" y="1869012"/>
            <a:ext cx="0" cy="14332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1592766" y="6767179"/>
            <a:ext cx="728565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084720" y="680587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84316" y="7068979"/>
            <a:ext cx="4889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694884" y="680587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5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58" name="Straight Arrow Connector 15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2" name="Rectangle 39"/>
            <p:cNvSpPr>
              <a:spLocks noChangeArrowheads="1"/>
            </p:cNvSpPr>
            <p:nvPr/>
          </p:nvSpPr>
          <p:spPr bwMode="auto">
            <a:xfrm>
              <a:off x="9460875" y="5553822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67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74" name="Rectangle 42"/>
          <p:cNvSpPr>
            <a:spLocks noChangeArrowheads="1"/>
          </p:cNvSpPr>
          <p:nvPr/>
        </p:nvSpPr>
        <p:spPr bwMode="auto">
          <a:xfrm>
            <a:off x="13595402" y="324202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5" name="Rectangle 72"/>
          <p:cNvSpPr>
            <a:spLocks noChangeArrowheads="1"/>
          </p:cNvSpPr>
          <p:nvPr/>
        </p:nvSpPr>
        <p:spPr bwMode="auto">
          <a:xfrm>
            <a:off x="1295400" y="3048000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6" name="Rectangle 42"/>
          <p:cNvSpPr>
            <a:spLocks noChangeArrowheads="1"/>
          </p:cNvSpPr>
          <p:nvPr/>
        </p:nvSpPr>
        <p:spPr bwMode="auto">
          <a:xfrm>
            <a:off x="2748296" y="3614675"/>
            <a:ext cx="37590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29116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R+I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Datapath</a:t>
            </a:r>
            <a:endParaRPr lang="en-US" dirty="0">
              <a:latin typeface="+mn-l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990600" y="1290840"/>
            <a:ext cx="3756738" cy="3573549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27" name="Freeform 48"/>
          <p:cNvSpPr>
            <a:spLocks/>
          </p:cNvSpPr>
          <p:nvPr/>
        </p:nvSpPr>
        <p:spPr bwMode="auto">
          <a:xfrm>
            <a:off x="4760802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28" name="Freeform 49"/>
          <p:cNvSpPr>
            <a:spLocks/>
          </p:cNvSpPr>
          <p:nvPr/>
        </p:nvSpPr>
        <p:spPr bwMode="auto">
          <a:xfrm>
            <a:off x="4760801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32" name="Freeform 53"/>
          <p:cNvSpPr>
            <a:spLocks/>
          </p:cNvSpPr>
          <p:nvPr/>
        </p:nvSpPr>
        <p:spPr bwMode="auto">
          <a:xfrm>
            <a:off x="6879443" y="4301180"/>
            <a:ext cx="2002808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5" name="Rectangle 56"/>
          <p:cNvSpPr>
            <a:spLocks noChangeArrowheads="1"/>
          </p:cNvSpPr>
          <p:nvPr/>
        </p:nvSpPr>
        <p:spPr bwMode="auto">
          <a:xfrm>
            <a:off x="4902464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>
            <a:off x="4760801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0" name="Freeform 61"/>
          <p:cNvSpPr>
            <a:spLocks/>
          </p:cNvSpPr>
          <p:nvPr/>
        </p:nvSpPr>
        <p:spPr bwMode="auto">
          <a:xfrm>
            <a:off x="4746743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1" name="Group 62"/>
          <p:cNvGrpSpPr>
            <a:grpSpLocks/>
          </p:cNvGrpSpPr>
          <p:nvPr/>
        </p:nvGrpSpPr>
        <p:grpSpPr bwMode="auto">
          <a:xfrm>
            <a:off x="9533446" y="3470170"/>
            <a:ext cx="676939" cy="1168993"/>
            <a:chOff x="4085" y="1630"/>
            <a:chExt cx="241" cy="385"/>
          </a:xfrm>
        </p:grpSpPr>
        <p:sp>
          <p:nvSpPr>
            <p:cNvPr id="16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146" name="Rectangle 72"/>
          <p:cNvSpPr>
            <a:spLocks noChangeArrowheads="1"/>
          </p:cNvSpPr>
          <p:nvPr/>
        </p:nvSpPr>
        <p:spPr bwMode="auto">
          <a:xfrm>
            <a:off x="6964889" y="5133545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48" name="Rectangle 74"/>
          <p:cNvSpPr>
            <a:spLocks noChangeArrowheads="1"/>
          </p:cNvSpPr>
          <p:nvPr/>
        </p:nvSpPr>
        <p:spPr bwMode="auto">
          <a:xfrm>
            <a:off x="6217757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50" name="Rectangle 76"/>
          <p:cNvSpPr>
            <a:spLocks noChangeArrowheads="1"/>
          </p:cNvSpPr>
          <p:nvPr/>
        </p:nvSpPr>
        <p:spPr bwMode="auto">
          <a:xfrm>
            <a:off x="6320546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144" name="Line 86"/>
          <p:cNvSpPr>
            <a:spLocks noChangeShapeType="1"/>
          </p:cNvSpPr>
          <p:nvPr/>
        </p:nvSpPr>
        <p:spPr bwMode="auto">
          <a:xfrm>
            <a:off x="10187914" y="4040275"/>
            <a:ext cx="56239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64" name="Freeform 53"/>
          <p:cNvSpPr>
            <a:spLocks/>
          </p:cNvSpPr>
          <p:nvPr/>
        </p:nvSpPr>
        <p:spPr bwMode="auto">
          <a:xfrm flipV="1">
            <a:off x="7739618" y="3738870"/>
            <a:ext cx="1793828" cy="508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65" name="Line 86"/>
          <p:cNvSpPr>
            <a:spLocks noChangeShapeType="1"/>
          </p:cNvSpPr>
          <p:nvPr/>
        </p:nvSpPr>
        <p:spPr bwMode="auto">
          <a:xfrm flipH="1">
            <a:off x="10759118" y="1904493"/>
            <a:ext cx="20787" cy="212145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66" name="Line 86"/>
          <p:cNvSpPr>
            <a:spLocks noChangeShapeType="1"/>
          </p:cNvSpPr>
          <p:nvPr/>
        </p:nvSpPr>
        <p:spPr bwMode="auto">
          <a:xfrm flipV="1">
            <a:off x="5203943" y="1873403"/>
            <a:ext cx="5575961" cy="2156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 flipH="1">
            <a:off x="5182299" y="1872565"/>
            <a:ext cx="16766" cy="1142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68" name="Freeform 53"/>
          <p:cNvSpPr>
            <a:spLocks/>
          </p:cNvSpPr>
          <p:nvPr/>
        </p:nvSpPr>
        <p:spPr bwMode="auto">
          <a:xfrm flipV="1">
            <a:off x="5193908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0" name="Freeform 43"/>
          <p:cNvSpPr>
            <a:spLocks/>
          </p:cNvSpPr>
          <p:nvPr/>
        </p:nvSpPr>
        <p:spPr bwMode="auto">
          <a:xfrm>
            <a:off x="7108943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7185143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2" name="Rectangle 56"/>
          <p:cNvSpPr>
            <a:spLocks noChangeArrowheads="1"/>
          </p:cNvSpPr>
          <p:nvPr/>
        </p:nvSpPr>
        <p:spPr bwMode="auto">
          <a:xfrm>
            <a:off x="4902464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4904180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174" name="Rectangle 76"/>
          <p:cNvSpPr>
            <a:spLocks noChangeArrowheads="1"/>
          </p:cNvSpPr>
          <p:nvPr/>
        </p:nvSpPr>
        <p:spPr bwMode="auto">
          <a:xfrm>
            <a:off x="6194543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5" name="Rectangle 76"/>
          <p:cNvSpPr>
            <a:spLocks noChangeArrowheads="1"/>
          </p:cNvSpPr>
          <p:nvPr/>
        </p:nvSpPr>
        <p:spPr bwMode="auto">
          <a:xfrm>
            <a:off x="6194543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6" name="Rectangle 76"/>
          <p:cNvSpPr>
            <a:spLocks noChangeArrowheads="1"/>
          </p:cNvSpPr>
          <p:nvPr/>
        </p:nvSpPr>
        <p:spPr bwMode="auto">
          <a:xfrm>
            <a:off x="7032743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7" name="Rectangle 76"/>
          <p:cNvSpPr>
            <a:spLocks noChangeArrowheads="1"/>
          </p:cNvSpPr>
          <p:nvPr/>
        </p:nvSpPr>
        <p:spPr bwMode="auto">
          <a:xfrm>
            <a:off x="7032743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8" name="Rectangle 76"/>
          <p:cNvSpPr>
            <a:spLocks noChangeArrowheads="1"/>
          </p:cNvSpPr>
          <p:nvPr/>
        </p:nvSpPr>
        <p:spPr bwMode="auto">
          <a:xfrm>
            <a:off x="6189516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9" name="Rectangle 76"/>
          <p:cNvSpPr>
            <a:spLocks noChangeArrowheads="1"/>
          </p:cNvSpPr>
          <p:nvPr/>
        </p:nvSpPr>
        <p:spPr bwMode="auto">
          <a:xfrm>
            <a:off x="6194543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81" name="Rectangle 72"/>
          <p:cNvSpPr>
            <a:spLocks noChangeArrowheads="1"/>
          </p:cNvSpPr>
          <p:nvPr/>
        </p:nvSpPr>
        <p:spPr bwMode="auto">
          <a:xfrm>
            <a:off x="10231923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82" name="Rectangle 76"/>
          <p:cNvSpPr>
            <a:spLocks noChangeArrowheads="1"/>
          </p:cNvSpPr>
          <p:nvPr/>
        </p:nvSpPr>
        <p:spPr bwMode="auto">
          <a:xfrm>
            <a:off x="7742955" y="3425323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183" name="Rectangle 76"/>
          <p:cNvSpPr>
            <a:spLocks noChangeArrowheads="1"/>
          </p:cNvSpPr>
          <p:nvPr/>
        </p:nvSpPr>
        <p:spPr bwMode="auto">
          <a:xfrm>
            <a:off x="7718543" y="395365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184" name="Rectangle 56"/>
          <p:cNvSpPr>
            <a:spLocks noChangeArrowheads="1"/>
          </p:cNvSpPr>
          <p:nvPr/>
        </p:nvSpPr>
        <p:spPr bwMode="auto">
          <a:xfrm>
            <a:off x="4235416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1154595" y="4497461"/>
            <a:ext cx="9777710" cy="3065895"/>
            <a:chOff x="1728490" y="3367602"/>
            <a:chExt cx="9777710" cy="3065895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777710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6964020" y="565286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9245024" y="5558579"/>
              <a:ext cx="592310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874905" y="4130535"/>
            <a:ext cx="277273" cy="733853"/>
            <a:chOff x="5791200" y="1352550"/>
            <a:chExt cx="152400" cy="5334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70" name="Freeform 53"/>
          <p:cNvSpPr>
            <a:spLocks/>
          </p:cNvSpPr>
          <p:nvPr/>
        </p:nvSpPr>
        <p:spPr bwMode="auto">
          <a:xfrm flipV="1">
            <a:off x="9147642" y="4416506"/>
            <a:ext cx="385804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1" name="Freeform 53"/>
          <p:cNvSpPr>
            <a:spLocks/>
          </p:cNvSpPr>
          <p:nvPr/>
        </p:nvSpPr>
        <p:spPr bwMode="auto">
          <a:xfrm flipV="1">
            <a:off x="8531797" y="4618726"/>
            <a:ext cx="343108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2" name="Line 86"/>
          <p:cNvSpPr>
            <a:spLocks noChangeShapeType="1"/>
          </p:cNvSpPr>
          <p:nvPr/>
        </p:nvSpPr>
        <p:spPr bwMode="auto">
          <a:xfrm flipH="1">
            <a:off x="8522387" y="4672410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73" name="Rectangle 76"/>
          <p:cNvSpPr>
            <a:spLocks noChangeArrowheads="1"/>
          </p:cNvSpPr>
          <p:nvPr/>
        </p:nvSpPr>
        <p:spPr bwMode="auto">
          <a:xfrm>
            <a:off x="7534488" y="5535173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659266" y="4921820"/>
            <a:ext cx="853439" cy="1219200"/>
            <a:chOff x="3810000" y="3105150"/>
            <a:chExt cx="533400" cy="762000"/>
          </a:xfrm>
        </p:grpSpPr>
        <p:sp>
          <p:nvSpPr>
            <p:cNvPr id="77" name="Trapezoid 7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/>
                <a:t>Imm</a:t>
              </a:r>
              <a:r>
                <a:rPr lang="en-US" sz="1800" b="1" dirty="0"/>
                <a:t>.</a:t>
              </a:r>
            </a:p>
            <a:p>
              <a:r>
                <a:rPr lang="en-US" sz="1800" b="1" dirty="0"/>
                <a:t>Gen</a:t>
              </a:r>
            </a:p>
          </p:txBody>
        </p:sp>
      </p:grpSp>
      <p:sp>
        <p:nvSpPr>
          <p:cNvPr id="79" name="Freeform 61"/>
          <p:cNvSpPr>
            <a:spLocks/>
          </p:cNvSpPr>
          <p:nvPr/>
        </p:nvSpPr>
        <p:spPr bwMode="auto">
          <a:xfrm flipV="1">
            <a:off x="4787040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6445937" y="5502989"/>
            <a:ext cx="2085126" cy="1779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82" name="Group 81"/>
          <p:cNvGrpSpPr/>
          <p:nvPr/>
        </p:nvGrpSpPr>
        <p:grpSpPr>
          <a:xfrm>
            <a:off x="990600" y="1290840"/>
            <a:ext cx="3756738" cy="3573549"/>
            <a:chOff x="2776507" y="1828800"/>
            <a:chExt cx="2349263" cy="2234707"/>
          </a:xfrm>
        </p:grpSpPr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91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8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45" name="Rectangle 56"/>
          <p:cNvSpPr>
            <a:spLocks noChangeArrowheads="1"/>
          </p:cNvSpPr>
          <p:nvPr/>
        </p:nvSpPr>
        <p:spPr bwMode="auto">
          <a:xfrm>
            <a:off x="4781639" y="4923898"/>
            <a:ext cx="799098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[31:20]</a:t>
            </a:r>
          </a:p>
        </p:txBody>
      </p:sp>
      <p:cxnSp>
        <p:nvCxnSpPr>
          <p:cNvPr id="103" name="Straight Arrow Connector 102"/>
          <p:cNvCxnSpPr>
            <a:stCxn id="185" idx="0"/>
          </p:cNvCxnSpPr>
          <p:nvPr/>
        </p:nvCxnSpPr>
        <p:spPr bwMode="auto">
          <a:xfrm flipV="1">
            <a:off x="6043450" y="6019801"/>
            <a:ext cx="0" cy="6584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5530198" y="677450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0" name="Rectangle 42"/>
          <p:cNvSpPr>
            <a:spLocks noChangeArrowheads="1"/>
          </p:cNvSpPr>
          <p:nvPr/>
        </p:nvSpPr>
        <p:spPr bwMode="auto">
          <a:xfrm>
            <a:off x="2514600" y="3614675"/>
            <a:ext cx="37590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367829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"/>
            <a:ext cx="13563600" cy="64008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JALR 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(R[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  <a:sym typeface="Wingdings" pitchFamily="2" charset="2"/>
              </a:rPr>
              <a:t>= PC+4; PC = R[rs1] + </a:t>
            </a:r>
            <a:r>
              <a:rPr lang="en-US" dirty="0" err="1">
                <a:latin typeface="Helvetica" pitchFamily="2" charset="0"/>
                <a:cs typeface="Courier New" panose="02070309020205020404" pitchFamily="49" charset="0"/>
                <a:sym typeface="Wingdings" pitchFamily="2" charset="2"/>
              </a:rPr>
              <a:t>imm</a:t>
            </a:r>
            <a:r>
              <a:rPr lang="en-US" dirty="0">
                <a:latin typeface="Helvetica" pitchFamily="2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endParaRPr lang="en-US" dirty="0">
              <a:latin typeface="Helvetica" pitchFamily="2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3624" y="1249155"/>
            <a:ext cx="12153168" cy="3544685"/>
            <a:chOff x="2570548" y="1802732"/>
            <a:chExt cx="7238470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228172" y="3560718"/>
            <a:ext cx="12790454" cy="4048472"/>
            <a:chOff x="1575641" y="2430859"/>
            <a:chExt cx="12790454" cy="4048472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755957" y="5919561"/>
              <a:ext cx="569869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=0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=Read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/>
                <a:t>Imm</a:t>
              </a:r>
              <a:r>
                <a:rPr lang="en-US" sz="1800" b="1" dirty="0"/>
                <a:t>.</a:t>
              </a:r>
            </a:p>
            <a:p>
              <a:r>
                <a:rPr lang="en-US" sz="1800" b="1" dirty="0"/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74" name="Group 73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5008063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3104224" y="2432216"/>
            <a:ext cx="383176" cy="1225383"/>
            <a:chOff x="5791200" y="1352550"/>
            <a:chExt cx="152400" cy="541168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13487399" y="309253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13616485" y="186122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3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rgbClr val="C00000"/>
                </a:solidFill>
              </a:rPr>
              <a:t>WBSel</a:t>
            </a:r>
            <a:r>
              <a:rPr lang="en-US" sz="1600" b="1" dirty="0">
                <a:solidFill>
                  <a:srgbClr val="C00000"/>
                </a:solidFill>
              </a:rPr>
              <a:t/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=2</a:t>
            </a: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rgbClr val="C00000"/>
                </a:solidFill>
              </a:rPr>
              <a:t>ImmSel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=I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1560706" y="6767179"/>
            <a:ext cx="792686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rgbClr val="C00000"/>
                </a:solidFill>
              </a:rPr>
              <a:t>PCSel</a:t>
            </a:r>
            <a:r>
              <a:rPr lang="en-US" sz="1600" b="1" dirty="0">
                <a:solidFill>
                  <a:srgbClr val="C00000"/>
                </a:solidFill>
              </a:rPr>
              <a:t/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=taken</a:t>
            </a: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084720" y="6805870"/>
            <a:ext cx="50013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84129" y="7221379"/>
            <a:ext cx="6892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694884" y="6805870"/>
            <a:ext cx="4624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2" name="Rectangle 39"/>
            <p:cNvSpPr>
              <a:spLocks noChangeArrowheads="1"/>
            </p:cNvSpPr>
            <p:nvPr/>
          </p:nvSpPr>
          <p:spPr bwMode="auto">
            <a:xfrm>
              <a:off x="9449654" y="5553822"/>
              <a:ext cx="59231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67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 flipV="1">
            <a:off x="4479836" y="1239785"/>
            <a:ext cx="8394084" cy="158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0" name="Line 86"/>
          <p:cNvSpPr>
            <a:spLocks noChangeShapeType="1"/>
          </p:cNvSpPr>
          <p:nvPr/>
        </p:nvSpPr>
        <p:spPr bwMode="auto">
          <a:xfrm>
            <a:off x="12877800" y="2737882"/>
            <a:ext cx="226898" cy="531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1" name="Line 86"/>
          <p:cNvSpPr>
            <a:spLocks noChangeShapeType="1"/>
          </p:cNvSpPr>
          <p:nvPr/>
        </p:nvSpPr>
        <p:spPr bwMode="auto">
          <a:xfrm>
            <a:off x="12873920" y="1245512"/>
            <a:ext cx="3880" cy="150144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74" name="Rectangle 42"/>
          <p:cNvSpPr>
            <a:spLocks noChangeArrowheads="1"/>
          </p:cNvSpPr>
          <p:nvPr/>
        </p:nvSpPr>
        <p:spPr bwMode="auto">
          <a:xfrm>
            <a:off x="13595402" y="324202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6" name="Rectangle 42"/>
          <p:cNvSpPr>
            <a:spLocks noChangeArrowheads="1"/>
          </p:cNvSpPr>
          <p:nvPr/>
        </p:nvSpPr>
        <p:spPr bwMode="auto">
          <a:xfrm>
            <a:off x="2748296" y="3614675"/>
            <a:ext cx="37590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pc</a:t>
            </a:r>
          </a:p>
        </p:txBody>
      </p:sp>
      <p:cxnSp>
        <p:nvCxnSpPr>
          <p:cNvPr id="185" name="Straight Connector 184"/>
          <p:cNvCxnSpPr/>
          <p:nvPr/>
        </p:nvCxnSpPr>
        <p:spPr bwMode="auto">
          <a:xfrm>
            <a:off x="2646019" y="3591809"/>
            <a:ext cx="476606" cy="44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6" name="Straight Connector 185"/>
          <p:cNvCxnSpPr/>
          <p:nvPr/>
        </p:nvCxnSpPr>
        <p:spPr bwMode="auto">
          <a:xfrm>
            <a:off x="2084888" y="3568948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9" name="Straight Connector 188"/>
          <p:cNvCxnSpPr/>
          <p:nvPr/>
        </p:nvCxnSpPr>
        <p:spPr bwMode="auto">
          <a:xfrm>
            <a:off x="9753600" y="3721348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0" name="Freeform 189"/>
          <p:cNvSpPr/>
          <p:nvPr/>
        </p:nvSpPr>
        <p:spPr bwMode="auto">
          <a:xfrm>
            <a:off x="1208598" y="1630017"/>
            <a:ext cx="9835764" cy="2417197"/>
          </a:xfrm>
          <a:custGeom>
            <a:avLst/>
            <a:gdLst>
              <a:gd name="connsiteX0" fmla="*/ 9398442 w 9835764"/>
              <a:gd name="connsiteY0" fmla="*/ 2417197 h 2417197"/>
              <a:gd name="connsiteX1" fmla="*/ 9835764 w 9835764"/>
              <a:gd name="connsiteY1" fmla="*/ 2401294 h 2417197"/>
              <a:gd name="connsiteX2" fmla="*/ 9835764 w 9835764"/>
              <a:gd name="connsiteY2" fmla="*/ 0 h 2417197"/>
              <a:gd name="connsiteX3" fmla="*/ 15903 w 9835764"/>
              <a:gd name="connsiteY3" fmla="*/ 7952 h 2417197"/>
              <a:gd name="connsiteX4" fmla="*/ 0 w 9835764"/>
              <a:gd name="connsiteY4" fmla="*/ 1773141 h 2417197"/>
              <a:gd name="connsiteX5" fmla="*/ 596348 w 9835764"/>
              <a:gd name="connsiteY5" fmla="*/ 1781093 h 241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764" h="2417197">
                <a:moveTo>
                  <a:pt x="9398442" y="2417197"/>
                </a:moveTo>
                <a:lnTo>
                  <a:pt x="9835764" y="2401294"/>
                </a:lnTo>
                <a:lnTo>
                  <a:pt x="9835764" y="0"/>
                </a:lnTo>
                <a:lnTo>
                  <a:pt x="15903" y="7952"/>
                </a:lnTo>
                <a:lnTo>
                  <a:pt x="0" y="1773141"/>
                </a:lnTo>
                <a:lnTo>
                  <a:pt x="596348" y="178109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1" name="Freeform 190"/>
          <p:cNvSpPr/>
          <p:nvPr/>
        </p:nvSpPr>
        <p:spPr bwMode="auto">
          <a:xfrm>
            <a:off x="4967638" y="5577608"/>
            <a:ext cx="841960" cy="9105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2" name="Straight Connector 191"/>
          <p:cNvCxnSpPr/>
          <p:nvPr/>
        </p:nvCxnSpPr>
        <p:spPr bwMode="auto">
          <a:xfrm>
            <a:off x="5001992" y="3883419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Connector 192"/>
          <p:cNvCxnSpPr/>
          <p:nvPr/>
        </p:nvCxnSpPr>
        <p:spPr bwMode="auto">
          <a:xfrm>
            <a:off x="5039767" y="3517125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" name="Straight Connector 193"/>
          <p:cNvCxnSpPr>
            <a:stCxn id="17" idx="1"/>
          </p:cNvCxnSpPr>
          <p:nvPr/>
        </p:nvCxnSpPr>
        <p:spPr bwMode="auto">
          <a:xfrm>
            <a:off x="4987226" y="3516633"/>
            <a:ext cx="14766" cy="31363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5" name="Straight Connector 194"/>
          <p:cNvCxnSpPr/>
          <p:nvPr/>
        </p:nvCxnSpPr>
        <p:spPr bwMode="auto">
          <a:xfrm>
            <a:off x="6282622" y="6035435"/>
            <a:ext cx="2835" cy="62327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6" name="Straight Connector 195"/>
          <p:cNvCxnSpPr/>
          <p:nvPr/>
        </p:nvCxnSpPr>
        <p:spPr bwMode="auto">
          <a:xfrm>
            <a:off x="6893335" y="4976963"/>
            <a:ext cx="0" cy="169844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7" name="Straight Connector 196"/>
          <p:cNvCxnSpPr/>
          <p:nvPr/>
        </p:nvCxnSpPr>
        <p:spPr bwMode="auto">
          <a:xfrm flipH="1">
            <a:off x="9607472" y="4850824"/>
            <a:ext cx="20155" cy="17626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/>
          <p:nvPr/>
        </p:nvCxnSpPr>
        <p:spPr bwMode="auto">
          <a:xfrm>
            <a:off x="11655825" y="4858977"/>
            <a:ext cx="2775" cy="18439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9" name="Straight Connector 198"/>
          <p:cNvCxnSpPr/>
          <p:nvPr/>
        </p:nvCxnSpPr>
        <p:spPr bwMode="auto">
          <a:xfrm>
            <a:off x="10337713" y="4591910"/>
            <a:ext cx="8970" cy="20525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0" name="Straight Connector 199"/>
          <p:cNvCxnSpPr/>
          <p:nvPr/>
        </p:nvCxnSpPr>
        <p:spPr bwMode="auto">
          <a:xfrm flipH="1">
            <a:off x="9796133" y="4182953"/>
            <a:ext cx="9194" cy="24700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" name="Straight Connector 203"/>
          <p:cNvCxnSpPr/>
          <p:nvPr/>
        </p:nvCxnSpPr>
        <p:spPr bwMode="auto">
          <a:xfrm>
            <a:off x="1982746" y="3975875"/>
            <a:ext cx="13910" cy="26686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5" name="Straight Connector 204"/>
          <p:cNvCxnSpPr/>
          <p:nvPr/>
        </p:nvCxnSpPr>
        <p:spPr bwMode="auto">
          <a:xfrm>
            <a:off x="4535288" y="3846867"/>
            <a:ext cx="438474" cy="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4" name="Freeform 163"/>
          <p:cNvSpPr/>
          <p:nvPr/>
        </p:nvSpPr>
        <p:spPr bwMode="auto">
          <a:xfrm>
            <a:off x="5398936" y="1868557"/>
            <a:ext cx="8277307" cy="1224500"/>
          </a:xfrm>
          <a:custGeom>
            <a:avLst/>
            <a:gdLst>
              <a:gd name="connsiteX0" fmla="*/ 8110330 w 8277307"/>
              <a:gd name="connsiteY0" fmla="*/ 1208598 h 1224500"/>
              <a:gd name="connsiteX1" fmla="*/ 8245502 w 8277307"/>
              <a:gd name="connsiteY1" fmla="*/ 1224500 h 1224500"/>
              <a:gd name="connsiteX2" fmla="*/ 8277307 w 8277307"/>
              <a:gd name="connsiteY2" fmla="*/ 15902 h 1224500"/>
              <a:gd name="connsiteX3" fmla="*/ 0 w 8277307"/>
              <a:gd name="connsiteY3" fmla="*/ 0 h 1224500"/>
              <a:gd name="connsiteX4" fmla="*/ 23854 w 8277307"/>
              <a:gd name="connsiteY4" fmla="*/ 1121133 h 1224500"/>
              <a:gd name="connsiteX5" fmla="*/ 1009815 w 8277307"/>
              <a:gd name="connsiteY5" fmla="*/ 1121133 h 12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7307" h="1224500">
                <a:moveTo>
                  <a:pt x="8110330" y="1208598"/>
                </a:moveTo>
                <a:lnTo>
                  <a:pt x="8245502" y="1224500"/>
                </a:lnTo>
                <a:lnTo>
                  <a:pt x="8277307" y="15902"/>
                </a:lnTo>
                <a:lnTo>
                  <a:pt x="0" y="0"/>
                </a:lnTo>
                <a:lnTo>
                  <a:pt x="23854" y="1121133"/>
                </a:lnTo>
                <a:lnTo>
                  <a:pt x="1009815" y="112113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6" name="Freeform 205"/>
          <p:cNvSpPr/>
          <p:nvPr/>
        </p:nvSpPr>
        <p:spPr bwMode="auto">
          <a:xfrm>
            <a:off x="3880237" y="1224501"/>
            <a:ext cx="9231464" cy="1486894"/>
          </a:xfrm>
          <a:custGeom>
            <a:avLst/>
            <a:gdLst>
              <a:gd name="connsiteX0" fmla="*/ 0 w 9231464"/>
              <a:gd name="connsiteY0" fmla="*/ 1224501 h 1486894"/>
              <a:gd name="connsiteX1" fmla="*/ 564542 w 9231464"/>
              <a:gd name="connsiteY1" fmla="*/ 1224501 h 1486894"/>
              <a:gd name="connsiteX2" fmla="*/ 580445 w 9231464"/>
              <a:gd name="connsiteY2" fmla="*/ 23854 h 1486894"/>
              <a:gd name="connsiteX3" fmla="*/ 8977022 w 9231464"/>
              <a:gd name="connsiteY3" fmla="*/ 0 h 1486894"/>
              <a:gd name="connsiteX4" fmla="*/ 9000876 w 9231464"/>
              <a:gd name="connsiteY4" fmla="*/ 1486894 h 1486894"/>
              <a:gd name="connsiteX5" fmla="*/ 9231464 w 9231464"/>
              <a:gd name="connsiteY5" fmla="*/ 1486894 h 148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1464" h="1486894">
                <a:moveTo>
                  <a:pt x="0" y="1224501"/>
                </a:moveTo>
                <a:lnTo>
                  <a:pt x="564542" y="1224501"/>
                </a:lnTo>
                <a:lnTo>
                  <a:pt x="580445" y="23854"/>
                </a:lnTo>
                <a:lnTo>
                  <a:pt x="8977022" y="0"/>
                </a:lnTo>
                <a:lnTo>
                  <a:pt x="9000876" y="1486894"/>
                </a:lnTo>
                <a:lnTo>
                  <a:pt x="9231464" y="1486894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7" name="Freeform 206"/>
          <p:cNvSpPr/>
          <p:nvPr/>
        </p:nvSpPr>
        <p:spPr bwMode="auto">
          <a:xfrm>
            <a:off x="2743200" y="2687541"/>
            <a:ext cx="445273" cy="874643"/>
          </a:xfrm>
          <a:custGeom>
            <a:avLst/>
            <a:gdLst>
              <a:gd name="connsiteX0" fmla="*/ 15903 w 445273"/>
              <a:gd name="connsiteY0" fmla="*/ 874643 h 874643"/>
              <a:gd name="connsiteX1" fmla="*/ 0 w 445273"/>
              <a:gd name="connsiteY1" fmla="*/ 0 h 874643"/>
              <a:gd name="connsiteX2" fmla="*/ 445273 w 445273"/>
              <a:gd name="connsiteY2" fmla="*/ 7951 h 87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273" h="874643">
                <a:moveTo>
                  <a:pt x="15903" y="874643"/>
                </a:moveTo>
                <a:lnTo>
                  <a:pt x="0" y="0"/>
                </a:lnTo>
                <a:lnTo>
                  <a:pt x="445273" y="795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08" name="Straight Connector 207"/>
          <p:cNvCxnSpPr/>
          <p:nvPr/>
        </p:nvCxnSpPr>
        <p:spPr bwMode="auto">
          <a:xfrm>
            <a:off x="9755302" y="4490482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>
            <a:endCxn id="148" idx="0"/>
          </p:cNvCxnSpPr>
          <p:nvPr/>
        </p:nvCxnSpPr>
        <p:spPr bwMode="auto">
          <a:xfrm>
            <a:off x="1818411" y="3359859"/>
            <a:ext cx="266477" cy="20908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2" name="Straight Connector 211"/>
          <p:cNvCxnSpPr>
            <a:endCxn id="164" idx="0"/>
          </p:cNvCxnSpPr>
          <p:nvPr/>
        </p:nvCxnSpPr>
        <p:spPr bwMode="auto">
          <a:xfrm>
            <a:off x="13111701" y="2737882"/>
            <a:ext cx="397565" cy="33927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4" name="Freeform 213"/>
          <p:cNvSpPr/>
          <p:nvPr/>
        </p:nvSpPr>
        <p:spPr bwMode="auto">
          <a:xfrm>
            <a:off x="6750657" y="4627659"/>
            <a:ext cx="2679590" cy="858741"/>
          </a:xfrm>
          <a:custGeom>
            <a:avLst/>
            <a:gdLst>
              <a:gd name="connsiteX0" fmla="*/ 0 w 2679590"/>
              <a:gd name="connsiteY0" fmla="*/ 858741 h 858741"/>
              <a:gd name="connsiteX1" fmla="*/ 2592126 w 2679590"/>
              <a:gd name="connsiteY1" fmla="*/ 858741 h 858741"/>
              <a:gd name="connsiteX2" fmla="*/ 2592126 w 2679590"/>
              <a:gd name="connsiteY2" fmla="*/ 0 h 858741"/>
              <a:gd name="connsiteX3" fmla="*/ 2679590 w 2679590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9590" h="858741">
                <a:moveTo>
                  <a:pt x="0" y="858741"/>
                </a:moveTo>
                <a:lnTo>
                  <a:pt x="2592126" y="858741"/>
                </a:lnTo>
                <a:lnTo>
                  <a:pt x="2592126" y="0"/>
                </a:lnTo>
                <a:lnTo>
                  <a:pt x="2679590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5" name="Freeform 214"/>
          <p:cNvSpPr/>
          <p:nvPr/>
        </p:nvSpPr>
        <p:spPr bwMode="auto">
          <a:xfrm>
            <a:off x="7975158" y="3299791"/>
            <a:ext cx="1343771" cy="588397"/>
          </a:xfrm>
          <a:custGeom>
            <a:avLst/>
            <a:gdLst>
              <a:gd name="connsiteX0" fmla="*/ 0 w 1343771"/>
              <a:gd name="connsiteY0" fmla="*/ 492981 h 588397"/>
              <a:gd name="connsiteX1" fmla="*/ 119270 w 1343771"/>
              <a:gd name="connsiteY1" fmla="*/ 516835 h 588397"/>
              <a:gd name="connsiteX2" fmla="*/ 119270 w 1343771"/>
              <a:gd name="connsiteY2" fmla="*/ 7952 h 588397"/>
              <a:gd name="connsiteX3" fmla="*/ 1232452 w 1343771"/>
              <a:gd name="connsiteY3" fmla="*/ 0 h 588397"/>
              <a:gd name="connsiteX4" fmla="*/ 1256306 w 1343771"/>
              <a:gd name="connsiteY4" fmla="*/ 580446 h 588397"/>
              <a:gd name="connsiteX5" fmla="*/ 1343771 w 1343771"/>
              <a:gd name="connsiteY5" fmla="*/ 588397 h 58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771" h="588397">
                <a:moveTo>
                  <a:pt x="0" y="492981"/>
                </a:moveTo>
                <a:lnTo>
                  <a:pt x="119270" y="516835"/>
                </a:lnTo>
                <a:lnTo>
                  <a:pt x="119270" y="7952"/>
                </a:lnTo>
                <a:lnTo>
                  <a:pt x="1232452" y="0"/>
                </a:lnTo>
                <a:lnTo>
                  <a:pt x="1256306" y="580446"/>
                </a:lnTo>
                <a:lnTo>
                  <a:pt x="1343771" y="588397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0" name="Straight Connector 219"/>
          <p:cNvCxnSpPr>
            <a:stCxn id="100" idx="2"/>
          </p:cNvCxnSpPr>
          <p:nvPr/>
        </p:nvCxnSpPr>
        <p:spPr bwMode="auto">
          <a:xfrm flipH="1">
            <a:off x="13242839" y="3657599"/>
            <a:ext cx="7333" cy="315033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 flipV="1">
            <a:off x="9430876" y="4504155"/>
            <a:ext cx="297479" cy="13607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" name="Straight Connector 223"/>
          <p:cNvCxnSpPr/>
          <p:nvPr/>
        </p:nvCxnSpPr>
        <p:spPr bwMode="auto">
          <a:xfrm flipV="1">
            <a:off x="9464369" y="3758077"/>
            <a:ext cx="297479" cy="13607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6286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64" grpId="0" animBg="1"/>
      <p:bldP spid="206" grpId="0" animBg="1"/>
      <p:bldP spid="207" grpId="0" animBg="1"/>
      <p:bldP spid="214" grpId="0" animBg="1"/>
      <p:bldP spid="2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3200400"/>
            <a:ext cx="1353312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JAL saves PC+4 in register </a:t>
            </a:r>
            <a:r>
              <a:rPr lang="en-US" dirty="0" err="1"/>
              <a:t>rd</a:t>
            </a:r>
            <a:r>
              <a:rPr lang="en-US" dirty="0"/>
              <a:t> (the return address)</a:t>
            </a:r>
          </a:p>
          <a:p>
            <a:r>
              <a:rPr lang="en-US" dirty="0"/>
              <a:t>Set PC = PC + offset (PC-relative jump)</a:t>
            </a:r>
          </a:p>
          <a:p>
            <a:r>
              <a:rPr lang="en-US" dirty="0"/>
              <a:t>Target somewhere within  ±2</a:t>
            </a:r>
            <a:r>
              <a:rPr lang="en-US" baseline="30000" dirty="0"/>
              <a:t>19</a:t>
            </a:r>
            <a:r>
              <a:rPr lang="en-US" dirty="0"/>
              <a:t> locations, 2 bytes apart</a:t>
            </a:r>
          </a:p>
          <a:p>
            <a:pPr lvl="1"/>
            <a:r>
              <a:rPr lang="en-US" dirty="0"/>
              <a:t> ±2</a:t>
            </a:r>
            <a:r>
              <a:rPr lang="en-US" baseline="30000" dirty="0"/>
              <a:t>18</a:t>
            </a:r>
            <a:r>
              <a:rPr lang="en-US" dirty="0"/>
              <a:t> 32-bit instructions</a:t>
            </a:r>
          </a:p>
          <a:p>
            <a:r>
              <a:rPr lang="en-US" dirty="0"/>
              <a:t>Immediate encoding optimized similarly to branch instruction to reduce hardware cost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813096" y="1209674"/>
            <a:ext cx="12636659" cy="1838325"/>
            <a:chOff x="288" y="886"/>
            <a:chExt cx="5162" cy="1158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99" y="886"/>
              <a:ext cx="5051" cy="1158"/>
              <a:chOff x="399" y="886"/>
              <a:chExt cx="5051" cy="1158"/>
            </a:xfrm>
          </p:grpSpPr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5022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539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4567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808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4687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5299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4801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214" y="1135"/>
                <a:ext cx="865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[10:1]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4283" y="1142"/>
                <a:ext cx="25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4057" y="892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1543" y="1423"/>
                <a:ext cx="25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10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4345" y="1423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1412" y="1714"/>
                <a:ext cx="112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offset[20:1]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4206" y="1714"/>
                <a:ext cx="426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4979" y="1714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JAL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399" y="1132"/>
                <a:ext cx="690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[20]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216" y="1138"/>
                <a:ext cx="690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[11]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2998" y="1138"/>
                <a:ext cx="95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[19:12]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8"/>
              <p:cNvSpPr txBox="1">
                <a:spLocks noChangeArrowheads="1"/>
              </p:cNvSpPr>
              <p:nvPr/>
            </p:nvSpPr>
            <p:spPr bwMode="auto">
              <a:xfrm>
                <a:off x="683" y="1420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Text Box 8"/>
              <p:cNvSpPr txBox="1">
                <a:spLocks noChangeArrowheads="1"/>
              </p:cNvSpPr>
              <p:nvPr/>
            </p:nvSpPr>
            <p:spPr bwMode="auto">
              <a:xfrm>
                <a:off x="2477" y="1420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3442" y="1420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8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Text Box 11"/>
              <p:cNvSpPr txBox="1">
                <a:spLocks noChangeArrowheads="1"/>
              </p:cNvSpPr>
              <p:nvPr/>
            </p:nvSpPr>
            <p:spPr bwMode="auto">
              <a:xfrm>
                <a:off x="2936" y="892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438" y="886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Text Box 11"/>
              <p:cNvSpPr txBox="1">
                <a:spLocks noChangeArrowheads="1"/>
              </p:cNvSpPr>
              <p:nvPr/>
            </p:nvSpPr>
            <p:spPr bwMode="auto">
              <a:xfrm>
                <a:off x="1923" y="88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1099" y="892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30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471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4062" y="1167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295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2135" y="114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1108" y="1156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27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2645390" cy="640080"/>
          </a:xfrm>
        </p:spPr>
        <p:txBody>
          <a:bodyPr/>
          <a:lstStyle/>
          <a:p>
            <a:r>
              <a:rPr lang="en-US" dirty="0"/>
              <a:t>Datapath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3624" y="1249155"/>
            <a:ext cx="12153168" cy="3544685"/>
            <a:chOff x="2570548" y="1802732"/>
            <a:chExt cx="7238470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755957" y="5919561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/>
                <a:t>Imm</a:t>
              </a:r>
              <a:r>
                <a:rPr lang="en-US" sz="1800" b="1" dirty="0"/>
                <a:t>.</a:t>
              </a:r>
            </a:p>
            <a:p>
              <a:r>
                <a:rPr lang="en-US" sz="1800" b="1" dirty="0"/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74" name="Group 73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5008063" y="4923898"/>
            <a:ext cx="799098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[31:20]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3104224" y="2432216"/>
            <a:ext cx="383176" cy="1225383"/>
            <a:chOff x="5791200" y="1352550"/>
            <a:chExt cx="152400" cy="541168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13487399" y="309253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13616485" y="186122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1592766" y="6767179"/>
            <a:ext cx="728565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084720" y="680587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84317" y="7221379"/>
            <a:ext cx="488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694884" y="680587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2" name="Rectangle 39"/>
            <p:cNvSpPr>
              <a:spLocks noChangeArrowheads="1"/>
            </p:cNvSpPr>
            <p:nvPr/>
          </p:nvSpPr>
          <p:spPr bwMode="auto">
            <a:xfrm>
              <a:off x="9460875" y="5553822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67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 flipV="1">
            <a:off x="4479836" y="123978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0" name="Line 86"/>
          <p:cNvSpPr>
            <a:spLocks noChangeShapeType="1"/>
          </p:cNvSpPr>
          <p:nvPr/>
        </p:nvSpPr>
        <p:spPr bwMode="auto">
          <a:xfrm>
            <a:off x="12877800" y="273788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1" name="Line 86"/>
          <p:cNvSpPr>
            <a:spLocks noChangeShapeType="1"/>
          </p:cNvSpPr>
          <p:nvPr/>
        </p:nvSpPr>
        <p:spPr bwMode="auto">
          <a:xfrm>
            <a:off x="12873920" y="124551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74" name="Rectangle 42"/>
          <p:cNvSpPr>
            <a:spLocks noChangeArrowheads="1"/>
          </p:cNvSpPr>
          <p:nvPr/>
        </p:nvSpPr>
        <p:spPr bwMode="auto">
          <a:xfrm>
            <a:off x="13595402" y="324202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86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2569190" cy="64008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n-US" dirty="0"/>
              <a:t>(R[</a:t>
            </a:r>
            <a:r>
              <a:rPr lang="en-US" dirty="0" err="1"/>
              <a:t>rd</a:t>
            </a:r>
            <a:r>
              <a:rPr lang="en-US" dirty="0"/>
              <a:t>] </a:t>
            </a:r>
            <a:r>
              <a:rPr lang="en-US" dirty="0">
                <a:sym typeface="Wingdings" pitchFamily="2" charset="2"/>
              </a:rPr>
              <a:t>= PC+4; PC = PC + {imm,1b’0})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3624" y="1249155"/>
            <a:ext cx="13334170" cy="3544685"/>
            <a:chOff x="2570548" y="1802732"/>
            <a:chExt cx="7941879" cy="2216657"/>
          </a:xfrm>
        </p:grpSpPr>
        <p:sp>
          <p:nvSpPr>
            <p:cNvPr id="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4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75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8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2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3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7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8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9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5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7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1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2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7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51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9638937" y="5919561"/>
              <a:ext cx="80390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=Read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62" name="Trapezoid 6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65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70" name="Trapezoid 6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rgbClr val="C00000"/>
                  </a:solidFill>
                </a:rPr>
                <a:t>Imm</a:t>
              </a:r>
              <a:r>
                <a:rPr lang="en-US" sz="1800" b="1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rgbClr val="C00000"/>
                  </a:solidFill>
                </a:rPr>
                <a:t>Gen</a:t>
              </a:r>
            </a:p>
          </p:txBody>
        </p:sp>
      </p:grpSp>
      <p:sp>
        <p:nvSpPr>
          <p:cNvPr id="72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74" name="Group 73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81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9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96" name="Rectangle 56"/>
          <p:cNvSpPr>
            <a:spLocks noChangeArrowheads="1"/>
          </p:cNvSpPr>
          <p:nvPr/>
        </p:nvSpPr>
        <p:spPr bwMode="auto">
          <a:xfrm>
            <a:off x="5008063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3104224" y="2432216"/>
            <a:ext cx="383176" cy="1225383"/>
            <a:chOff x="5791200" y="1352550"/>
            <a:chExt cx="152400" cy="541168"/>
          </a:xfrm>
        </p:grpSpPr>
        <p:sp>
          <p:nvSpPr>
            <p:cNvPr id="98" name="Trapezoid 9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101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4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5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6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07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8" name="Line 86"/>
          <p:cNvSpPr>
            <a:spLocks noChangeShapeType="1"/>
          </p:cNvSpPr>
          <p:nvPr/>
        </p:nvSpPr>
        <p:spPr bwMode="auto">
          <a:xfrm>
            <a:off x="13487399" y="309253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13616485" y="186122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=2</a:t>
            </a:r>
          </a:p>
        </p:txBody>
      </p:sp>
      <p:sp>
        <p:nvSpPr>
          <p:cNvPr id="111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2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3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16" name="Group 115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117" name="Trapezoid 11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119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0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122" name="Trapezoid 12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25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6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8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9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0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1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32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3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4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35" name="Straight Arrow Connector 134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rgbClr val="C00000"/>
                </a:solidFill>
              </a:rPr>
              <a:t>ImmSel</a:t>
            </a:r>
            <a:r>
              <a:rPr lang="en-US" sz="1600" b="1" dirty="0">
                <a:solidFill>
                  <a:srgbClr val="C00000"/>
                </a:solidFill>
              </a:rPr>
              <a:t/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=J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8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39" name="Straight Arrow Connector 138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40" name="Group 139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141" name="Trapezoid 140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44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5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46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1560706" y="6767179"/>
            <a:ext cx="792686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=taken</a:t>
            </a:r>
          </a:p>
        </p:txBody>
      </p:sp>
      <p:sp>
        <p:nvSpPr>
          <p:cNvPr id="148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149" name="Straight Arrow Connector 148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0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084720" y="6805870"/>
            <a:ext cx="50013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84129" y="7221379"/>
            <a:ext cx="6892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694884" y="6805870"/>
            <a:ext cx="4624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5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Arrow Connector 16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2" name="Rectangle 39"/>
            <p:cNvSpPr>
              <a:spLocks noChangeArrowheads="1"/>
            </p:cNvSpPr>
            <p:nvPr/>
          </p:nvSpPr>
          <p:spPr bwMode="auto">
            <a:xfrm>
              <a:off x="9449561" y="5553822"/>
              <a:ext cx="80390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163" name="Straight Arrow Connector 16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67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6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 flipV="1">
            <a:off x="4479836" y="123978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0" name="Line 86"/>
          <p:cNvSpPr>
            <a:spLocks noChangeShapeType="1"/>
          </p:cNvSpPr>
          <p:nvPr/>
        </p:nvSpPr>
        <p:spPr bwMode="auto">
          <a:xfrm>
            <a:off x="12877800" y="273788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71" name="Line 86"/>
          <p:cNvSpPr>
            <a:spLocks noChangeShapeType="1"/>
          </p:cNvSpPr>
          <p:nvPr/>
        </p:nvSpPr>
        <p:spPr bwMode="auto">
          <a:xfrm>
            <a:off x="12873920" y="124551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cxnSp>
        <p:nvCxnSpPr>
          <p:cNvPr id="174" name="Straight Connector 173"/>
          <p:cNvCxnSpPr/>
          <p:nvPr/>
        </p:nvCxnSpPr>
        <p:spPr bwMode="auto">
          <a:xfrm>
            <a:off x="2646019" y="3591809"/>
            <a:ext cx="476606" cy="44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6" name="Straight Connector 175"/>
          <p:cNvCxnSpPr/>
          <p:nvPr/>
        </p:nvCxnSpPr>
        <p:spPr bwMode="auto">
          <a:xfrm>
            <a:off x="9753600" y="3721348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7" name="Freeform 176"/>
          <p:cNvSpPr/>
          <p:nvPr/>
        </p:nvSpPr>
        <p:spPr bwMode="auto">
          <a:xfrm>
            <a:off x="1208598" y="1630017"/>
            <a:ext cx="9835764" cy="2417197"/>
          </a:xfrm>
          <a:custGeom>
            <a:avLst/>
            <a:gdLst>
              <a:gd name="connsiteX0" fmla="*/ 9398442 w 9835764"/>
              <a:gd name="connsiteY0" fmla="*/ 2417197 h 2417197"/>
              <a:gd name="connsiteX1" fmla="*/ 9835764 w 9835764"/>
              <a:gd name="connsiteY1" fmla="*/ 2401294 h 2417197"/>
              <a:gd name="connsiteX2" fmla="*/ 9835764 w 9835764"/>
              <a:gd name="connsiteY2" fmla="*/ 0 h 2417197"/>
              <a:gd name="connsiteX3" fmla="*/ 15903 w 9835764"/>
              <a:gd name="connsiteY3" fmla="*/ 7952 h 2417197"/>
              <a:gd name="connsiteX4" fmla="*/ 0 w 9835764"/>
              <a:gd name="connsiteY4" fmla="*/ 1773141 h 2417197"/>
              <a:gd name="connsiteX5" fmla="*/ 596348 w 9835764"/>
              <a:gd name="connsiteY5" fmla="*/ 1781093 h 241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764" h="2417197">
                <a:moveTo>
                  <a:pt x="9398442" y="2417197"/>
                </a:moveTo>
                <a:lnTo>
                  <a:pt x="9835764" y="2401294"/>
                </a:lnTo>
                <a:lnTo>
                  <a:pt x="9835764" y="0"/>
                </a:lnTo>
                <a:lnTo>
                  <a:pt x="15903" y="7952"/>
                </a:lnTo>
                <a:lnTo>
                  <a:pt x="0" y="1773141"/>
                </a:lnTo>
                <a:lnTo>
                  <a:pt x="596348" y="178109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8" name="Freeform 177"/>
          <p:cNvSpPr/>
          <p:nvPr/>
        </p:nvSpPr>
        <p:spPr bwMode="auto">
          <a:xfrm>
            <a:off x="4967638" y="5577608"/>
            <a:ext cx="841960" cy="9105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79" name="Straight Connector 178"/>
          <p:cNvCxnSpPr/>
          <p:nvPr/>
        </p:nvCxnSpPr>
        <p:spPr bwMode="auto">
          <a:xfrm>
            <a:off x="5013464" y="3523759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1" name="Straight Connector 180"/>
          <p:cNvCxnSpPr>
            <a:cxnSpLocks/>
          </p:cNvCxnSpPr>
          <p:nvPr/>
        </p:nvCxnSpPr>
        <p:spPr bwMode="auto">
          <a:xfrm>
            <a:off x="4987225" y="3505200"/>
            <a:ext cx="14767" cy="312862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2" name="Straight Connector 181"/>
          <p:cNvCxnSpPr/>
          <p:nvPr/>
        </p:nvCxnSpPr>
        <p:spPr bwMode="auto">
          <a:xfrm>
            <a:off x="6282622" y="6035435"/>
            <a:ext cx="2835" cy="62327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3" name="Straight Connector 182"/>
          <p:cNvCxnSpPr/>
          <p:nvPr/>
        </p:nvCxnSpPr>
        <p:spPr bwMode="auto">
          <a:xfrm>
            <a:off x="6893335" y="4976963"/>
            <a:ext cx="0" cy="169844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" name="Straight Connector 183"/>
          <p:cNvCxnSpPr/>
          <p:nvPr/>
        </p:nvCxnSpPr>
        <p:spPr bwMode="auto">
          <a:xfrm flipH="1">
            <a:off x="9607472" y="4850824"/>
            <a:ext cx="20155" cy="17626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" name="Straight Connector 184"/>
          <p:cNvCxnSpPr/>
          <p:nvPr/>
        </p:nvCxnSpPr>
        <p:spPr bwMode="auto">
          <a:xfrm>
            <a:off x="11655825" y="4858977"/>
            <a:ext cx="2775" cy="18439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6" name="Straight Connector 185"/>
          <p:cNvCxnSpPr/>
          <p:nvPr/>
        </p:nvCxnSpPr>
        <p:spPr bwMode="auto">
          <a:xfrm>
            <a:off x="10337713" y="4591910"/>
            <a:ext cx="8970" cy="20525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7" name="Straight Connector 186"/>
          <p:cNvCxnSpPr/>
          <p:nvPr/>
        </p:nvCxnSpPr>
        <p:spPr bwMode="auto">
          <a:xfrm flipH="1">
            <a:off x="9796133" y="4182953"/>
            <a:ext cx="9194" cy="24700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8" name="Straight Connector 187"/>
          <p:cNvCxnSpPr/>
          <p:nvPr/>
        </p:nvCxnSpPr>
        <p:spPr bwMode="auto">
          <a:xfrm>
            <a:off x="1982746" y="3975875"/>
            <a:ext cx="13910" cy="26686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9" name="Freeform 188"/>
          <p:cNvSpPr/>
          <p:nvPr/>
        </p:nvSpPr>
        <p:spPr bwMode="auto">
          <a:xfrm>
            <a:off x="5398936" y="1868557"/>
            <a:ext cx="8277307" cy="1224500"/>
          </a:xfrm>
          <a:custGeom>
            <a:avLst/>
            <a:gdLst>
              <a:gd name="connsiteX0" fmla="*/ 8110330 w 8277307"/>
              <a:gd name="connsiteY0" fmla="*/ 1208598 h 1224500"/>
              <a:gd name="connsiteX1" fmla="*/ 8245502 w 8277307"/>
              <a:gd name="connsiteY1" fmla="*/ 1224500 h 1224500"/>
              <a:gd name="connsiteX2" fmla="*/ 8277307 w 8277307"/>
              <a:gd name="connsiteY2" fmla="*/ 15902 h 1224500"/>
              <a:gd name="connsiteX3" fmla="*/ 0 w 8277307"/>
              <a:gd name="connsiteY3" fmla="*/ 0 h 1224500"/>
              <a:gd name="connsiteX4" fmla="*/ 23854 w 8277307"/>
              <a:gd name="connsiteY4" fmla="*/ 1121133 h 1224500"/>
              <a:gd name="connsiteX5" fmla="*/ 1009815 w 8277307"/>
              <a:gd name="connsiteY5" fmla="*/ 1121133 h 12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7307" h="1224500">
                <a:moveTo>
                  <a:pt x="8110330" y="1208598"/>
                </a:moveTo>
                <a:lnTo>
                  <a:pt x="8245502" y="1224500"/>
                </a:lnTo>
                <a:lnTo>
                  <a:pt x="8277307" y="15902"/>
                </a:lnTo>
                <a:lnTo>
                  <a:pt x="0" y="0"/>
                </a:lnTo>
                <a:lnTo>
                  <a:pt x="23854" y="1121133"/>
                </a:lnTo>
                <a:lnTo>
                  <a:pt x="1009815" y="112113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0" name="Freeform 189"/>
          <p:cNvSpPr/>
          <p:nvPr/>
        </p:nvSpPr>
        <p:spPr bwMode="auto">
          <a:xfrm>
            <a:off x="3880237" y="1224501"/>
            <a:ext cx="9231464" cy="1486894"/>
          </a:xfrm>
          <a:custGeom>
            <a:avLst/>
            <a:gdLst>
              <a:gd name="connsiteX0" fmla="*/ 0 w 9231464"/>
              <a:gd name="connsiteY0" fmla="*/ 1224501 h 1486894"/>
              <a:gd name="connsiteX1" fmla="*/ 564542 w 9231464"/>
              <a:gd name="connsiteY1" fmla="*/ 1224501 h 1486894"/>
              <a:gd name="connsiteX2" fmla="*/ 580445 w 9231464"/>
              <a:gd name="connsiteY2" fmla="*/ 23854 h 1486894"/>
              <a:gd name="connsiteX3" fmla="*/ 8977022 w 9231464"/>
              <a:gd name="connsiteY3" fmla="*/ 0 h 1486894"/>
              <a:gd name="connsiteX4" fmla="*/ 9000876 w 9231464"/>
              <a:gd name="connsiteY4" fmla="*/ 1486894 h 1486894"/>
              <a:gd name="connsiteX5" fmla="*/ 9231464 w 9231464"/>
              <a:gd name="connsiteY5" fmla="*/ 1486894 h 148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1464" h="1486894">
                <a:moveTo>
                  <a:pt x="0" y="1224501"/>
                </a:moveTo>
                <a:lnTo>
                  <a:pt x="564542" y="1224501"/>
                </a:lnTo>
                <a:lnTo>
                  <a:pt x="580445" y="23854"/>
                </a:lnTo>
                <a:lnTo>
                  <a:pt x="8977022" y="0"/>
                </a:lnTo>
                <a:lnTo>
                  <a:pt x="9000876" y="1486894"/>
                </a:lnTo>
                <a:lnTo>
                  <a:pt x="9231464" y="1486894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7" name="Freeform 156"/>
          <p:cNvSpPr/>
          <p:nvPr/>
        </p:nvSpPr>
        <p:spPr bwMode="auto">
          <a:xfrm>
            <a:off x="2735249" y="2258170"/>
            <a:ext cx="6774511" cy="1296063"/>
          </a:xfrm>
          <a:custGeom>
            <a:avLst/>
            <a:gdLst>
              <a:gd name="connsiteX0" fmla="*/ 0 w 6774511"/>
              <a:gd name="connsiteY0" fmla="*/ 834887 h 1296063"/>
              <a:gd name="connsiteX1" fmla="*/ 2242268 w 6774511"/>
              <a:gd name="connsiteY1" fmla="*/ 803082 h 1296063"/>
              <a:gd name="connsiteX2" fmla="*/ 2242268 w 6774511"/>
              <a:gd name="connsiteY2" fmla="*/ 0 h 1296063"/>
              <a:gd name="connsiteX3" fmla="*/ 6631388 w 6774511"/>
              <a:gd name="connsiteY3" fmla="*/ 7952 h 1296063"/>
              <a:gd name="connsiteX4" fmla="*/ 6655241 w 6774511"/>
              <a:gd name="connsiteY4" fmla="*/ 1296063 h 1296063"/>
              <a:gd name="connsiteX5" fmla="*/ 6774511 w 6774511"/>
              <a:gd name="connsiteY5" fmla="*/ 1296063 h 129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511" h="1296063">
                <a:moveTo>
                  <a:pt x="0" y="834887"/>
                </a:moveTo>
                <a:lnTo>
                  <a:pt x="2242268" y="803082"/>
                </a:lnTo>
                <a:lnTo>
                  <a:pt x="2242268" y="0"/>
                </a:lnTo>
                <a:lnTo>
                  <a:pt x="6631388" y="7952"/>
                </a:lnTo>
                <a:lnTo>
                  <a:pt x="6655241" y="1296063"/>
                </a:lnTo>
                <a:lnTo>
                  <a:pt x="6774511" y="129606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0" name="Freeform 159"/>
          <p:cNvSpPr/>
          <p:nvPr/>
        </p:nvSpPr>
        <p:spPr bwMode="auto">
          <a:xfrm>
            <a:off x="2751151" y="2679590"/>
            <a:ext cx="453225" cy="850789"/>
          </a:xfrm>
          <a:custGeom>
            <a:avLst/>
            <a:gdLst>
              <a:gd name="connsiteX0" fmla="*/ 0 w 453225"/>
              <a:gd name="connsiteY0" fmla="*/ 850789 h 850789"/>
              <a:gd name="connsiteX1" fmla="*/ 15903 w 453225"/>
              <a:gd name="connsiteY1" fmla="*/ 0 h 850789"/>
              <a:gd name="connsiteX2" fmla="*/ 453225 w 453225"/>
              <a:gd name="connsiteY2" fmla="*/ 15902 h 85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225" h="850789">
                <a:moveTo>
                  <a:pt x="0" y="850789"/>
                </a:moveTo>
                <a:lnTo>
                  <a:pt x="15903" y="0"/>
                </a:lnTo>
                <a:lnTo>
                  <a:pt x="453225" y="1590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4" name="Freeform 163"/>
          <p:cNvSpPr/>
          <p:nvPr/>
        </p:nvSpPr>
        <p:spPr bwMode="auto">
          <a:xfrm>
            <a:off x="6718852" y="4659464"/>
            <a:ext cx="2711395" cy="858741"/>
          </a:xfrm>
          <a:custGeom>
            <a:avLst/>
            <a:gdLst>
              <a:gd name="connsiteX0" fmla="*/ 0 w 2711395"/>
              <a:gd name="connsiteY0" fmla="*/ 858741 h 858741"/>
              <a:gd name="connsiteX1" fmla="*/ 2600077 w 2711395"/>
              <a:gd name="connsiteY1" fmla="*/ 858741 h 858741"/>
              <a:gd name="connsiteX2" fmla="*/ 2623931 w 2711395"/>
              <a:gd name="connsiteY2" fmla="*/ 0 h 858741"/>
              <a:gd name="connsiteX3" fmla="*/ 2711395 w 2711395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395" h="858741">
                <a:moveTo>
                  <a:pt x="0" y="858741"/>
                </a:moveTo>
                <a:lnTo>
                  <a:pt x="2600077" y="858741"/>
                </a:lnTo>
                <a:lnTo>
                  <a:pt x="2623931" y="0"/>
                </a:lnTo>
                <a:lnTo>
                  <a:pt x="2711395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1" name="Straight Connector 190"/>
          <p:cNvCxnSpPr>
            <a:stCxn id="100" idx="2"/>
          </p:cNvCxnSpPr>
          <p:nvPr/>
        </p:nvCxnSpPr>
        <p:spPr bwMode="auto">
          <a:xfrm>
            <a:off x="13250172" y="3657599"/>
            <a:ext cx="11403" cy="29869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" name="Straight Connector 193"/>
          <p:cNvCxnSpPr>
            <a:endCxn id="98" idx="0"/>
          </p:cNvCxnSpPr>
          <p:nvPr/>
        </p:nvCxnSpPr>
        <p:spPr bwMode="auto">
          <a:xfrm>
            <a:off x="13111701" y="2679590"/>
            <a:ext cx="375699" cy="35652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27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 animBg="1"/>
      <p:bldP spid="189" grpId="0" animBg="1"/>
      <p:bldP spid="190" grpId="0" animBg="1"/>
      <p:bldP spid="157" grpId="0" animBg="1"/>
      <p:bldP spid="160" grpId="0" animBg="1"/>
      <p:bldP spid="1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089279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U-Format for “Upper Immediate” Instructions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31520" y="3581400"/>
            <a:ext cx="13167360" cy="4267200"/>
          </a:xfrm>
        </p:spPr>
        <p:txBody>
          <a:bodyPr>
            <a:normAutofit/>
          </a:bodyPr>
          <a:lstStyle/>
          <a:p>
            <a:r>
              <a:rPr lang="en-US" dirty="0"/>
              <a:t>Has 20-bit immediate in upper 20 bits of 32-bit instruction word</a:t>
            </a:r>
          </a:p>
          <a:p>
            <a:r>
              <a:rPr lang="en-US" dirty="0"/>
              <a:t>One destination register,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Used for two instructions</a:t>
            </a:r>
          </a:p>
          <a:p>
            <a:pPr lvl="1"/>
            <a:r>
              <a:rPr lang="en-US" dirty="0"/>
              <a:t>LUI </a:t>
            </a:r>
            <a:r>
              <a:rPr lang="mr-IN" dirty="0"/>
              <a:t>–</a:t>
            </a:r>
            <a:r>
              <a:rPr lang="en-US" dirty="0"/>
              <a:t> Load  Upper Immediate</a:t>
            </a:r>
          </a:p>
          <a:p>
            <a:pPr lvl="1"/>
            <a:r>
              <a:rPr lang="en-US" dirty="0"/>
              <a:t>AUIPC </a:t>
            </a:r>
            <a:r>
              <a:rPr lang="mr-IN" dirty="0"/>
              <a:t>–</a:t>
            </a:r>
            <a:r>
              <a:rPr lang="en-US" dirty="0"/>
              <a:t> Add Upper Immediate to PC</a:t>
            </a:r>
          </a:p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13096" y="1219200"/>
            <a:ext cx="12636659" cy="2209801"/>
            <a:chOff x="288" y="892"/>
            <a:chExt cx="5162" cy="1392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29" y="892"/>
              <a:ext cx="5121" cy="1392"/>
              <a:chOff x="329" y="892"/>
              <a:chExt cx="5121" cy="1392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5022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29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 Box 10"/>
              <p:cNvSpPr txBox="1">
                <a:spLocks noChangeArrowheads="1"/>
              </p:cNvSpPr>
              <p:nvPr/>
            </p:nvSpPr>
            <p:spPr bwMode="auto">
              <a:xfrm>
                <a:off x="4567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3808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4687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5299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4801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1618" y="1135"/>
                <a:ext cx="95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[31:12]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283" y="1142"/>
                <a:ext cx="25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5" name="Text Box 11"/>
              <p:cNvSpPr txBox="1">
                <a:spLocks noChangeArrowheads="1"/>
              </p:cNvSpPr>
              <p:nvPr/>
            </p:nvSpPr>
            <p:spPr bwMode="auto">
              <a:xfrm>
                <a:off x="4057" y="892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977" y="1423"/>
                <a:ext cx="251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4345" y="1423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1149" y="1714"/>
                <a:ext cx="1655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U-immediate[31:12]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Text Box 8"/>
              <p:cNvSpPr txBox="1">
                <a:spLocks noChangeArrowheads="1"/>
              </p:cNvSpPr>
              <p:nvPr/>
            </p:nvSpPr>
            <p:spPr bwMode="auto">
              <a:xfrm>
                <a:off x="4206" y="1714"/>
                <a:ext cx="426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Text Box 8"/>
              <p:cNvSpPr txBox="1">
                <a:spLocks noChangeArrowheads="1"/>
              </p:cNvSpPr>
              <p:nvPr/>
            </p:nvSpPr>
            <p:spPr bwMode="auto">
              <a:xfrm>
                <a:off x="4979" y="1714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LUI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1" name="Text Box 8"/>
              <p:cNvSpPr txBox="1">
                <a:spLocks noChangeArrowheads="1"/>
              </p:cNvSpPr>
              <p:nvPr/>
            </p:nvSpPr>
            <p:spPr bwMode="auto">
              <a:xfrm>
                <a:off x="1139" y="1954"/>
                <a:ext cx="1655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U-immediate[31:12]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4196" y="1954"/>
                <a:ext cx="426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dest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auto">
              <a:xfrm>
                <a:off x="4881" y="1954"/>
                <a:ext cx="514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AUIPC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71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065" y="1163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74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2569190" cy="640080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dirty="0"/>
              <a:t> (R[</a:t>
            </a:r>
            <a:r>
              <a:rPr lang="en-US" dirty="0" err="1"/>
              <a:t>rd</a:t>
            </a:r>
            <a:r>
              <a:rPr lang="en-US" dirty="0"/>
              <a:t>] = {</a:t>
            </a:r>
            <a:r>
              <a:rPr lang="en-US" dirty="0" err="1"/>
              <a:t>imm</a:t>
            </a:r>
            <a:r>
              <a:rPr lang="en-US" dirty="0"/>
              <a:t>, 12’b0})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683624" y="1249155"/>
            <a:ext cx="13334170" cy="3544685"/>
            <a:chOff x="2570548" y="1802732"/>
            <a:chExt cx="7941879" cy="2216657"/>
          </a:xfrm>
        </p:grpSpPr>
        <p:sp>
          <p:nvSpPr>
            <p:cNvPr id="17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80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81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5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45" name="Rectangle 42"/>
            <p:cNvSpPr>
              <a:spLocks noChangeArrowheads="1"/>
            </p:cNvSpPr>
            <p:nvPr/>
          </p:nvSpPr>
          <p:spPr bwMode="auto">
            <a:xfrm>
              <a:off x="5511176" y="2639618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1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2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3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4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95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6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97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0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01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02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204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5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6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07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8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09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11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2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213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214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5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7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9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20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21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22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22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228" name="Straight Arrow Connector 22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Arrow Connector 22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=B</a:t>
              </a: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2" name="Rectangle 39"/>
            <p:cNvSpPr>
              <a:spLocks noChangeArrowheads="1"/>
            </p:cNvSpPr>
            <p:nvPr/>
          </p:nvSpPr>
          <p:spPr bwMode="auto">
            <a:xfrm>
              <a:off x="9655769" y="5919561"/>
              <a:ext cx="77024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r>
                <a:rPr lang="en-US" sz="1600" b="1" dirty="0">
                  <a:solidFill>
                    <a:schemeClr val="tx2"/>
                  </a:solidFill>
                </a:rPr>
                <a:t>=*</a:t>
              </a:r>
            </a:p>
          </p:txBody>
        </p:sp>
        <p:cxnSp>
          <p:nvCxnSpPr>
            <p:cNvPr id="233" name="Straight Arrow Connector 23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=Read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236" name="Trapezoid 23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239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0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1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244" name="Trapezoid 24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rgbClr val="C00000"/>
                  </a:solidFill>
                </a:rPr>
                <a:t>Imm</a:t>
              </a:r>
              <a:r>
                <a:rPr lang="en-US" sz="1800" b="1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rgbClr val="C00000"/>
                  </a:solidFill>
                </a:rPr>
                <a:t>Gen</a:t>
              </a:r>
            </a:p>
          </p:txBody>
        </p:sp>
      </p:grpSp>
      <p:sp>
        <p:nvSpPr>
          <p:cNvPr id="246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7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48" name="Group 247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24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25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25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26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26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26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5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6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270" name="Rectangle 56"/>
          <p:cNvSpPr>
            <a:spLocks noChangeArrowheads="1"/>
          </p:cNvSpPr>
          <p:nvPr/>
        </p:nvSpPr>
        <p:spPr bwMode="auto">
          <a:xfrm>
            <a:off x="5008063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13104224" y="2432216"/>
            <a:ext cx="383176" cy="1225383"/>
            <a:chOff x="5791200" y="1352550"/>
            <a:chExt cx="152400" cy="541168"/>
          </a:xfrm>
        </p:grpSpPr>
        <p:sp>
          <p:nvSpPr>
            <p:cNvPr id="272" name="Trapezoid 2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276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78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9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0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1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2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3" name="Line 86"/>
          <p:cNvSpPr>
            <a:spLocks noChangeShapeType="1"/>
          </p:cNvSpPr>
          <p:nvPr/>
        </p:nvSpPr>
        <p:spPr bwMode="auto">
          <a:xfrm>
            <a:off x="13487399" y="309253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4" name="Line 86"/>
          <p:cNvSpPr>
            <a:spLocks noChangeShapeType="1"/>
          </p:cNvSpPr>
          <p:nvPr/>
        </p:nvSpPr>
        <p:spPr bwMode="auto">
          <a:xfrm flipH="1">
            <a:off x="13616485" y="186122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5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=1</a:t>
            </a:r>
          </a:p>
        </p:txBody>
      </p:sp>
      <p:sp>
        <p:nvSpPr>
          <p:cNvPr id="286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7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8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9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290" name="Straight Arrow Connector 289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1" name="Group 290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292" name="Trapezoid 29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294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5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296" name="Group 295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297" name="Trapezoid 29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300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1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2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3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4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5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6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7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8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9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1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rgbClr val="C00000"/>
                </a:solidFill>
              </a:rPr>
              <a:t>ImmSel</a:t>
            </a:r>
            <a:r>
              <a:rPr lang="en-US" sz="1600" b="1" dirty="0">
                <a:solidFill>
                  <a:srgbClr val="C00000"/>
                </a:solidFill>
              </a:rPr>
              <a:t/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=U</a:t>
            </a:r>
          </a:p>
        </p:txBody>
      </p:sp>
      <p:sp>
        <p:nvSpPr>
          <p:cNvPr id="312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3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314" name="Straight Arrow Connector 313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5" name="Group 314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316" name="Trapezoid 3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319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0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21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1592766" y="6767179"/>
            <a:ext cx="728566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=pc+4</a:t>
            </a:r>
          </a:p>
        </p:txBody>
      </p:sp>
      <p:sp>
        <p:nvSpPr>
          <p:cNvPr id="323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324" name="Straight Arrow Connector 323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084720" y="6805870"/>
            <a:ext cx="50013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8284129" y="7221379"/>
            <a:ext cx="6892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8694884" y="6805870"/>
            <a:ext cx="4624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33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3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332" name="Straight Arrow Connector 33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Straight Arrow Connector 33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Straight Arrow Connector 33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5" name="Rectangle 39"/>
            <p:cNvSpPr>
              <a:spLocks noChangeArrowheads="1"/>
            </p:cNvSpPr>
            <p:nvPr/>
          </p:nvSpPr>
          <p:spPr bwMode="auto">
            <a:xfrm>
              <a:off x="9449561" y="5553822"/>
              <a:ext cx="80390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336" name="Straight Arrow Connector 33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Arrow Connector 336"/>
            <p:cNvCxnSpPr>
              <a:stCxn id="339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9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0" name="Line 86"/>
          <p:cNvSpPr>
            <a:spLocks noChangeShapeType="1"/>
          </p:cNvSpPr>
          <p:nvPr/>
        </p:nvSpPr>
        <p:spPr bwMode="auto">
          <a:xfrm flipV="1">
            <a:off x="4479836" y="123978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" name="Line 86"/>
          <p:cNvSpPr>
            <a:spLocks noChangeShapeType="1"/>
          </p:cNvSpPr>
          <p:nvPr/>
        </p:nvSpPr>
        <p:spPr bwMode="auto">
          <a:xfrm>
            <a:off x="12877800" y="273788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2" name="Line 86"/>
          <p:cNvSpPr>
            <a:spLocks noChangeShapeType="1"/>
          </p:cNvSpPr>
          <p:nvPr/>
        </p:nvSpPr>
        <p:spPr bwMode="auto">
          <a:xfrm>
            <a:off x="12873920" y="124551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43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cxnSp>
        <p:nvCxnSpPr>
          <p:cNvPr id="344" name="Straight Connector 343"/>
          <p:cNvCxnSpPr/>
          <p:nvPr/>
        </p:nvCxnSpPr>
        <p:spPr bwMode="auto">
          <a:xfrm>
            <a:off x="2646019" y="3591809"/>
            <a:ext cx="476606" cy="44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7" name="Freeform 346"/>
          <p:cNvSpPr/>
          <p:nvPr/>
        </p:nvSpPr>
        <p:spPr bwMode="auto">
          <a:xfrm>
            <a:off x="4967638" y="5577608"/>
            <a:ext cx="841960" cy="9105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48" name="Straight Connector 347"/>
          <p:cNvCxnSpPr/>
          <p:nvPr/>
        </p:nvCxnSpPr>
        <p:spPr bwMode="auto">
          <a:xfrm flipV="1">
            <a:off x="4533505" y="3840817"/>
            <a:ext cx="505699" cy="406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0" name="Straight Connector 349"/>
          <p:cNvCxnSpPr/>
          <p:nvPr/>
        </p:nvCxnSpPr>
        <p:spPr bwMode="auto">
          <a:xfrm>
            <a:off x="4997474" y="3858849"/>
            <a:ext cx="4518" cy="279413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1" name="Straight Connector 350"/>
          <p:cNvCxnSpPr/>
          <p:nvPr/>
        </p:nvCxnSpPr>
        <p:spPr bwMode="auto">
          <a:xfrm>
            <a:off x="6282622" y="6035435"/>
            <a:ext cx="2835" cy="62327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" name="Straight Connector 351"/>
          <p:cNvCxnSpPr/>
          <p:nvPr/>
        </p:nvCxnSpPr>
        <p:spPr bwMode="auto">
          <a:xfrm>
            <a:off x="6893335" y="4976963"/>
            <a:ext cx="0" cy="169844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3" name="Straight Connector 352"/>
          <p:cNvCxnSpPr/>
          <p:nvPr/>
        </p:nvCxnSpPr>
        <p:spPr bwMode="auto">
          <a:xfrm flipH="1">
            <a:off x="9607472" y="4850824"/>
            <a:ext cx="20155" cy="17626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5" name="Straight Connector 354"/>
          <p:cNvCxnSpPr/>
          <p:nvPr/>
        </p:nvCxnSpPr>
        <p:spPr bwMode="auto">
          <a:xfrm>
            <a:off x="10337713" y="4591910"/>
            <a:ext cx="8970" cy="20525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7" name="Straight Connector 356"/>
          <p:cNvCxnSpPr/>
          <p:nvPr/>
        </p:nvCxnSpPr>
        <p:spPr bwMode="auto">
          <a:xfrm>
            <a:off x="1982746" y="3975875"/>
            <a:ext cx="13910" cy="26686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" name="Freeform 357"/>
          <p:cNvSpPr/>
          <p:nvPr/>
        </p:nvSpPr>
        <p:spPr bwMode="auto">
          <a:xfrm>
            <a:off x="5398936" y="1868557"/>
            <a:ext cx="8277307" cy="1224500"/>
          </a:xfrm>
          <a:custGeom>
            <a:avLst/>
            <a:gdLst>
              <a:gd name="connsiteX0" fmla="*/ 8110330 w 8277307"/>
              <a:gd name="connsiteY0" fmla="*/ 1208598 h 1224500"/>
              <a:gd name="connsiteX1" fmla="*/ 8245502 w 8277307"/>
              <a:gd name="connsiteY1" fmla="*/ 1224500 h 1224500"/>
              <a:gd name="connsiteX2" fmla="*/ 8277307 w 8277307"/>
              <a:gd name="connsiteY2" fmla="*/ 15902 h 1224500"/>
              <a:gd name="connsiteX3" fmla="*/ 0 w 8277307"/>
              <a:gd name="connsiteY3" fmla="*/ 0 h 1224500"/>
              <a:gd name="connsiteX4" fmla="*/ 23854 w 8277307"/>
              <a:gd name="connsiteY4" fmla="*/ 1121133 h 1224500"/>
              <a:gd name="connsiteX5" fmla="*/ 1009815 w 8277307"/>
              <a:gd name="connsiteY5" fmla="*/ 1121133 h 12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7307" h="1224500">
                <a:moveTo>
                  <a:pt x="8110330" y="1208598"/>
                </a:moveTo>
                <a:lnTo>
                  <a:pt x="8245502" y="1224500"/>
                </a:lnTo>
                <a:lnTo>
                  <a:pt x="8277307" y="15902"/>
                </a:lnTo>
                <a:lnTo>
                  <a:pt x="0" y="0"/>
                </a:lnTo>
                <a:lnTo>
                  <a:pt x="23854" y="1121133"/>
                </a:lnTo>
                <a:lnTo>
                  <a:pt x="1009815" y="112113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1" name="Freeform 360"/>
          <p:cNvSpPr/>
          <p:nvPr/>
        </p:nvSpPr>
        <p:spPr bwMode="auto">
          <a:xfrm>
            <a:off x="2751151" y="2679590"/>
            <a:ext cx="453225" cy="850789"/>
          </a:xfrm>
          <a:custGeom>
            <a:avLst/>
            <a:gdLst>
              <a:gd name="connsiteX0" fmla="*/ 0 w 453225"/>
              <a:gd name="connsiteY0" fmla="*/ 850789 h 850789"/>
              <a:gd name="connsiteX1" fmla="*/ 15903 w 453225"/>
              <a:gd name="connsiteY1" fmla="*/ 0 h 850789"/>
              <a:gd name="connsiteX2" fmla="*/ 453225 w 453225"/>
              <a:gd name="connsiteY2" fmla="*/ 15902 h 85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225" h="850789">
                <a:moveTo>
                  <a:pt x="0" y="850789"/>
                </a:moveTo>
                <a:lnTo>
                  <a:pt x="15903" y="0"/>
                </a:lnTo>
                <a:lnTo>
                  <a:pt x="453225" y="1590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2" name="Freeform 361"/>
          <p:cNvSpPr/>
          <p:nvPr/>
        </p:nvSpPr>
        <p:spPr bwMode="auto">
          <a:xfrm>
            <a:off x="6718852" y="4659464"/>
            <a:ext cx="2711395" cy="858741"/>
          </a:xfrm>
          <a:custGeom>
            <a:avLst/>
            <a:gdLst>
              <a:gd name="connsiteX0" fmla="*/ 0 w 2711395"/>
              <a:gd name="connsiteY0" fmla="*/ 858741 h 858741"/>
              <a:gd name="connsiteX1" fmla="*/ 2600077 w 2711395"/>
              <a:gd name="connsiteY1" fmla="*/ 858741 h 858741"/>
              <a:gd name="connsiteX2" fmla="*/ 2623931 w 2711395"/>
              <a:gd name="connsiteY2" fmla="*/ 0 h 858741"/>
              <a:gd name="connsiteX3" fmla="*/ 2711395 w 2711395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395" h="858741">
                <a:moveTo>
                  <a:pt x="0" y="858741"/>
                </a:moveTo>
                <a:lnTo>
                  <a:pt x="2600077" y="858741"/>
                </a:lnTo>
                <a:lnTo>
                  <a:pt x="2623931" y="0"/>
                </a:lnTo>
                <a:lnTo>
                  <a:pt x="2711395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63" name="Straight Connector 362"/>
          <p:cNvCxnSpPr>
            <a:stCxn id="274" idx="2"/>
          </p:cNvCxnSpPr>
          <p:nvPr/>
        </p:nvCxnSpPr>
        <p:spPr bwMode="auto">
          <a:xfrm>
            <a:off x="13250172" y="3657599"/>
            <a:ext cx="11403" cy="29869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4" name="Straight Connector 363"/>
          <p:cNvCxnSpPr>
            <a:stCxn id="272" idx="2"/>
            <a:endCxn id="272" idx="0"/>
          </p:cNvCxnSpPr>
          <p:nvPr/>
        </p:nvCxnSpPr>
        <p:spPr bwMode="auto">
          <a:xfrm>
            <a:off x="13104224" y="3036113"/>
            <a:ext cx="38317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5" name="Freeform 364"/>
          <p:cNvSpPr/>
          <p:nvPr/>
        </p:nvSpPr>
        <p:spPr bwMode="auto">
          <a:xfrm>
            <a:off x="659958" y="1224501"/>
            <a:ext cx="3792772" cy="2488758"/>
          </a:xfrm>
          <a:custGeom>
            <a:avLst/>
            <a:gdLst>
              <a:gd name="connsiteX0" fmla="*/ 3220279 w 3792772"/>
              <a:gd name="connsiteY0" fmla="*/ 1192696 h 2488758"/>
              <a:gd name="connsiteX1" fmla="*/ 3792772 w 3792772"/>
              <a:gd name="connsiteY1" fmla="*/ 1208598 h 2488758"/>
              <a:gd name="connsiteX2" fmla="*/ 3784821 w 3792772"/>
              <a:gd name="connsiteY2" fmla="*/ 31805 h 2488758"/>
              <a:gd name="connsiteX3" fmla="*/ 23854 w 3792772"/>
              <a:gd name="connsiteY3" fmla="*/ 0 h 2488758"/>
              <a:gd name="connsiteX4" fmla="*/ 0 w 3792772"/>
              <a:gd name="connsiteY4" fmla="*/ 2480807 h 2488758"/>
              <a:gd name="connsiteX5" fmla="*/ 1113183 w 3792772"/>
              <a:gd name="connsiteY5" fmla="*/ 2488758 h 24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2772" h="2488758">
                <a:moveTo>
                  <a:pt x="3220279" y="1192696"/>
                </a:moveTo>
                <a:lnTo>
                  <a:pt x="3792772" y="1208598"/>
                </a:lnTo>
                <a:cubicBezTo>
                  <a:pt x="3790122" y="816334"/>
                  <a:pt x="3787471" y="424069"/>
                  <a:pt x="3784821" y="31805"/>
                </a:cubicBezTo>
                <a:lnTo>
                  <a:pt x="23854" y="0"/>
                </a:lnTo>
                <a:lnTo>
                  <a:pt x="0" y="2480807"/>
                </a:lnTo>
                <a:lnTo>
                  <a:pt x="1113183" y="2488758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6" name="Freeform 365"/>
          <p:cNvSpPr/>
          <p:nvPr/>
        </p:nvSpPr>
        <p:spPr bwMode="auto">
          <a:xfrm>
            <a:off x="10630894" y="3069203"/>
            <a:ext cx="2441050" cy="978011"/>
          </a:xfrm>
          <a:custGeom>
            <a:avLst/>
            <a:gdLst>
              <a:gd name="connsiteX0" fmla="*/ 0 w 2441050"/>
              <a:gd name="connsiteY0" fmla="*/ 978011 h 978011"/>
              <a:gd name="connsiteX1" fmla="*/ 429370 w 2441050"/>
              <a:gd name="connsiteY1" fmla="*/ 946206 h 978011"/>
              <a:gd name="connsiteX2" fmla="*/ 421419 w 2441050"/>
              <a:gd name="connsiteY2" fmla="*/ 0 h 978011"/>
              <a:gd name="connsiteX3" fmla="*/ 2441050 w 2441050"/>
              <a:gd name="connsiteY3" fmla="*/ 7952 h 9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050" h="978011">
                <a:moveTo>
                  <a:pt x="0" y="978011"/>
                </a:moveTo>
                <a:lnTo>
                  <a:pt x="429370" y="946206"/>
                </a:lnTo>
                <a:cubicBezTo>
                  <a:pt x="426720" y="630804"/>
                  <a:pt x="424069" y="315402"/>
                  <a:pt x="421419" y="0"/>
                </a:cubicBezTo>
                <a:lnTo>
                  <a:pt x="2441050" y="795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67" name="Straight Connector 366"/>
          <p:cNvCxnSpPr/>
          <p:nvPr/>
        </p:nvCxnSpPr>
        <p:spPr bwMode="auto">
          <a:xfrm flipV="1">
            <a:off x="9747892" y="4423961"/>
            <a:ext cx="200967" cy="1237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1BD15A5-7101-F342-824B-3A94C375EE49}"/>
              </a:ext>
            </a:extLst>
          </p:cNvPr>
          <p:cNvCxnSpPr/>
          <p:nvPr/>
        </p:nvCxnSpPr>
        <p:spPr bwMode="auto">
          <a:xfrm>
            <a:off x="5013464" y="3523759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9E09845B-8CF0-CC42-82F7-FC8E84BDD3A9}"/>
              </a:ext>
            </a:extLst>
          </p:cNvPr>
          <p:cNvCxnSpPr/>
          <p:nvPr/>
        </p:nvCxnSpPr>
        <p:spPr bwMode="auto">
          <a:xfrm>
            <a:off x="4987225" y="3505200"/>
            <a:ext cx="14767" cy="312862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3025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58" grpId="0" animBg="1"/>
      <p:bldP spid="361" grpId="0" animBg="1"/>
      <p:bldP spid="362" grpId="0" animBg="1"/>
      <p:bldP spid="365" grpId="0" animBg="1"/>
      <p:bldP spid="3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2645390" cy="640080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dirty="0"/>
              <a:t> (R[</a:t>
            </a:r>
            <a:r>
              <a:rPr lang="en-US" dirty="0" err="1"/>
              <a:t>rd</a:t>
            </a:r>
            <a:r>
              <a:rPr lang="en-US" dirty="0"/>
              <a:t>] = PC + {</a:t>
            </a:r>
            <a:r>
              <a:rPr lang="en-US" dirty="0" err="1"/>
              <a:t>imm</a:t>
            </a:r>
            <a:r>
              <a:rPr lang="en-US" dirty="0"/>
              <a:t>, 12’b0})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683624" y="1249155"/>
            <a:ext cx="13334170" cy="3544685"/>
            <a:chOff x="2570548" y="1802732"/>
            <a:chExt cx="7941879" cy="2216657"/>
          </a:xfrm>
        </p:grpSpPr>
        <p:sp>
          <p:nvSpPr>
            <p:cNvPr id="17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80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81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5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46" name="Rectangle 42"/>
            <p:cNvSpPr>
              <a:spLocks noChangeArrowheads="1"/>
            </p:cNvSpPr>
            <p:nvPr/>
          </p:nvSpPr>
          <p:spPr bwMode="auto">
            <a:xfrm>
              <a:off x="5719782" y="2671352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48" name="Rectangle 42"/>
            <p:cNvSpPr>
              <a:spLocks noChangeArrowheads="1"/>
            </p:cNvSpPr>
            <p:nvPr/>
          </p:nvSpPr>
          <p:spPr bwMode="auto">
            <a:xfrm>
              <a:off x="7808610" y="2573311"/>
              <a:ext cx="22389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</a:t>
              </a:r>
            </a:p>
          </p:txBody>
        </p:sp>
      </p:grpSp>
      <p:sp>
        <p:nvSpPr>
          <p:cNvPr id="191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2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3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4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95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6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97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0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01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02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204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5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6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07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8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09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11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2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213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214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5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7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9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20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21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22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22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228" name="Straight Arrow Connector 22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Arrow Connector 22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2" name="Rectangle 39"/>
            <p:cNvSpPr>
              <a:spLocks noChangeArrowheads="1"/>
            </p:cNvSpPr>
            <p:nvPr/>
          </p:nvSpPr>
          <p:spPr bwMode="auto">
            <a:xfrm>
              <a:off x="9638937" y="5919561"/>
              <a:ext cx="80390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233" name="Straight Arrow Connector 23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=0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236" name="Trapezoid 23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239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0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1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244" name="Trapezoid 24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rgbClr val="C00000"/>
                  </a:solidFill>
                </a:rPr>
                <a:t>Imm</a:t>
              </a:r>
              <a:r>
                <a:rPr lang="en-US" sz="1800" b="1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rgbClr val="C00000"/>
                  </a:solidFill>
                </a:rPr>
                <a:t>Gen</a:t>
              </a:r>
            </a:p>
          </p:txBody>
        </p:sp>
      </p:grpSp>
      <p:sp>
        <p:nvSpPr>
          <p:cNvPr id="246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7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48" name="Group 247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24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25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25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26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26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26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5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6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270" name="Rectangle 56"/>
          <p:cNvSpPr>
            <a:spLocks noChangeArrowheads="1"/>
          </p:cNvSpPr>
          <p:nvPr/>
        </p:nvSpPr>
        <p:spPr bwMode="auto">
          <a:xfrm>
            <a:off x="5008063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13104224" y="2432216"/>
            <a:ext cx="383176" cy="1225383"/>
            <a:chOff x="5791200" y="1352550"/>
            <a:chExt cx="152400" cy="541168"/>
          </a:xfrm>
        </p:grpSpPr>
        <p:sp>
          <p:nvSpPr>
            <p:cNvPr id="272" name="Trapezoid 2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276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78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9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0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1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2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3" name="Line 86"/>
          <p:cNvSpPr>
            <a:spLocks noChangeShapeType="1"/>
          </p:cNvSpPr>
          <p:nvPr/>
        </p:nvSpPr>
        <p:spPr bwMode="auto">
          <a:xfrm>
            <a:off x="13487399" y="309253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4" name="Line 86"/>
          <p:cNvSpPr>
            <a:spLocks noChangeShapeType="1"/>
          </p:cNvSpPr>
          <p:nvPr/>
        </p:nvSpPr>
        <p:spPr bwMode="auto">
          <a:xfrm flipH="1">
            <a:off x="13616485" y="186122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5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=1</a:t>
            </a:r>
          </a:p>
        </p:txBody>
      </p:sp>
      <p:sp>
        <p:nvSpPr>
          <p:cNvPr id="286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7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8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9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290" name="Straight Arrow Connector 289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1" name="Group 290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292" name="Trapezoid 29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294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5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296" name="Group 295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297" name="Trapezoid 29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300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1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2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3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4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5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6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7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8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9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1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rgbClr val="C00000"/>
                </a:solidFill>
              </a:rPr>
              <a:t>ImmSel</a:t>
            </a:r>
            <a:r>
              <a:rPr lang="en-US" sz="1600" b="1" dirty="0">
                <a:solidFill>
                  <a:srgbClr val="C00000"/>
                </a:solidFill>
              </a:rPr>
              <a:t/>
            </a: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=U</a:t>
            </a:r>
          </a:p>
        </p:txBody>
      </p:sp>
      <p:sp>
        <p:nvSpPr>
          <p:cNvPr id="312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3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314" name="Straight Arrow Connector 313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5" name="Group 314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316" name="Trapezoid 3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319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0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21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1592766" y="6767179"/>
            <a:ext cx="728566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=pc+4</a:t>
            </a:r>
          </a:p>
        </p:txBody>
      </p:sp>
      <p:sp>
        <p:nvSpPr>
          <p:cNvPr id="323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324" name="Straight Arrow Connector 323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084720" y="6805870"/>
            <a:ext cx="50013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8284129" y="7221379"/>
            <a:ext cx="6892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8694884" y="6805870"/>
            <a:ext cx="4624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33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3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332" name="Straight Arrow Connector 33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Straight Arrow Connector 33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Straight Arrow Connector 33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5" name="Rectangle 39"/>
            <p:cNvSpPr>
              <a:spLocks noChangeArrowheads="1"/>
            </p:cNvSpPr>
            <p:nvPr/>
          </p:nvSpPr>
          <p:spPr bwMode="auto">
            <a:xfrm>
              <a:off x="9449561" y="5553822"/>
              <a:ext cx="80390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336" name="Straight Arrow Connector 33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Arrow Connector 336"/>
            <p:cNvCxnSpPr>
              <a:stCxn id="339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9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0" name="Line 86"/>
          <p:cNvSpPr>
            <a:spLocks noChangeShapeType="1"/>
          </p:cNvSpPr>
          <p:nvPr/>
        </p:nvSpPr>
        <p:spPr bwMode="auto">
          <a:xfrm flipV="1">
            <a:off x="4479836" y="123978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" name="Line 86"/>
          <p:cNvSpPr>
            <a:spLocks noChangeShapeType="1"/>
          </p:cNvSpPr>
          <p:nvPr/>
        </p:nvSpPr>
        <p:spPr bwMode="auto">
          <a:xfrm>
            <a:off x="12877800" y="273788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2" name="Line 86"/>
          <p:cNvSpPr>
            <a:spLocks noChangeShapeType="1"/>
          </p:cNvSpPr>
          <p:nvPr/>
        </p:nvSpPr>
        <p:spPr bwMode="auto">
          <a:xfrm>
            <a:off x="12873920" y="124551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43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cxnSp>
        <p:nvCxnSpPr>
          <p:cNvPr id="344" name="Straight Connector 343"/>
          <p:cNvCxnSpPr/>
          <p:nvPr/>
        </p:nvCxnSpPr>
        <p:spPr bwMode="auto">
          <a:xfrm>
            <a:off x="2646019" y="3591809"/>
            <a:ext cx="476606" cy="44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5" name="Straight Connector 344"/>
          <p:cNvCxnSpPr/>
          <p:nvPr/>
        </p:nvCxnSpPr>
        <p:spPr bwMode="auto">
          <a:xfrm>
            <a:off x="9713899" y="4487058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7" name="Freeform 346"/>
          <p:cNvSpPr/>
          <p:nvPr/>
        </p:nvSpPr>
        <p:spPr bwMode="auto">
          <a:xfrm>
            <a:off x="4967638" y="5577608"/>
            <a:ext cx="841960" cy="9105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50" name="Straight Connector 349"/>
          <p:cNvCxnSpPr/>
          <p:nvPr/>
        </p:nvCxnSpPr>
        <p:spPr bwMode="auto">
          <a:xfrm>
            <a:off x="4997474" y="3858849"/>
            <a:ext cx="4518" cy="279413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1" name="Straight Connector 350"/>
          <p:cNvCxnSpPr/>
          <p:nvPr/>
        </p:nvCxnSpPr>
        <p:spPr bwMode="auto">
          <a:xfrm>
            <a:off x="6282622" y="6035435"/>
            <a:ext cx="2835" cy="62327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2" name="Straight Connector 351"/>
          <p:cNvCxnSpPr/>
          <p:nvPr/>
        </p:nvCxnSpPr>
        <p:spPr bwMode="auto">
          <a:xfrm>
            <a:off x="6893335" y="4976963"/>
            <a:ext cx="0" cy="169844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3" name="Straight Connector 352"/>
          <p:cNvCxnSpPr/>
          <p:nvPr/>
        </p:nvCxnSpPr>
        <p:spPr bwMode="auto">
          <a:xfrm flipH="1">
            <a:off x="9607472" y="4850824"/>
            <a:ext cx="20155" cy="17626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5" name="Straight Connector 354"/>
          <p:cNvCxnSpPr/>
          <p:nvPr/>
        </p:nvCxnSpPr>
        <p:spPr bwMode="auto">
          <a:xfrm>
            <a:off x="10337713" y="4591910"/>
            <a:ext cx="8970" cy="20525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7" name="Straight Connector 356"/>
          <p:cNvCxnSpPr/>
          <p:nvPr/>
        </p:nvCxnSpPr>
        <p:spPr bwMode="auto">
          <a:xfrm>
            <a:off x="1982746" y="3975875"/>
            <a:ext cx="13910" cy="266863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" name="Freeform 357"/>
          <p:cNvSpPr/>
          <p:nvPr/>
        </p:nvSpPr>
        <p:spPr bwMode="auto">
          <a:xfrm>
            <a:off x="5398936" y="1868557"/>
            <a:ext cx="8277307" cy="1224500"/>
          </a:xfrm>
          <a:custGeom>
            <a:avLst/>
            <a:gdLst>
              <a:gd name="connsiteX0" fmla="*/ 8110330 w 8277307"/>
              <a:gd name="connsiteY0" fmla="*/ 1208598 h 1224500"/>
              <a:gd name="connsiteX1" fmla="*/ 8245502 w 8277307"/>
              <a:gd name="connsiteY1" fmla="*/ 1224500 h 1224500"/>
              <a:gd name="connsiteX2" fmla="*/ 8277307 w 8277307"/>
              <a:gd name="connsiteY2" fmla="*/ 15902 h 1224500"/>
              <a:gd name="connsiteX3" fmla="*/ 0 w 8277307"/>
              <a:gd name="connsiteY3" fmla="*/ 0 h 1224500"/>
              <a:gd name="connsiteX4" fmla="*/ 23854 w 8277307"/>
              <a:gd name="connsiteY4" fmla="*/ 1121133 h 1224500"/>
              <a:gd name="connsiteX5" fmla="*/ 1009815 w 8277307"/>
              <a:gd name="connsiteY5" fmla="*/ 1121133 h 12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7307" h="1224500">
                <a:moveTo>
                  <a:pt x="8110330" y="1208598"/>
                </a:moveTo>
                <a:lnTo>
                  <a:pt x="8245502" y="1224500"/>
                </a:lnTo>
                <a:lnTo>
                  <a:pt x="8277307" y="15902"/>
                </a:lnTo>
                <a:lnTo>
                  <a:pt x="0" y="0"/>
                </a:lnTo>
                <a:lnTo>
                  <a:pt x="23854" y="1121133"/>
                </a:lnTo>
                <a:lnTo>
                  <a:pt x="1009815" y="112113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1" name="Freeform 360"/>
          <p:cNvSpPr/>
          <p:nvPr/>
        </p:nvSpPr>
        <p:spPr bwMode="auto">
          <a:xfrm>
            <a:off x="2751151" y="2679590"/>
            <a:ext cx="453225" cy="850789"/>
          </a:xfrm>
          <a:custGeom>
            <a:avLst/>
            <a:gdLst>
              <a:gd name="connsiteX0" fmla="*/ 0 w 453225"/>
              <a:gd name="connsiteY0" fmla="*/ 850789 h 850789"/>
              <a:gd name="connsiteX1" fmla="*/ 15903 w 453225"/>
              <a:gd name="connsiteY1" fmla="*/ 0 h 850789"/>
              <a:gd name="connsiteX2" fmla="*/ 453225 w 453225"/>
              <a:gd name="connsiteY2" fmla="*/ 15902 h 85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225" h="850789">
                <a:moveTo>
                  <a:pt x="0" y="850789"/>
                </a:moveTo>
                <a:lnTo>
                  <a:pt x="15903" y="0"/>
                </a:lnTo>
                <a:lnTo>
                  <a:pt x="453225" y="1590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2" name="Freeform 361"/>
          <p:cNvSpPr/>
          <p:nvPr/>
        </p:nvSpPr>
        <p:spPr bwMode="auto">
          <a:xfrm>
            <a:off x="6718852" y="4659464"/>
            <a:ext cx="2711395" cy="858741"/>
          </a:xfrm>
          <a:custGeom>
            <a:avLst/>
            <a:gdLst>
              <a:gd name="connsiteX0" fmla="*/ 0 w 2711395"/>
              <a:gd name="connsiteY0" fmla="*/ 858741 h 858741"/>
              <a:gd name="connsiteX1" fmla="*/ 2600077 w 2711395"/>
              <a:gd name="connsiteY1" fmla="*/ 858741 h 858741"/>
              <a:gd name="connsiteX2" fmla="*/ 2623931 w 2711395"/>
              <a:gd name="connsiteY2" fmla="*/ 0 h 858741"/>
              <a:gd name="connsiteX3" fmla="*/ 2711395 w 2711395"/>
              <a:gd name="connsiteY3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395" h="858741">
                <a:moveTo>
                  <a:pt x="0" y="858741"/>
                </a:moveTo>
                <a:lnTo>
                  <a:pt x="2600077" y="858741"/>
                </a:lnTo>
                <a:lnTo>
                  <a:pt x="2623931" y="0"/>
                </a:lnTo>
                <a:lnTo>
                  <a:pt x="2711395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63" name="Straight Connector 362"/>
          <p:cNvCxnSpPr>
            <a:stCxn id="274" idx="2"/>
          </p:cNvCxnSpPr>
          <p:nvPr/>
        </p:nvCxnSpPr>
        <p:spPr bwMode="auto">
          <a:xfrm>
            <a:off x="13250172" y="3657599"/>
            <a:ext cx="11403" cy="29869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4" name="Straight Connector 363"/>
          <p:cNvCxnSpPr>
            <a:stCxn id="272" idx="2"/>
            <a:endCxn id="272" idx="0"/>
          </p:cNvCxnSpPr>
          <p:nvPr/>
        </p:nvCxnSpPr>
        <p:spPr bwMode="auto">
          <a:xfrm>
            <a:off x="13104224" y="3036113"/>
            <a:ext cx="38317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0" name="Freeform 159"/>
          <p:cNvSpPr/>
          <p:nvPr/>
        </p:nvSpPr>
        <p:spPr bwMode="auto">
          <a:xfrm>
            <a:off x="10630894" y="3069203"/>
            <a:ext cx="2441050" cy="978011"/>
          </a:xfrm>
          <a:custGeom>
            <a:avLst/>
            <a:gdLst>
              <a:gd name="connsiteX0" fmla="*/ 0 w 2441050"/>
              <a:gd name="connsiteY0" fmla="*/ 978011 h 978011"/>
              <a:gd name="connsiteX1" fmla="*/ 429370 w 2441050"/>
              <a:gd name="connsiteY1" fmla="*/ 946206 h 978011"/>
              <a:gd name="connsiteX2" fmla="*/ 421419 w 2441050"/>
              <a:gd name="connsiteY2" fmla="*/ 0 h 978011"/>
              <a:gd name="connsiteX3" fmla="*/ 2441050 w 2441050"/>
              <a:gd name="connsiteY3" fmla="*/ 7952 h 9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050" h="978011">
                <a:moveTo>
                  <a:pt x="0" y="978011"/>
                </a:moveTo>
                <a:lnTo>
                  <a:pt x="429370" y="946206"/>
                </a:lnTo>
                <a:cubicBezTo>
                  <a:pt x="426720" y="630804"/>
                  <a:pt x="424069" y="315402"/>
                  <a:pt x="421419" y="0"/>
                </a:cubicBezTo>
                <a:lnTo>
                  <a:pt x="2441050" y="7952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4" name="Freeform 163"/>
          <p:cNvSpPr/>
          <p:nvPr/>
        </p:nvSpPr>
        <p:spPr bwMode="auto">
          <a:xfrm>
            <a:off x="659958" y="1224501"/>
            <a:ext cx="3792772" cy="2488758"/>
          </a:xfrm>
          <a:custGeom>
            <a:avLst/>
            <a:gdLst>
              <a:gd name="connsiteX0" fmla="*/ 3220279 w 3792772"/>
              <a:gd name="connsiteY0" fmla="*/ 1192696 h 2488758"/>
              <a:gd name="connsiteX1" fmla="*/ 3792772 w 3792772"/>
              <a:gd name="connsiteY1" fmla="*/ 1208598 h 2488758"/>
              <a:gd name="connsiteX2" fmla="*/ 3784821 w 3792772"/>
              <a:gd name="connsiteY2" fmla="*/ 31805 h 2488758"/>
              <a:gd name="connsiteX3" fmla="*/ 23854 w 3792772"/>
              <a:gd name="connsiteY3" fmla="*/ 0 h 2488758"/>
              <a:gd name="connsiteX4" fmla="*/ 0 w 3792772"/>
              <a:gd name="connsiteY4" fmla="*/ 2480807 h 2488758"/>
              <a:gd name="connsiteX5" fmla="*/ 1113183 w 3792772"/>
              <a:gd name="connsiteY5" fmla="*/ 2488758 h 248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2772" h="2488758">
                <a:moveTo>
                  <a:pt x="3220279" y="1192696"/>
                </a:moveTo>
                <a:lnTo>
                  <a:pt x="3792772" y="1208598"/>
                </a:lnTo>
                <a:cubicBezTo>
                  <a:pt x="3790122" y="816334"/>
                  <a:pt x="3787471" y="424069"/>
                  <a:pt x="3784821" y="31805"/>
                </a:cubicBezTo>
                <a:lnTo>
                  <a:pt x="23854" y="0"/>
                </a:lnTo>
                <a:lnTo>
                  <a:pt x="0" y="2480807"/>
                </a:lnTo>
                <a:lnTo>
                  <a:pt x="1113183" y="2488758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6" name="Freeform 365"/>
          <p:cNvSpPr/>
          <p:nvPr/>
        </p:nvSpPr>
        <p:spPr bwMode="auto">
          <a:xfrm>
            <a:off x="4499664" y="3842869"/>
            <a:ext cx="550565" cy="7790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7" name="Freeform 366"/>
          <p:cNvSpPr/>
          <p:nvPr/>
        </p:nvSpPr>
        <p:spPr bwMode="auto">
          <a:xfrm>
            <a:off x="2735249" y="2258170"/>
            <a:ext cx="6774511" cy="1296063"/>
          </a:xfrm>
          <a:custGeom>
            <a:avLst/>
            <a:gdLst>
              <a:gd name="connsiteX0" fmla="*/ 0 w 6774511"/>
              <a:gd name="connsiteY0" fmla="*/ 834887 h 1296063"/>
              <a:gd name="connsiteX1" fmla="*/ 2242268 w 6774511"/>
              <a:gd name="connsiteY1" fmla="*/ 803082 h 1296063"/>
              <a:gd name="connsiteX2" fmla="*/ 2242268 w 6774511"/>
              <a:gd name="connsiteY2" fmla="*/ 0 h 1296063"/>
              <a:gd name="connsiteX3" fmla="*/ 6631388 w 6774511"/>
              <a:gd name="connsiteY3" fmla="*/ 7952 h 1296063"/>
              <a:gd name="connsiteX4" fmla="*/ 6655241 w 6774511"/>
              <a:gd name="connsiteY4" fmla="*/ 1296063 h 1296063"/>
              <a:gd name="connsiteX5" fmla="*/ 6774511 w 6774511"/>
              <a:gd name="connsiteY5" fmla="*/ 1296063 h 129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511" h="1296063">
                <a:moveTo>
                  <a:pt x="0" y="834887"/>
                </a:moveTo>
                <a:lnTo>
                  <a:pt x="2242268" y="803082"/>
                </a:lnTo>
                <a:lnTo>
                  <a:pt x="2242268" y="0"/>
                </a:lnTo>
                <a:lnTo>
                  <a:pt x="6631388" y="7952"/>
                </a:lnTo>
                <a:lnTo>
                  <a:pt x="6655241" y="1296063"/>
                </a:lnTo>
                <a:lnTo>
                  <a:pt x="6774511" y="1296063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68" name="Straight Connector 367"/>
          <p:cNvCxnSpPr/>
          <p:nvPr/>
        </p:nvCxnSpPr>
        <p:spPr bwMode="auto">
          <a:xfrm>
            <a:off x="9755302" y="3657600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9" name="Straight Connector 368"/>
          <p:cNvCxnSpPr>
            <a:stCxn id="339" idx="1"/>
          </p:cNvCxnSpPr>
          <p:nvPr/>
        </p:nvCxnSpPr>
        <p:spPr bwMode="auto">
          <a:xfrm>
            <a:off x="9807448" y="4191000"/>
            <a:ext cx="9711" cy="254200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BB1B361-6714-774B-A326-F3D0000BDC37}"/>
              </a:ext>
            </a:extLst>
          </p:cNvPr>
          <p:cNvCxnSpPr/>
          <p:nvPr/>
        </p:nvCxnSpPr>
        <p:spPr bwMode="auto">
          <a:xfrm>
            <a:off x="5013464" y="3523759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A57AFF9F-0EB1-D44A-8459-127E7CDDB63E}"/>
              </a:ext>
            </a:extLst>
          </p:cNvPr>
          <p:cNvCxnSpPr/>
          <p:nvPr/>
        </p:nvCxnSpPr>
        <p:spPr bwMode="auto">
          <a:xfrm>
            <a:off x="4987225" y="3505200"/>
            <a:ext cx="14767" cy="312862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3706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58" grpId="0" animBg="1"/>
      <p:bldP spid="361" grpId="0" animBg="1"/>
      <p:bldP spid="362" grpId="0" animBg="1"/>
      <p:bldP spid="160" grpId="0" animBg="1"/>
      <p:bldP spid="164" grpId="0" animBg="1"/>
      <p:bldP spid="366" grpId="0" animBg="1"/>
      <p:bldP spid="3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Complete RV32I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400800"/>
            <a:ext cx="13716000" cy="1097043"/>
          </a:xfrm>
        </p:spPr>
        <p:txBody>
          <a:bodyPr/>
          <a:lstStyle/>
          <a:p>
            <a:r>
              <a:rPr lang="en-US" sz="3600" dirty="0"/>
              <a:t>RV32I has 47 instructions</a:t>
            </a:r>
          </a:p>
          <a:p>
            <a:r>
              <a:rPr lang="en-US" sz="3600" dirty="0"/>
              <a:t>37 instructions are enough to run any C program</a:t>
            </a: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"/>
          <a:stretch/>
        </p:blipFill>
        <p:spPr>
          <a:xfrm>
            <a:off x="304800" y="1066800"/>
            <a:ext cx="7131280" cy="4953000"/>
          </a:xfrm>
          <a:prstGeom prst="rect">
            <a:avLst/>
          </a:prstGeom>
        </p:spPr>
      </p:pic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66800"/>
            <a:ext cx="7299309" cy="472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0" y="3718560"/>
            <a:ext cx="6339840" cy="2072640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73152" rIns="14630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840" dirty="0">
                <a:solidFill>
                  <a:srgbClr val="000000"/>
                </a:solidFill>
              </a:rPr>
              <a:t>Not </a:t>
            </a:r>
            <a:r>
              <a:rPr lang="en-US" sz="3840" dirty="0" smtClean="0">
                <a:solidFill>
                  <a:srgbClr val="000000"/>
                </a:solidFill>
              </a:rPr>
              <a:t>covered</a:t>
            </a:r>
            <a:endParaRPr lang="en-US" sz="384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0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RV32I </a:t>
            </a:r>
            <a:r>
              <a:rPr lang="en-US" dirty="0" err="1"/>
              <a:t>Datapath</a:t>
            </a:r>
            <a:r>
              <a:rPr lang="en-US" dirty="0"/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683624" y="1249155"/>
            <a:ext cx="13334170" cy="3544685"/>
            <a:chOff x="2570548" y="1802732"/>
            <a:chExt cx="7941879" cy="2216657"/>
          </a:xfrm>
        </p:grpSpPr>
        <p:sp>
          <p:nvSpPr>
            <p:cNvPr id="17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80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81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5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172" name="Rectangle 42"/>
            <p:cNvSpPr>
              <a:spLocks noChangeArrowheads="1"/>
            </p:cNvSpPr>
            <p:nvPr/>
          </p:nvSpPr>
          <p:spPr bwMode="auto">
            <a:xfrm>
              <a:off x="7791188" y="2653349"/>
              <a:ext cx="22389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344" name="Rectangle 42"/>
            <p:cNvSpPr>
              <a:spLocks noChangeArrowheads="1"/>
            </p:cNvSpPr>
            <p:nvPr/>
          </p:nvSpPr>
          <p:spPr bwMode="auto">
            <a:xfrm>
              <a:off x="5603449" y="2671012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1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2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3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4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95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6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97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0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01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02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204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5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6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07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8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09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11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2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213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214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5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7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9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20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21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22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22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28" name="Straight Arrow Connector 22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Arrow Connector 22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2" name="Rectangle 39"/>
            <p:cNvSpPr>
              <a:spLocks noChangeArrowheads="1"/>
            </p:cNvSpPr>
            <p:nvPr/>
          </p:nvSpPr>
          <p:spPr bwMode="auto">
            <a:xfrm>
              <a:off x="9755956" y="5919561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33" name="Straight Arrow Connector 23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236" name="Trapezoid 23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239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0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1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244" name="Trapezoid 24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</a:rPr>
                <a:t>Imm</a:t>
              </a:r>
              <a:r>
                <a:rPr lang="en-US" sz="1800" b="1" dirty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chemeClr val="tx2"/>
                  </a:solidFill>
                </a:rPr>
                <a:t>Gen</a:t>
              </a:r>
            </a:p>
          </p:txBody>
        </p:sp>
      </p:grpSp>
      <p:sp>
        <p:nvSpPr>
          <p:cNvPr id="246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7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48" name="Group 247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24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25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25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26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26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26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5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6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270" name="Rectangle 56"/>
          <p:cNvSpPr>
            <a:spLocks noChangeArrowheads="1"/>
          </p:cNvSpPr>
          <p:nvPr/>
        </p:nvSpPr>
        <p:spPr bwMode="auto">
          <a:xfrm>
            <a:off x="5008063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13104224" y="2432216"/>
            <a:ext cx="383176" cy="1225383"/>
            <a:chOff x="5791200" y="1352550"/>
            <a:chExt cx="152400" cy="541168"/>
          </a:xfrm>
        </p:grpSpPr>
        <p:sp>
          <p:nvSpPr>
            <p:cNvPr id="272" name="Trapezoid 2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276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78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9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0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1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2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3" name="Line 86"/>
          <p:cNvSpPr>
            <a:spLocks noChangeShapeType="1"/>
          </p:cNvSpPr>
          <p:nvPr/>
        </p:nvSpPr>
        <p:spPr bwMode="auto">
          <a:xfrm>
            <a:off x="13487399" y="309253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4" name="Line 86"/>
          <p:cNvSpPr>
            <a:spLocks noChangeShapeType="1"/>
          </p:cNvSpPr>
          <p:nvPr/>
        </p:nvSpPr>
        <p:spPr bwMode="auto">
          <a:xfrm flipH="1">
            <a:off x="13616485" y="186122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5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86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7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8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9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290" name="Straight Arrow Connector 289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1" name="Group 290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292" name="Trapezoid 29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294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5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296" name="Group 295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297" name="Trapezoid 29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300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1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2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3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4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5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6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7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8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9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1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12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3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314" name="Straight Arrow Connector 313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5" name="Group 314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316" name="Trapezoid 3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319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0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21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1592766" y="676717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23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324" name="Straight Arrow Connector 323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084720" y="680587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384317" y="7221379"/>
            <a:ext cx="488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8694884" y="680587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33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3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332" name="Straight Arrow Connector 33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Straight Arrow Connector 33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Straight Arrow Connector 33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5" name="Rectangle 39"/>
            <p:cNvSpPr>
              <a:spLocks noChangeArrowheads="1"/>
            </p:cNvSpPr>
            <p:nvPr/>
          </p:nvSpPr>
          <p:spPr bwMode="auto">
            <a:xfrm>
              <a:off x="9642780" y="5553822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36" name="Straight Arrow Connector 33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Arrow Connector 336"/>
            <p:cNvCxnSpPr>
              <a:stCxn id="339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9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0" name="Line 86"/>
          <p:cNvSpPr>
            <a:spLocks noChangeShapeType="1"/>
          </p:cNvSpPr>
          <p:nvPr/>
        </p:nvSpPr>
        <p:spPr bwMode="auto">
          <a:xfrm flipV="1">
            <a:off x="4479836" y="123978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" name="Line 86"/>
          <p:cNvSpPr>
            <a:spLocks noChangeShapeType="1"/>
          </p:cNvSpPr>
          <p:nvPr/>
        </p:nvSpPr>
        <p:spPr bwMode="auto">
          <a:xfrm>
            <a:off x="12877800" y="273788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2" name="Line 86"/>
          <p:cNvSpPr>
            <a:spLocks noChangeShapeType="1"/>
          </p:cNvSpPr>
          <p:nvPr/>
        </p:nvSpPr>
        <p:spPr bwMode="auto">
          <a:xfrm>
            <a:off x="12873920" y="124551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43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73" name="Rectangle 72"/>
          <p:cNvSpPr>
            <a:spLocks noChangeArrowheads="1"/>
          </p:cNvSpPr>
          <p:nvPr/>
        </p:nvSpPr>
        <p:spPr bwMode="auto">
          <a:xfrm>
            <a:off x="12389261" y="2799350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75" name="Rectangle 72"/>
          <p:cNvSpPr>
            <a:spLocks noChangeArrowheads="1"/>
          </p:cNvSpPr>
          <p:nvPr/>
        </p:nvSpPr>
        <p:spPr bwMode="auto">
          <a:xfrm>
            <a:off x="1264837" y="3100746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7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“And In conclusion…”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371600"/>
            <a:ext cx="13075920" cy="5410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We have designed a complete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Capable of executing all RISC-V instructions in one cycle each</a:t>
            </a:r>
          </a:p>
          <a:p>
            <a:pPr lvl="1"/>
            <a:r>
              <a:rPr lang="en-US" dirty="0"/>
              <a:t>Not all units (hardware) used by all instructions</a:t>
            </a:r>
          </a:p>
          <a:p>
            <a:r>
              <a:rPr lang="en-US" dirty="0"/>
              <a:t>5 Phases of execution</a:t>
            </a:r>
          </a:p>
          <a:p>
            <a:pPr lvl="1"/>
            <a:r>
              <a:rPr lang="en-US" dirty="0"/>
              <a:t>IF, ID, EX, MEM, WB</a:t>
            </a:r>
          </a:p>
          <a:p>
            <a:pPr lvl="1"/>
            <a:r>
              <a:rPr lang="en-US" dirty="0"/>
              <a:t>Not all instructions are active in all phases</a:t>
            </a:r>
          </a:p>
          <a:p>
            <a:r>
              <a:rPr lang="en-US" dirty="0"/>
              <a:t>Controller specifies how to execute instructions</a:t>
            </a:r>
          </a:p>
          <a:p>
            <a:pPr lvl="1"/>
            <a:r>
              <a:rPr lang="en-US" dirty="0"/>
              <a:t>New instructions can be added with just control?</a:t>
            </a:r>
          </a:p>
        </p:txBody>
      </p:sp>
    </p:spTree>
    <p:extLst>
      <p:ext uri="{BB962C8B-B14F-4D97-AF65-F5344CB8AC3E}">
        <p14:creationId xmlns:p14="http://schemas.microsoft.com/office/powerpoint/2010/main" val="1560747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>
                <a:latin typeface="Consolas" panose="020B0609020204030204" pitchFamily="49" charset="0"/>
              </a:rPr>
              <a:t>lw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600"/>
            <a:ext cx="12561570" cy="876300"/>
          </a:xfrm>
        </p:spPr>
        <p:txBody>
          <a:bodyPr/>
          <a:lstStyle/>
          <a:p>
            <a:r>
              <a:rPr lang="en-US" dirty="0"/>
              <a:t>RISC-V Assembly Instruction (I-type):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296052" y="833437"/>
            <a:ext cx="4584419" cy="78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  <a:normAutofit/>
          </a:bodyPr>
          <a:lstStyle>
            <a:lvl1pPr marL="182880" indent="-182880" algn="l" rtl="0" fontAlgn="base">
              <a:lnSpc>
                <a:spcPct val="75000"/>
              </a:lnSpc>
              <a:spcBef>
                <a:spcPts val="297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594360" indent="-171450" algn="l" rtl="0" fontAlgn="base">
              <a:lnSpc>
                <a:spcPct val="85000"/>
              </a:lnSpc>
              <a:spcBef>
                <a:spcPts val="1620"/>
              </a:spcBef>
              <a:spcAft>
                <a:spcPct val="0"/>
              </a:spcAft>
              <a:buClr>
                <a:srgbClr val="0D407F"/>
              </a:buClr>
              <a:buSzPct val="100000"/>
              <a:buFont typeface="Helvetica" charset="0"/>
              <a:buChar char="•"/>
              <a:defRPr sz="3510" b="1">
                <a:solidFill>
                  <a:srgbClr val="0D407F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108710" indent="-308610" algn="l" rtl="0" fontAlgn="base">
              <a:lnSpc>
                <a:spcPct val="85000"/>
              </a:lnSpc>
              <a:spcBef>
                <a:spcPts val="1350"/>
              </a:spcBef>
              <a:spcAft>
                <a:spcPct val="0"/>
              </a:spcAft>
              <a:buClr>
                <a:srgbClr val="810A52"/>
              </a:buClr>
              <a:buSzPct val="100000"/>
              <a:buFont typeface="Wingdings" charset="0"/>
              <a:buChar char="§"/>
              <a:defRPr sz="3150" b="1">
                <a:solidFill>
                  <a:srgbClr val="810A52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5201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4pPr>
            <a:lvl5pPr marL="193167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5pPr>
            <a:lvl6pPr marL="234315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6pPr>
            <a:lvl7pPr marL="275463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7pPr>
            <a:lvl8pPr marL="316611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8pPr>
            <a:lvl9pPr marL="35775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9pPr>
          </a:lstStyle>
          <a:p>
            <a:pPr lvl="1">
              <a:buFontTx/>
              <a:buNone/>
            </a:pPr>
            <a:r>
              <a:rPr lang="en-US" sz="4000" kern="0" dirty="0" err="1">
                <a:latin typeface="Courier New" pitchFamily="-65" charset="0"/>
              </a:rPr>
              <a:t>lw</a:t>
            </a:r>
            <a:r>
              <a:rPr lang="en-US" sz="4000" kern="0" dirty="0">
                <a:latin typeface="Courier New" pitchFamily="-65" charset="0"/>
              </a:rPr>
              <a:t> x14, 8(x2)</a:t>
            </a:r>
          </a:p>
          <a:p>
            <a:pPr lvl="1">
              <a:buFontTx/>
              <a:buNone/>
            </a:pPr>
            <a:endParaRPr lang="en-US" sz="4000" kern="0" dirty="0"/>
          </a:p>
          <a:p>
            <a:pPr lvl="1">
              <a:buFontTx/>
              <a:buNone/>
            </a:pPr>
            <a:endParaRPr lang="en-US" sz="4000" kern="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039784" y="2824163"/>
            <a:ext cx="612004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urier New" pitchFamily="-65" charset="0"/>
              </a:rPr>
              <a:t>5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8101012" y="2824163"/>
            <a:ext cx="399026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2176956" y="2824163"/>
            <a:ext cx="399026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9951711" y="2824163"/>
            <a:ext cx="612004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urier New" pitchFamily="-65" charset="0"/>
              </a:rPr>
              <a:t>5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01402" y="1985963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837809" y="1985963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20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744812" y="1985963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15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1028838" y="1985963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8781560" y="1985963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327412" y="1982788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19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7180559" y="1981200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14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9239339" y="1985963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1251607" y="1985963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6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3295699" y="1985963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5981032" y="2366963"/>
            <a:ext cx="829877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7555105" y="2366963"/>
            <a:ext cx="147370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015360" y="2366963"/>
            <a:ext cx="614452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11697145" y="2366963"/>
            <a:ext cx="147370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opcode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1028699" y="2389188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5376372" y="2389188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7256447" y="2389188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Line 16"/>
          <p:cNvSpPr>
            <a:spLocks noChangeShapeType="1"/>
          </p:cNvSpPr>
          <p:nvPr/>
        </p:nvSpPr>
        <p:spPr bwMode="auto">
          <a:xfrm>
            <a:off x="9254027" y="2389188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11251607" y="2389188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2269487" y="2389188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[11:0]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053297" y="2846388"/>
            <a:ext cx="61427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973991" y="3227388"/>
            <a:ext cx="276229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offset[11:0]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867400" y="3217208"/>
            <a:ext cx="104387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base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7741200" y="3207028"/>
            <a:ext cx="125867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width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9722402" y="3196848"/>
            <a:ext cx="104387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dest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1910124" y="3186668"/>
            <a:ext cx="104387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LOAD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884265" y="3523298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820672" y="3523298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20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6727675" y="3523298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15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1011701" y="3523298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8764423" y="3523298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5310275" y="3520123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19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7163422" y="3518535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14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9222202" y="3523298"/>
            <a:ext cx="553251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11234470" y="3523298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6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13278562" y="3523298"/>
            <a:ext cx="36965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5535094" y="3904298"/>
            <a:ext cx="125867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00010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7860284" y="3904298"/>
            <a:ext cx="82907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010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9353997" y="3904298"/>
            <a:ext cx="125867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01110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1465430" y="3904298"/>
            <a:ext cx="168828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0000011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1011562" y="3926523"/>
            <a:ext cx="12573002" cy="457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359235" y="3926523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7239310" y="3926523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9236890" y="3926523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11234470" y="3926523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930150" y="3926523"/>
            <a:ext cx="276229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000000001000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2576985" y="4388485"/>
            <a:ext cx="168828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= +8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825986" y="4378305"/>
            <a:ext cx="125867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rs1=2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8129390" y="4368125"/>
            <a:ext cx="61427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LW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9680988" y="4357945"/>
            <a:ext cx="125867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=14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11976110" y="4347765"/>
            <a:ext cx="104387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LOAD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6273" y="5038151"/>
            <a:ext cx="14020800" cy="284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l">
              <a:lnSpc>
                <a:spcPct val="75000"/>
              </a:lnSpc>
              <a:spcBef>
                <a:spcPts val="2970"/>
              </a:spcBef>
              <a:buClr>
                <a:srgbClr val="000000"/>
              </a:buClr>
              <a:buSzPct val="100000"/>
              <a:buFont typeface="Times" charset="0"/>
              <a:buChar char="•"/>
            </a:pPr>
            <a:r>
              <a:rPr lang="en-US" sz="3840" b="1" kern="0" dirty="0">
                <a:latin typeface="Helvetica"/>
                <a:sym typeface="Helvetica" charset="0"/>
              </a:rPr>
              <a:t>The 12-bit signed immediate is added to the base address in register </a:t>
            </a:r>
            <a:r>
              <a:rPr lang="en-US" sz="3840" b="1" kern="0" dirty="0">
                <a:solidFill>
                  <a:srgbClr val="2D2D8A"/>
                </a:solidFill>
                <a:latin typeface="Helvetica"/>
                <a:sym typeface="Helvetica" charset="0"/>
              </a:rPr>
              <a:t>rs1</a:t>
            </a:r>
            <a:r>
              <a:rPr lang="en-US" sz="3840" b="1" kern="0" dirty="0">
                <a:latin typeface="Helvetica"/>
                <a:sym typeface="Helvetica" charset="0"/>
              </a:rPr>
              <a:t> to form the </a:t>
            </a:r>
            <a:r>
              <a:rPr lang="en-US" sz="3840" b="1" kern="0" dirty="0">
                <a:solidFill>
                  <a:srgbClr val="C00000"/>
                </a:solidFill>
                <a:latin typeface="Helvetica"/>
                <a:sym typeface="Helvetica" charset="0"/>
              </a:rPr>
              <a:t>memory</a:t>
            </a:r>
            <a:r>
              <a:rPr lang="en-US" sz="3840" b="1" kern="0" dirty="0">
                <a:latin typeface="Helvetica"/>
                <a:sym typeface="Helvetica" charset="0"/>
              </a:rPr>
              <a:t> address</a:t>
            </a:r>
          </a:p>
          <a:p>
            <a:pPr marL="594360" lvl="1" indent="-171450" algn="l">
              <a:lnSpc>
                <a:spcPct val="85000"/>
              </a:lnSpc>
              <a:spcBef>
                <a:spcPts val="1620"/>
              </a:spcBef>
              <a:buClr>
                <a:srgbClr val="0D407F"/>
              </a:buClr>
              <a:buSzPct val="100000"/>
              <a:buFont typeface="Helvetica" charset="0"/>
              <a:buChar char="•"/>
            </a:pPr>
            <a:r>
              <a:rPr lang="en-US" sz="3200" b="1" kern="0" dirty="0">
                <a:solidFill>
                  <a:srgbClr val="0D407F"/>
                </a:solidFill>
                <a:latin typeface="Helvetica"/>
                <a:sym typeface="Helvetica" charset="0"/>
              </a:rPr>
              <a:t>This is very similar to the add-immediate operation but used to create address not to create final result  </a:t>
            </a:r>
          </a:p>
          <a:p>
            <a:pPr marL="182880" lvl="0" indent="-182880" algn="l">
              <a:lnSpc>
                <a:spcPct val="75000"/>
              </a:lnSpc>
              <a:spcBef>
                <a:spcPts val="2970"/>
              </a:spcBef>
              <a:buClr>
                <a:srgbClr val="000000"/>
              </a:buClr>
              <a:buSzPct val="100000"/>
              <a:buFont typeface="Times" charset="0"/>
              <a:buChar char="•"/>
            </a:pPr>
            <a:r>
              <a:rPr lang="en-US" sz="3840" b="1" kern="0" dirty="0">
                <a:latin typeface="Helvetica"/>
                <a:sym typeface="Helvetica" charset="0"/>
              </a:rPr>
              <a:t> The value loaded from </a:t>
            </a:r>
            <a:r>
              <a:rPr lang="en-US" sz="3840" b="1" kern="0" dirty="0">
                <a:solidFill>
                  <a:srgbClr val="C00000"/>
                </a:solidFill>
                <a:latin typeface="Helvetica"/>
                <a:sym typeface="Helvetica" charset="0"/>
              </a:rPr>
              <a:t>memory</a:t>
            </a:r>
            <a:r>
              <a:rPr lang="en-US" sz="3840" b="1" kern="0" dirty="0">
                <a:latin typeface="Helvetica"/>
                <a:sym typeface="Helvetica" charset="0"/>
              </a:rPr>
              <a:t> is stored in register </a:t>
            </a:r>
            <a:r>
              <a:rPr lang="en-US" sz="3840" b="1" kern="0" dirty="0" err="1">
                <a:solidFill>
                  <a:schemeClr val="accent2"/>
                </a:solidFill>
                <a:latin typeface="Helvetica"/>
                <a:sym typeface="Helvetica" charset="0"/>
              </a:rPr>
              <a:t>rd</a:t>
            </a:r>
            <a:endParaRPr lang="en-US" sz="3840" b="1" kern="0" dirty="0">
              <a:solidFill>
                <a:schemeClr val="accent2"/>
              </a:solidFill>
              <a:latin typeface="Helvetica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94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</a:t>
            </a:r>
            <a:r>
              <a:rPr lang="en-US" dirty="0" err="1"/>
              <a:t>Immediates</a:t>
            </a:r>
            <a:r>
              <a:rPr lang="en-US" dirty="0"/>
              <a:t> (In Other ISAs)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961430"/>
            <a:ext cx="13411199" cy="105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  <a:noAutofit/>
          </a:bodyPr>
          <a:lstStyle>
            <a:lvl1pPr marL="182880" indent="-182880" algn="l" rtl="0" fontAlgn="base">
              <a:lnSpc>
                <a:spcPct val="75000"/>
              </a:lnSpc>
              <a:spcBef>
                <a:spcPts val="297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594360" indent="-171450" algn="l" rtl="0" fontAlgn="base">
              <a:lnSpc>
                <a:spcPct val="85000"/>
              </a:lnSpc>
              <a:spcBef>
                <a:spcPts val="1620"/>
              </a:spcBef>
              <a:spcAft>
                <a:spcPct val="0"/>
              </a:spcAft>
              <a:buClr>
                <a:srgbClr val="0D407F"/>
              </a:buClr>
              <a:buSzPct val="100000"/>
              <a:buFont typeface="Helvetica" charset="0"/>
              <a:buChar char="•"/>
              <a:defRPr sz="3510" b="1">
                <a:solidFill>
                  <a:srgbClr val="0D407F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108710" indent="-308610" algn="l" rtl="0" fontAlgn="base">
              <a:lnSpc>
                <a:spcPct val="85000"/>
              </a:lnSpc>
              <a:spcBef>
                <a:spcPts val="1350"/>
              </a:spcBef>
              <a:spcAft>
                <a:spcPct val="0"/>
              </a:spcAft>
              <a:buClr>
                <a:srgbClr val="810A52"/>
              </a:buClr>
              <a:buSzPct val="100000"/>
              <a:buFont typeface="Wingdings" charset="0"/>
              <a:buChar char="§"/>
              <a:defRPr sz="3150" b="1">
                <a:solidFill>
                  <a:srgbClr val="810A52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5201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4pPr>
            <a:lvl5pPr marL="193167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5pPr>
            <a:lvl6pPr marL="234315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6pPr>
            <a:lvl7pPr marL="275463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7pPr>
            <a:lvl8pPr marL="316611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8pPr>
            <a:lvl9pPr marL="35775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9pPr>
          </a:lstStyle>
          <a:p>
            <a:r>
              <a:rPr lang="en-US" sz="2800" kern="0" dirty="0"/>
              <a:t>12-bit immediate encodes PC-relative offset of -4096 to +4094 bytes in multiples of 2 bytes</a:t>
            </a:r>
          </a:p>
          <a:p>
            <a:r>
              <a:rPr lang="en-US" sz="2800" kern="0" dirty="0"/>
              <a:t>Standard approach: Treat immediate as in range -2048..+2047, then shift left by 1 bit to multiply by 2 for branches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6800" y="6259830"/>
            <a:ext cx="1234439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b="1" dirty="0"/>
              <a:t>Each instruction immediate bit can appear in one of two places in output immediate value </a:t>
            </a:r>
            <a:r>
              <a:rPr lang="mr-IN" sz="3200" b="1" dirty="0"/>
              <a:t>–</a:t>
            </a:r>
            <a:r>
              <a:rPr lang="en-US" sz="3200" b="1" dirty="0"/>
              <a:t> so need one 2-way mux per bit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62000" y="3276600"/>
            <a:ext cx="12801600" cy="2514600"/>
            <a:chOff x="1600200" y="2971800"/>
            <a:chExt cx="8763000" cy="1676400"/>
          </a:xfrm>
        </p:grpSpPr>
        <p:sp>
          <p:nvSpPr>
            <p:cNvPr id="48" name="Rectangle 47"/>
            <p:cNvSpPr/>
            <p:nvPr/>
          </p:nvSpPr>
          <p:spPr>
            <a:xfrm>
              <a:off x="1600200" y="2971800"/>
              <a:ext cx="304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200400" y="297180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rs2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95800" y="297180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rs1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91200" y="297180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funct3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39000" y="297180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[4:0]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534400" y="297180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B-</a:t>
              </a: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opcode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05000" y="297180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[10:5]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67200" y="3733800"/>
              <a:ext cx="304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72000" y="373380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[10:5]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67400" y="373380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[4:0]</a:t>
              </a:r>
            </a:p>
          </p:txBody>
        </p:sp>
        <p:cxnSp>
          <p:nvCxnSpPr>
            <p:cNvPr id="58" name="Straight Arrow Connector 57"/>
            <p:cNvCxnSpPr>
              <a:stCxn id="52" idx="2"/>
              <a:endCxn id="57" idx="0"/>
            </p:cNvCxnSpPr>
            <p:nvPr/>
          </p:nvCxnSpPr>
          <p:spPr>
            <a:xfrm flipH="1">
              <a:off x="6515100" y="3352800"/>
              <a:ext cx="1371600" cy="3810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4" idx="2"/>
              <a:endCxn id="56" idx="0"/>
            </p:cNvCxnSpPr>
            <p:nvPr/>
          </p:nvCxnSpPr>
          <p:spPr>
            <a:xfrm>
              <a:off x="2552700" y="3352800"/>
              <a:ext cx="2667000" cy="3810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8" idx="2"/>
              <a:endCxn id="55" idx="0"/>
            </p:cNvCxnSpPr>
            <p:nvPr/>
          </p:nvCxnSpPr>
          <p:spPr>
            <a:xfrm>
              <a:off x="1752600" y="3352800"/>
              <a:ext cx="2667000" cy="3810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>
            <a:xfrm>
              <a:off x="3962400" y="4267200"/>
              <a:ext cx="304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67200" y="426720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[10:5]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62600" y="426720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[4:0]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58000" y="4267200"/>
              <a:ext cx="304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200" y="3733800"/>
              <a:ext cx="26670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sign-extension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4267200"/>
              <a:ext cx="23622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sign-extension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91400" y="3810000"/>
              <a:ext cx="1299416" cy="2872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S-Immediate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1400" y="4343400"/>
              <a:ext cx="2869818" cy="2872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B-Immediate (shift left by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53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Branch </a:t>
            </a:r>
            <a:r>
              <a:rPr lang="en-US" dirty="0" err="1"/>
              <a:t>Immediates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914400" y="3276600"/>
            <a:ext cx="12801600" cy="2254492"/>
            <a:chOff x="152400" y="2114550"/>
            <a:chExt cx="8763000" cy="1695686"/>
          </a:xfrm>
        </p:grpSpPr>
        <p:sp>
          <p:nvSpPr>
            <p:cNvPr id="25" name="Rectangle 24"/>
            <p:cNvSpPr/>
            <p:nvPr/>
          </p:nvSpPr>
          <p:spPr>
            <a:xfrm>
              <a:off x="152400" y="2114550"/>
              <a:ext cx="304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2600" y="21145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rs2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0" y="21145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rs1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43400" y="2114550"/>
              <a:ext cx="1447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funct3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91200" y="21145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[4:0]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6600" y="2114550"/>
              <a:ext cx="1828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B-</a:t>
              </a: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opcode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200" y="21145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[10:5]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19400" y="2876550"/>
              <a:ext cx="304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24200" y="28765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[10:5]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19600" y="28765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[4:0]</a:t>
              </a:r>
            </a:p>
          </p:txBody>
        </p:sp>
        <p:cxnSp>
          <p:nvCxnSpPr>
            <p:cNvPr id="35" name="Straight Arrow Connector 34"/>
            <p:cNvCxnSpPr>
              <a:stCxn id="29" idx="2"/>
              <a:endCxn id="34" idx="0"/>
            </p:cNvCxnSpPr>
            <p:nvPr/>
          </p:nvCxnSpPr>
          <p:spPr>
            <a:xfrm flipH="1">
              <a:off x="5067300" y="2495550"/>
              <a:ext cx="1371600" cy="3810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31" idx="2"/>
              <a:endCxn id="33" idx="0"/>
            </p:cNvCxnSpPr>
            <p:nvPr/>
          </p:nvCxnSpPr>
          <p:spPr>
            <a:xfrm>
              <a:off x="1104900" y="2495550"/>
              <a:ext cx="2667000" cy="3810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25" idx="2"/>
              <a:endCxn id="32" idx="0"/>
            </p:cNvCxnSpPr>
            <p:nvPr/>
          </p:nvCxnSpPr>
          <p:spPr>
            <a:xfrm>
              <a:off x="304800" y="2495550"/>
              <a:ext cx="2667000" cy="3810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514600" y="3409950"/>
              <a:ext cx="304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819400" y="34099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[10:5]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14800" y="3409950"/>
              <a:ext cx="12954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imm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[4:0]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10200" y="3409950"/>
              <a:ext cx="3048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2400" y="2876550"/>
              <a:ext cx="26670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sign-extension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400" y="3409950"/>
              <a:ext cx="2362200" cy="3810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+mn-ea"/>
                  <a:cs typeface="Courier New"/>
                </a:rPr>
                <a:t>sign-extension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43600" y="2952750"/>
              <a:ext cx="1299416" cy="3240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S-Immediate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43600" y="3486150"/>
              <a:ext cx="2869818" cy="3240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B-Immediate (shift left by 1)</a:t>
              </a:r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2344400" cy="1059473"/>
          </a:xfrm>
        </p:spPr>
        <p:txBody>
          <a:bodyPr>
            <a:noAutofit/>
          </a:bodyPr>
          <a:lstStyle/>
          <a:p>
            <a:r>
              <a:rPr lang="en-US" sz="2800" dirty="0"/>
              <a:t>12-bit immediate encodes PC-relative offset of -4096 to +4094 bytes in multiples of 2 bytes</a:t>
            </a:r>
          </a:p>
          <a:p>
            <a:r>
              <a:rPr lang="en-US" sz="2800" dirty="0"/>
              <a:t>RISC-V approach: keep 11 immediate bits in fixed position in output value, and rotate LSB of S-format to be bit 12 of B-format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27312" y="6400800"/>
            <a:ext cx="1104568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/>
              <a:t>Only one bit changes position between S and B, so only need </a:t>
            </a:r>
            <a:br>
              <a:rPr lang="en-US" sz="2800" b="1" dirty="0"/>
            </a:br>
            <a:r>
              <a:rPr lang="en-US" sz="2800" b="1" dirty="0"/>
              <a:t>a single-bit 2-way mux</a:t>
            </a:r>
          </a:p>
        </p:txBody>
      </p:sp>
    </p:spTree>
    <p:extLst>
      <p:ext uri="{BB962C8B-B14F-4D97-AF65-F5344CB8AC3E}">
        <p14:creationId xmlns:p14="http://schemas.microsoft.com/office/powerpoint/2010/main" val="3678151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153"/>
          <p:cNvSpPr/>
          <p:nvPr/>
        </p:nvSpPr>
        <p:spPr bwMode="auto">
          <a:xfrm>
            <a:off x="1143624" y="1290866"/>
            <a:ext cx="3024094" cy="2300941"/>
          </a:xfrm>
          <a:custGeom>
            <a:avLst/>
            <a:gdLst>
              <a:gd name="connsiteX0" fmla="*/ 1380565 w 3024094"/>
              <a:gd name="connsiteY0" fmla="*/ 2271059 h 2300941"/>
              <a:gd name="connsiteX1" fmla="*/ 1374588 w 3024094"/>
              <a:gd name="connsiteY1" fmla="*/ 1392517 h 2300941"/>
              <a:gd name="connsiteX2" fmla="*/ 1834777 w 3024094"/>
              <a:gd name="connsiteY2" fmla="*/ 1392517 h 2300941"/>
              <a:gd name="connsiteX3" fmla="*/ 2498165 w 3024094"/>
              <a:gd name="connsiteY3" fmla="*/ 1117600 h 2300941"/>
              <a:gd name="connsiteX4" fmla="*/ 3024094 w 3024094"/>
              <a:gd name="connsiteY4" fmla="*/ 1123576 h 2300941"/>
              <a:gd name="connsiteX5" fmla="*/ 3018118 w 3024094"/>
              <a:gd name="connsiteY5" fmla="*/ 0 h 2300941"/>
              <a:gd name="connsiteX6" fmla="*/ 23906 w 3024094"/>
              <a:gd name="connsiteY6" fmla="*/ 17929 h 2300941"/>
              <a:gd name="connsiteX7" fmla="*/ 0 w 3024094"/>
              <a:gd name="connsiteY7" fmla="*/ 2300941 h 2300941"/>
              <a:gd name="connsiteX8" fmla="*/ 872565 w 3024094"/>
              <a:gd name="connsiteY8" fmla="*/ 2300941 h 230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094" h="2300941">
                <a:moveTo>
                  <a:pt x="1380565" y="2271059"/>
                </a:moveTo>
                <a:cubicBezTo>
                  <a:pt x="1378573" y="1978212"/>
                  <a:pt x="1376580" y="1685364"/>
                  <a:pt x="1374588" y="1392517"/>
                </a:cubicBezTo>
                <a:lnTo>
                  <a:pt x="1834777" y="1392517"/>
                </a:lnTo>
                <a:lnTo>
                  <a:pt x="2498165" y="1117600"/>
                </a:lnTo>
                <a:lnTo>
                  <a:pt x="3024094" y="1123576"/>
                </a:lnTo>
                <a:lnTo>
                  <a:pt x="3018118" y="0"/>
                </a:lnTo>
                <a:lnTo>
                  <a:pt x="23906" y="17929"/>
                </a:lnTo>
                <a:lnTo>
                  <a:pt x="0" y="2300941"/>
                </a:lnTo>
                <a:lnTo>
                  <a:pt x="872565" y="230094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5" name="Freeform 154"/>
          <p:cNvSpPr/>
          <p:nvPr/>
        </p:nvSpPr>
        <p:spPr bwMode="auto">
          <a:xfrm>
            <a:off x="4261982" y="3866903"/>
            <a:ext cx="473501" cy="45719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6" name="Freeform 155"/>
          <p:cNvSpPr/>
          <p:nvPr/>
        </p:nvSpPr>
        <p:spPr bwMode="auto">
          <a:xfrm>
            <a:off x="4808744" y="3906237"/>
            <a:ext cx="1333090" cy="148279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7" name="Freeform 156"/>
          <p:cNvSpPr/>
          <p:nvPr/>
        </p:nvSpPr>
        <p:spPr bwMode="auto">
          <a:xfrm>
            <a:off x="4825045" y="4215158"/>
            <a:ext cx="1333090" cy="148279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8" name="Freeform 157"/>
          <p:cNvSpPr/>
          <p:nvPr/>
        </p:nvSpPr>
        <p:spPr bwMode="auto">
          <a:xfrm>
            <a:off x="4763708" y="3533198"/>
            <a:ext cx="1333090" cy="148279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9" name="Freeform 158"/>
          <p:cNvSpPr/>
          <p:nvPr/>
        </p:nvSpPr>
        <p:spPr bwMode="auto">
          <a:xfrm>
            <a:off x="2402127" y="3609131"/>
            <a:ext cx="589444" cy="14624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0" name="Freeform 159"/>
          <p:cNvSpPr/>
          <p:nvPr/>
        </p:nvSpPr>
        <p:spPr bwMode="auto">
          <a:xfrm>
            <a:off x="4735483" y="5577608"/>
            <a:ext cx="841960" cy="9105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1" name="Freeform 160"/>
          <p:cNvSpPr/>
          <p:nvPr/>
        </p:nvSpPr>
        <p:spPr bwMode="auto">
          <a:xfrm flipH="1">
            <a:off x="4750170" y="3498956"/>
            <a:ext cx="45719" cy="3192226"/>
          </a:xfrm>
          <a:custGeom>
            <a:avLst/>
            <a:gdLst>
              <a:gd name="connsiteX0" fmla="*/ 0 w 7951"/>
              <a:gd name="connsiteY0" fmla="*/ 0 h 2798859"/>
              <a:gd name="connsiteX1" fmla="*/ 7951 w 7951"/>
              <a:gd name="connsiteY1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1" h="2798859">
                <a:moveTo>
                  <a:pt x="0" y="0"/>
                </a:moveTo>
                <a:cubicBezTo>
                  <a:pt x="2650" y="932953"/>
                  <a:pt x="5301" y="1865906"/>
                  <a:pt x="7951" y="2798859"/>
                </a:cubicBez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4" name="Freeform 163"/>
          <p:cNvSpPr/>
          <p:nvPr/>
        </p:nvSpPr>
        <p:spPr bwMode="auto">
          <a:xfrm>
            <a:off x="7728535" y="4312520"/>
            <a:ext cx="1093661" cy="14636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5" name="Freeform 164"/>
          <p:cNvSpPr/>
          <p:nvPr/>
        </p:nvSpPr>
        <p:spPr bwMode="auto">
          <a:xfrm>
            <a:off x="7725736" y="3812628"/>
            <a:ext cx="1711678" cy="15105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>
                <a:latin typeface="Consolas" panose="020B0609020204030204" pitchFamily="49" charset="0"/>
              </a:rPr>
              <a:t>lw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1290840"/>
            <a:ext cx="3756738" cy="3573549"/>
            <a:chOff x="2776507" y="1828800"/>
            <a:chExt cx="2349263" cy="2234707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25" name="Freeform 48"/>
          <p:cNvSpPr>
            <a:spLocks/>
          </p:cNvSpPr>
          <p:nvPr/>
        </p:nvSpPr>
        <p:spPr bwMode="auto">
          <a:xfrm>
            <a:off x="4760802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4760801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" name="Freeform 53"/>
          <p:cNvSpPr>
            <a:spLocks/>
          </p:cNvSpPr>
          <p:nvPr/>
        </p:nvSpPr>
        <p:spPr bwMode="auto">
          <a:xfrm>
            <a:off x="6879443" y="4301180"/>
            <a:ext cx="2002808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4902464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4760801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4746743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1" name="Group 62"/>
          <p:cNvGrpSpPr>
            <a:grpSpLocks/>
          </p:cNvGrpSpPr>
          <p:nvPr/>
        </p:nvGrpSpPr>
        <p:grpSpPr bwMode="auto">
          <a:xfrm>
            <a:off x="9533446" y="3470170"/>
            <a:ext cx="676939" cy="1168993"/>
            <a:chOff x="4085" y="1630"/>
            <a:chExt cx="241" cy="385"/>
          </a:xfrm>
        </p:grpSpPr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5" name="Rectangle 72"/>
          <p:cNvSpPr>
            <a:spLocks noChangeArrowheads="1"/>
          </p:cNvSpPr>
          <p:nvPr/>
        </p:nvSpPr>
        <p:spPr bwMode="auto">
          <a:xfrm>
            <a:off x="6964889" y="5133545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6" name="Rectangle 74"/>
          <p:cNvSpPr>
            <a:spLocks noChangeArrowheads="1"/>
          </p:cNvSpPr>
          <p:nvPr/>
        </p:nvSpPr>
        <p:spPr bwMode="auto">
          <a:xfrm>
            <a:off x="6217757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6320546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8" name="Line 86"/>
          <p:cNvSpPr>
            <a:spLocks noChangeShapeType="1"/>
          </p:cNvSpPr>
          <p:nvPr/>
        </p:nvSpPr>
        <p:spPr bwMode="auto">
          <a:xfrm flipV="1">
            <a:off x="10187914" y="4036269"/>
            <a:ext cx="939218" cy="400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9" name="Freeform 53"/>
          <p:cNvSpPr>
            <a:spLocks/>
          </p:cNvSpPr>
          <p:nvPr/>
        </p:nvSpPr>
        <p:spPr bwMode="auto">
          <a:xfrm flipV="1">
            <a:off x="7739618" y="3738870"/>
            <a:ext cx="1793828" cy="508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 flipH="1">
            <a:off x="10759118" y="3089570"/>
            <a:ext cx="20786" cy="93638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1" name="Line 86"/>
          <p:cNvSpPr>
            <a:spLocks noChangeShapeType="1"/>
          </p:cNvSpPr>
          <p:nvPr/>
        </p:nvSpPr>
        <p:spPr bwMode="auto">
          <a:xfrm flipV="1">
            <a:off x="5203943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Line 86"/>
          <p:cNvSpPr>
            <a:spLocks noChangeShapeType="1"/>
          </p:cNvSpPr>
          <p:nvPr/>
        </p:nvSpPr>
        <p:spPr bwMode="auto">
          <a:xfrm flipH="1">
            <a:off x="5182299" y="1872565"/>
            <a:ext cx="16766" cy="1142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3" name="Freeform 53"/>
          <p:cNvSpPr>
            <a:spLocks/>
          </p:cNvSpPr>
          <p:nvPr/>
        </p:nvSpPr>
        <p:spPr bwMode="auto">
          <a:xfrm flipV="1">
            <a:off x="5193908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7108943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5" name="Line 85"/>
          <p:cNvSpPr>
            <a:spLocks noChangeShapeType="1"/>
          </p:cNvSpPr>
          <p:nvPr/>
        </p:nvSpPr>
        <p:spPr bwMode="auto">
          <a:xfrm>
            <a:off x="7185143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4902464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4965046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6194543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6194543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7032743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7032743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6189516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6194543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10231923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7742955" y="3425323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56" name="Rectangle 76"/>
          <p:cNvSpPr>
            <a:spLocks noChangeArrowheads="1"/>
          </p:cNvSpPr>
          <p:nvPr/>
        </p:nvSpPr>
        <p:spPr bwMode="auto">
          <a:xfrm>
            <a:off x="7718543" y="395365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235417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54594" y="3560718"/>
            <a:ext cx="12637605" cy="4002638"/>
            <a:chOff x="1728489" y="2430859"/>
            <a:chExt cx="12637605" cy="4002638"/>
          </a:xfrm>
        </p:grpSpPr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1728489" y="5548411"/>
              <a:ext cx="12637605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7055174" y="5607476"/>
              <a:ext cx="9786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86482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9245024" y="5558579"/>
              <a:ext cx="59231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2" name="Rectangle 39"/>
            <p:cNvSpPr>
              <a:spLocks noChangeArrowheads="1"/>
            </p:cNvSpPr>
            <p:nvPr/>
          </p:nvSpPr>
          <p:spPr bwMode="auto">
            <a:xfrm>
              <a:off x="13235747" y="5575741"/>
              <a:ext cx="786274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=0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11660078" y="5575741"/>
              <a:ext cx="94285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rgbClr val="C00000"/>
                  </a:solidFill>
                </a:rPr>
                <a:t>MemRW</a:t>
              </a:r>
              <a:endParaRPr lang="en-US" sz="1600" b="1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rgbClr val="C00000"/>
                  </a:solidFill>
                </a:rPr>
                <a:t>=Read</a:t>
              </a:r>
            </a:p>
          </p:txBody>
        </p:sp>
        <p:cxnSp>
          <p:nvCxnSpPr>
            <p:cNvPr id="149" name="Straight Arrow Connector 148"/>
            <p:cNvCxnSpPr>
              <a:stCxn id="148" idx="0"/>
            </p:cNvCxnSpPr>
            <p:nvPr/>
          </p:nvCxnSpPr>
          <p:spPr bwMode="auto">
            <a:xfrm flipV="1">
              <a:off x="12131506" y="3807668"/>
              <a:ext cx="24789" cy="17680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oup 66"/>
          <p:cNvGrpSpPr/>
          <p:nvPr/>
        </p:nvGrpSpPr>
        <p:grpSpPr>
          <a:xfrm>
            <a:off x="8874905" y="4130535"/>
            <a:ext cx="277273" cy="733853"/>
            <a:chOff x="5791200" y="1352550"/>
            <a:chExt cx="152400" cy="533400"/>
          </a:xfrm>
        </p:grpSpPr>
        <p:sp>
          <p:nvSpPr>
            <p:cNvPr id="68" name="Trapezoid 6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71" name="Freeform 53"/>
          <p:cNvSpPr>
            <a:spLocks/>
          </p:cNvSpPr>
          <p:nvPr/>
        </p:nvSpPr>
        <p:spPr bwMode="auto">
          <a:xfrm flipV="1">
            <a:off x="9147642" y="4416506"/>
            <a:ext cx="385804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2" name="Freeform 53"/>
          <p:cNvSpPr>
            <a:spLocks/>
          </p:cNvSpPr>
          <p:nvPr/>
        </p:nvSpPr>
        <p:spPr bwMode="auto">
          <a:xfrm flipV="1">
            <a:off x="8531797" y="4618726"/>
            <a:ext cx="343108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H="1">
            <a:off x="8522387" y="4672410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74" name="Rectangle 76"/>
          <p:cNvSpPr>
            <a:spLocks noChangeArrowheads="1"/>
          </p:cNvSpPr>
          <p:nvPr/>
        </p:nvSpPr>
        <p:spPr bwMode="auto">
          <a:xfrm>
            <a:off x="7534488" y="5535173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659266" y="4921820"/>
            <a:ext cx="853439" cy="1219200"/>
            <a:chOff x="3810000" y="3105150"/>
            <a:chExt cx="533400" cy="762000"/>
          </a:xfrm>
        </p:grpSpPr>
        <p:sp>
          <p:nvSpPr>
            <p:cNvPr id="76" name="Trapezoid 75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/>
                <a:t>Imm</a:t>
              </a:r>
              <a:r>
                <a:rPr lang="en-US" sz="1800" b="1" dirty="0"/>
                <a:t>.</a:t>
              </a:r>
            </a:p>
            <a:p>
              <a:r>
                <a:rPr lang="en-US" sz="1800" b="1" dirty="0"/>
                <a:t>Gen</a:t>
              </a:r>
            </a:p>
          </p:txBody>
        </p:sp>
      </p:grpSp>
      <p:sp>
        <p:nvSpPr>
          <p:cNvPr id="78" name="Freeform 61"/>
          <p:cNvSpPr>
            <a:spLocks/>
          </p:cNvSpPr>
          <p:nvPr/>
        </p:nvSpPr>
        <p:spPr bwMode="auto">
          <a:xfrm flipV="1">
            <a:off x="4787040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9" name="Line 86"/>
          <p:cNvSpPr>
            <a:spLocks noChangeShapeType="1"/>
          </p:cNvSpPr>
          <p:nvPr/>
        </p:nvSpPr>
        <p:spPr bwMode="auto">
          <a:xfrm>
            <a:off x="6445937" y="5502989"/>
            <a:ext cx="2085126" cy="1779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80" name="Group 79"/>
          <p:cNvGrpSpPr/>
          <p:nvPr/>
        </p:nvGrpSpPr>
        <p:grpSpPr>
          <a:xfrm>
            <a:off x="990600" y="1290840"/>
            <a:ext cx="11430030" cy="3592545"/>
            <a:chOff x="2776507" y="1828800"/>
            <a:chExt cx="7147729" cy="2246586"/>
          </a:xfrm>
        </p:grpSpPr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6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88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96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10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119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0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5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4781639" y="4923898"/>
            <a:ext cx="799098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[31:20]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2877800" y="2906157"/>
            <a:ext cx="277273" cy="733853"/>
            <a:chOff x="5791200" y="1352550"/>
            <a:chExt cx="152400" cy="533400"/>
          </a:xfrm>
        </p:grpSpPr>
        <p:sp>
          <p:nvSpPr>
            <p:cNvPr id="103" name="Trapezoid 102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10" name="Rectangle 72"/>
          <p:cNvSpPr>
            <a:spLocks noChangeArrowheads="1"/>
          </p:cNvSpPr>
          <p:nvPr/>
        </p:nvSpPr>
        <p:spPr bwMode="auto">
          <a:xfrm>
            <a:off x="11922008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12066062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12" name="Line 85"/>
          <p:cNvSpPr>
            <a:spLocks noChangeShapeType="1"/>
          </p:cNvSpPr>
          <p:nvPr/>
        </p:nvSpPr>
        <p:spPr bwMode="auto">
          <a:xfrm>
            <a:off x="12142262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13" name="Freeform 53"/>
          <p:cNvSpPr>
            <a:spLocks/>
          </p:cNvSpPr>
          <p:nvPr/>
        </p:nvSpPr>
        <p:spPr bwMode="auto">
          <a:xfrm flipV="1">
            <a:off x="10779904" y="3014292"/>
            <a:ext cx="2083455" cy="7824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>
            <a:off x="12649200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5" name="Line 86"/>
          <p:cNvSpPr>
            <a:spLocks noChangeShapeType="1"/>
          </p:cNvSpPr>
          <p:nvPr/>
        </p:nvSpPr>
        <p:spPr bwMode="auto">
          <a:xfrm flipH="1">
            <a:off x="12647496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6" name="Line 86"/>
          <p:cNvSpPr>
            <a:spLocks noChangeShapeType="1"/>
          </p:cNvSpPr>
          <p:nvPr/>
        </p:nvSpPr>
        <p:spPr bwMode="auto">
          <a:xfrm>
            <a:off x="12420629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7" name="Line 86"/>
          <p:cNvSpPr>
            <a:spLocks noChangeShapeType="1"/>
          </p:cNvSpPr>
          <p:nvPr/>
        </p:nvSpPr>
        <p:spPr bwMode="auto">
          <a:xfrm flipV="1">
            <a:off x="13162895" y="3279761"/>
            <a:ext cx="222482" cy="555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8" name="Line 86"/>
          <p:cNvSpPr>
            <a:spLocks noChangeShapeType="1"/>
          </p:cNvSpPr>
          <p:nvPr/>
        </p:nvSpPr>
        <p:spPr bwMode="auto">
          <a:xfrm flipH="1">
            <a:off x="13393199" y="1861221"/>
            <a:ext cx="20786" cy="14273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62" name="Freeform 161"/>
          <p:cNvSpPr/>
          <p:nvPr/>
        </p:nvSpPr>
        <p:spPr bwMode="auto">
          <a:xfrm>
            <a:off x="6358254" y="4480719"/>
            <a:ext cx="3146795" cy="1075734"/>
          </a:xfrm>
          <a:custGeom>
            <a:avLst/>
            <a:gdLst>
              <a:gd name="connsiteX0" fmla="*/ 0 w 3307742"/>
              <a:gd name="connsiteY0" fmla="*/ 1041621 h 1057523"/>
              <a:gd name="connsiteX1" fmla="*/ 2313829 w 3307742"/>
              <a:gd name="connsiteY1" fmla="*/ 1057523 h 1057523"/>
              <a:gd name="connsiteX2" fmla="*/ 2313829 w 3307742"/>
              <a:gd name="connsiteY2" fmla="*/ 198782 h 1057523"/>
              <a:gd name="connsiteX3" fmla="*/ 2655735 w 3307742"/>
              <a:gd name="connsiteY3" fmla="*/ 190831 h 1057523"/>
              <a:gd name="connsiteX4" fmla="*/ 2941982 w 3307742"/>
              <a:gd name="connsiteY4" fmla="*/ 7951 h 1057523"/>
              <a:gd name="connsiteX5" fmla="*/ 3307742 w 3307742"/>
              <a:gd name="connsiteY5" fmla="*/ 0 h 105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2" h="1057523">
                <a:moveTo>
                  <a:pt x="0" y="1041621"/>
                </a:moveTo>
                <a:lnTo>
                  <a:pt x="2313829" y="1057523"/>
                </a:lnTo>
                <a:lnTo>
                  <a:pt x="2313829" y="198782"/>
                </a:lnTo>
                <a:lnTo>
                  <a:pt x="2655735" y="190831"/>
                </a:lnTo>
                <a:lnTo>
                  <a:pt x="2941982" y="7951"/>
                </a:lnTo>
                <a:lnTo>
                  <a:pt x="3307742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10198510" y="4033684"/>
            <a:ext cx="936522" cy="14748"/>
          </a:xfrm>
          <a:custGeom>
            <a:avLst/>
            <a:gdLst>
              <a:gd name="connsiteX0" fmla="*/ 0 w 936522"/>
              <a:gd name="connsiteY0" fmla="*/ 14748 h 14748"/>
              <a:gd name="connsiteX1" fmla="*/ 936522 w 936522"/>
              <a:gd name="connsiteY1" fmla="*/ 0 h 1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6522" h="14748">
                <a:moveTo>
                  <a:pt x="0" y="14748"/>
                </a:moveTo>
                <a:lnTo>
                  <a:pt x="936522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6" name="Freeform 105"/>
          <p:cNvSpPr/>
          <p:nvPr/>
        </p:nvSpPr>
        <p:spPr bwMode="auto">
          <a:xfrm>
            <a:off x="5169310" y="1880419"/>
            <a:ext cx="8236974" cy="1873046"/>
          </a:xfrm>
          <a:custGeom>
            <a:avLst/>
            <a:gdLst>
              <a:gd name="connsiteX0" fmla="*/ 7285703 w 8236974"/>
              <a:gd name="connsiteY0" fmla="*/ 1873046 h 1873046"/>
              <a:gd name="connsiteX1" fmla="*/ 7484806 w 8236974"/>
              <a:gd name="connsiteY1" fmla="*/ 1873046 h 1873046"/>
              <a:gd name="connsiteX2" fmla="*/ 7492180 w 8236974"/>
              <a:gd name="connsiteY2" fmla="*/ 1533833 h 1873046"/>
              <a:gd name="connsiteX3" fmla="*/ 7720780 w 8236974"/>
              <a:gd name="connsiteY3" fmla="*/ 1526458 h 1873046"/>
              <a:gd name="connsiteX4" fmla="*/ 8030496 w 8236974"/>
              <a:gd name="connsiteY4" fmla="*/ 1386349 h 1873046"/>
              <a:gd name="connsiteX5" fmla="*/ 8229600 w 8236974"/>
              <a:gd name="connsiteY5" fmla="*/ 1393723 h 1873046"/>
              <a:gd name="connsiteX6" fmla="*/ 8236974 w 8236974"/>
              <a:gd name="connsiteY6" fmla="*/ 0 h 1873046"/>
              <a:gd name="connsiteX7" fmla="*/ 0 w 8236974"/>
              <a:gd name="connsiteY7" fmla="*/ 0 h 1873046"/>
              <a:gd name="connsiteX8" fmla="*/ 7374 w 8236974"/>
              <a:gd name="connsiteY8" fmla="*/ 1120878 h 1873046"/>
              <a:gd name="connsiteX9" fmla="*/ 1032387 w 8236974"/>
              <a:gd name="connsiteY9" fmla="*/ 1120878 h 187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36974" h="1873046">
                <a:moveTo>
                  <a:pt x="7285703" y="1873046"/>
                </a:moveTo>
                <a:lnTo>
                  <a:pt x="7484806" y="1873046"/>
                </a:lnTo>
                <a:lnTo>
                  <a:pt x="7492180" y="1533833"/>
                </a:lnTo>
                <a:lnTo>
                  <a:pt x="7720780" y="1526458"/>
                </a:lnTo>
                <a:lnTo>
                  <a:pt x="8030496" y="1386349"/>
                </a:lnTo>
                <a:lnTo>
                  <a:pt x="8229600" y="1393723"/>
                </a:lnTo>
                <a:lnTo>
                  <a:pt x="8236974" y="0"/>
                </a:lnTo>
                <a:lnTo>
                  <a:pt x="0" y="0"/>
                </a:lnTo>
                <a:lnTo>
                  <a:pt x="7374" y="1120878"/>
                </a:lnTo>
                <a:lnTo>
                  <a:pt x="1032387" y="1120878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 bwMode="auto">
          <a:xfrm flipH="1" flipV="1">
            <a:off x="6043450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7" name="Rectangle 39"/>
          <p:cNvSpPr>
            <a:spLocks noChangeArrowheads="1"/>
          </p:cNvSpPr>
          <p:nvPr/>
        </p:nvSpPr>
        <p:spPr bwMode="auto">
          <a:xfrm>
            <a:off x="5530198" y="6774506"/>
            <a:ext cx="868027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=I</a:t>
            </a:r>
          </a:p>
        </p:txBody>
      </p:sp>
      <p:sp>
        <p:nvSpPr>
          <p:cNvPr id="152" name="Rectangle 72"/>
          <p:cNvSpPr>
            <a:spLocks noChangeArrowheads="1"/>
          </p:cNvSpPr>
          <p:nvPr/>
        </p:nvSpPr>
        <p:spPr bwMode="auto">
          <a:xfrm>
            <a:off x="12420600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53" name="Rectangle 42"/>
          <p:cNvSpPr>
            <a:spLocks noChangeArrowheads="1"/>
          </p:cNvSpPr>
          <p:nvPr/>
        </p:nvSpPr>
        <p:spPr bwMode="auto">
          <a:xfrm>
            <a:off x="13335000" y="324202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3" name="Rectangle 42"/>
          <p:cNvSpPr>
            <a:spLocks noChangeArrowheads="1"/>
          </p:cNvSpPr>
          <p:nvPr/>
        </p:nvSpPr>
        <p:spPr bwMode="auto">
          <a:xfrm>
            <a:off x="2514600" y="3614675"/>
            <a:ext cx="37590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440897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4" grpId="0" animBg="1"/>
      <p:bldP spid="165" grpId="0" animBg="1"/>
      <p:bldP spid="162" grpId="0" animBg="1"/>
      <p:bldP spid="3" grpId="0" animBg="1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RV32 Load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953000"/>
            <a:ext cx="12730827" cy="1752124"/>
          </a:xfrm>
        </p:spPr>
        <p:txBody>
          <a:bodyPr/>
          <a:lstStyle/>
          <a:p>
            <a:r>
              <a:rPr lang="en-US" sz="4000" dirty="0"/>
              <a:t> Supporting the narrower loads requires additional logic to extract the correct byte/</a:t>
            </a:r>
            <a:r>
              <a:rPr lang="en-US" sz="4000" dirty="0" err="1"/>
              <a:t>halfword</a:t>
            </a:r>
            <a:r>
              <a:rPr lang="en-US" sz="4000" dirty="0"/>
              <a:t> from the value loaded from memory, and sign- or zero-extend the result to 32 bits before writing back to register file.</a:t>
            </a:r>
          </a:p>
          <a:p>
            <a:pPr lvl="1"/>
            <a:r>
              <a:rPr lang="en-US" sz="3460" dirty="0"/>
              <a:t>It is just a mux mod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4400" y="3870962"/>
            <a:ext cx="463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funct3 field encodes size and ‘</a:t>
            </a:r>
            <a:r>
              <a:rPr lang="en-US" sz="2400" dirty="0" err="1"/>
              <a:t>signedness</a:t>
            </a:r>
            <a:r>
              <a:rPr lang="en-US" sz="2400" dirty="0"/>
              <a:t>’ of load data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399" y="1219200"/>
            <a:ext cx="12573000" cy="558009"/>
            <a:chOff x="152399" y="3181350"/>
            <a:chExt cx="8763000" cy="381000"/>
          </a:xfrm>
        </p:grpSpPr>
        <p:sp>
          <p:nvSpPr>
            <p:cNvPr id="6" name="Rectangle 5"/>
            <p:cNvSpPr/>
            <p:nvPr/>
          </p:nvSpPr>
          <p:spPr>
            <a:xfrm>
              <a:off x="152399" y="3181350"/>
              <a:ext cx="3051912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8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1" y="1752600"/>
            <a:ext cx="12572999" cy="558009"/>
            <a:chOff x="152400" y="3181350"/>
            <a:chExt cx="8762999" cy="381000"/>
          </a:xfrm>
        </p:grpSpPr>
        <p:sp>
          <p:nvSpPr>
            <p:cNvPr id="12" name="Rectangle 11"/>
            <p:cNvSpPr/>
            <p:nvPr/>
          </p:nvSpPr>
          <p:spPr>
            <a:xfrm>
              <a:off x="152400" y="3181350"/>
              <a:ext cx="305191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4314" y="3181350"/>
              <a:ext cx="133936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8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3401" y="2286000"/>
            <a:ext cx="12572999" cy="558009"/>
            <a:chOff x="152400" y="3181350"/>
            <a:chExt cx="8762999" cy="381000"/>
          </a:xfrm>
        </p:grpSpPr>
        <p:sp>
          <p:nvSpPr>
            <p:cNvPr id="18" name="Rectangle 17"/>
            <p:cNvSpPr/>
            <p:nvPr/>
          </p:nvSpPr>
          <p:spPr>
            <a:xfrm>
              <a:off x="152400" y="3181350"/>
              <a:ext cx="305191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8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3258800" y="1167825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urier New"/>
                <a:cs typeface="Courier New"/>
              </a:rPr>
              <a:t>lb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258800" y="1701225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urier New"/>
                <a:cs typeface="Courier New"/>
              </a:rPr>
              <a:t>lh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266209" y="2234625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urier New"/>
                <a:cs typeface="Courier New"/>
              </a:rPr>
              <a:t>lw</a:t>
            </a:r>
            <a:endParaRPr lang="en-US" sz="3200" b="1" dirty="0">
              <a:latin typeface="Courier New"/>
              <a:cs typeface="Courier New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33401" y="2819400"/>
            <a:ext cx="12572999" cy="558009"/>
            <a:chOff x="152400" y="3181350"/>
            <a:chExt cx="8762999" cy="381000"/>
          </a:xfrm>
        </p:grpSpPr>
        <p:sp>
          <p:nvSpPr>
            <p:cNvPr id="27" name="Rectangle 26"/>
            <p:cNvSpPr/>
            <p:nvPr/>
          </p:nvSpPr>
          <p:spPr>
            <a:xfrm>
              <a:off x="152400" y="3181350"/>
              <a:ext cx="305191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100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8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3258800" y="2844225"/>
            <a:ext cx="925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urier New"/>
                <a:cs typeface="Courier New"/>
              </a:rPr>
              <a:t>lbu</a:t>
            </a:r>
            <a:endParaRPr lang="en-US" sz="3200" b="1" dirty="0">
              <a:latin typeface="Courier New"/>
              <a:cs typeface="Courier New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33401" y="3352800"/>
            <a:ext cx="12572999" cy="558009"/>
            <a:chOff x="152400" y="3181350"/>
            <a:chExt cx="8762999" cy="381000"/>
          </a:xfrm>
        </p:grpSpPr>
        <p:sp>
          <p:nvSpPr>
            <p:cNvPr id="34" name="Rectangle 33"/>
            <p:cNvSpPr/>
            <p:nvPr/>
          </p:nvSpPr>
          <p:spPr>
            <a:xfrm>
              <a:off x="152400" y="3181350"/>
              <a:ext cx="305191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imm</a:t>
              </a:r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[11:0]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101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800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0000011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3258801" y="3377625"/>
            <a:ext cx="925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Courier New"/>
                <a:cs typeface="Courier New"/>
              </a:rPr>
              <a:t>lhu</a:t>
            </a:r>
            <a:endParaRPr lang="en-US" sz="3200" b="1" dirty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412480" y="3749042"/>
            <a:ext cx="362721" cy="44195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9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/>
              <a:t> Instruction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67466" y="944880"/>
            <a:ext cx="14062934" cy="5730240"/>
          </a:xfrm>
        </p:spPr>
        <p:txBody>
          <a:bodyPr>
            <a:normAutofit/>
          </a:bodyPr>
          <a:lstStyle/>
          <a:p>
            <a:r>
              <a:rPr lang="en-US" dirty="0" err="1"/>
              <a:t>sw</a:t>
            </a:r>
            <a:r>
              <a:rPr lang="en-US" dirty="0"/>
              <a:t>: Reads two registers, rs1 for base memory address, and rs2 for data to be stored, as well immediate offset!</a:t>
            </a:r>
          </a:p>
          <a:p>
            <a:pPr lvl="1">
              <a:buFontTx/>
              <a:buNone/>
            </a:pPr>
            <a:endParaRPr lang="en-US" b="1" dirty="0"/>
          </a:p>
          <a:p>
            <a:pPr lvl="1">
              <a:buFontTx/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4764" y="4831080"/>
            <a:ext cx="12490653" cy="528279"/>
            <a:chOff x="152400" y="3181350"/>
            <a:chExt cx="8763000" cy="381000"/>
          </a:xfrm>
        </p:grpSpPr>
        <p:sp>
          <p:nvSpPr>
            <p:cNvPr id="6" name="Rectangle 5"/>
            <p:cNvSpPr/>
            <p:nvPr/>
          </p:nvSpPr>
          <p:spPr>
            <a:xfrm>
              <a:off x="152400" y="3181350"/>
              <a:ext cx="160020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2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599" y="3181350"/>
              <a:ext cx="1460275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2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12877" y="3181350"/>
              <a:ext cx="130868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2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00010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1567" y="3181350"/>
              <a:ext cx="140143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2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22998" y="3181350"/>
              <a:ext cx="141001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2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01000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24430" y="3181350"/>
              <a:ext cx="159097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2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0100011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8399" y="6050280"/>
            <a:ext cx="10771837" cy="1571403"/>
            <a:chOff x="1523999" y="3943350"/>
            <a:chExt cx="6732398" cy="98212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23999" y="4114800"/>
              <a:ext cx="1600201" cy="4381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4" idx="2"/>
            </p:cNvCxnSpPr>
            <p:nvPr/>
          </p:nvCxnSpPr>
          <p:spPr>
            <a:xfrm flipH="1">
              <a:off x="4749333" y="3943350"/>
              <a:ext cx="1108542" cy="3905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92096" y="4559993"/>
              <a:ext cx="3064301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combined 12-bit offset = 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6000" y="4629150"/>
              <a:ext cx="1600200" cy="2909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2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6200" y="4629150"/>
              <a:ext cx="1295400" cy="29022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2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01000</a:t>
              </a:r>
            </a:p>
          </p:txBody>
        </p:sp>
      </p:grp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567466" y="2753379"/>
            <a:ext cx="12763947" cy="1366838"/>
            <a:chOff x="236" y="895"/>
            <a:chExt cx="5214" cy="861"/>
          </a:xfrm>
        </p:grpSpPr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236" y="895"/>
              <a:ext cx="5214" cy="861"/>
              <a:chOff x="236" y="895"/>
              <a:chExt cx="5214" cy="861"/>
            </a:xfrm>
          </p:grpSpPr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714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1536" y="142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2335" y="142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9"/>
              <p:cNvSpPr txBox="1">
                <a:spLocks noChangeArrowheads="1"/>
              </p:cNvSpPr>
              <p:nvPr/>
            </p:nvSpPr>
            <p:spPr bwMode="auto">
              <a:xfrm>
                <a:off x="3177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3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4842" y="1426"/>
                <a:ext cx="163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3933" y="142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2000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236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Text Box 7"/>
              <p:cNvSpPr txBox="1">
                <a:spLocks noChangeArrowheads="1"/>
              </p:cNvSpPr>
              <p:nvPr/>
            </p:nvSpPr>
            <p:spPr bwMode="auto">
              <a:xfrm>
                <a:off x="1035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Text Box 8"/>
              <p:cNvSpPr txBox="1">
                <a:spLocks noChangeArrowheads="1"/>
              </p:cNvSpPr>
              <p:nvPr/>
            </p:nvSpPr>
            <p:spPr bwMode="auto">
              <a:xfrm>
                <a:off x="1844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2623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4373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 Box 11"/>
              <p:cNvSpPr txBox="1">
                <a:spLocks noChangeArrowheads="1"/>
              </p:cNvSpPr>
              <p:nvPr/>
            </p:nvSpPr>
            <p:spPr bwMode="auto">
              <a:xfrm>
                <a:off x="3455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Text Box 7"/>
              <p:cNvSpPr txBox="1">
                <a:spLocks noChangeArrowheads="1"/>
              </p:cNvSpPr>
              <p:nvPr/>
            </p:nvSpPr>
            <p:spPr bwMode="auto">
              <a:xfrm>
                <a:off x="1230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24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Text Box 8"/>
              <p:cNvSpPr txBox="1">
                <a:spLocks noChangeArrowheads="1"/>
              </p:cNvSpPr>
              <p:nvPr/>
            </p:nvSpPr>
            <p:spPr bwMode="auto">
              <a:xfrm>
                <a:off x="2044" y="896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Text Box 9"/>
              <p:cNvSpPr txBox="1">
                <a:spLocks noChangeArrowheads="1"/>
              </p:cNvSpPr>
              <p:nvPr/>
            </p:nvSpPr>
            <p:spPr bwMode="auto">
              <a:xfrm>
                <a:off x="2801" y="895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3642" y="898"/>
                <a:ext cx="226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4464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5299" y="898"/>
                <a:ext cx="15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4" name="Text Box 6"/>
              <p:cNvSpPr txBox="1">
                <a:spLocks noChangeArrowheads="1"/>
              </p:cNvSpPr>
              <p:nvPr/>
            </p:nvSpPr>
            <p:spPr bwMode="auto">
              <a:xfrm>
                <a:off x="300" y="1138"/>
                <a:ext cx="865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[11:5]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5" name="Text Box 6"/>
              <p:cNvSpPr txBox="1">
                <a:spLocks noChangeArrowheads="1"/>
              </p:cNvSpPr>
              <p:nvPr/>
            </p:nvSpPr>
            <p:spPr bwMode="auto">
              <a:xfrm>
                <a:off x="1498" y="1144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2311" y="1138"/>
                <a:ext cx="339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2954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funct3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Text Box 6"/>
              <p:cNvSpPr txBox="1">
                <a:spLocks noChangeArrowheads="1"/>
              </p:cNvSpPr>
              <p:nvPr/>
            </p:nvSpPr>
            <p:spPr bwMode="auto">
              <a:xfrm>
                <a:off x="3692" y="1138"/>
                <a:ext cx="777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[4:0]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4646" y="1138"/>
                <a:ext cx="602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532342" y="4039815"/>
            <a:ext cx="276229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offset[11:5]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472363" y="4028985"/>
            <a:ext cx="104387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base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7378727" y="4030109"/>
            <a:ext cx="125867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width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3641350" y="4039722"/>
            <a:ext cx="82907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/>
                </a:solidFill>
                <a:latin typeface="Courier New" pitchFamily="-65" charset="0"/>
              </a:rPr>
              <a:t>src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1470723" y="4012660"/>
            <a:ext cx="125867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STORE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8802276" y="4048780"/>
            <a:ext cx="254749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urier New" pitchFamily="-65" charset="0"/>
              </a:rPr>
              <a:t>offset[4:0]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28600" y="5562600"/>
            <a:ext cx="12971529" cy="1077219"/>
            <a:chOff x="294881" y="3867150"/>
            <a:chExt cx="8107205" cy="673262"/>
          </a:xfrm>
        </p:grpSpPr>
        <p:sp>
          <p:nvSpPr>
            <p:cNvPr id="57" name="TextBox 56"/>
            <p:cNvSpPr txBox="1"/>
            <p:nvPr/>
          </p:nvSpPr>
          <p:spPr>
            <a:xfrm>
              <a:off x="7515225" y="3867150"/>
              <a:ext cx="886861" cy="365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7850" y="3867150"/>
              <a:ext cx="1812596" cy="673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offset[4:0]</a:t>
              </a:r>
            </a:p>
            <a:p>
              <a:pPr algn="ct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91100" y="3867150"/>
              <a:ext cx="423994" cy="365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SW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4881" y="3867150"/>
              <a:ext cx="1966884" cy="673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offset[11:5]</a:t>
              </a:r>
            </a:p>
            <a:p>
              <a:pPr algn="ct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35449" y="3867150"/>
              <a:ext cx="1041151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rs2=14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00576" y="3867150"/>
              <a:ext cx="886861" cy="365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rs1=2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8174983" y="1751337"/>
            <a:ext cx="5643212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b="1" dirty="0" err="1">
                <a:latin typeface="Courier New" pitchFamily="-65" charset="0"/>
              </a:rPr>
              <a:t>sw</a:t>
            </a:r>
            <a:r>
              <a:rPr lang="en-US" b="1" dirty="0">
                <a:latin typeface="Courier New" pitchFamily="-65" charset="0"/>
              </a:rPr>
              <a:t> x14, 8(x2)</a:t>
            </a:r>
          </a:p>
        </p:txBody>
      </p:sp>
    </p:spTree>
    <p:extLst>
      <p:ext uri="{BB962C8B-B14F-4D97-AF65-F5344CB8AC3E}">
        <p14:creationId xmlns:p14="http://schemas.microsoft.com/office/powerpoint/2010/main" val="1555153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with </a:t>
            </a:r>
            <a:r>
              <a:rPr lang="en-US" dirty="0" err="1">
                <a:latin typeface="Consolas" panose="020B0609020204030204" pitchFamily="49" charset="0"/>
              </a:rPr>
              <a:t>lw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1290840"/>
            <a:ext cx="3756738" cy="3573549"/>
            <a:chOff x="2776507" y="1828800"/>
            <a:chExt cx="2349263" cy="2234707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25" name="Freeform 48"/>
          <p:cNvSpPr>
            <a:spLocks/>
          </p:cNvSpPr>
          <p:nvPr/>
        </p:nvSpPr>
        <p:spPr bwMode="auto">
          <a:xfrm>
            <a:off x="4760802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4760801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" name="Freeform 53"/>
          <p:cNvSpPr>
            <a:spLocks/>
          </p:cNvSpPr>
          <p:nvPr/>
        </p:nvSpPr>
        <p:spPr bwMode="auto">
          <a:xfrm>
            <a:off x="6879443" y="4301180"/>
            <a:ext cx="2002808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4902464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4760801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4746743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1" name="Group 62"/>
          <p:cNvGrpSpPr>
            <a:grpSpLocks/>
          </p:cNvGrpSpPr>
          <p:nvPr/>
        </p:nvGrpSpPr>
        <p:grpSpPr bwMode="auto">
          <a:xfrm>
            <a:off x="9533446" y="3470170"/>
            <a:ext cx="676939" cy="1168993"/>
            <a:chOff x="4085" y="1630"/>
            <a:chExt cx="241" cy="385"/>
          </a:xfrm>
        </p:grpSpPr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5" name="Rectangle 72"/>
          <p:cNvSpPr>
            <a:spLocks noChangeArrowheads="1"/>
          </p:cNvSpPr>
          <p:nvPr/>
        </p:nvSpPr>
        <p:spPr bwMode="auto">
          <a:xfrm>
            <a:off x="6964889" y="5133545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6" name="Rectangle 74"/>
          <p:cNvSpPr>
            <a:spLocks noChangeArrowheads="1"/>
          </p:cNvSpPr>
          <p:nvPr/>
        </p:nvSpPr>
        <p:spPr bwMode="auto">
          <a:xfrm>
            <a:off x="6217757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6320546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8" name="Line 86"/>
          <p:cNvSpPr>
            <a:spLocks noChangeShapeType="1"/>
          </p:cNvSpPr>
          <p:nvPr/>
        </p:nvSpPr>
        <p:spPr bwMode="auto">
          <a:xfrm flipV="1">
            <a:off x="10187914" y="4036269"/>
            <a:ext cx="939218" cy="400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9" name="Freeform 53"/>
          <p:cNvSpPr>
            <a:spLocks/>
          </p:cNvSpPr>
          <p:nvPr/>
        </p:nvSpPr>
        <p:spPr bwMode="auto">
          <a:xfrm flipV="1">
            <a:off x="7739618" y="3738870"/>
            <a:ext cx="1793828" cy="508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 flipH="1">
            <a:off x="10759118" y="3089570"/>
            <a:ext cx="20786" cy="93638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1" name="Line 86"/>
          <p:cNvSpPr>
            <a:spLocks noChangeShapeType="1"/>
          </p:cNvSpPr>
          <p:nvPr/>
        </p:nvSpPr>
        <p:spPr bwMode="auto">
          <a:xfrm flipV="1">
            <a:off x="5203943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Line 86"/>
          <p:cNvSpPr>
            <a:spLocks noChangeShapeType="1"/>
          </p:cNvSpPr>
          <p:nvPr/>
        </p:nvSpPr>
        <p:spPr bwMode="auto">
          <a:xfrm flipH="1">
            <a:off x="5182299" y="1872565"/>
            <a:ext cx="16766" cy="1142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3" name="Freeform 53"/>
          <p:cNvSpPr>
            <a:spLocks/>
          </p:cNvSpPr>
          <p:nvPr/>
        </p:nvSpPr>
        <p:spPr bwMode="auto">
          <a:xfrm flipV="1">
            <a:off x="5193908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7108943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5" name="Line 85"/>
          <p:cNvSpPr>
            <a:spLocks noChangeShapeType="1"/>
          </p:cNvSpPr>
          <p:nvPr/>
        </p:nvSpPr>
        <p:spPr bwMode="auto">
          <a:xfrm>
            <a:off x="7185143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4902464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4965046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6194543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6194543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7032743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7032743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6189516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6194543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10231923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7742955" y="3425323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56" name="Rectangle 76"/>
          <p:cNvSpPr>
            <a:spLocks noChangeArrowheads="1"/>
          </p:cNvSpPr>
          <p:nvPr/>
        </p:nvSpPr>
        <p:spPr bwMode="auto">
          <a:xfrm>
            <a:off x="7718543" y="395365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235417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54594" y="3560718"/>
            <a:ext cx="12637605" cy="4002638"/>
            <a:chOff x="1728489" y="2430859"/>
            <a:chExt cx="12637605" cy="4002638"/>
          </a:xfrm>
        </p:grpSpPr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1728489" y="5548411"/>
              <a:ext cx="12637605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9104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9245024" y="5558579"/>
              <a:ext cx="592310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Arrow Connector 127"/>
            <p:cNvCxnSpPr/>
            <p:nvPr/>
          </p:nvCxnSpPr>
          <p:spPr bwMode="auto">
            <a:xfrm flipV="1">
              <a:off x="12003895" y="3788111"/>
              <a:ext cx="0" cy="169550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1561197" y="5618550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874905" y="4130535"/>
            <a:ext cx="277273" cy="733853"/>
            <a:chOff x="5791200" y="1352550"/>
            <a:chExt cx="152400" cy="533400"/>
          </a:xfrm>
        </p:grpSpPr>
        <p:sp>
          <p:nvSpPr>
            <p:cNvPr id="68" name="Trapezoid 67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71" name="Freeform 53"/>
          <p:cNvSpPr>
            <a:spLocks/>
          </p:cNvSpPr>
          <p:nvPr/>
        </p:nvSpPr>
        <p:spPr bwMode="auto">
          <a:xfrm flipV="1">
            <a:off x="9147642" y="4416506"/>
            <a:ext cx="385804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2" name="Freeform 53"/>
          <p:cNvSpPr>
            <a:spLocks/>
          </p:cNvSpPr>
          <p:nvPr/>
        </p:nvSpPr>
        <p:spPr bwMode="auto">
          <a:xfrm flipV="1">
            <a:off x="8531797" y="4618726"/>
            <a:ext cx="343108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H="1">
            <a:off x="8522387" y="4672410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74" name="Rectangle 76"/>
          <p:cNvSpPr>
            <a:spLocks noChangeArrowheads="1"/>
          </p:cNvSpPr>
          <p:nvPr/>
        </p:nvSpPr>
        <p:spPr bwMode="auto">
          <a:xfrm>
            <a:off x="7534488" y="5535173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659266" y="4921820"/>
            <a:ext cx="853439" cy="1219200"/>
            <a:chOff x="3810000" y="3105150"/>
            <a:chExt cx="533400" cy="762000"/>
          </a:xfrm>
        </p:grpSpPr>
        <p:sp>
          <p:nvSpPr>
            <p:cNvPr id="76" name="Trapezoid 75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/>
                <a:t>Imm</a:t>
              </a:r>
              <a:r>
                <a:rPr lang="en-US" sz="1800" b="1" dirty="0"/>
                <a:t>.</a:t>
              </a:r>
            </a:p>
            <a:p>
              <a:r>
                <a:rPr lang="en-US" sz="1800" b="1" dirty="0"/>
                <a:t>Gen</a:t>
              </a:r>
            </a:p>
          </p:txBody>
        </p:sp>
      </p:grpSp>
      <p:sp>
        <p:nvSpPr>
          <p:cNvPr id="78" name="Freeform 61"/>
          <p:cNvSpPr>
            <a:spLocks/>
          </p:cNvSpPr>
          <p:nvPr/>
        </p:nvSpPr>
        <p:spPr bwMode="auto">
          <a:xfrm flipV="1">
            <a:off x="4787040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9" name="Line 86"/>
          <p:cNvSpPr>
            <a:spLocks noChangeShapeType="1"/>
          </p:cNvSpPr>
          <p:nvPr/>
        </p:nvSpPr>
        <p:spPr bwMode="auto">
          <a:xfrm>
            <a:off x="6445937" y="5502989"/>
            <a:ext cx="2085126" cy="1779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80" name="Group 79"/>
          <p:cNvGrpSpPr/>
          <p:nvPr/>
        </p:nvGrpSpPr>
        <p:grpSpPr>
          <a:xfrm>
            <a:off x="990600" y="1290840"/>
            <a:ext cx="11430030" cy="3592545"/>
            <a:chOff x="2776507" y="1828800"/>
            <a:chExt cx="7147729" cy="2246586"/>
          </a:xfrm>
        </p:grpSpPr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4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5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6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7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88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96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10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119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0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2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3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4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5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00" name="Rectangle 56"/>
          <p:cNvSpPr>
            <a:spLocks noChangeArrowheads="1"/>
          </p:cNvSpPr>
          <p:nvPr/>
        </p:nvSpPr>
        <p:spPr bwMode="auto">
          <a:xfrm>
            <a:off x="4781639" y="4923898"/>
            <a:ext cx="799098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[31:20]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2877800" y="2906157"/>
            <a:ext cx="277273" cy="733853"/>
            <a:chOff x="5791200" y="1352550"/>
            <a:chExt cx="152400" cy="533400"/>
          </a:xfrm>
        </p:grpSpPr>
        <p:sp>
          <p:nvSpPr>
            <p:cNvPr id="103" name="Trapezoid 102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10" name="Rectangle 72"/>
          <p:cNvSpPr>
            <a:spLocks noChangeArrowheads="1"/>
          </p:cNvSpPr>
          <p:nvPr/>
        </p:nvSpPr>
        <p:spPr bwMode="auto">
          <a:xfrm>
            <a:off x="11922008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12066062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12" name="Line 85"/>
          <p:cNvSpPr>
            <a:spLocks noChangeShapeType="1"/>
          </p:cNvSpPr>
          <p:nvPr/>
        </p:nvSpPr>
        <p:spPr bwMode="auto">
          <a:xfrm>
            <a:off x="12142262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13" name="Freeform 53"/>
          <p:cNvSpPr>
            <a:spLocks/>
          </p:cNvSpPr>
          <p:nvPr/>
        </p:nvSpPr>
        <p:spPr bwMode="auto">
          <a:xfrm flipV="1">
            <a:off x="10779904" y="3014292"/>
            <a:ext cx="2083455" cy="7824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>
            <a:off x="12649200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5" name="Line 86"/>
          <p:cNvSpPr>
            <a:spLocks noChangeShapeType="1"/>
          </p:cNvSpPr>
          <p:nvPr/>
        </p:nvSpPr>
        <p:spPr bwMode="auto">
          <a:xfrm flipH="1">
            <a:off x="12647496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6" name="Line 86"/>
          <p:cNvSpPr>
            <a:spLocks noChangeShapeType="1"/>
          </p:cNvSpPr>
          <p:nvPr/>
        </p:nvSpPr>
        <p:spPr bwMode="auto">
          <a:xfrm>
            <a:off x="12420629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7" name="Line 86"/>
          <p:cNvSpPr>
            <a:spLocks noChangeShapeType="1"/>
          </p:cNvSpPr>
          <p:nvPr/>
        </p:nvSpPr>
        <p:spPr bwMode="auto">
          <a:xfrm flipV="1">
            <a:off x="13162895" y="3279761"/>
            <a:ext cx="222482" cy="555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8" name="Line 86"/>
          <p:cNvSpPr>
            <a:spLocks noChangeShapeType="1"/>
          </p:cNvSpPr>
          <p:nvPr/>
        </p:nvSpPr>
        <p:spPr bwMode="auto">
          <a:xfrm flipH="1">
            <a:off x="13393199" y="1861221"/>
            <a:ext cx="20786" cy="14273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12661852" y="670560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 bwMode="auto">
          <a:xfrm flipH="1" flipV="1">
            <a:off x="6043450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5" name="Rectangle 39"/>
          <p:cNvSpPr>
            <a:spLocks noChangeArrowheads="1"/>
          </p:cNvSpPr>
          <p:nvPr/>
        </p:nvSpPr>
        <p:spPr bwMode="auto">
          <a:xfrm>
            <a:off x="5530198" y="677450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22" name="Rectangle 72"/>
          <p:cNvSpPr>
            <a:spLocks noChangeArrowheads="1"/>
          </p:cNvSpPr>
          <p:nvPr/>
        </p:nvSpPr>
        <p:spPr bwMode="auto">
          <a:xfrm>
            <a:off x="12420600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26" name="Rectangle 42"/>
          <p:cNvSpPr>
            <a:spLocks noChangeArrowheads="1"/>
          </p:cNvSpPr>
          <p:nvPr/>
        </p:nvSpPr>
        <p:spPr bwMode="auto">
          <a:xfrm>
            <a:off x="13258800" y="324202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27" name="Rectangle 42"/>
          <p:cNvSpPr>
            <a:spLocks noChangeArrowheads="1"/>
          </p:cNvSpPr>
          <p:nvPr/>
        </p:nvSpPr>
        <p:spPr bwMode="auto">
          <a:xfrm>
            <a:off x="2514600" y="3614675"/>
            <a:ext cx="37590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125878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>
                <a:latin typeface="Consolas" panose="020B0609020204030204" pitchFamily="49" charset="0"/>
              </a:rPr>
              <a:t>sw</a:t>
            </a:r>
            <a:r>
              <a:rPr lang="en-US" dirty="0"/>
              <a:t> to </a:t>
            </a:r>
            <a:r>
              <a:rPr lang="en-US" dirty="0" err="1"/>
              <a:t>Datapath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1290840"/>
            <a:ext cx="3756738" cy="3573549"/>
            <a:chOff x="2776507" y="1828800"/>
            <a:chExt cx="2349263" cy="2234707"/>
          </a:xfrm>
        </p:grpSpPr>
        <p:sp>
          <p:nvSpPr>
            <p:cNvPr id="5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9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25" name="Freeform 48"/>
          <p:cNvSpPr>
            <a:spLocks/>
          </p:cNvSpPr>
          <p:nvPr/>
        </p:nvSpPr>
        <p:spPr bwMode="auto">
          <a:xfrm>
            <a:off x="4760802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4760801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" name="Freeform 53"/>
          <p:cNvSpPr>
            <a:spLocks/>
          </p:cNvSpPr>
          <p:nvPr/>
        </p:nvSpPr>
        <p:spPr bwMode="auto">
          <a:xfrm>
            <a:off x="6879443" y="4301180"/>
            <a:ext cx="2002808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4902464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4760801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" name="Freeform 61"/>
          <p:cNvSpPr>
            <a:spLocks/>
          </p:cNvSpPr>
          <p:nvPr/>
        </p:nvSpPr>
        <p:spPr bwMode="auto">
          <a:xfrm>
            <a:off x="4746743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1" name="Group 62"/>
          <p:cNvGrpSpPr>
            <a:grpSpLocks/>
          </p:cNvGrpSpPr>
          <p:nvPr/>
        </p:nvGrpSpPr>
        <p:grpSpPr bwMode="auto">
          <a:xfrm>
            <a:off x="9533446" y="3470170"/>
            <a:ext cx="676939" cy="1168993"/>
            <a:chOff x="4085" y="1630"/>
            <a:chExt cx="241" cy="385"/>
          </a:xfrm>
        </p:grpSpPr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5" name="Rectangle 72"/>
          <p:cNvSpPr>
            <a:spLocks noChangeArrowheads="1"/>
          </p:cNvSpPr>
          <p:nvPr/>
        </p:nvSpPr>
        <p:spPr bwMode="auto">
          <a:xfrm>
            <a:off x="6964889" y="5133545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6" name="Rectangle 74"/>
          <p:cNvSpPr>
            <a:spLocks noChangeArrowheads="1"/>
          </p:cNvSpPr>
          <p:nvPr/>
        </p:nvSpPr>
        <p:spPr bwMode="auto">
          <a:xfrm>
            <a:off x="6217757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6320546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8" name="Line 86"/>
          <p:cNvSpPr>
            <a:spLocks noChangeShapeType="1"/>
          </p:cNvSpPr>
          <p:nvPr/>
        </p:nvSpPr>
        <p:spPr bwMode="auto">
          <a:xfrm flipV="1">
            <a:off x="10187914" y="4036269"/>
            <a:ext cx="939218" cy="400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9" name="Freeform 53"/>
          <p:cNvSpPr>
            <a:spLocks/>
          </p:cNvSpPr>
          <p:nvPr/>
        </p:nvSpPr>
        <p:spPr bwMode="auto">
          <a:xfrm flipV="1">
            <a:off x="7739618" y="3738870"/>
            <a:ext cx="1793828" cy="508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 flipH="1">
            <a:off x="10759118" y="3089570"/>
            <a:ext cx="20786" cy="93638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1" name="Line 86"/>
          <p:cNvSpPr>
            <a:spLocks noChangeShapeType="1"/>
          </p:cNvSpPr>
          <p:nvPr/>
        </p:nvSpPr>
        <p:spPr bwMode="auto">
          <a:xfrm flipV="1">
            <a:off x="5203943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Line 86"/>
          <p:cNvSpPr>
            <a:spLocks noChangeShapeType="1"/>
          </p:cNvSpPr>
          <p:nvPr/>
        </p:nvSpPr>
        <p:spPr bwMode="auto">
          <a:xfrm flipH="1">
            <a:off x="5182299" y="1872565"/>
            <a:ext cx="16766" cy="1142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3" name="Freeform 53"/>
          <p:cNvSpPr>
            <a:spLocks/>
          </p:cNvSpPr>
          <p:nvPr/>
        </p:nvSpPr>
        <p:spPr bwMode="auto">
          <a:xfrm flipV="1">
            <a:off x="5193908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7108943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5" name="Line 85"/>
          <p:cNvSpPr>
            <a:spLocks noChangeShapeType="1"/>
          </p:cNvSpPr>
          <p:nvPr/>
        </p:nvSpPr>
        <p:spPr bwMode="auto">
          <a:xfrm>
            <a:off x="7185143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6" name="Rectangle 56"/>
          <p:cNvSpPr>
            <a:spLocks noChangeArrowheads="1"/>
          </p:cNvSpPr>
          <p:nvPr/>
        </p:nvSpPr>
        <p:spPr bwMode="auto">
          <a:xfrm>
            <a:off x="4902464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4904180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48" name="Rectangle 76"/>
          <p:cNvSpPr>
            <a:spLocks noChangeArrowheads="1"/>
          </p:cNvSpPr>
          <p:nvPr/>
        </p:nvSpPr>
        <p:spPr bwMode="auto">
          <a:xfrm>
            <a:off x="6194543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6194543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auto">
          <a:xfrm>
            <a:off x="7032743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" name="Rectangle 76"/>
          <p:cNvSpPr>
            <a:spLocks noChangeArrowheads="1"/>
          </p:cNvSpPr>
          <p:nvPr/>
        </p:nvSpPr>
        <p:spPr bwMode="auto">
          <a:xfrm>
            <a:off x="7032743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2" name="Rectangle 76"/>
          <p:cNvSpPr>
            <a:spLocks noChangeArrowheads="1"/>
          </p:cNvSpPr>
          <p:nvPr/>
        </p:nvSpPr>
        <p:spPr bwMode="auto">
          <a:xfrm>
            <a:off x="6189516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3" name="Rectangle 76"/>
          <p:cNvSpPr>
            <a:spLocks noChangeArrowheads="1"/>
          </p:cNvSpPr>
          <p:nvPr/>
        </p:nvSpPr>
        <p:spPr bwMode="auto">
          <a:xfrm>
            <a:off x="6194543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10231923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5" name="Rectangle 76"/>
          <p:cNvSpPr>
            <a:spLocks noChangeArrowheads="1"/>
          </p:cNvSpPr>
          <p:nvPr/>
        </p:nvSpPr>
        <p:spPr bwMode="auto">
          <a:xfrm>
            <a:off x="7742955" y="3425323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56" name="Rectangle 76"/>
          <p:cNvSpPr>
            <a:spLocks noChangeArrowheads="1"/>
          </p:cNvSpPr>
          <p:nvPr/>
        </p:nvSpPr>
        <p:spPr bwMode="auto">
          <a:xfrm>
            <a:off x="7718543" y="395365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235417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54594" y="3560718"/>
            <a:ext cx="12637605" cy="4002638"/>
            <a:chOff x="1728489" y="2430859"/>
            <a:chExt cx="12637605" cy="4002638"/>
          </a:xfrm>
        </p:grpSpPr>
        <p:sp>
          <p:nvSpPr>
            <p:cNvPr id="59" name="Rectangle 74"/>
            <p:cNvSpPr>
              <a:spLocks noChangeArrowheads="1"/>
            </p:cNvSpPr>
            <p:nvPr/>
          </p:nvSpPr>
          <p:spPr bwMode="auto">
            <a:xfrm>
              <a:off x="1728489" y="5548411"/>
              <a:ext cx="12637605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=0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864821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=Add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9245024" y="5558579"/>
              <a:ext cx="592310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5597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rgbClr val="C00000"/>
                  </a:solidFill>
                </a:rPr>
                <a:t>MemRW</a:t>
              </a:r>
              <a:endParaRPr lang="en-US" sz="1600" b="1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rgbClr val="C00000"/>
                  </a:solidFill>
                </a:rPr>
                <a:t>=Write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874905" y="4130535"/>
            <a:ext cx="277273" cy="733853"/>
            <a:chOff x="5791200" y="1352550"/>
            <a:chExt cx="152400" cy="533400"/>
          </a:xfrm>
        </p:grpSpPr>
        <p:sp>
          <p:nvSpPr>
            <p:cNvPr id="69" name="Trapezoid 6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72" name="Freeform 53"/>
          <p:cNvSpPr>
            <a:spLocks/>
          </p:cNvSpPr>
          <p:nvPr/>
        </p:nvSpPr>
        <p:spPr bwMode="auto">
          <a:xfrm flipV="1">
            <a:off x="9147642" y="4416506"/>
            <a:ext cx="385804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3" name="Freeform 53"/>
          <p:cNvSpPr>
            <a:spLocks/>
          </p:cNvSpPr>
          <p:nvPr/>
        </p:nvSpPr>
        <p:spPr bwMode="auto">
          <a:xfrm flipV="1">
            <a:off x="8531797" y="4618726"/>
            <a:ext cx="343108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4" name="Line 86"/>
          <p:cNvSpPr>
            <a:spLocks noChangeShapeType="1"/>
          </p:cNvSpPr>
          <p:nvPr/>
        </p:nvSpPr>
        <p:spPr bwMode="auto">
          <a:xfrm flipH="1">
            <a:off x="8522387" y="4672410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7534488" y="5535173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659266" y="4921820"/>
            <a:ext cx="853439" cy="1219200"/>
            <a:chOff x="3810000" y="3105150"/>
            <a:chExt cx="533400" cy="762000"/>
          </a:xfrm>
        </p:grpSpPr>
        <p:sp>
          <p:nvSpPr>
            <p:cNvPr id="77" name="Trapezoid 7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/>
                <a:t>Imm</a:t>
              </a:r>
              <a:r>
                <a:rPr lang="en-US" sz="1800" b="1" dirty="0"/>
                <a:t>.</a:t>
              </a:r>
            </a:p>
            <a:p>
              <a:r>
                <a:rPr lang="en-US" sz="1800" b="1" dirty="0"/>
                <a:t>Gen</a:t>
              </a:r>
            </a:p>
          </p:txBody>
        </p:sp>
      </p:grpSp>
      <p:sp>
        <p:nvSpPr>
          <p:cNvPr id="79" name="Freeform 61"/>
          <p:cNvSpPr>
            <a:spLocks/>
          </p:cNvSpPr>
          <p:nvPr/>
        </p:nvSpPr>
        <p:spPr bwMode="auto">
          <a:xfrm flipV="1">
            <a:off x="4787040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6512705" y="5511885"/>
            <a:ext cx="2018357" cy="89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81" name="Group 80"/>
          <p:cNvGrpSpPr/>
          <p:nvPr/>
        </p:nvGrpSpPr>
        <p:grpSpPr>
          <a:xfrm>
            <a:off x="990600" y="1290840"/>
            <a:ext cx="11430030" cy="3592545"/>
            <a:chOff x="2776507" y="1828800"/>
            <a:chExt cx="7147729" cy="2246586"/>
          </a:xfrm>
        </p:grpSpPr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7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89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97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9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101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103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4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rgbClr val="C00000"/>
                    </a:solidFill>
                  </a:rPr>
                  <a:t>DataW</a:t>
                </a:r>
                <a:endParaRPr lang="en-US" sz="16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5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96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05" name="Rectangle 56"/>
          <p:cNvSpPr>
            <a:spLocks noChangeArrowheads="1"/>
          </p:cNvSpPr>
          <p:nvPr/>
        </p:nvSpPr>
        <p:spPr bwMode="auto">
          <a:xfrm>
            <a:off x="4781639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12877800" y="2906157"/>
            <a:ext cx="277273" cy="733853"/>
            <a:chOff x="5791200" y="1352550"/>
            <a:chExt cx="152400" cy="533400"/>
          </a:xfrm>
        </p:grpSpPr>
        <p:sp>
          <p:nvSpPr>
            <p:cNvPr id="107" name="Trapezoid 10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110" name="Rectangle 72"/>
          <p:cNvSpPr>
            <a:spLocks noChangeArrowheads="1"/>
          </p:cNvSpPr>
          <p:nvPr/>
        </p:nvSpPr>
        <p:spPr bwMode="auto">
          <a:xfrm>
            <a:off x="11922008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12066062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112" name="Line 85"/>
          <p:cNvSpPr>
            <a:spLocks noChangeShapeType="1"/>
          </p:cNvSpPr>
          <p:nvPr/>
        </p:nvSpPr>
        <p:spPr bwMode="auto">
          <a:xfrm>
            <a:off x="12142262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13" name="Freeform 53"/>
          <p:cNvSpPr>
            <a:spLocks/>
          </p:cNvSpPr>
          <p:nvPr/>
        </p:nvSpPr>
        <p:spPr bwMode="auto">
          <a:xfrm flipV="1">
            <a:off x="10779904" y="3014292"/>
            <a:ext cx="2083455" cy="7824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4" name="Line 86"/>
          <p:cNvSpPr>
            <a:spLocks noChangeShapeType="1"/>
          </p:cNvSpPr>
          <p:nvPr/>
        </p:nvSpPr>
        <p:spPr bwMode="auto">
          <a:xfrm>
            <a:off x="12649200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5" name="Line 86"/>
          <p:cNvSpPr>
            <a:spLocks noChangeShapeType="1"/>
          </p:cNvSpPr>
          <p:nvPr/>
        </p:nvSpPr>
        <p:spPr bwMode="auto">
          <a:xfrm flipH="1">
            <a:off x="12647496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6" name="Line 86"/>
          <p:cNvSpPr>
            <a:spLocks noChangeShapeType="1"/>
          </p:cNvSpPr>
          <p:nvPr/>
        </p:nvSpPr>
        <p:spPr bwMode="auto">
          <a:xfrm>
            <a:off x="12420629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7" name="Line 86"/>
          <p:cNvSpPr>
            <a:spLocks noChangeShapeType="1"/>
          </p:cNvSpPr>
          <p:nvPr/>
        </p:nvSpPr>
        <p:spPr bwMode="auto">
          <a:xfrm flipV="1">
            <a:off x="13162895" y="3279761"/>
            <a:ext cx="222482" cy="555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8" name="Line 86"/>
          <p:cNvSpPr>
            <a:spLocks noChangeShapeType="1"/>
          </p:cNvSpPr>
          <p:nvPr/>
        </p:nvSpPr>
        <p:spPr bwMode="auto">
          <a:xfrm flipH="1">
            <a:off x="13393199" y="1861221"/>
            <a:ext cx="20786" cy="14273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12315605" y="6705600"/>
            <a:ext cx="1478771" cy="8059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=*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(*=Don’t care)</a:t>
            </a:r>
          </a:p>
        </p:txBody>
      </p:sp>
      <p:sp>
        <p:nvSpPr>
          <p:cNvPr id="122" name="Line 86"/>
          <p:cNvSpPr>
            <a:spLocks noChangeShapeType="1"/>
          </p:cNvSpPr>
          <p:nvPr/>
        </p:nvSpPr>
        <p:spPr bwMode="auto">
          <a:xfrm flipV="1">
            <a:off x="10641237" y="4549989"/>
            <a:ext cx="479653" cy="306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3" name="Line 86"/>
          <p:cNvSpPr>
            <a:spLocks noChangeShapeType="1"/>
          </p:cNvSpPr>
          <p:nvPr/>
        </p:nvSpPr>
        <p:spPr bwMode="auto">
          <a:xfrm>
            <a:off x="10644534" y="4548642"/>
            <a:ext cx="2507" cy="52429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124" name="Line 86"/>
          <p:cNvSpPr>
            <a:spLocks noChangeShapeType="1"/>
          </p:cNvSpPr>
          <p:nvPr/>
        </p:nvSpPr>
        <p:spPr bwMode="auto">
          <a:xfrm>
            <a:off x="7846092" y="5051063"/>
            <a:ext cx="2815231" cy="2556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5" name="Line 86"/>
          <p:cNvSpPr>
            <a:spLocks noChangeShapeType="1"/>
          </p:cNvSpPr>
          <p:nvPr/>
        </p:nvSpPr>
        <p:spPr bwMode="auto">
          <a:xfrm flipH="1">
            <a:off x="7846093" y="4287425"/>
            <a:ext cx="2507" cy="77534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126" name="Straight Arrow Connector 125"/>
          <p:cNvCxnSpPr/>
          <p:nvPr/>
        </p:nvCxnSpPr>
        <p:spPr bwMode="auto">
          <a:xfrm flipV="1">
            <a:off x="11458729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 flipH="1" flipV="1">
            <a:off x="6043450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5530198" y="6774506"/>
            <a:ext cx="868027" cy="55977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=S</a:t>
            </a:r>
          </a:p>
        </p:txBody>
      </p:sp>
      <p:sp>
        <p:nvSpPr>
          <p:cNvPr id="128" name="Rectangle 72"/>
          <p:cNvSpPr>
            <a:spLocks noChangeArrowheads="1"/>
          </p:cNvSpPr>
          <p:nvPr/>
        </p:nvSpPr>
        <p:spPr bwMode="auto">
          <a:xfrm>
            <a:off x="12420600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131" name="Rectangle 42"/>
          <p:cNvSpPr>
            <a:spLocks noChangeArrowheads="1"/>
          </p:cNvSpPr>
          <p:nvPr/>
        </p:nvSpPr>
        <p:spPr bwMode="auto">
          <a:xfrm>
            <a:off x="13335000" y="324202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2" name="Rectangle 42"/>
          <p:cNvSpPr>
            <a:spLocks noChangeArrowheads="1"/>
          </p:cNvSpPr>
          <p:nvPr/>
        </p:nvSpPr>
        <p:spPr bwMode="auto">
          <a:xfrm>
            <a:off x="2514600" y="3614675"/>
            <a:ext cx="37590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pc</a:t>
            </a:r>
          </a:p>
        </p:txBody>
      </p:sp>
      <p:sp>
        <p:nvSpPr>
          <p:cNvPr id="133" name="Freeform 132"/>
          <p:cNvSpPr/>
          <p:nvPr/>
        </p:nvSpPr>
        <p:spPr bwMode="auto">
          <a:xfrm>
            <a:off x="4735483" y="5577608"/>
            <a:ext cx="841960" cy="9105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4" name="Line 58"/>
          <p:cNvSpPr>
            <a:spLocks noChangeShapeType="1"/>
          </p:cNvSpPr>
          <p:nvPr/>
        </p:nvSpPr>
        <p:spPr bwMode="auto">
          <a:xfrm>
            <a:off x="4760801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35" name="Group 134"/>
          <p:cNvGrpSpPr/>
          <p:nvPr/>
        </p:nvGrpSpPr>
        <p:grpSpPr>
          <a:xfrm>
            <a:off x="990600" y="1290840"/>
            <a:ext cx="11430030" cy="3592545"/>
            <a:chOff x="2776507" y="1828800"/>
            <a:chExt cx="7147729" cy="2246586"/>
          </a:xfrm>
        </p:grpSpPr>
        <p:sp>
          <p:nvSpPr>
            <p:cNvPr id="13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37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38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39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40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41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42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43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15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5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5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15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6" name="Rectangle 37"/>
              <p:cNvSpPr>
                <a:spLocks noChangeArrowheads="1"/>
              </p:cNvSpPr>
              <p:nvPr/>
            </p:nvSpPr>
            <p:spPr bwMode="auto">
              <a:xfrm>
                <a:off x="4326" y="1987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4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46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4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48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49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50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59" name="Freeform 158"/>
          <p:cNvSpPr/>
          <p:nvPr/>
        </p:nvSpPr>
        <p:spPr bwMode="auto">
          <a:xfrm>
            <a:off x="6358254" y="4480719"/>
            <a:ext cx="3146795" cy="1075734"/>
          </a:xfrm>
          <a:custGeom>
            <a:avLst/>
            <a:gdLst>
              <a:gd name="connsiteX0" fmla="*/ 0 w 3307742"/>
              <a:gd name="connsiteY0" fmla="*/ 1041621 h 1057523"/>
              <a:gd name="connsiteX1" fmla="*/ 2313829 w 3307742"/>
              <a:gd name="connsiteY1" fmla="*/ 1057523 h 1057523"/>
              <a:gd name="connsiteX2" fmla="*/ 2313829 w 3307742"/>
              <a:gd name="connsiteY2" fmla="*/ 198782 h 1057523"/>
              <a:gd name="connsiteX3" fmla="*/ 2655735 w 3307742"/>
              <a:gd name="connsiteY3" fmla="*/ 190831 h 1057523"/>
              <a:gd name="connsiteX4" fmla="*/ 2941982 w 3307742"/>
              <a:gd name="connsiteY4" fmla="*/ 7951 h 1057523"/>
              <a:gd name="connsiteX5" fmla="*/ 3307742 w 3307742"/>
              <a:gd name="connsiteY5" fmla="*/ 0 h 105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2" h="1057523">
                <a:moveTo>
                  <a:pt x="0" y="1041621"/>
                </a:moveTo>
                <a:lnTo>
                  <a:pt x="2313829" y="1057523"/>
                </a:lnTo>
                <a:lnTo>
                  <a:pt x="2313829" y="198782"/>
                </a:lnTo>
                <a:lnTo>
                  <a:pt x="2655735" y="190831"/>
                </a:lnTo>
                <a:lnTo>
                  <a:pt x="2941982" y="7951"/>
                </a:lnTo>
                <a:lnTo>
                  <a:pt x="3307742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1" name="Freeform 160"/>
          <p:cNvSpPr/>
          <p:nvPr/>
        </p:nvSpPr>
        <p:spPr bwMode="auto">
          <a:xfrm>
            <a:off x="1143624" y="1290866"/>
            <a:ext cx="3024094" cy="2300941"/>
          </a:xfrm>
          <a:custGeom>
            <a:avLst/>
            <a:gdLst>
              <a:gd name="connsiteX0" fmla="*/ 1380565 w 3024094"/>
              <a:gd name="connsiteY0" fmla="*/ 2271059 h 2300941"/>
              <a:gd name="connsiteX1" fmla="*/ 1374588 w 3024094"/>
              <a:gd name="connsiteY1" fmla="*/ 1392517 h 2300941"/>
              <a:gd name="connsiteX2" fmla="*/ 1834777 w 3024094"/>
              <a:gd name="connsiteY2" fmla="*/ 1392517 h 2300941"/>
              <a:gd name="connsiteX3" fmla="*/ 2498165 w 3024094"/>
              <a:gd name="connsiteY3" fmla="*/ 1117600 h 2300941"/>
              <a:gd name="connsiteX4" fmla="*/ 3024094 w 3024094"/>
              <a:gd name="connsiteY4" fmla="*/ 1123576 h 2300941"/>
              <a:gd name="connsiteX5" fmla="*/ 3018118 w 3024094"/>
              <a:gd name="connsiteY5" fmla="*/ 0 h 2300941"/>
              <a:gd name="connsiteX6" fmla="*/ 23906 w 3024094"/>
              <a:gd name="connsiteY6" fmla="*/ 17929 h 2300941"/>
              <a:gd name="connsiteX7" fmla="*/ 0 w 3024094"/>
              <a:gd name="connsiteY7" fmla="*/ 2300941 h 2300941"/>
              <a:gd name="connsiteX8" fmla="*/ 872565 w 3024094"/>
              <a:gd name="connsiteY8" fmla="*/ 2300941 h 230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094" h="2300941">
                <a:moveTo>
                  <a:pt x="1380565" y="2271059"/>
                </a:moveTo>
                <a:cubicBezTo>
                  <a:pt x="1378573" y="1978212"/>
                  <a:pt x="1376580" y="1685364"/>
                  <a:pt x="1374588" y="1392517"/>
                </a:cubicBezTo>
                <a:lnTo>
                  <a:pt x="1834777" y="1392517"/>
                </a:lnTo>
                <a:lnTo>
                  <a:pt x="2498165" y="1117600"/>
                </a:lnTo>
                <a:lnTo>
                  <a:pt x="3024094" y="1123576"/>
                </a:lnTo>
                <a:lnTo>
                  <a:pt x="3018118" y="0"/>
                </a:lnTo>
                <a:lnTo>
                  <a:pt x="23906" y="17929"/>
                </a:lnTo>
                <a:lnTo>
                  <a:pt x="0" y="2300941"/>
                </a:lnTo>
                <a:lnTo>
                  <a:pt x="872565" y="230094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3" name="Straight Connector 192"/>
          <p:cNvCxnSpPr/>
          <p:nvPr/>
        </p:nvCxnSpPr>
        <p:spPr bwMode="auto">
          <a:xfrm>
            <a:off x="2410298" y="3596273"/>
            <a:ext cx="55574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4" name="Straight Connector 193"/>
          <p:cNvCxnSpPr/>
          <p:nvPr/>
        </p:nvCxnSpPr>
        <p:spPr bwMode="auto">
          <a:xfrm>
            <a:off x="4225896" y="3838725"/>
            <a:ext cx="55574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5" name="Straight Connector 194"/>
          <p:cNvCxnSpPr/>
          <p:nvPr/>
        </p:nvCxnSpPr>
        <p:spPr bwMode="auto">
          <a:xfrm>
            <a:off x="4769837" y="3883419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7" name="Straight Connector 196"/>
          <p:cNvCxnSpPr/>
          <p:nvPr/>
        </p:nvCxnSpPr>
        <p:spPr bwMode="auto">
          <a:xfrm>
            <a:off x="4776795" y="4248265"/>
            <a:ext cx="1283465" cy="63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>
            <a:endCxn id="134" idx="1"/>
          </p:cNvCxnSpPr>
          <p:nvPr/>
        </p:nvCxnSpPr>
        <p:spPr bwMode="auto">
          <a:xfrm>
            <a:off x="4765319" y="3858849"/>
            <a:ext cx="4518" cy="279413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1" name="Straight Connector 200"/>
          <p:cNvCxnSpPr/>
          <p:nvPr/>
        </p:nvCxnSpPr>
        <p:spPr bwMode="auto">
          <a:xfrm>
            <a:off x="6050467" y="6035435"/>
            <a:ext cx="2835" cy="62327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4" name="Straight Connector 203"/>
          <p:cNvCxnSpPr/>
          <p:nvPr/>
        </p:nvCxnSpPr>
        <p:spPr bwMode="auto">
          <a:xfrm>
            <a:off x="7739618" y="3779028"/>
            <a:ext cx="1793828" cy="1066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6" name="Straight Connector 205"/>
          <p:cNvCxnSpPr/>
          <p:nvPr/>
        </p:nvCxnSpPr>
        <p:spPr bwMode="auto">
          <a:xfrm flipV="1">
            <a:off x="7688851" y="4278259"/>
            <a:ext cx="218354" cy="9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>
            <a:stCxn id="125" idx="0"/>
            <a:endCxn id="125" idx="1"/>
          </p:cNvCxnSpPr>
          <p:nvPr/>
        </p:nvCxnSpPr>
        <p:spPr bwMode="auto">
          <a:xfrm flipH="1">
            <a:off x="7846093" y="4287425"/>
            <a:ext cx="2507" cy="77534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4" name="Freeform 213"/>
          <p:cNvSpPr/>
          <p:nvPr/>
        </p:nvSpPr>
        <p:spPr bwMode="auto">
          <a:xfrm>
            <a:off x="7815568" y="5041038"/>
            <a:ext cx="2814683" cy="64681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15" name="Straight Connector 214"/>
          <p:cNvCxnSpPr>
            <a:endCxn id="124" idx="1"/>
          </p:cNvCxnSpPr>
          <p:nvPr/>
        </p:nvCxnSpPr>
        <p:spPr bwMode="auto">
          <a:xfrm flipH="1">
            <a:off x="10661323" y="4534937"/>
            <a:ext cx="900" cy="54168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7" name="Straight Connector 216"/>
          <p:cNvCxnSpPr>
            <a:stCxn id="122" idx="1"/>
            <a:endCxn id="122" idx="0"/>
          </p:cNvCxnSpPr>
          <p:nvPr/>
        </p:nvCxnSpPr>
        <p:spPr bwMode="auto">
          <a:xfrm flipH="1">
            <a:off x="10641237" y="4549989"/>
            <a:ext cx="479653" cy="30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 flipH="1">
            <a:off x="10197863" y="4017979"/>
            <a:ext cx="814423" cy="413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/>
        </p:nvCxnSpPr>
        <p:spPr bwMode="auto">
          <a:xfrm>
            <a:off x="6661180" y="4976963"/>
            <a:ext cx="0" cy="169844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4" name="Straight Connector 223"/>
          <p:cNvCxnSpPr/>
          <p:nvPr/>
        </p:nvCxnSpPr>
        <p:spPr bwMode="auto">
          <a:xfrm>
            <a:off x="9042425" y="4917970"/>
            <a:ext cx="4460" cy="173628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6" name="Straight Connector 225"/>
          <p:cNvCxnSpPr>
            <a:endCxn id="127" idx="0"/>
          </p:cNvCxnSpPr>
          <p:nvPr/>
        </p:nvCxnSpPr>
        <p:spPr bwMode="auto">
          <a:xfrm>
            <a:off x="11423670" y="4858977"/>
            <a:ext cx="2775" cy="18439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7" name="Straight Connector 226"/>
          <p:cNvCxnSpPr/>
          <p:nvPr/>
        </p:nvCxnSpPr>
        <p:spPr bwMode="auto">
          <a:xfrm>
            <a:off x="9865687" y="4592072"/>
            <a:ext cx="8970" cy="20525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1294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59" grpId="0" animBg="1"/>
      <p:bldP spid="161" grpId="0" animBg="1"/>
      <p:bldP spid="2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047" y="-67069"/>
            <a:ext cx="13199236" cy="698525"/>
          </a:xfrm>
          <a:prstGeom prst="rect">
            <a:avLst/>
          </a:prstGeom>
        </p:spPr>
        <p:txBody>
          <a:bodyPr vert="horz" wrap="square" lIns="0" tIns="1524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40">
              <a:lnSpc>
                <a:spcPts val="6018"/>
              </a:lnSpc>
              <a:spcBef>
                <a:spcPts val="120"/>
              </a:spcBef>
            </a:pPr>
            <a:r>
              <a:rPr lang="en-US" dirty="0" smtClean="0"/>
              <a:t>Format summary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1876729" y="3348865"/>
            <a:ext cx="10722864" cy="3430524"/>
            <a:chOff x="1563941" y="2790721"/>
            <a:chExt cx="8935720" cy="2858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941" y="2790721"/>
              <a:ext cx="8935464" cy="28098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98691" y="2910840"/>
              <a:ext cx="864235" cy="1788160"/>
            </a:xfrm>
            <a:custGeom>
              <a:avLst/>
              <a:gdLst/>
              <a:ahLst/>
              <a:cxnLst/>
              <a:rect l="l" t="t" r="r" b="b"/>
              <a:pathLst>
                <a:path w="864234" h="1788160">
                  <a:moveTo>
                    <a:pt x="864108" y="0"/>
                  </a:moveTo>
                  <a:lnTo>
                    <a:pt x="0" y="0"/>
                  </a:lnTo>
                  <a:lnTo>
                    <a:pt x="0" y="1787651"/>
                  </a:lnTo>
                  <a:lnTo>
                    <a:pt x="864108" y="1787651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DF00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sz="6048"/>
            </a:p>
          </p:txBody>
        </p:sp>
        <p:sp>
          <p:nvSpPr>
            <p:cNvPr id="7" name="object 7"/>
            <p:cNvSpPr/>
            <p:nvPr/>
          </p:nvSpPr>
          <p:spPr>
            <a:xfrm>
              <a:off x="3572255" y="2910840"/>
              <a:ext cx="1719580" cy="375285"/>
            </a:xfrm>
            <a:custGeom>
              <a:avLst/>
              <a:gdLst/>
              <a:ahLst/>
              <a:cxnLst/>
              <a:rect l="l" t="t" r="r" b="b"/>
              <a:pathLst>
                <a:path w="1719579" h="375285">
                  <a:moveTo>
                    <a:pt x="1719072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1719072" y="374903"/>
                  </a:lnTo>
                  <a:lnTo>
                    <a:pt x="1719072" y="0"/>
                  </a:lnTo>
                  <a:close/>
                </a:path>
              </a:pathLst>
            </a:custGeom>
            <a:solidFill>
              <a:srgbClr val="0004D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 sz="6048"/>
            </a:p>
          </p:txBody>
        </p:sp>
        <p:sp>
          <p:nvSpPr>
            <p:cNvPr id="8" name="object 8"/>
            <p:cNvSpPr/>
            <p:nvPr/>
          </p:nvSpPr>
          <p:spPr>
            <a:xfrm>
              <a:off x="7162800" y="2910852"/>
              <a:ext cx="1762125" cy="2738755"/>
            </a:xfrm>
            <a:custGeom>
              <a:avLst/>
              <a:gdLst/>
              <a:ahLst/>
              <a:cxnLst/>
              <a:rect l="l" t="t" r="r" b="b"/>
              <a:pathLst>
                <a:path w="1762125" h="2738754">
                  <a:moveTo>
                    <a:pt x="1761744" y="1872983"/>
                  </a:moveTo>
                  <a:lnTo>
                    <a:pt x="0" y="1872983"/>
                  </a:lnTo>
                  <a:lnTo>
                    <a:pt x="0" y="2738615"/>
                  </a:lnTo>
                  <a:lnTo>
                    <a:pt x="1761744" y="2738615"/>
                  </a:lnTo>
                  <a:lnTo>
                    <a:pt x="1761744" y="1872983"/>
                  </a:lnTo>
                  <a:close/>
                </a:path>
                <a:path w="1762125" h="2738754">
                  <a:moveTo>
                    <a:pt x="1761744" y="0"/>
                  </a:moveTo>
                  <a:lnTo>
                    <a:pt x="0" y="0"/>
                  </a:lnTo>
                  <a:lnTo>
                    <a:pt x="0" y="865619"/>
                  </a:lnTo>
                  <a:lnTo>
                    <a:pt x="1761744" y="865619"/>
                  </a:lnTo>
                  <a:lnTo>
                    <a:pt x="1761744" y="0"/>
                  </a:lnTo>
                  <a:close/>
                </a:path>
              </a:pathLst>
            </a:custGeom>
            <a:solidFill>
              <a:srgbClr val="00DF45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 sz="6048"/>
            </a:p>
          </p:txBody>
        </p:sp>
        <p:sp>
          <p:nvSpPr>
            <p:cNvPr id="9" name="object 9"/>
            <p:cNvSpPr/>
            <p:nvPr/>
          </p:nvSpPr>
          <p:spPr>
            <a:xfrm>
              <a:off x="3572255" y="3846576"/>
              <a:ext cx="1719580" cy="852169"/>
            </a:xfrm>
            <a:custGeom>
              <a:avLst/>
              <a:gdLst/>
              <a:ahLst/>
              <a:cxnLst/>
              <a:rect l="l" t="t" r="r" b="b"/>
              <a:pathLst>
                <a:path w="1719579" h="852170">
                  <a:moveTo>
                    <a:pt x="1719072" y="0"/>
                  </a:moveTo>
                  <a:lnTo>
                    <a:pt x="0" y="0"/>
                  </a:lnTo>
                  <a:lnTo>
                    <a:pt x="0" y="851916"/>
                  </a:lnTo>
                  <a:lnTo>
                    <a:pt x="1719072" y="851916"/>
                  </a:lnTo>
                  <a:lnTo>
                    <a:pt x="1719072" y="0"/>
                  </a:lnTo>
                  <a:close/>
                </a:path>
              </a:pathLst>
            </a:custGeom>
            <a:solidFill>
              <a:srgbClr val="0004D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 sz="604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1327" y="2910840"/>
              <a:ext cx="1007744" cy="1788160"/>
            </a:xfrm>
            <a:custGeom>
              <a:avLst/>
              <a:gdLst/>
              <a:ahLst/>
              <a:cxnLst/>
              <a:rect l="l" t="t" r="r" b="b"/>
              <a:pathLst>
                <a:path w="1007745" h="1788160">
                  <a:moveTo>
                    <a:pt x="1007363" y="0"/>
                  </a:moveTo>
                  <a:lnTo>
                    <a:pt x="0" y="0"/>
                  </a:lnTo>
                  <a:lnTo>
                    <a:pt x="0" y="1787651"/>
                  </a:lnTo>
                  <a:lnTo>
                    <a:pt x="1007363" y="1787651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DFDF00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 sz="6048"/>
            </a:p>
          </p:txBody>
        </p:sp>
      </p:grpSp>
    </p:spTree>
    <p:extLst>
      <p:ext uri="{BB962C8B-B14F-4D97-AF65-F5344CB8AC3E}">
        <p14:creationId xmlns:p14="http://schemas.microsoft.com/office/powerpoint/2010/main" val="3955459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FC012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7012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Helvetica"/>
        <a:ea typeface="ヒラギノ角ゴ ProN W6"/>
        <a:cs typeface="ヒラギノ角ゴ ProN W6"/>
      </a:majorFont>
      <a:minorFont>
        <a:latin typeface="Helvetica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and Content">
  <a:themeElements>
    <a:clrScheme name="">
      <a:dk1>
        <a:srgbClr val="FC012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7012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Helvetica"/>
        <a:ea typeface="ヒラギノ角ゴ ProN W6"/>
        <a:cs typeface="ヒラギノ角ゴ ProN W6"/>
      </a:majorFont>
      <a:minorFont>
        <a:latin typeface="Helvetica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17113</TotalTime>
  <Pages>0</Pages>
  <Words>2346</Words>
  <Characters>0</Characters>
  <Application>Microsoft Office PowerPoint</Application>
  <PresentationFormat>Custom</PresentationFormat>
  <Lines>0</Lines>
  <Paragraphs>1323</Paragraphs>
  <Slides>31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ＭＳ Ｐゴシック</vt:lpstr>
      <vt:lpstr>Arial</vt:lpstr>
      <vt:lpstr>Calibri</vt:lpstr>
      <vt:lpstr>Century Schoolbook</vt:lpstr>
      <vt:lpstr>Consolas</vt:lpstr>
      <vt:lpstr>Courier New</vt:lpstr>
      <vt:lpstr>Gill Sans</vt:lpstr>
      <vt:lpstr>Helvetica</vt:lpstr>
      <vt:lpstr>Times</vt:lpstr>
      <vt:lpstr>Wingdings</vt:lpstr>
      <vt:lpstr>ヒラギノ角ゴ ProN W3</vt:lpstr>
      <vt:lpstr>ヒラギノ角ゴ ProN W6</vt:lpstr>
      <vt:lpstr>Default - Title and Content</vt:lpstr>
      <vt:lpstr>1_Default - Title and Content</vt:lpstr>
      <vt:lpstr>Review</vt:lpstr>
      <vt:lpstr>R+I Datapath</vt:lpstr>
      <vt:lpstr>Implement lw</vt:lpstr>
      <vt:lpstr>Adding lw to Datapath</vt:lpstr>
      <vt:lpstr>All RV32 Load Instructions</vt:lpstr>
      <vt:lpstr>Adding sw Instruction</vt:lpstr>
      <vt:lpstr>Datapath with lw</vt:lpstr>
      <vt:lpstr>Adding sw to Datapath</vt:lpstr>
      <vt:lpstr>Format summary</vt:lpstr>
      <vt:lpstr>I+S Immediate Generation</vt:lpstr>
      <vt:lpstr>Implementing Branches</vt:lpstr>
      <vt:lpstr>Datapath So Far</vt:lpstr>
      <vt:lpstr>To Add Branches</vt:lpstr>
      <vt:lpstr>Magnitude Comparator</vt:lpstr>
      <vt:lpstr>Branch Comparator</vt:lpstr>
      <vt:lpstr>Adding Branches</vt:lpstr>
      <vt:lpstr>RISC-V Immediate Encoding</vt:lpstr>
      <vt:lpstr>Let’s Add JALR (I-Format)</vt:lpstr>
      <vt:lpstr>Datapath So Far, with Branches</vt:lpstr>
      <vt:lpstr>Adding JALR (R[rd] = PC+4; PC = R[rs1] + imm)</vt:lpstr>
      <vt:lpstr>Adding JAL</vt:lpstr>
      <vt:lpstr>Datapath with JALR</vt:lpstr>
      <vt:lpstr>Adding JAL (R[rd] = PC+4; PC = PC + {imm,1b’0}) </vt:lpstr>
      <vt:lpstr>U-Format for “Upper Immediate” Instructions</vt:lpstr>
      <vt:lpstr>Implementing LUI (R[rd] = {imm, 12’b0})</vt:lpstr>
      <vt:lpstr>Implementing AUIPC (R[rd] = PC + {imm, 12’b0})</vt:lpstr>
      <vt:lpstr>Recap: Complete RV32I ISA</vt:lpstr>
      <vt:lpstr>Complete RV32I Datapath!</vt:lpstr>
      <vt:lpstr>“And In conclusion…”</vt:lpstr>
      <vt:lpstr>Branch Immediates (In Other ISAs)</vt:lpstr>
      <vt:lpstr>RISC-V Branch Immediates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User</cp:lastModifiedBy>
  <cp:revision>362</cp:revision>
  <cp:lastPrinted>2019-10-07T04:04:08Z</cp:lastPrinted>
  <dcterms:modified xsi:type="dcterms:W3CDTF">2025-06-08T11:11:09Z</dcterms:modified>
</cp:coreProperties>
</file>