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</p:sldMasterIdLst>
  <p:notesMasterIdLst>
    <p:notesMasterId r:id="rId23"/>
  </p:notesMasterIdLst>
  <p:handoutMasterIdLst>
    <p:handoutMasterId r:id="rId24"/>
  </p:handoutMasterIdLst>
  <p:sldIdLst>
    <p:sldId id="740" r:id="rId3"/>
    <p:sldId id="281" r:id="rId4"/>
    <p:sldId id="372" r:id="rId5"/>
    <p:sldId id="373" r:id="rId6"/>
    <p:sldId id="392" r:id="rId7"/>
    <p:sldId id="374" r:id="rId8"/>
    <p:sldId id="375" r:id="rId9"/>
    <p:sldId id="377" r:id="rId10"/>
    <p:sldId id="385" r:id="rId11"/>
    <p:sldId id="382" r:id="rId12"/>
    <p:sldId id="386" r:id="rId13"/>
    <p:sldId id="387" r:id="rId14"/>
    <p:sldId id="393" r:id="rId15"/>
    <p:sldId id="389" r:id="rId16"/>
    <p:sldId id="390" r:id="rId17"/>
    <p:sldId id="376" r:id="rId18"/>
    <p:sldId id="378" r:id="rId19"/>
    <p:sldId id="733" r:id="rId20"/>
    <p:sldId id="739" r:id="rId21"/>
    <p:sldId id="305" r:id="rId22"/>
  </p:sldIdLst>
  <p:sldSz cx="14630400" cy="8229600"/>
  <p:notesSz cx="7772400" cy="14173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504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11480" algn="ctr" rtl="0" fontAlgn="base">
      <a:spcBef>
        <a:spcPct val="0"/>
      </a:spcBef>
      <a:spcAft>
        <a:spcPct val="0"/>
      </a:spcAft>
      <a:defRPr sz="504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822960" algn="ctr" rtl="0" fontAlgn="base">
      <a:spcBef>
        <a:spcPct val="0"/>
      </a:spcBef>
      <a:spcAft>
        <a:spcPct val="0"/>
      </a:spcAft>
      <a:defRPr sz="504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234440" algn="ctr" rtl="0" fontAlgn="base">
      <a:spcBef>
        <a:spcPct val="0"/>
      </a:spcBef>
      <a:spcAft>
        <a:spcPct val="0"/>
      </a:spcAft>
      <a:defRPr sz="504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645920" algn="ctr" rtl="0" fontAlgn="base">
      <a:spcBef>
        <a:spcPct val="0"/>
      </a:spcBef>
      <a:spcAft>
        <a:spcPct val="0"/>
      </a:spcAft>
      <a:defRPr sz="504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057400" algn="l" defTabSz="411480" rtl="0" eaLnBrk="1" latinLnBrk="0" hangingPunct="1">
      <a:defRPr sz="504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468880" algn="l" defTabSz="411480" rtl="0" eaLnBrk="1" latinLnBrk="0" hangingPunct="1">
      <a:defRPr sz="504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2880360" algn="l" defTabSz="411480" rtl="0" eaLnBrk="1" latinLnBrk="0" hangingPunct="1">
      <a:defRPr sz="504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291840" algn="l" defTabSz="411480" rtl="0" eaLnBrk="1" latinLnBrk="0" hangingPunct="1">
      <a:defRPr sz="504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64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5B6A9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78" autoAdjust="0"/>
    <p:restoredTop sz="86376" autoAdjust="0"/>
  </p:normalViewPr>
  <p:slideViewPr>
    <p:cSldViewPr>
      <p:cViewPr varScale="1">
        <p:scale>
          <a:sx n="59" d="100"/>
          <a:sy n="59" d="100"/>
        </p:scale>
        <p:origin x="610" y="72"/>
      </p:cViewPr>
      <p:guideLst>
        <p:guide orient="horz" pos="3264"/>
        <p:guide pos="4608"/>
      </p:guideLst>
    </p:cSldViewPr>
  </p:slideViewPr>
  <p:outlineViewPr>
    <p:cViewPr>
      <p:scale>
        <a:sx n="33" d="100"/>
        <a:sy n="33" d="100"/>
      </p:scale>
      <p:origin x="0" y="-1989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3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5"/>
            <a:ext cx="3368039" cy="711122"/>
          </a:xfrm>
          <a:prstGeom prst="rect">
            <a:avLst/>
          </a:prstGeom>
        </p:spPr>
        <p:txBody>
          <a:bodyPr vert="horz" lIns="125361" tIns="62681" rIns="125361" bIns="62681" rtlCol="0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02564" y="5"/>
            <a:ext cx="3368039" cy="711122"/>
          </a:xfrm>
          <a:prstGeom prst="rect">
            <a:avLst/>
          </a:prstGeom>
        </p:spPr>
        <p:txBody>
          <a:bodyPr vert="horz" lIns="125361" tIns="62681" rIns="125361" bIns="62681" rtlCol="0"/>
          <a:lstStyle>
            <a:lvl1pPr algn="r">
              <a:defRPr sz="1800"/>
            </a:lvl1pPr>
          </a:lstStyle>
          <a:p>
            <a:fld id="{7AE49133-D365-4654-9A26-C5094211012C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13462081"/>
            <a:ext cx="3368039" cy="711119"/>
          </a:xfrm>
          <a:prstGeom prst="rect">
            <a:avLst/>
          </a:prstGeom>
        </p:spPr>
        <p:txBody>
          <a:bodyPr vert="horz" lIns="125361" tIns="62681" rIns="125361" bIns="62681" rtlCol="0" anchor="b"/>
          <a:lstStyle>
            <a:lvl1pPr algn="l">
              <a:defRPr sz="18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402564" y="13462081"/>
            <a:ext cx="3368039" cy="711119"/>
          </a:xfrm>
          <a:prstGeom prst="rect">
            <a:avLst/>
          </a:prstGeom>
        </p:spPr>
        <p:txBody>
          <a:bodyPr vert="horz" lIns="125361" tIns="62681" rIns="125361" bIns="62681" rtlCol="0" anchor="b"/>
          <a:lstStyle>
            <a:lvl1pPr algn="r">
              <a:defRPr sz="1800"/>
            </a:lvl1pPr>
          </a:lstStyle>
          <a:p>
            <a:fld id="{040AFC88-3637-4043-A1BC-7822714A6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239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836613" y="1062038"/>
            <a:ext cx="9448801" cy="53149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7170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777240" y="6732270"/>
            <a:ext cx="6217920" cy="6377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25361" tIns="62681" rIns="125361" bIns="626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0377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080" kern="1200">
        <a:solidFill>
          <a:schemeClr val="tx1"/>
        </a:solidFill>
        <a:latin typeface="Gill Sans" charset="0"/>
        <a:ea typeface="ＭＳ Ｐゴシック" charset="0"/>
        <a:cs typeface="+mn-cs"/>
      </a:defRPr>
    </a:lvl1pPr>
    <a:lvl2pPr marL="411480" algn="l" rtl="0" fontAlgn="base">
      <a:spcBef>
        <a:spcPct val="0"/>
      </a:spcBef>
      <a:spcAft>
        <a:spcPct val="0"/>
      </a:spcAft>
      <a:defRPr sz="1080" kern="1200">
        <a:solidFill>
          <a:schemeClr val="tx1"/>
        </a:solidFill>
        <a:latin typeface="Gill Sans" charset="0"/>
        <a:ea typeface="ＭＳ Ｐゴシック" charset="0"/>
        <a:cs typeface="+mn-cs"/>
      </a:defRPr>
    </a:lvl2pPr>
    <a:lvl3pPr marL="822960" algn="l" rtl="0" fontAlgn="base">
      <a:spcBef>
        <a:spcPct val="0"/>
      </a:spcBef>
      <a:spcAft>
        <a:spcPct val="0"/>
      </a:spcAft>
      <a:defRPr sz="1080" kern="1200">
        <a:solidFill>
          <a:schemeClr val="tx1"/>
        </a:solidFill>
        <a:latin typeface="Gill Sans" charset="0"/>
        <a:ea typeface="ＭＳ Ｐゴシック" charset="0"/>
        <a:cs typeface="+mn-cs"/>
      </a:defRPr>
    </a:lvl3pPr>
    <a:lvl4pPr marL="1234440" algn="l" rtl="0" fontAlgn="base">
      <a:spcBef>
        <a:spcPct val="0"/>
      </a:spcBef>
      <a:spcAft>
        <a:spcPct val="0"/>
      </a:spcAft>
      <a:defRPr sz="1080" kern="1200">
        <a:solidFill>
          <a:schemeClr val="tx1"/>
        </a:solidFill>
        <a:latin typeface="Gill Sans" charset="0"/>
        <a:ea typeface="ＭＳ Ｐゴシック" charset="0"/>
        <a:cs typeface="+mn-cs"/>
      </a:defRPr>
    </a:lvl4pPr>
    <a:lvl5pPr marL="1645920" algn="l" rtl="0" fontAlgn="base">
      <a:spcBef>
        <a:spcPct val="0"/>
      </a:spcBef>
      <a:spcAft>
        <a:spcPct val="0"/>
      </a:spcAft>
      <a:defRPr sz="1080" kern="1200">
        <a:solidFill>
          <a:schemeClr val="tx1"/>
        </a:solidFill>
        <a:latin typeface="Gill Sans" charset="0"/>
        <a:ea typeface="ＭＳ Ｐゴシック" charset="0"/>
        <a:cs typeface="+mn-cs"/>
      </a:defRPr>
    </a:lvl5pPr>
    <a:lvl6pPr marL="205740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411480" rtl="0" eaLnBrk="1" latinLnBrk="0" hangingPunct="1">
      <a:defRPr sz="1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294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7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54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09613"/>
            <a:ext cx="6138862" cy="3454400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4408488"/>
            <a:ext cx="6019800" cy="41767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948" tIns="46473" rIns="92948" bIns="46473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2240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00050" y="587375"/>
            <a:ext cx="6070600" cy="34147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8" y="4343400"/>
            <a:ext cx="5910262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904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57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23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907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052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88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4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83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034"/>
            <a:ext cx="12435840" cy="1764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/>
            </a:lvl1pPr>
            <a:lvl2pPr marL="411480" indent="0" algn="ctr">
              <a:buNone/>
              <a:defRPr/>
            </a:lvl2pPr>
            <a:lvl3pPr marL="822960" indent="0" algn="ctr">
              <a:buNone/>
              <a:defRPr/>
            </a:lvl3pPr>
            <a:lvl4pPr marL="1234440" indent="0" algn="ctr">
              <a:buNone/>
              <a:defRPr/>
            </a:lvl4pPr>
            <a:lvl5pPr marL="1645920" indent="0" algn="ctr">
              <a:buNone/>
              <a:defRPr/>
            </a:lvl5pPr>
            <a:lvl6pPr marL="2057400" indent="0" algn="ctr">
              <a:buNone/>
              <a:defRPr/>
            </a:lvl6pPr>
            <a:lvl7pPr marL="2468880" indent="0" algn="ctr">
              <a:buNone/>
              <a:defRPr/>
            </a:lvl7pPr>
            <a:lvl8pPr marL="2880360" indent="0" algn="ctr">
              <a:buNone/>
              <a:defRPr/>
            </a:lvl8pPr>
            <a:lvl9pPr marL="32918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7627504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756394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01200" y="2556034"/>
            <a:ext cx="2834640" cy="5673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2556034"/>
            <a:ext cx="8366760" cy="5673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746978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94624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4476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97280" y="1371600"/>
            <a:ext cx="6156960" cy="2566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8080" y="1371600"/>
            <a:ext cx="6156960" cy="2566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0171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034"/>
            <a:ext cx="12435840" cy="1764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/>
            </a:lvl1pPr>
            <a:lvl2pPr marL="411480" indent="0" algn="ctr">
              <a:buNone/>
              <a:defRPr/>
            </a:lvl2pPr>
            <a:lvl3pPr marL="822960" indent="0" algn="ctr">
              <a:buNone/>
              <a:defRPr/>
            </a:lvl3pPr>
            <a:lvl4pPr marL="1234440" indent="0" algn="ctr">
              <a:buNone/>
              <a:defRPr/>
            </a:lvl4pPr>
            <a:lvl5pPr marL="1645920" indent="0" algn="ctr">
              <a:buNone/>
              <a:defRPr/>
            </a:lvl5pPr>
            <a:lvl6pPr marL="2057400" indent="0" algn="ctr">
              <a:buNone/>
              <a:defRPr/>
            </a:lvl6pPr>
            <a:lvl7pPr marL="2468880" indent="0" algn="ctr">
              <a:buNone/>
              <a:defRPr/>
            </a:lvl7pPr>
            <a:lvl8pPr marL="2880360" indent="0" algn="ctr">
              <a:buNone/>
              <a:defRPr/>
            </a:lvl8pPr>
            <a:lvl9pPr marL="32918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39675412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010" y="182880"/>
            <a:ext cx="9254014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Line 3"/>
          <p:cNvSpPr>
            <a:spLocks noChangeShapeType="1"/>
          </p:cNvSpPr>
          <p:nvPr userDrawn="1"/>
        </p:nvSpPr>
        <p:spPr bwMode="auto">
          <a:xfrm>
            <a:off x="1097280" y="822960"/>
            <a:ext cx="12710160" cy="0"/>
          </a:xfrm>
          <a:prstGeom prst="line">
            <a:avLst/>
          </a:prstGeom>
          <a:noFill/>
          <a:ln w="5715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536"/>
          </a:p>
        </p:txBody>
      </p:sp>
    </p:spTree>
    <p:extLst>
      <p:ext uri="{BB962C8B-B14F-4D97-AF65-F5344CB8AC3E}">
        <p14:creationId xmlns:p14="http://schemas.microsoft.com/office/powerpoint/2010/main" val="63966400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859" y="5287804"/>
            <a:ext cx="12435840" cy="1634490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859" y="3487579"/>
            <a:ext cx="12435840" cy="1800225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20"/>
            </a:lvl2pPr>
            <a:lvl3pPr marL="822960" indent="0">
              <a:buNone/>
              <a:defRPr sz="1440"/>
            </a:lvl3pPr>
            <a:lvl4pPr marL="1234440" indent="0">
              <a:buNone/>
              <a:defRPr sz="1260"/>
            </a:lvl4pPr>
            <a:lvl5pPr marL="1645920" indent="0">
              <a:buNone/>
              <a:defRPr sz="1260"/>
            </a:lvl5pPr>
            <a:lvl6pPr marL="2057400" indent="0">
              <a:buNone/>
              <a:defRPr sz="1260"/>
            </a:lvl6pPr>
            <a:lvl7pPr marL="2468880" indent="0">
              <a:buNone/>
              <a:defRPr sz="1260"/>
            </a:lvl7pPr>
            <a:lvl8pPr marL="2880360" indent="0">
              <a:buNone/>
              <a:defRPr sz="1260"/>
            </a:lvl8pPr>
            <a:lvl9pPr marL="32918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207581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371600"/>
            <a:ext cx="6212205" cy="4647724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6645" y="1371600"/>
            <a:ext cx="6212205" cy="4647724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509714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30042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1659"/>
            <a:ext cx="6463665" cy="768668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10327"/>
            <a:ext cx="6463665" cy="4740593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358" y="1841659"/>
            <a:ext cx="6466523" cy="768668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358" y="2610327"/>
            <a:ext cx="6466523" cy="4740593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58368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4266042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03975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204964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7184"/>
            <a:ext cx="4813459" cy="139446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715" y="327184"/>
            <a:ext cx="8178165" cy="702373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1721644"/>
            <a:ext cx="4813459" cy="5629275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013934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502" y="5760720"/>
            <a:ext cx="8778240" cy="68008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502" y="735807"/>
            <a:ext cx="8778240" cy="4937760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502" y="6440805"/>
            <a:ext cx="8778240" cy="965835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85691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41731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18458" y="182880"/>
            <a:ext cx="3140393" cy="58364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2880"/>
            <a:ext cx="9284018" cy="58364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401115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1" y="182880"/>
            <a:ext cx="9161781" cy="10763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1" y="1371600"/>
            <a:ext cx="12555221" cy="2085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3640456"/>
            <a:ext cx="12555221" cy="2085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88115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82880"/>
            <a:ext cx="9164320" cy="5695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97280" y="1371600"/>
            <a:ext cx="6156960" cy="2566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498080" y="1371600"/>
            <a:ext cx="6156960" cy="11906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498080" y="2745106"/>
            <a:ext cx="6156960" cy="1192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835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859" y="5287804"/>
            <a:ext cx="12435840" cy="1634490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859" y="3487579"/>
            <a:ext cx="12435840" cy="1800225"/>
          </a:xfrm>
        </p:spPr>
        <p:txBody>
          <a:bodyPr anchor="b"/>
          <a:lstStyle>
            <a:lvl1pPr marL="0" indent="0">
              <a:buNone/>
              <a:defRPr sz="1800"/>
            </a:lvl1pPr>
            <a:lvl2pPr marL="411480" indent="0">
              <a:buNone/>
              <a:defRPr sz="1620"/>
            </a:lvl2pPr>
            <a:lvl3pPr marL="822960" indent="0">
              <a:buNone/>
              <a:defRPr sz="1440"/>
            </a:lvl3pPr>
            <a:lvl4pPr marL="1234440" indent="0">
              <a:buNone/>
              <a:defRPr sz="1260"/>
            </a:lvl4pPr>
            <a:lvl5pPr marL="1645920" indent="0">
              <a:buNone/>
              <a:defRPr sz="1260"/>
            </a:lvl5pPr>
            <a:lvl6pPr marL="2057400" indent="0">
              <a:buNone/>
              <a:defRPr sz="1260"/>
            </a:lvl6pPr>
            <a:lvl7pPr marL="2468880" indent="0">
              <a:buNone/>
              <a:defRPr sz="1260"/>
            </a:lvl7pPr>
            <a:lvl8pPr marL="2880360" indent="0">
              <a:buNone/>
              <a:defRPr sz="1260"/>
            </a:lvl8pPr>
            <a:lvl9pPr marL="3291840" indent="0">
              <a:buNone/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212806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4663440"/>
            <a:ext cx="5052060" cy="3566160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83780" y="4663440"/>
            <a:ext cx="5052060" cy="3566160"/>
          </a:xfrm>
        </p:spPr>
        <p:txBody>
          <a:bodyPr/>
          <a:lstStyle>
            <a:lvl1pPr>
              <a:defRPr sz="2520"/>
            </a:lvl1pPr>
            <a:lvl2pPr>
              <a:defRPr sz="2160"/>
            </a:lvl2pPr>
            <a:lvl3pPr>
              <a:defRPr sz="1800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978492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30042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1659"/>
            <a:ext cx="6463665" cy="768668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10327"/>
            <a:ext cx="6463665" cy="4740593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358" y="1841659"/>
            <a:ext cx="6466523" cy="768668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358" y="2610327"/>
            <a:ext cx="6466523" cy="4740593"/>
          </a:xfrm>
        </p:spPr>
        <p:txBody>
          <a:bodyPr/>
          <a:lstStyle>
            <a:lvl1pPr>
              <a:defRPr sz="2160"/>
            </a:lvl1pPr>
            <a:lvl2pPr>
              <a:defRPr sz="1800"/>
            </a:lvl2pPr>
            <a:lvl3pPr>
              <a:defRPr sz="162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768276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1133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417121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7184"/>
            <a:ext cx="4813459" cy="139446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715" y="327184"/>
            <a:ext cx="8178165" cy="702373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1721644"/>
            <a:ext cx="4813459" cy="5629275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085376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502" y="5760720"/>
            <a:ext cx="8778240" cy="68008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502" y="735807"/>
            <a:ext cx="8778240" cy="4937760"/>
          </a:xfrm>
        </p:spPr>
        <p:txBody>
          <a:bodyPr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502" y="6440805"/>
            <a:ext cx="8778240" cy="965835"/>
          </a:xfrm>
        </p:spPr>
        <p:txBody>
          <a:bodyPr/>
          <a:lstStyle>
            <a:lvl1pPr marL="0" indent="0">
              <a:buNone/>
              <a:defRPr sz="1260"/>
            </a:lvl1pPr>
            <a:lvl2pPr marL="411480" indent="0">
              <a:buNone/>
              <a:defRPr sz="1080"/>
            </a:lvl2pPr>
            <a:lvl3pPr marL="822960" indent="0">
              <a:buNone/>
              <a:defRPr sz="900"/>
            </a:lvl3pPr>
            <a:lvl4pPr marL="1234440" indent="0">
              <a:buNone/>
              <a:defRPr sz="810"/>
            </a:lvl4pPr>
            <a:lvl5pPr marL="1645920" indent="0">
              <a:buNone/>
              <a:defRPr sz="810"/>
            </a:lvl5pPr>
            <a:lvl6pPr marL="2057400" indent="0">
              <a:buNone/>
              <a:defRPr sz="810"/>
            </a:lvl6pPr>
            <a:lvl7pPr marL="2468880" indent="0">
              <a:buNone/>
              <a:defRPr sz="810"/>
            </a:lvl7pPr>
            <a:lvl8pPr marL="2880360" indent="0">
              <a:buNone/>
              <a:defRPr sz="810"/>
            </a:lvl8pPr>
            <a:lvl9pPr marL="3291840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16550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2556034"/>
            <a:ext cx="9254014" cy="2107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4560" y="4663440"/>
            <a:ext cx="10241280" cy="356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87" r:id="rId12"/>
    <p:sldLayoutId id="2147483688" r:id="rId13"/>
    <p:sldLayoutId id="2147483689" r:id="rId14"/>
  </p:sldLayoutIdLst>
  <p:transition/>
  <p:hf sldNum="0" hdr="0" ftr="0" dt="0"/>
  <p:txStyles>
    <p:titleStyle>
      <a:lvl1pPr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+mj-lt"/>
          <a:ea typeface="+mj-ea"/>
          <a:cs typeface="+mj-cs"/>
          <a:sym typeface="Helvetica" charset="0"/>
        </a:defRPr>
      </a:lvl1pPr>
      <a:lvl2pPr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2pPr>
      <a:lvl3pPr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3pPr>
      <a:lvl4pPr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4pPr>
      <a:lvl5pPr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5pPr>
      <a:lvl6pPr marL="411480"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6pPr>
      <a:lvl7pPr marL="822960"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7pPr>
      <a:lvl8pPr marL="1234440"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8pPr>
      <a:lvl9pPr marL="1645920"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9pPr>
    </p:titleStyle>
    <p:bodyStyle>
      <a:lvl1pPr algn="ctr" rtl="0" fontAlgn="base">
        <a:lnSpc>
          <a:spcPct val="75000"/>
        </a:lnSpc>
        <a:spcBef>
          <a:spcPts val="2970"/>
        </a:spcBef>
        <a:spcAft>
          <a:spcPct val="0"/>
        </a:spcAft>
        <a:defRPr sz="3780" b="1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525780" algn="ctr" rtl="0" fontAlgn="base">
        <a:lnSpc>
          <a:spcPct val="85000"/>
        </a:lnSpc>
        <a:spcBef>
          <a:spcPts val="1620"/>
        </a:spcBef>
        <a:spcAft>
          <a:spcPct val="0"/>
        </a:spcAft>
        <a:defRPr sz="3240" b="1">
          <a:solidFill>
            <a:srgbClr val="0D407F"/>
          </a:solidFill>
          <a:latin typeface="+mn-lt"/>
          <a:ea typeface="+mn-ea"/>
          <a:cs typeface="+mn-cs"/>
          <a:sym typeface="Helvetica" charset="0"/>
        </a:defRPr>
      </a:lvl2pPr>
      <a:lvl3pPr marL="1074420" algn="ctr" rtl="0" fontAlgn="base">
        <a:lnSpc>
          <a:spcPct val="85000"/>
        </a:lnSpc>
        <a:spcBef>
          <a:spcPts val="1350"/>
        </a:spcBef>
        <a:spcAft>
          <a:spcPct val="0"/>
        </a:spcAft>
        <a:defRPr sz="2880" b="1">
          <a:solidFill>
            <a:srgbClr val="810A52"/>
          </a:solidFill>
          <a:latin typeface="+mn-lt"/>
          <a:ea typeface="+mn-ea"/>
          <a:cs typeface="+mn-cs"/>
          <a:sym typeface="Helvetica" charset="0"/>
        </a:defRPr>
      </a:lvl3pPr>
      <a:lvl4pPr marL="1623060" algn="ctr" rtl="0" fontAlgn="base">
        <a:spcBef>
          <a:spcPts val="540"/>
        </a:spcBef>
        <a:spcAft>
          <a:spcPct val="0"/>
        </a:spcAft>
        <a:defRPr sz="2340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4pPr>
      <a:lvl5pPr marL="2171700" algn="ctr" rtl="0" fontAlgn="base">
        <a:spcBef>
          <a:spcPts val="540"/>
        </a:spcBef>
        <a:spcAft>
          <a:spcPct val="0"/>
        </a:spcAft>
        <a:defRPr sz="2340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5pPr>
      <a:lvl6pPr marL="2583180" algn="ctr" rtl="0" fontAlgn="base">
        <a:spcBef>
          <a:spcPts val="540"/>
        </a:spcBef>
        <a:spcAft>
          <a:spcPct val="0"/>
        </a:spcAft>
        <a:defRPr sz="2340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6pPr>
      <a:lvl7pPr marL="2994660" algn="ctr" rtl="0" fontAlgn="base">
        <a:spcBef>
          <a:spcPts val="540"/>
        </a:spcBef>
        <a:spcAft>
          <a:spcPct val="0"/>
        </a:spcAft>
        <a:defRPr sz="2340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7pPr>
      <a:lvl8pPr marL="3406140" algn="ctr" rtl="0" fontAlgn="base">
        <a:spcBef>
          <a:spcPts val="540"/>
        </a:spcBef>
        <a:spcAft>
          <a:spcPct val="0"/>
        </a:spcAft>
        <a:defRPr sz="2340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8pPr>
      <a:lvl9pPr marL="3817620" algn="ctr" rtl="0" fontAlgn="base">
        <a:spcBef>
          <a:spcPts val="540"/>
        </a:spcBef>
        <a:spcAft>
          <a:spcPct val="0"/>
        </a:spcAft>
        <a:defRPr sz="2340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23010" y="182880"/>
            <a:ext cx="9254014" cy="1188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title style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7280" y="1371600"/>
            <a:ext cx="12561570" cy="464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5400" tIns="25400" rIns="25400" bIns="254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Helvetica" charset="0"/>
              </a:rPr>
              <a:t>Click to edit Master text styles</a:t>
            </a:r>
          </a:p>
          <a:p>
            <a:pPr lvl="1"/>
            <a:r>
              <a:rPr lang="en-US">
                <a:sym typeface="Helvetica" charset="0"/>
              </a:rPr>
              <a:t>Second level</a:t>
            </a:r>
          </a:p>
          <a:p>
            <a:pPr lvl="2"/>
            <a:r>
              <a:rPr lang="en-US">
                <a:sym typeface="Helvetica" charset="0"/>
              </a:rPr>
              <a:t>Third level</a:t>
            </a:r>
          </a:p>
          <a:p>
            <a:pPr lvl="3"/>
            <a:r>
              <a:rPr lang="en-US">
                <a:sym typeface="Helvetica" charset="0"/>
              </a:rPr>
              <a:t>Fourth level</a:t>
            </a:r>
          </a:p>
          <a:p>
            <a:pPr lvl="4"/>
            <a:r>
              <a:rPr lang="en-US">
                <a:sym typeface="Helvetica" charset="0"/>
              </a:rPr>
              <a:t>Fifth level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A4DA05-C28B-3943-B179-85232E1AF05F}"/>
              </a:ext>
            </a:extLst>
          </p:cNvPr>
          <p:cNvSpPr>
            <a:spLocks/>
          </p:cNvSpPr>
          <p:nvPr userDrawn="1"/>
        </p:nvSpPr>
        <p:spPr bwMode="auto">
          <a:xfrm>
            <a:off x="1120140" y="7989570"/>
            <a:ext cx="7943850" cy="205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2860" tIns="22860" rIns="22860" bIns="22860"/>
          <a:lstStyle/>
          <a:p>
            <a:pPr algn="l"/>
            <a:fld id="{9AA60BFB-1BA1-45B4-B481-B22DC282B3E2}" type="slidenum">
              <a:rPr lang="en-US" sz="1080" b="1" baseline="0" smtClean="0">
                <a:solidFill>
                  <a:srgbClr val="063DE8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‹#›</a:t>
            </a:fld>
            <a:endParaRPr lang="en-US" sz="1080" b="1" dirty="0">
              <a:solidFill>
                <a:srgbClr val="063DE8"/>
              </a:solidFill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90" r:id="rId13"/>
  </p:sldLayoutIdLst>
  <p:transition/>
  <p:hf sldNum="0" hdr="0" ftr="0" dt="0"/>
  <p:txStyles>
    <p:titleStyle>
      <a:lvl1pPr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+mj-lt"/>
          <a:ea typeface="+mj-ea"/>
          <a:cs typeface="+mj-cs"/>
          <a:sym typeface="Helvetica" charset="0"/>
        </a:defRPr>
      </a:lvl1pPr>
      <a:lvl2pPr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2pPr>
      <a:lvl3pPr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3pPr>
      <a:lvl4pPr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4pPr>
      <a:lvl5pPr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5pPr>
      <a:lvl6pPr marL="411480"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6pPr>
      <a:lvl7pPr marL="822960"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7pPr>
      <a:lvl8pPr marL="1234440"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8pPr>
      <a:lvl9pPr marL="1645920" algn="l" rtl="0" fontAlgn="base">
        <a:lnSpc>
          <a:spcPct val="87000"/>
        </a:lnSpc>
        <a:spcBef>
          <a:spcPct val="0"/>
        </a:spcBef>
        <a:spcAft>
          <a:spcPct val="0"/>
        </a:spcAft>
        <a:defRPr sz="3780" b="1">
          <a:solidFill>
            <a:srgbClr val="063DE8"/>
          </a:solidFill>
          <a:latin typeface="Helvetica" charset="0"/>
          <a:ea typeface="ヒラギノ角ゴ ProN W6" charset="0"/>
          <a:cs typeface="ヒラギノ角ゴ ProN W6" charset="0"/>
          <a:sym typeface="Helvetica" charset="0"/>
        </a:defRPr>
      </a:lvl9pPr>
    </p:titleStyle>
    <p:bodyStyle>
      <a:lvl1pPr marL="182880" indent="-182880" algn="l" rtl="0" fontAlgn="base">
        <a:lnSpc>
          <a:spcPct val="75000"/>
        </a:lnSpc>
        <a:spcBef>
          <a:spcPts val="2970"/>
        </a:spcBef>
        <a:spcAft>
          <a:spcPct val="0"/>
        </a:spcAft>
        <a:buClr>
          <a:srgbClr val="000000"/>
        </a:buClr>
        <a:buSzPct val="100000"/>
        <a:buFont typeface="Times" charset="0"/>
        <a:buChar char="•"/>
        <a:defRPr sz="4050" b="1">
          <a:solidFill>
            <a:srgbClr val="000000"/>
          </a:solidFill>
          <a:latin typeface="+mn-lt"/>
          <a:ea typeface="+mn-ea"/>
          <a:cs typeface="+mn-cs"/>
          <a:sym typeface="Helvetica" charset="0"/>
        </a:defRPr>
      </a:lvl1pPr>
      <a:lvl2pPr marL="594360" indent="-171450" algn="l" rtl="0" fontAlgn="base">
        <a:lnSpc>
          <a:spcPct val="85000"/>
        </a:lnSpc>
        <a:spcBef>
          <a:spcPts val="1620"/>
        </a:spcBef>
        <a:spcAft>
          <a:spcPct val="0"/>
        </a:spcAft>
        <a:buClr>
          <a:srgbClr val="0D407F"/>
        </a:buClr>
        <a:buSzPct val="100000"/>
        <a:buFont typeface="Helvetica" charset="0"/>
        <a:buChar char="•"/>
        <a:defRPr sz="3510" b="1">
          <a:solidFill>
            <a:srgbClr val="0D407F"/>
          </a:solidFill>
          <a:latin typeface="+mn-lt"/>
          <a:ea typeface="+mn-ea"/>
          <a:cs typeface="+mn-cs"/>
          <a:sym typeface="Helvetica" charset="0"/>
        </a:defRPr>
      </a:lvl2pPr>
      <a:lvl3pPr marL="1108710" indent="-308610" algn="l" rtl="0" fontAlgn="base">
        <a:lnSpc>
          <a:spcPct val="85000"/>
        </a:lnSpc>
        <a:spcBef>
          <a:spcPts val="1350"/>
        </a:spcBef>
        <a:spcAft>
          <a:spcPct val="0"/>
        </a:spcAft>
        <a:buClr>
          <a:srgbClr val="810A52"/>
        </a:buClr>
        <a:buSzPct val="100000"/>
        <a:buFont typeface="Wingdings" charset="0"/>
        <a:buChar char="§"/>
        <a:defRPr sz="3150" b="1">
          <a:solidFill>
            <a:srgbClr val="810A52"/>
          </a:solidFill>
          <a:latin typeface="+mn-lt"/>
          <a:ea typeface="+mn-ea"/>
          <a:cs typeface="+mn-cs"/>
          <a:sym typeface="Helvetica" charset="0"/>
        </a:defRPr>
      </a:lvl3pPr>
      <a:lvl4pPr marL="1520190" indent="-308610" algn="l" rtl="0" fontAlgn="base">
        <a:spcBef>
          <a:spcPts val="540"/>
        </a:spcBef>
        <a:spcAft>
          <a:spcPct val="0"/>
        </a:spcAft>
        <a:buClr>
          <a:srgbClr val="000000"/>
        </a:buClr>
        <a:buSzPct val="100000"/>
        <a:buFont typeface="Times" charset="0"/>
        <a:buChar char="•"/>
        <a:defRPr sz="2610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4pPr>
      <a:lvl5pPr marL="1931670" indent="-308610" algn="l" rtl="0" fontAlgn="base">
        <a:spcBef>
          <a:spcPts val="540"/>
        </a:spcBef>
        <a:spcAft>
          <a:spcPct val="0"/>
        </a:spcAft>
        <a:buClr>
          <a:srgbClr val="000000"/>
        </a:buClr>
        <a:buSzPct val="100000"/>
        <a:buFont typeface="Helvetica" charset="0"/>
        <a:buChar char="»"/>
        <a:defRPr sz="2610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5pPr>
      <a:lvl6pPr marL="2343150" indent="-308610" algn="l" rtl="0" fontAlgn="base">
        <a:spcBef>
          <a:spcPts val="540"/>
        </a:spcBef>
        <a:spcAft>
          <a:spcPct val="0"/>
        </a:spcAft>
        <a:buClr>
          <a:srgbClr val="000000"/>
        </a:buClr>
        <a:buSzPct val="100000"/>
        <a:buFont typeface="Helvetica" charset="0"/>
        <a:buChar char="»"/>
        <a:defRPr sz="2610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6pPr>
      <a:lvl7pPr marL="2754630" indent="-308610" algn="l" rtl="0" fontAlgn="base">
        <a:spcBef>
          <a:spcPts val="540"/>
        </a:spcBef>
        <a:spcAft>
          <a:spcPct val="0"/>
        </a:spcAft>
        <a:buClr>
          <a:srgbClr val="000000"/>
        </a:buClr>
        <a:buSzPct val="100000"/>
        <a:buFont typeface="Helvetica" charset="0"/>
        <a:buChar char="»"/>
        <a:defRPr sz="2610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7pPr>
      <a:lvl8pPr marL="3166110" indent="-308610" algn="l" rtl="0" fontAlgn="base">
        <a:spcBef>
          <a:spcPts val="540"/>
        </a:spcBef>
        <a:spcAft>
          <a:spcPct val="0"/>
        </a:spcAft>
        <a:buClr>
          <a:srgbClr val="000000"/>
        </a:buClr>
        <a:buSzPct val="100000"/>
        <a:buFont typeface="Helvetica" charset="0"/>
        <a:buChar char="»"/>
        <a:defRPr sz="2610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8pPr>
      <a:lvl9pPr marL="3577590" indent="-308610" algn="l" rtl="0" fontAlgn="base">
        <a:spcBef>
          <a:spcPts val="540"/>
        </a:spcBef>
        <a:spcAft>
          <a:spcPct val="0"/>
        </a:spcAft>
        <a:buClr>
          <a:srgbClr val="000000"/>
        </a:buClr>
        <a:buSzPct val="100000"/>
        <a:buFont typeface="Helvetica" charset="0"/>
        <a:buChar char="»"/>
        <a:defRPr sz="2610" b="1">
          <a:solidFill>
            <a:srgbClr val="000000"/>
          </a:solidFill>
          <a:latin typeface="+mn-lt"/>
          <a:ea typeface="ヒラギノ角ゴ ProN W3" charset="0"/>
          <a:cs typeface="ヒラギノ角ゴ ProN W3" charset="0"/>
          <a:sym typeface="Helvetica" charset="0"/>
        </a:defRPr>
      </a:lvl9pPr>
    </p:bodyStyle>
    <p:otherStyle>
      <a:defPPr>
        <a:defRPr lang="en-US"/>
      </a:defPPr>
      <a:lvl1pPr marL="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41148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299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010" y="182880"/>
            <a:ext cx="11203758" cy="64008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5" name="Group 174"/>
          <p:cNvGrpSpPr/>
          <p:nvPr/>
        </p:nvGrpSpPr>
        <p:grpSpPr>
          <a:xfrm>
            <a:off x="683624" y="932065"/>
            <a:ext cx="13334170" cy="3544685"/>
            <a:chOff x="2570548" y="1802732"/>
            <a:chExt cx="7941879" cy="2216657"/>
          </a:xfrm>
        </p:grpSpPr>
        <p:sp>
          <p:nvSpPr>
            <p:cNvPr id="34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345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2064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346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347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348" name="Freeform 34"/>
            <p:cNvSpPr>
              <a:spLocks/>
            </p:cNvSpPr>
            <p:nvPr/>
          </p:nvSpPr>
          <p:spPr bwMode="auto">
            <a:xfrm flipV="1">
              <a:off x="3670807" y="3239112"/>
              <a:ext cx="410336" cy="28590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349" name="Group 35"/>
            <p:cNvGrpSpPr>
              <a:grpSpLocks/>
            </p:cNvGrpSpPr>
            <p:nvPr/>
          </p:nvGrpSpPr>
          <p:grpSpPr bwMode="auto">
            <a:xfrm>
              <a:off x="4011843" y="3187949"/>
              <a:ext cx="805457" cy="831440"/>
              <a:chOff x="1326" y="1691"/>
              <a:chExt cx="470" cy="490"/>
            </a:xfrm>
          </p:grpSpPr>
          <p:sp>
            <p:nvSpPr>
              <p:cNvPr id="358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9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60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350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351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352" name="Freeform 44"/>
            <p:cNvSpPr>
              <a:spLocks/>
            </p:cNvSpPr>
            <p:nvPr/>
          </p:nvSpPr>
          <p:spPr bwMode="auto">
            <a:xfrm>
              <a:off x="2570548" y="1802732"/>
              <a:ext cx="2249907" cy="1545557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353" name="Rectangle 42"/>
            <p:cNvSpPr>
              <a:spLocks noChangeArrowheads="1"/>
            </p:cNvSpPr>
            <p:nvPr/>
          </p:nvSpPr>
          <p:spPr bwMode="auto">
            <a:xfrm>
              <a:off x="2753287" y="3348468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354" name="Rectangle 42"/>
            <p:cNvSpPr>
              <a:spLocks noChangeArrowheads="1"/>
            </p:cNvSpPr>
            <p:nvPr/>
          </p:nvSpPr>
          <p:spPr bwMode="auto">
            <a:xfrm>
              <a:off x="9427592" y="2573562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355" name="Rectangle 42"/>
            <p:cNvSpPr>
              <a:spLocks noChangeArrowheads="1"/>
            </p:cNvSpPr>
            <p:nvPr/>
          </p:nvSpPr>
          <p:spPr bwMode="auto">
            <a:xfrm>
              <a:off x="10260849" y="3048965"/>
              <a:ext cx="251578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wb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56" name="Rectangle 42"/>
            <p:cNvSpPr>
              <a:spLocks noChangeArrowheads="1"/>
            </p:cNvSpPr>
            <p:nvPr/>
          </p:nvSpPr>
          <p:spPr bwMode="auto">
            <a:xfrm>
              <a:off x="7791188" y="2653349"/>
              <a:ext cx="223890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357" name="Rectangle 42"/>
            <p:cNvSpPr>
              <a:spLocks noChangeArrowheads="1"/>
            </p:cNvSpPr>
            <p:nvPr/>
          </p:nvSpPr>
          <p:spPr bwMode="auto">
            <a:xfrm>
              <a:off x="5603449" y="2671012"/>
              <a:ext cx="251578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wb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361" name="Freeform 48"/>
          <p:cNvSpPr>
            <a:spLocks/>
          </p:cNvSpPr>
          <p:nvPr/>
        </p:nvSpPr>
        <p:spPr bwMode="auto">
          <a:xfrm>
            <a:off x="4987226" y="3199543"/>
            <a:ext cx="1435865" cy="373113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62" name="Freeform 49"/>
          <p:cNvSpPr>
            <a:spLocks/>
          </p:cNvSpPr>
          <p:nvPr/>
        </p:nvSpPr>
        <p:spPr bwMode="auto">
          <a:xfrm>
            <a:off x="4987225" y="3556241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63" name="Freeform 53"/>
          <p:cNvSpPr>
            <a:spLocks/>
          </p:cNvSpPr>
          <p:nvPr/>
        </p:nvSpPr>
        <p:spPr bwMode="auto">
          <a:xfrm>
            <a:off x="7105867" y="3984090"/>
            <a:ext cx="1144409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64" name="Rectangle 56"/>
          <p:cNvSpPr>
            <a:spLocks noChangeArrowheads="1"/>
          </p:cNvSpPr>
          <p:nvPr/>
        </p:nvSpPr>
        <p:spPr bwMode="auto">
          <a:xfrm>
            <a:off x="5128888" y="3633053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365" name="Line 58"/>
          <p:cNvSpPr>
            <a:spLocks noChangeShapeType="1"/>
          </p:cNvSpPr>
          <p:nvPr/>
        </p:nvSpPr>
        <p:spPr bwMode="auto">
          <a:xfrm>
            <a:off x="4987225" y="3207276"/>
            <a:ext cx="9036" cy="31286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66" name="Freeform 61"/>
          <p:cNvSpPr>
            <a:spLocks/>
          </p:cNvSpPr>
          <p:nvPr/>
        </p:nvSpPr>
        <p:spPr bwMode="auto">
          <a:xfrm>
            <a:off x="4973167" y="3913147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367" name="Group 62"/>
          <p:cNvGrpSpPr>
            <a:grpSpLocks/>
          </p:cNvGrpSpPr>
          <p:nvPr/>
        </p:nvGrpSpPr>
        <p:grpSpPr bwMode="auto">
          <a:xfrm>
            <a:off x="9933229" y="3153080"/>
            <a:ext cx="676939" cy="1168993"/>
            <a:chOff x="4085" y="1630"/>
            <a:chExt cx="241" cy="385"/>
          </a:xfrm>
        </p:grpSpPr>
        <p:sp>
          <p:nvSpPr>
            <p:cNvPr id="368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9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218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370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13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371" name="Rectangle 72"/>
          <p:cNvSpPr>
            <a:spLocks noChangeArrowheads="1"/>
          </p:cNvSpPr>
          <p:nvPr/>
        </p:nvSpPr>
        <p:spPr bwMode="auto">
          <a:xfrm>
            <a:off x="7010400" y="4712110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72" name="Rectangle 74"/>
          <p:cNvSpPr>
            <a:spLocks noChangeArrowheads="1"/>
          </p:cNvSpPr>
          <p:nvPr/>
        </p:nvSpPr>
        <p:spPr bwMode="auto">
          <a:xfrm>
            <a:off x="6444181" y="2297222"/>
            <a:ext cx="1502103" cy="2303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73" name="Rectangle 76"/>
          <p:cNvSpPr>
            <a:spLocks noChangeArrowheads="1"/>
          </p:cNvSpPr>
          <p:nvPr/>
        </p:nvSpPr>
        <p:spPr bwMode="auto">
          <a:xfrm>
            <a:off x="6546970" y="4224370"/>
            <a:ext cx="855203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2"/>
                </a:solidFill>
              </a:rPr>
              <a:t>Reg</a:t>
            </a:r>
            <a:r>
              <a:rPr lang="en-US" sz="1800" b="1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374" name="Line 86"/>
          <p:cNvSpPr>
            <a:spLocks noChangeShapeType="1"/>
          </p:cNvSpPr>
          <p:nvPr/>
        </p:nvSpPr>
        <p:spPr bwMode="auto">
          <a:xfrm>
            <a:off x="10612908" y="3719178"/>
            <a:ext cx="74064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75" name="Freeform 53"/>
          <p:cNvSpPr>
            <a:spLocks/>
          </p:cNvSpPr>
          <p:nvPr/>
        </p:nvSpPr>
        <p:spPr bwMode="auto">
          <a:xfrm>
            <a:off x="7966042" y="3472598"/>
            <a:ext cx="284234" cy="5717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76" name="Line 86"/>
          <p:cNvSpPr>
            <a:spLocks noChangeShapeType="1"/>
          </p:cNvSpPr>
          <p:nvPr/>
        </p:nvSpPr>
        <p:spPr bwMode="auto">
          <a:xfrm flipH="1">
            <a:off x="11044317" y="1333022"/>
            <a:ext cx="7822" cy="14288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77" name="Line 86"/>
          <p:cNvSpPr>
            <a:spLocks noChangeShapeType="1"/>
          </p:cNvSpPr>
          <p:nvPr/>
        </p:nvSpPr>
        <p:spPr bwMode="auto">
          <a:xfrm flipV="1">
            <a:off x="5430367" y="1567717"/>
            <a:ext cx="8210042" cy="101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78" name="Line 86"/>
          <p:cNvSpPr>
            <a:spLocks noChangeShapeType="1"/>
          </p:cNvSpPr>
          <p:nvPr/>
        </p:nvSpPr>
        <p:spPr bwMode="auto">
          <a:xfrm flipH="1">
            <a:off x="5408723" y="1567717"/>
            <a:ext cx="11609" cy="113012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79" name="Freeform 53"/>
          <p:cNvSpPr>
            <a:spLocks/>
          </p:cNvSpPr>
          <p:nvPr/>
        </p:nvSpPr>
        <p:spPr bwMode="auto">
          <a:xfrm flipV="1">
            <a:off x="5420332" y="2650658"/>
            <a:ext cx="1004090" cy="4718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80" name="Freeform 379"/>
          <p:cNvSpPr>
            <a:spLocks/>
          </p:cNvSpPr>
          <p:nvPr/>
        </p:nvSpPr>
        <p:spPr bwMode="auto">
          <a:xfrm>
            <a:off x="7335367" y="4467923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381" name="Line 85"/>
          <p:cNvSpPr>
            <a:spLocks noChangeShapeType="1"/>
          </p:cNvSpPr>
          <p:nvPr/>
        </p:nvSpPr>
        <p:spPr bwMode="auto">
          <a:xfrm>
            <a:off x="7411567" y="4600880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82" name="Rectangle 56"/>
          <p:cNvSpPr>
            <a:spLocks noChangeArrowheads="1"/>
          </p:cNvSpPr>
          <p:nvPr/>
        </p:nvSpPr>
        <p:spPr bwMode="auto">
          <a:xfrm>
            <a:off x="5128888" y="3229280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383" name="Rectangle 56"/>
          <p:cNvSpPr>
            <a:spLocks noChangeArrowheads="1"/>
          </p:cNvSpPr>
          <p:nvPr/>
        </p:nvSpPr>
        <p:spPr bwMode="auto">
          <a:xfrm>
            <a:off x="5130604" y="2848280"/>
            <a:ext cx="103942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384" name="Rectangle 76"/>
          <p:cNvSpPr>
            <a:spLocks noChangeArrowheads="1"/>
          </p:cNvSpPr>
          <p:nvPr/>
        </p:nvSpPr>
        <p:spPr bwMode="auto">
          <a:xfrm>
            <a:off x="6420967" y="376268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5" name="Rectangle 76"/>
          <p:cNvSpPr>
            <a:spLocks noChangeArrowheads="1"/>
          </p:cNvSpPr>
          <p:nvPr/>
        </p:nvSpPr>
        <p:spPr bwMode="auto">
          <a:xfrm>
            <a:off x="6420967" y="338168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6" name="Rectangle 76"/>
          <p:cNvSpPr>
            <a:spLocks noChangeArrowheads="1"/>
          </p:cNvSpPr>
          <p:nvPr/>
        </p:nvSpPr>
        <p:spPr bwMode="auto">
          <a:xfrm>
            <a:off x="7259167" y="3359796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7" name="Rectangle 76"/>
          <p:cNvSpPr>
            <a:spLocks noChangeArrowheads="1"/>
          </p:cNvSpPr>
          <p:nvPr/>
        </p:nvSpPr>
        <p:spPr bwMode="auto">
          <a:xfrm>
            <a:off x="7259167" y="3830132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8" name="Rectangle 76"/>
          <p:cNvSpPr>
            <a:spLocks noChangeArrowheads="1"/>
          </p:cNvSpPr>
          <p:nvPr/>
        </p:nvSpPr>
        <p:spPr bwMode="auto">
          <a:xfrm>
            <a:off x="6415940" y="3042769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9" name="Rectangle 76"/>
          <p:cNvSpPr>
            <a:spLocks noChangeArrowheads="1"/>
          </p:cNvSpPr>
          <p:nvPr/>
        </p:nvSpPr>
        <p:spPr bwMode="auto">
          <a:xfrm>
            <a:off x="6420967" y="2544369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90" name="Rectangle 72"/>
          <p:cNvSpPr>
            <a:spLocks noChangeArrowheads="1"/>
          </p:cNvSpPr>
          <p:nvPr/>
        </p:nvSpPr>
        <p:spPr bwMode="auto">
          <a:xfrm>
            <a:off x="10613210" y="3356317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91" name="Rectangle 76"/>
          <p:cNvSpPr>
            <a:spLocks noChangeArrowheads="1"/>
          </p:cNvSpPr>
          <p:nvPr/>
        </p:nvSpPr>
        <p:spPr bwMode="auto">
          <a:xfrm>
            <a:off x="8189521" y="2599281"/>
            <a:ext cx="96901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392" name="Rectangle 76"/>
          <p:cNvSpPr>
            <a:spLocks noChangeArrowheads="1"/>
          </p:cNvSpPr>
          <p:nvPr/>
        </p:nvSpPr>
        <p:spPr bwMode="auto">
          <a:xfrm>
            <a:off x="7503224" y="4711172"/>
            <a:ext cx="96901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393" name="Rectangle 392"/>
          <p:cNvSpPr>
            <a:spLocks noChangeArrowheads="1"/>
          </p:cNvSpPr>
          <p:nvPr/>
        </p:nvSpPr>
        <p:spPr bwMode="auto">
          <a:xfrm>
            <a:off x="3962400" y="6437860"/>
            <a:ext cx="105077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394" name="Group 393"/>
          <p:cNvGrpSpPr/>
          <p:nvPr/>
        </p:nvGrpSpPr>
        <p:grpSpPr>
          <a:xfrm>
            <a:off x="1228172" y="3243628"/>
            <a:ext cx="12790454" cy="4002638"/>
            <a:chOff x="1575641" y="2430859"/>
            <a:chExt cx="12790454" cy="4002638"/>
          </a:xfrm>
        </p:grpSpPr>
        <p:sp>
          <p:nvSpPr>
            <p:cNvPr id="395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396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397" name="Rectangle 39"/>
            <p:cNvSpPr>
              <a:spLocks noChangeArrowheads="1"/>
            </p:cNvSpPr>
            <p:nvPr/>
          </p:nvSpPr>
          <p:spPr bwMode="auto">
            <a:xfrm>
              <a:off x="6986660" y="5670983"/>
              <a:ext cx="978635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RegWEn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398" name="Straight Arrow Connector 397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9" name="Straight Arrow Connector 398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0" name="Rectangle 39"/>
            <p:cNvSpPr>
              <a:spLocks noChangeArrowheads="1"/>
            </p:cNvSpPr>
            <p:nvPr/>
          </p:nvSpPr>
          <p:spPr bwMode="auto">
            <a:xfrm>
              <a:off x="10379248" y="5579604"/>
              <a:ext cx="864821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ALUSel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401" name="Straight Arrow Connector 400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2" name="Rectangle 39"/>
            <p:cNvSpPr>
              <a:spLocks noChangeArrowheads="1"/>
            </p:cNvSpPr>
            <p:nvPr/>
          </p:nvSpPr>
          <p:spPr bwMode="auto">
            <a:xfrm>
              <a:off x="9755956" y="5919561"/>
              <a:ext cx="569868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403" name="Straight Arrow Connector 402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4" name="Rectangle 39"/>
            <p:cNvSpPr>
              <a:spLocks noChangeArrowheads="1"/>
            </p:cNvSpPr>
            <p:nvPr/>
          </p:nvSpPr>
          <p:spPr bwMode="auto">
            <a:xfrm>
              <a:off x="11528912" y="5573083"/>
              <a:ext cx="942856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MemRW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465705" y="3813445"/>
            <a:ext cx="277273" cy="733853"/>
            <a:chOff x="5791200" y="1352550"/>
            <a:chExt cx="152400" cy="533400"/>
          </a:xfrm>
        </p:grpSpPr>
        <p:sp>
          <p:nvSpPr>
            <p:cNvPr id="406" name="Trapezoid 40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5821935" y="1638300"/>
              <a:ext cx="54626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409" name="Freeform 53"/>
          <p:cNvSpPr>
            <a:spLocks/>
          </p:cNvSpPr>
          <p:nvPr/>
        </p:nvSpPr>
        <p:spPr bwMode="auto">
          <a:xfrm flipV="1">
            <a:off x="9740814" y="4099414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" name="Freeform 53"/>
          <p:cNvSpPr>
            <a:spLocks/>
          </p:cNvSpPr>
          <p:nvPr/>
        </p:nvSpPr>
        <p:spPr bwMode="auto">
          <a:xfrm flipV="1">
            <a:off x="9352750" y="4301634"/>
            <a:ext cx="132181" cy="5900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" name="Line 86"/>
          <p:cNvSpPr>
            <a:spLocks noChangeShapeType="1"/>
          </p:cNvSpPr>
          <p:nvPr/>
        </p:nvSpPr>
        <p:spPr bwMode="auto">
          <a:xfrm flipH="1">
            <a:off x="9337245" y="4355623"/>
            <a:ext cx="8676" cy="84837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12" name="Rectangle 411"/>
          <p:cNvSpPr>
            <a:spLocks noChangeArrowheads="1"/>
          </p:cNvSpPr>
          <p:nvPr/>
        </p:nvSpPr>
        <p:spPr bwMode="auto">
          <a:xfrm>
            <a:off x="7216377" y="5232371"/>
            <a:ext cx="110847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413" name="Group 412"/>
          <p:cNvGrpSpPr/>
          <p:nvPr/>
        </p:nvGrpSpPr>
        <p:grpSpPr>
          <a:xfrm>
            <a:off x="5885690" y="4604730"/>
            <a:ext cx="853439" cy="1219200"/>
            <a:chOff x="3810000" y="3105150"/>
            <a:chExt cx="533400" cy="762000"/>
          </a:xfrm>
        </p:grpSpPr>
        <p:sp>
          <p:nvSpPr>
            <p:cNvPr id="414" name="Trapezoid 413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3819018" y="3286906"/>
              <a:ext cx="452047" cy="4039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1" dirty="0" err="1">
                  <a:solidFill>
                    <a:schemeClr val="tx2"/>
                  </a:solidFill>
                </a:rPr>
                <a:t>Imm</a:t>
              </a:r>
              <a:r>
                <a:rPr lang="en-US" sz="1800" b="1" dirty="0">
                  <a:solidFill>
                    <a:schemeClr val="tx2"/>
                  </a:solidFill>
                </a:rPr>
                <a:t>.</a:t>
              </a:r>
            </a:p>
            <a:p>
              <a:r>
                <a:rPr lang="en-US" sz="1800" b="1" dirty="0">
                  <a:solidFill>
                    <a:schemeClr val="tx2"/>
                  </a:solidFill>
                </a:rPr>
                <a:t>Gen</a:t>
              </a:r>
            </a:p>
          </p:txBody>
        </p:sp>
      </p:grpSp>
      <p:sp>
        <p:nvSpPr>
          <p:cNvPr id="416" name="Freeform 61"/>
          <p:cNvSpPr>
            <a:spLocks/>
          </p:cNvSpPr>
          <p:nvPr/>
        </p:nvSpPr>
        <p:spPr bwMode="auto">
          <a:xfrm flipV="1">
            <a:off x="5013464" y="5143937"/>
            <a:ext cx="862738" cy="74145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417" name="Line 86"/>
          <p:cNvSpPr>
            <a:spLocks noChangeShapeType="1"/>
          </p:cNvSpPr>
          <p:nvPr/>
        </p:nvSpPr>
        <p:spPr bwMode="auto">
          <a:xfrm flipV="1">
            <a:off x="6739129" y="5191126"/>
            <a:ext cx="2606792" cy="367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418" name="Group 417"/>
          <p:cNvGrpSpPr/>
          <p:nvPr/>
        </p:nvGrpSpPr>
        <p:grpSpPr>
          <a:xfrm>
            <a:off x="2145987" y="1532712"/>
            <a:ext cx="10501067" cy="3033583"/>
            <a:chOff x="3357431" y="2178345"/>
            <a:chExt cx="6566805" cy="1897041"/>
          </a:xfrm>
        </p:grpSpPr>
        <p:sp>
          <p:nvSpPr>
            <p:cNvPr id="419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20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21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22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423" name="Rectangle 31"/>
            <p:cNvSpPr>
              <a:spLocks noChangeArrowheads="1"/>
            </p:cNvSpPr>
            <p:nvPr/>
          </p:nvSpPr>
          <p:spPr bwMode="auto">
            <a:xfrm>
              <a:off x="3357431" y="3746374"/>
              <a:ext cx="26414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clk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424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425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431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32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3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4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435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36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307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437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8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6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9" name="Rectangle 37"/>
              <p:cNvSpPr>
                <a:spLocks noChangeArrowheads="1"/>
              </p:cNvSpPr>
              <p:nvPr/>
            </p:nvSpPr>
            <p:spPr bwMode="auto">
              <a:xfrm>
                <a:off x="4303" y="1983"/>
                <a:ext cx="2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DataW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426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27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28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42088" cy="1768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429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30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</p:grpSp>
      <p:sp>
        <p:nvSpPr>
          <p:cNvPr id="440" name="Rectangle 56"/>
          <p:cNvSpPr>
            <a:spLocks noChangeArrowheads="1"/>
          </p:cNvSpPr>
          <p:nvPr/>
        </p:nvSpPr>
        <p:spPr bwMode="auto">
          <a:xfrm>
            <a:off x="5008063" y="4606808"/>
            <a:ext cx="685285" cy="559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[31:7]</a:t>
            </a:r>
          </a:p>
        </p:txBody>
      </p:sp>
      <p:grpSp>
        <p:nvGrpSpPr>
          <p:cNvPr id="441" name="Group 440"/>
          <p:cNvGrpSpPr/>
          <p:nvPr/>
        </p:nvGrpSpPr>
        <p:grpSpPr>
          <a:xfrm>
            <a:off x="13104224" y="2115126"/>
            <a:ext cx="383176" cy="1225383"/>
            <a:chOff x="5791200" y="1352550"/>
            <a:chExt cx="152400" cy="541168"/>
          </a:xfrm>
        </p:grpSpPr>
        <p:sp>
          <p:nvSpPr>
            <p:cNvPr id="442" name="Trapezoid 44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5803629" y="1585907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5821934" y="1737123"/>
              <a:ext cx="54627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5803772" y="1427521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sp>
        <p:nvSpPr>
          <p:cNvPr id="446" name="Rectangle 72"/>
          <p:cNvSpPr>
            <a:spLocks noChangeArrowheads="1"/>
          </p:cNvSpPr>
          <p:nvPr/>
        </p:nvSpPr>
        <p:spPr bwMode="auto">
          <a:xfrm>
            <a:off x="12148432" y="475584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47" name="Freeform 446"/>
          <p:cNvSpPr>
            <a:spLocks/>
          </p:cNvSpPr>
          <p:nvPr/>
        </p:nvSpPr>
        <p:spPr bwMode="auto">
          <a:xfrm>
            <a:off x="12292486" y="4407310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448" name="Line 85"/>
          <p:cNvSpPr>
            <a:spLocks noChangeShapeType="1"/>
          </p:cNvSpPr>
          <p:nvPr/>
        </p:nvSpPr>
        <p:spPr bwMode="auto">
          <a:xfrm>
            <a:off x="12368686" y="4540267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449" name="Freeform 53"/>
          <p:cNvSpPr>
            <a:spLocks/>
          </p:cNvSpPr>
          <p:nvPr/>
        </p:nvSpPr>
        <p:spPr bwMode="auto">
          <a:xfrm flipV="1">
            <a:off x="11075432" y="2697201"/>
            <a:ext cx="2014351" cy="7824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50" name="Line 86"/>
          <p:cNvSpPr>
            <a:spLocks noChangeShapeType="1"/>
          </p:cNvSpPr>
          <p:nvPr/>
        </p:nvSpPr>
        <p:spPr bwMode="auto">
          <a:xfrm>
            <a:off x="12875624" y="3098909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51" name="Line 86"/>
          <p:cNvSpPr>
            <a:spLocks noChangeShapeType="1"/>
          </p:cNvSpPr>
          <p:nvPr/>
        </p:nvSpPr>
        <p:spPr bwMode="auto">
          <a:xfrm flipH="1">
            <a:off x="12873920" y="3098909"/>
            <a:ext cx="1" cy="3228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52" name="Line 86"/>
          <p:cNvSpPr>
            <a:spLocks noChangeShapeType="1"/>
          </p:cNvSpPr>
          <p:nvPr/>
        </p:nvSpPr>
        <p:spPr bwMode="auto">
          <a:xfrm>
            <a:off x="12647053" y="3421778"/>
            <a:ext cx="22686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53" name="Line 86"/>
          <p:cNvSpPr>
            <a:spLocks noChangeShapeType="1"/>
          </p:cNvSpPr>
          <p:nvPr/>
        </p:nvSpPr>
        <p:spPr bwMode="auto">
          <a:xfrm>
            <a:off x="13487399" y="2775449"/>
            <a:ext cx="129086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54" name="Line 86"/>
          <p:cNvSpPr>
            <a:spLocks noChangeShapeType="1"/>
          </p:cNvSpPr>
          <p:nvPr/>
        </p:nvSpPr>
        <p:spPr bwMode="auto">
          <a:xfrm flipH="1">
            <a:off x="13616485" y="1544132"/>
            <a:ext cx="23924" cy="1231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55" name="Rectangle 39"/>
          <p:cNvSpPr>
            <a:spLocks noChangeArrowheads="1"/>
          </p:cNvSpPr>
          <p:nvPr/>
        </p:nvSpPr>
        <p:spPr bwMode="auto">
          <a:xfrm>
            <a:off x="12888277" y="6388510"/>
            <a:ext cx="78627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WBSel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56" name="Line 86"/>
          <p:cNvSpPr>
            <a:spLocks noChangeShapeType="1"/>
          </p:cNvSpPr>
          <p:nvPr/>
        </p:nvSpPr>
        <p:spPr bwMode="auto">
          <a:xfrm>
            <a:off x="11044317" y="4224369"/>
            <a:ext cx="302997" cy="852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57" name="Line 86"/>
          <p:cNvSpPr>
            <a:spLocks noChangeShapeType="1"/>
          </p:cNvSpPr>
          <p:nvPr/>
        </p:nvSpPr>
        <p:spPr bwMode="auto">
          <a:xfrm>
            <a:off x="11044317" y="4231552"/>
            <a:ext cx="2507" cy="52429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58" name="Line 86"/>
          <p:cNvSpPr>
            <a:spLocks noChangeShapeType="1"/>
          </p:cNvSpPr>
          <p:nvPr/>
        </p:nvSpPr>
        <p:spPr bwMode="auto">
          <a:xfrm>
            <a:off x="8072516" y="4733972"/>
            <a:ext cx="2971801" cy="3690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59" name="Line 86"/>
          <p:cNvSpPr>
            <a:spLocks noChangeShapeType="1"/>
          </p:cNvSpPr>
          <p:nvPr/>
        </p:nvSpPr>
        <p:spPr bwMode="auto">
          <a:xfrm flipH="1">
            <a:off x="8072517" y="3970335"/>
            <a:ext cx="2507" cy="7753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460" name="Straight Arrow Connector 459"/>
          <p:cNvCxnSpPr/>
          <p:nvPr/>
        </p:nvCxnSpPr>
        <p:spPr bwMode="auto">
          <a:xfrm flipV="1">
            <a:off x="11685153" y="4584114"/>
            <a:ext cx="0" cy="17713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61" name="Group 460"/>
          <p:cNvGrpSpPr/>
          <p:nvPr/>
        </p:nvGrpSpPr>
        <p:grpSpPr>
          <a:xfrm>
            <a:off x="8142280" y="3133421"/>
            <a:ext cx="979755" cy="1219200"/>
            <a:chOff x="3738867" y="3105150"/>
            <a:chExt cx="612347" cy="762000"/>
          </a:xfrm>
        </p:grpSpPr>
        <p:sp>
          <p:nvSpPr>
            <p:cNvPr id="462" name="Trapezoid 461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738867" y="3286906"/>
              <a:ext cx="612347" cy="4039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Branch</a:t>
              </a:r>
            </a:p>
            <a:p>
              <a:r>
                <a:rPr lang="en-US" sz="1800" b="1" dirty="0"/>
                <a:t>Comp</a:t>
              </a:r>
            </a:p>
          </p:txBody>
        </p:sp>
      </p:grpSp>
      <p:sp>
        <p:nvSpPr>
          <p:cNvPr id="464" name="Freeform 53"/>
          <p:cNvSpPr>
            <a:spLocks/>
          </p:cNvSpPr>
          <p:nvPr/>
        </p:nvSpPr>
        <p:spPr bwMode="auto">
          <a:xfrm flipV="1">
            <a:off x="9222488" y="3950109"/>
            <a:ext cx="250237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65" name="Line 86"/>
          <p:cNvSpPr>
            <a:spLocks noChangeShapeType="1"/>
          </p:cNvSpPr>
          <p:nvPr/>
        </p:nvSpPr>
        <p:spPr bwMode="auto">
          <a:xfrm>
            <a:off x="9208148" y="3988562"/>
            <a:ext cx="63" cy="74193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grpSp>
        <p:nvGrpSpPr>
          <p:cNvPr id="466" name="Group 465"/>
          <p:cNvGrpSpPr/>
          <p:nvPr/>
        </p:nvGrpSpPr>
        <p:grpSpPr>
          <a:xfrm>
            <a:off x="9475581" y="3033061"/>
            <a:ext cx="277273" cy="733853"/>
            <a:chOff x="5791200" y="1352550"/>
            <a:chExt cx="152400" cy="533400"/>
          </a:xfrm>
        </p:grpSpPr>
        <p:sp>
          <p:nvSpPr>
            <p:cNvPr id="467" name="Trapezoid 466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470" name="Freeform 53"/>
          <p:cNvSpPr>
            <a:spLocks/>
          </p:cNvSpPr>
          <p:nvPr/>
        </p:nvSpPr>
        <p:spPr bwMode="auto">
          <a:xfrm flipV="1">
            <a:off x="9218088" y="3521250"/>
            <a:ext cx="276719" cy="6752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1" name="Freeform 53"/>
          <p:cNvSpPr>
            <a:spLocks/>
          </p:cNvSpPr>
          <p:nvPr/>
        </p:nvSpPr>
        <p:spPr bwMode="auto">
          <a:xfrm flipV="1">
            <a:off x="9382495" y="3169723"/>
            <a:ext cx="100106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2" name="Line 86"/>
          <p:cNvSpPr>
            <a:spLocks noChangeShapeType="1"/>
          </p:cNvSpPr>
          <p:nvPr/>
        </p:nvSpPr>
        <p:spPr bwMode="auto">
          <a:xfrm>
            <a:off x="9360632" y="1956231"/>
            <a:ext cx="2127" cy="1270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73" name="Freeform 53"/>
          <p:cNvSpPr>
            <a:spLocks/>
          </p:cNvSpPr>
          <p:nvPr/>
        </p:nvSpPr>
        <p:spPr bwMode="auto">
          <a:xfrm flipV="1">
            <a:off x="9751424" y="3340510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4" name="Line 86"/>
          <p:cNvSpPr>
            <a:spLocks noChangeShapeType="1"/>
          </p:cNvSpPr>
          <p:nvPr/>
        </p:nvSpPr>
        <p:spPr bwMode="auto">
          <a:xfrm>
            <a:off x="8066392" y="3004587"/>
            <a:ext cx="4316" cy="47808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75" name="Line 86"/>
          <p:cNvSpPr>
            <a:spLocks noChangeShapeType="1"/>
          </p:cNvSpPr>
          <p:nvPr/>
        </p:nvSpPr>
        <p:spPr bwMode="auto">
          <a:xfrm flipV="1">
            <a:off x="8055458" y="2997183"/>
            <a:ext cx="1143959" cy="276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6" name="Line 86"/>
          <p:cNvSpPr>
            <a:spLocks noChangeShapeType="1"/>
          </p:cNvSpPr>
          <p:nvPr/>
        </p:nvSpPr>
        <p:spPr bwMode="auto">
          <a:xfrm flipH="1">
            <a:off x="9212608" y="2997183"/>
            <a:ext cx="6472" cy="57547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77" name="Line 86"/>
          <p:cNvSpPr>
            <a:spLocks noChangeShapeType="1"/>
          </p:cNvSpPr>
          <p:nvPr/>
        </p:nvSpPr>
        <p:spPr bwMode="auto">
          <a:xfrm>
            <a:off x="4987224" y="1946495"/>
            <a:ext cx="4384271" cy="651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8" name="Line 86"/>
          <p:cNvSpPr>
            <a:spLocks noChangeShapeType="1"/>
          </p:cNvSpPr>
          <p:nvPr/>
        </p:nvSpPr>
        <p:spPr bwMode="auto">
          <a:xfrm flipV="1">
            <a:off x="2742175" y="2761881"/>
            <a:ext cx="2228280" cy="63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9" name="Line 86"/>
          <p:cNvSpPr>
            <a:spLocks noChangeShapeType="1"/>
          </p:cNvSpPr>
          <p:nvPr/>
        </p:nvSpPr>
        <p:spPr bwMode="auto">
          <a:xfrm flipH="1">
            <a:off x="4969701" y="1964757"/>
            <a:ext cx="754" cy="7895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480" name="Straight Arrow Connector 479"/>
          <p:cNvCxnSpPr/>
          <p:nvPr/>
        </p:nvCxnSpPr>
        <p:spPr bwMode="auto">
          <a:xfrm flipH="1" flipV="1">
            <a:off x="6302276" y="5702710"/>
            <a:ext cx="9852" cy="6331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1" name="Rectangle 39"/>
          <p:cNvSpPr>
            <a:spLocks noChangeArrowheads="1"/>
          </p:cNvSpPr>
          <p:nvPr/>
        </p:nvSpPr>
        <p:spPr bwMode="auto">
          <a:xfrm>
            <a:off x="5789024" y="6457416"/>
            <a:ext cx="868027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82" name="Line 58"/>
          <p:cNvSpPr>
            <a:spLocks noChangeShapeType="1"/>
          </p:cNvSpPr>
          <p:nvPr/>
        </p:nvSpPr>
        <p:spPr bwMode="auto">
          <a:xfrm flipH="1">
            <a:off x="8675292" y="4228159"/>
            <a:ext cx="9855" cy="21077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83" name="Line 58"/>
          <p:cNvSpPr>
            <a:spLocks noChangeShapeType="1"/>
          </p:cNvSpPr>
          <p:nvPr/>
        </p:nvSpPr>
        <p:spPr bwMode="auto">
          <a:xfrm flipH="1">
            <a:off x="8895579" y="4159791"/>
            <a:ext cx="15219" cy="21956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484" name="Straight Arrow Connector 483"/>
          <p:cNvCxnSpPr/>
          <p:nvPr/>
        </p:nvCxnSpPr>
        <p:spPr bwMode="auto">
          <a:xfrm flipV="1">
            <a:off x="8424899" y="4301635"/>
            <a:ext cx="20333" cy="20342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85" name="Group 484"/>
          <p:cNvGrpSpPr/>
          <p:nvPr/>
        </p:nvGrpSpPr>
        <p:grpSpPr>
          <a:xfrm>
            <a:off x="1818411" y="2924932"/>
            <a:ext cx="277273" cy="733853"/>
            <a:chOff x="5791200" y="1352550"/>
            <a:chExt cx="152400" cy="533400"/>
          </a:xfrm>
        </p:grpSpPr>
        <p:sp>
          <p:nvSpPr>
            <p:cNvPr id="486" name="Trapezoid 48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487" name="TextBox 486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488" name="TextBox 487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489" name="Freeform 53"/>
          <p:cNvSpPr>
            <a:spLocks/>
          </p:cNvSpPr>
          <p:nvPr/>
        </p:nvSpPr>
        <p:spPr bwMode="auto">
          <a:xfrm flipV="1">
            <a:off x="1216354" y="3024859"/>
            <a:ext cx="617211" cy="79367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90" name="Line 86"/>
          <p:cNvSpPr>
            <a:spLocks noChangeShapeType="1"/>
          </p:cNvSpPr>
          <p:nvPr/>
        </p:nvSpPr>
        <p:spPr bwMode="auto">
          <a:xfrm flipH="1">
            <a:off x="1214651" y="1359310"/>
            <a:ext cx="1701" cy="17450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91" name="Line 86"/>
          <p:cNvSpPr>
            <a:spLocks noChangeShapeType="1"/>
          </p:cNvSpPr>
          <p:nvPr/>
        </p:nvSpPr>
        <p:spPr bwMode="auto">
          <a:xfrm flipV="1">
            <a:off x="1228171" y="1333021"/>
            <a:ext cx="9816146" cy="2201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92" name="Rectangle 491"/>
          <p:cNvSpPr>
            <a:spLocks noChangeArrowheads="1"/>
          </p:cNvSpPr>
          <p:nvPr/>
        </p:nvSpPr>
        <p:spPr bwMode="auto">
          <a:xfrm>
            <a:off x="1592766" y="6450089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PCSel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93" name="Line 86"/>
          <p:cNvSpPr>
            <a:spLocks noChangeShapeType="1"/>
          </p:cNvSpPr>
          <p:nvPr/>
        </p:nvSpPr>
        <p:spPr bwMode="auto">
          <a:xfrm>
            <a:off x="2084888" y="3251858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494" name="Straight Arrow Connector 493"/>
          <p:cNvCxnSpPr/>
          <p:nvPr/>
        </p:nvCxnSpPr>
        <p:spPr bwMode="auto">
          <a:xfrm flipH="1" flipV="1">
            <a:off x="1959019" y="3593914"/>
            <a:ext cx="26912" cy="27774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5" name="Line 86"/>
          <p:cNvSpPr>
            <a:spLocks noChangeShapeType="1"/>
          </p:cNvSpPr>
          <p:nvPr/>
        </p:nvSpPr>
        <p:spPr bwMode="auto">
          <a:xfrm flipH="1">
            <a:off x="11044317" y="2761209"/>
            <a:ext cx="4684" cy="94293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96" name="TextBox 495"/>
          <p:cNvSpPr txBox="1"/>
          <p:nvPr/>
        </p:nvSpPr>
        <p:spPr>
          <a:xfrm>
            <a:off x="8084720" y="6488780"/>
            <a:ext cx="5001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BrUn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97" name="TextBox 496"/>
          <p:cNvSpPr txBox="1"/>
          <p:nvPr/>
        </p:nvSpPr>
        <p:spPr>
          <a:xfrm>
            <a:off x="8384317" y="6904289"/>
            <a:ext cx="48891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BrEq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98" name="TextBox 497"/>
          <p:cNvSpPr txBox="1"/>
          <p:nvPr/>
        </p:nvSpPr>
        <p:spPr>
          <a:xfrm>
            <a:off x="8694884" y="6488780"/>
            <a:ext cx="4624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BrLT</a:t>
            </a:r>
            <a:endParaRPr lang="en-US" sz="1600" b="1" dirty="0">
              <a:solidFill>
                <a:schemeClr val="tx2"/>
              </a:solidFill>
            </a:endParaRPr>
          </a:p>
        </p:txBody>
      </p:sp>
      <p:grpSp>
        <p:nvGrpSpPr>
          <p:cNvPr id="499" name="Group 498"/>
          <p:cNvGrpSpPr/>
          <p:nvPr/>
        </p:nvGrpSpPr>
        <p:grpSpPr>
          <a:xfrm>
            <a:off x="1228172" y="3243628"/>
            <a:ext cx="12790454" cy="4002638"/>
            <a:chOff x="1575641" y="2430859"/>
            <a:chExt cx="12790454" cy="4002638"/>
          </a:xfrm>
        </p:grpSpPr>
        <p:sp>
          <p:nvSpPr>
            <p:cNvPr id="500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501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cxnSp>
          <p:nvCxnSpPr>
            <p:cNvPr id="502" name="Straight Arrow Connector 501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3" name="Straight Arrow Connector 502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4" name="Straight Arrow Connector 503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05" name="Rectangle 39"/>
            <p:cNvSpPr>
              <a:spLocks noChangeArrowheads="1"/>
            </p:cNvSpPr>
            <p:nvPr/>
          </p:nvSpPr>
          <p:spPr bwMode="auto">
            <a:xfrm>
              <a:off x="9642780" y="5553822"/>
              <a:ext cx="569868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Bsel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506" name="Straight Arrow Connector 505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7" name="Straight Arrow Connector 506"/>
            <p:cNvCxnSpPr/>
            <p:nvPr/>
          </p:nvCxnSpPr>
          <p:spPr bwMode="auto">
            <a:xfrm flipH="1" flipV="1">
              <a:off x="10022529" y="2904651"/>
              <a:ext cx="2340" cy="1521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08" name="Line 86"/>
          <p:cNvSpPr>
            <a:spLocks noChangeShapeType="1"/>
          </p:cNvSpPr>
          <p:nvPr/>
        </p:nvSpPr>
        <p:spPr bwMode="auto">
          <a:xfrm>
            <a:off x="9805327" y="3865863"/>
            <a:ext cx="4799" cy="246428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509" name="Line 86"/>
          <p:cNvSpPr>
            <a:spLocks noChangeShapeType="1"/>
          </p:cNvSpPr>
          <p:nvPr/>
        </p:nvSpPr>
        <p:spPr bwMode="auto">
          <a:xfrm>
            <a:off x="9677400" y="3869616"/>
            <a:ext cx="130048" cy="4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0" name="Line 86"/>
          <p:cNvSpPr>
            <a:spLocks noChangeShapeType="1"/>
          </p:cNvSpPr>
          <p:nvPr/>
        </p:nvSpPr>
        <p:spPr bwMode="auto">
          <a:xfrm flipV="1">
            <a:off x="4479836" y="922695"/>
            <a:ext cx="8394084" cy="158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1" name="Line 86"/>
          <p:cNvSpPr>
            <a:spLocks noChangeShapeType="1"/>
          </p:cNvSpPr>
          <p:nvPr/>
        </p:nvSpPr>
        <p:spPr bwMode="auto">
          <a:xfrm>
            <a:off x="12877800" y="2420792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2" name="Line 86"/>
          <p:cNvSpPr>
            <a:spLocks noChangeShapeType="1"/>
          </p:cNvSpPr>
          <p:nvPr/>
        </p:nvSpPr>
        <p:spPr bwMode="auto">
          <a:xfrm>
            <a:off x="12873920" y="928422"/>
            <a:ext cx="3880" cy="150144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513" name="Rectangle 72"/>
          <p:cNvSpPr>
            <a:spLocks noChangeArrowheads="1"/>
          </p:cNvSpPr>
          <p:nvPr/>
        </p:nvSpPr>
        <p:spPr bwMode="auto">
          <a:xfrm>
            <a:off x="12642444" y="3460433"/>
            <a:ext cx="616356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514" name="Rectangle 72"/>
          <p:cNvSpPr>
            <a:spLocks noChangeArrowheads="1"/>
          </p:cNvSpPr>
          <p:nvPr/>
        </p:nvSpPr>
        <p:spPr bwMode="auto">
          <a:xfrm>
            <a:off x="12389261" y="2482260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15" name="Rectangle 72"/>
          <p:cNvSpPr>
            <a:spLocks noChangeArrowheads="1"/>
          </p:cNvSpPr>
          <p:nvPr/>
        </p:nvSpPr>
        <p:spPr bwMode="auto">
          <a:xfrm>
            <a:off x="1264837" y="2783656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2438400" y="3807729"/>
            <a:ext cx="1590" cy="22208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6" name="Straight Connector 515"/>
          <p:cNvCxnSpPr>
            <a:endCxn id="348" idx="2"/>
          </p:cNvCxnSpPr>
          <p:nvPr/>
        </p:nvCxnSpPr>
        <p:spPr bwMode="auto">
          <a:xfrm>
            <a:off x="2634434" y="3273233"/>
            <a:ext cx="581862" cy="148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Freeform 16"/>
          <p:cNvSpPr/>
          <p:nvPr/>
        </p:nvSpPr>
        <p:spPr bwMode="auto">
          <a:xfrm>
            <a:off x="2755812" y="2388273"/>
            <a:ext cx="466660" cy="882869"/>
          </a:xfrm>
          <a:custGeom>
            <a:avLst/>
            <a:gdLst>
              <a:gd name="connsiteX0" fmla="*/ 6307 w 466660"/>
              <a:gd name="connsiteY0" fmla="*/ 882869 h 882869"/>
              <a:gd name="connsiteX1" fmla="*/ 0 w 466660"/>
              <a:gd name="connsiteY1" fmla="*/ 0 h 882869"/>
              <a:gd name="connsiteX2" fmla="*/ 466660 w 466660"/>
              <a:gd name="connsiteY2" fmla="*/ 0 h 88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660" h="882869">
                <a:moveTo>
                  <a:pt x="6307" y="882869"/>
                </a:moveTo>
                <a:cubicBezTo>
                  <a:pt x="4205" y="588579"/>
                  <a:pt x="2102" y="294290"/>
                  <a:pt x="0" y="0"/>
                </a:cubicBezTo>
                <a:lnTo>
                  <a:pt x="466660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671052" y="914400"/>
            <a:ext cx="3797709" cy="2477729"/>
          </a:xfrm>
          <a:custGeom>
            <a:avLst/>
            <a:gdLst>
              <a:gd name="connsiteX0" fmla="*/ 3193025 w 3797709"/>
              <a:gd name="connsiteY0" fmla="*/ 1194620 h 2477729"/>
              <a:gd name="connsiteX1" fmla="*/ 3797709 w 3797709"/>
              <a:gd name="connsiteY1" fmla="*/ 1194620 h 2477729"/>
              <a:gd name="connsiteX2" fmla="*/ 3782961 w 3797709"/>
              <a:gd name="connsiteY2" fmla="*/ 7375 h 2477729"/>
              <a:gd name="connsiteX3" fmla="*/ 22122 w 3797709"/>
              <a:gd name="connsiteY3" fmla="*/ 0 h 2477729"/>
              <a:gd name="connsiteX4" fmla="*/ 0 w 3797709"/>
              <a:gd name="connsiteY4" fmla="*/ 2477729 h 2477729"/>
              <a:gd name="connsiteX5" fmla="*/ 1150374 w 3797709"/>
              <a:gd name="connsiteY5" fmla="*/ 2477729 h 247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7709" h="2477729">
                <a:moveTo>
                  <a:pt x="3193025" y="1194620"/>
                </a:moveTo>
                <a:lnTo>
                  <a:pt x="3797709" y="1194620"/>
                </a:lnTo>
                <a:lnTo>
                  <a:pt x="3782961" y="7375"/>
                </a:lnTo>
                <a:lnTo>
                  <a:pt x="22122" y="0"/>
                </a:lnTo>
                <a:lnTo>
                  <a:pt x="0" y="2477729"/>
                </a:lnTo>
                <a:lnTo>
                  <a:pt x="1150374" y="2477729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549" name="Straight Connector 548"/>
          <p:cNvCxnSpPr/>
          <p:nvPr/>
        </p:nvCxnSpPr>
        <p:spPr bwMode="auto">
          <a:xfrm>
            <a:off x="4475544" y="3551798"/>
            <a:ext cx="506201" cy="369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0" name="Straight Connector 549"/>
          <p:cNvCxnSpPr>
            <a:endCxn id="362" idx="1"/>
          </p:cNvCxnSpPr>
          <p:nvPr/>
        </p:nvCxnSpPr>
        <p:spPr bwMode="auto">
          <a:xfrm>
            <a:off x="4930047" y="3549346"/>
            <a:ext cx="1491286" cy="689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1" name="Straight Connector 550"/>
          <p:cNvCxnSpPr/>
          <p:nvPr/>
        </p:nvCxnSpPr>
        <p:spPr bwMode="auto">
          <a:xfrm>
            <a:off x="5007797" y="3915321"/>
            <a:ext cx="1460221" cy="1050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2" name="Straight Connector 551"/>
          <p:cNvCxnSpPr>
            <a:stCxn id="22" idx="0"/>
            <a:endCxn id="365" idx="1"/>
          </p:cNvCxnSpPr>
          <p:nvPr/>
        </p:nvCxnSpPr>
        <p:spPr bwMode="auto">
          <a:xfrm>
            <a:off x="4970206" y="3539613"/>
            <a:ext cx="26055" cy="279628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Freeform 33"/>
          <p:cNvSpPr/>
          <p:nvPr/>
        </p:nvSpPr>
        <p:spPr bwMode="auto">
          <a:xfrm>
            <a:off x="3421626" y="6341806"/>
            <a:ext cx="1592826" cy="516194"/>
          </a:xfrm>
          <a:custGeom>
            <a:avLst/>
            <a:gdLst>
              <a:gd name="connsiteX0" fmla="*/ 1585451 w 1592826"/>
              <a:gd name="connsiteY0" fmla="*/ 0 h 516194"/>
              <a:gd name="connsiteX1" fmla="*/ 1592826 w 1592826"/>
              <a:gd name="connsiteY1" fmla="*/ 516194 h 516194"/>
              <a:gd name="connsiteX2" fmla="*/ 0 w 1592826"/>
              <a:gd name="connsiteY2" fmla="*/ 516194 h 51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2826" h="516194">
                <a:moveTo>
                  <a:pt x="1585451" y="0"/>
                </a:moveTo>
                <a:lnTo>
                  <a:pt x="1592826" y="516194"/>
                </a:lnTo>
                <a:lnTo>
                  <a:pt x="0" y="516194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5014452" y="6858000"/>
            <a:ext cx="1047135" cy="7374"/>
          </a:xfrm>
          <a:custGeom>
            <a:avLst/>
            <a:gdLst>
              <a:gd name="connsiteX0" fmla="*/ 0 w 1047135"/>
              <a:gd name="connsiteY0" fmla="*/ 0 h 7374"/>
              <a:gd name="connsiteX1" fmla="*/ 1047135 w 1047135"/>
              <a:gd name="connsiteY1" fmla="*/ 7374 h 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7135" h="7374">
                <a:moveTo>
                  <a:pt x="0" y="0"/>
                </a:moveTo>
                <a:lnTo>
                  <a:pt x="1047135" y="7374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53" name="Rectangle 552"/>
          <p:cNvSpPr>
            <a:spLocks noChangeArrowheads="1"/>
          </p:cNvSpPr>
          <p:nvPr/>
        </p:nvSpPr>
        <p:spPr bwMode="auto">
          <a:xfrm>
            <a:off x="1599400" y="6696852"/>
            <a:ext cx="73016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=pc+4</a:t>
            </a:r>
          </a:p>
        </p:txBody>
      </p:sp>
      <p:sp>
        <p:nvSpPr>
          <p:cNvPr id="36" name="Freeform 35"/>
          <p:cNvSpPr/>
          <p:nvPr/>
        </p:nvSpPr>
        <p:spPr bwMode="auto">
          <a:xfrm>
            <a:off x="1850923" y="3237271"/>
            <a:ext cx="390832" cy="117987"/>
          </a:xfrm>
          <a:custGeom>
            <a:avLst/>
            <a:gdLst>
              <a:gd name="connsiteX0" fmla="*/ 0 w 390832"/>
              <a:gd name="connsiteY0" fmla="*/ 117987 h 117987"/>
              <a:gd name="connsiteX1" fmla="*/ 235974 w 390832"/>
              <a:gd name="connsiteY1" fmla="*/ 14748 h 117987"/>
              <a:gd name="connsiteX2" fmla="*/ 390832 w 390832"/>
              <a:gd name="connsiteY2" fmla="*/ 0 h 11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832" h="117987">
                <a:moveTo>
                  <a:pt x="0" y="117987"/>
                </a:moveTo>
                <a:lnTo>
                  <a:pt x="235974" y="14748"/>
                </a:lnTo>
                <a:lnTo>
                  <a:pt x="390832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54" name="Rectangle 553"/>
          <p:cNvSpPr>
            <a:spLocks noChangeArrowheads="1"/>
          </p:cNvSpPr>
          <p:nvPr/>
        </p:nvSpPr>
        <p:spPr bwMode="auto">
          <a:xfrm>
            <a:off x="6188115" y="6705600"/>
            <a:ext cx="393538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=S</a:t>
            </a:r>
          </a:p>
        </p:txBody>
      </p:sp>
      <p:sp>
        <p:nvSpPr>
          <p:cNvPr id="555" name="Rectangle 554"/>
          <p:cNvSpPr>
            <a:spLocks noChangeArrowheads="1"/>
          </p:cNvSpPr>
          <p:nvPr/>
        </p:nvSpPr>
        <p:spPr bwMode="auto">
          <a:xfrm>
            <a:off x="7037135" y="6705600"/>
            <a:ext cx="37109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=0</a:t>
            </a:r>
          </a:p>
        </p:txBody>
      </p:sp>
      <p:sp>
        <p:nvSpPr>
          <p:cNvPr id="556" name="Rectangle 555"/>
          <p:cNvSpPr>
            <a:spLocks noChangeArrowheads="1"/>
          </p:cNvSpPr>
          <p:nvPr/>
        </p:nvSpPr>
        <p:spPr bwMode="auto">
          <a:xfrm>
            <a:off x="8181086" y="6673856"/>
            <a:ext cx="33743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=*</a:t>
            </a:r>
          </a:p>
        </p:txBody>
      </p:sp>
      <p:cxnSp>
        <p:nvCxnSpPr>
          <p:cNvPr id="559" name="Straight Connector 558"/>
          <p:cNvCxnSpPr/>
          <p:nvPr/>
        </p:nvCxnSpPr>
        <p:spPr bwMode="auto">
          <a:xfrm>
            <a:off x="1967322" y="3604191"/>
            <a:ext cx="26055" cy="279628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0" name="Rectangle 559"/>
          <p:cNvSpPr>
            <a:spLocks noChangeArrowheads="1"/>
          </p:cNvSpPr>
          <p:nvPr/>
        </p:nvSpPr>
        <p:spPr bwMode="auto">
          <a:xfrm>
            <a:off x="9448800" y="6553200"/>
            <a:ext cx="37109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=1</a:t>
            </a:r>
          </a:p>
        </p:txBody>
      </p:sp>
      <p:sp>
        <p:nvSpPr>
          <p:cNvPr id="561" name="Rectangle 560"/>
          <p:cNvSpPr>
            <a:spLocks noChangeArrowheads="1"/>
          </p:cNvSpPr>
          <p:nvPr/>
        </p:nvSpPr>
        <p:spPr bwMode="auto">
          <a:xfrm>
            <a:off x="9525000" y="6925452"/>
            <a:ext cx="37109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=0</a:t>
            </a:r>
          </a:p>
        </p:txBody>
      </p:sp>
      <p:cxnSp>
        <p:nvCxnSpPr>
          <p:cNvPr id="562" name="Straight Connector 561"/>
          <p:cNvCxnSpPr/>
          <p:nvPr/>
        </p:nvCxnSpPr>
        <p:spPr bwMode="auto">
          <a:xfrm flipH="1">
            <a:off x="6873409" y="4655404"/>
            <a:ext cx="3574" cy="172158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3" name="Straight Connector 562"/>
          <p:cNvCxnSpPr>
            <a:stCxn id="406" idx="3"/>
          </p:cNvCxnSpPr>
          <p:nvPr/>
        </p:nvCxnSpPr>
        <p:spPr bwMode="auto">
          <a:xfrm flipH="1">
            <a:off x="9594730" y="4460360"/>
            <a:ext cx="9611" cy="188183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4" name="Straight Connector 563"/>
          <p:cNvCxnSpPr/>
          <p:nvPr/>
        </p:nvCxnSpPr>
        <p:spPr bwMode="auto">
          <a:xfrm flipH="1">
            <a:off x="9794104" y="3843631"/>
            <a:ext cx="13344" cy="255684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Freeform 43"/>
          <p:cNvSpPr/>
          <p:nvPr/>
        </p:nvSpPr>
        <p:spPr bwMode="auto">
          <a:xfrm>
            <a:off x="7919884" y="2979174"/>
            <a:ext cx="1504335" cy="560439"/>
          </a:xfrm>
          <a:custGeom>
            <a:avLst/>
            <a:gdLst>
              <a:gd name="connsiteX0" fmla="*/ 0 w 1504335"/>
              <a:gd name="connsiteY0" fmla="*/ 501445 h 560439"/>
              <a:gd name="connsiteX1" fmla="*/ 147484 w 1504335"/>
              <a:gd name="connsiteY1" fmla="*/ 479323 h 560439"/>
              <a:gd name="connsiteX2" fmla="*/ 154858 w 1504335"/>
              <a:gd name="connsiteY2" fmla="*/ 7374 h 560439"/>
              <a:gd name="connsiteX3" fmla="*/ 1290484 w 1504335"/>
              <a:gd name="connsiteY3" fmla="*/ 0 h 560439"/>
              <a:gd name="connsiteX4" fmla="*/ 1275735 w 1504335"/>
              <a:gd name="connsiteY4" fmla="*/ 560439 h 560439"/>
              <a:gd name="connsiteX5" fmla="*/ 1504335 w 1504335"/>
              <a:gd name="connsiteY5" fmla="*/ 560439 h 56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4335" h="560439">
                <a:moveTo>
                  <a:pt x="0" y="501445"/>
                </a:moveTo>
                <a:lnTo>
                  <a:pt x="147484" y="479323"/>
                </a:lnTo>
                <a:lnTo>
                  <a:pt x="154858" y="7374"/>
                </a:lnTo>
                <a:lnTo>
                  <a:pt x="1290484" y="0"/>
                </a:lnTo>
                <a:lnTo>
                  <a:pt x="1275735" y="560439"/>
                </a:lnTo>
                <a:lnTo>
                  <a:pt x="1504335" y="560439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66" name="Rectangle 565"/>
          <p:cNvSpPr>
            <a:spLocks noChangeArrowheads="1"/>
          </p:cNvSpPr>
          <p:nvPr/>
        </p:nvSpPr>
        <p:spPr bwMode="auto">
          <a:xfrm>
            <a:off x="10085767" y="6705600"/>
            <a:ext cx="621165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=add</a:t>
            </a:r>
          </a:p>
        </p:txBody>
      </p:sp>
      <p:sp>
        <p:nvSpPr>
          <p:cNvPr id="567" name="Rectangle 566"/>
          <p:cNvSpPr>
            <a:spLocks noChangeArrowheads="1"/>
          </p:cNvSpPr>
          <p:nvPr/>
        </p:nvSpPr>
        <p:spPr bwMode="auto">
          <a:xfrm>
            <a:off x="11280318" y="6629400"/>
            <a:ext cx="768128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=Write</a:t>
            </a:r>
          </a:p>
        </p:txBody>
      </p:sp>
      <p:sp>
        <p:nvSpPr>
          <p:cNvPr id="568" name="Rectangle 567"/>
          <p:cNvSpPr>
            <a:spLocks noChangeArrowheads="1"/>
          </p:cNvSpPr>
          <p:nvPr/>
        </p:nvSpPr>
        <p:spPr bwMode="auto">
          <a:xfrm>
            <a:off x="13123231" y="6687057"/>
            <a:ext cx="33743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=*</a:t>
            </a:r>
          </a:p>
        </p:txBody>
      </p:sp>
      <p:cxnSp>
        <p:nvCxnSpPr>
          <p:cNvPr id="569" name="Straight Connector 568"/>
          <p:cNvCxnSpPr/>
          <p:nvPr/>
        </p:nvCxnSpPr>
        <p:spPr bwMode="auto">
          <a:xfrm>
            <a:off x="10349913" y="4206581"/>
            <a:ext cx="1262" cy="212395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0" name="Straight Connector 569"/>
          <p:cNvCxnSpPr/>
          <p:nvPr/>
        </p:nvCxnSpPr>
        <p:spPr bwMode="auto">
          <a:xfrm>
            <a:off x="11692325" y="4531855"/>
            <a:ext cx="6678" cy="185399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" name="Group 2"/>
          <p:cNvGrpSpPr/>
          <p:nvPr/>
        </p:nvGrpSpPr>
        <p:grpSpPr>
          <a:xfrm>
            <a:off x="2163529" y="7332286"/>
            <a:ext cx="10089348" cy="767310"/>
            <a:chOff x="1413216" y="6711273"/>
            <a:chExt cx="12712539" cy="1427306"/>
          </a:xfrm>
        </p:grpSpPr>
        <p:grpSp>
          <p:nvGrpSpPr>
            <p:cNvPr id="242" name="Group 4"/>
            <p:cNvGrpSpPr>
              <a:grpSpLocks/>
            </p:cNvGrpSpPr>
            <p:nvPr/>
          </p:nvGrpSpPr>
          <p:grpSpPr bwMode="auto">
            <a:xfrm>
              <a:off x="1413216" y="6711273"/>
              <a:ext cx="12712539" cy="968376"/>
              <a:chOff x="253" y="895"/>
              <a:chExt cx="5193" cy="610"/>
            </a:xfrm>
          </p:grpSpPr>
          <p:grpSp>
            <p:nvGrpSpPr>
              <p:cNvPr id="243" name="Group 5"/>
              <p:cNvGrpSpPr>
                <a:grpSpLocks/>
              </p:cNvGrpSpPr>
              <p:nvPr/>
            </p:nvGrpSpPr>
            <p:grpSpPr bwMode="auto">
              <a:xfrm>
                <a:off x="253" y="895"/>
                <a:ext cx="5193" cy="610"/>
                <a:chOff x="253" y="895"/>
                <a:chExt cx="5193" cy="610"/>
              </a:xfrm>
            </p:grpSpPr>
            <p:sp>
              <p:nvSpPr>
                <p:cNvPr id="256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53" y="898"/>
                  <a:ext cx="191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  <a:latin typeface="Courier New" pitchFamily="-65" charset="0"/>
                    </a:rPr>
                    <a:t>31</a:t>
                  </a:r>
                  <a:endParaRPr lang="en-US" sz="105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57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052" y="898"/>
                  <a:ext cx="191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  <a:latin typeface="Courier New" pitchFamily="-65" charset="0"/>
                    </a:rPr>
                    <a:t>25</a:t>
                  </a:r>
                  <a:endParaRPr lang="en-US" sz="105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58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861" y="898"/>
                  <a:ext cx="191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  <a:latin typeface="Courier New" pitchFamily="-65" charset="0"/>
                    </a:rPr>
                    <a:t>20</a:t>
                  </a:r>
                  <a:endParaRPr lang="en-US" sz="105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5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640" y="898"/>
                  <a:ext cx="191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  <a:latin typeface="Courier New" pitchFamily="-65" charset="0"/>
                    </a:rPr>
                    <a:t>15</a:t>
                  </a:r>
                  <a:endParaRPr lang="en-US" sz="105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6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377" y="898"/>
                  <a:ext cx="143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  <a:latin typeface="Courier New" pitchFamily="-65" charset="0"/>
                    </a:rPr>
                    <a:t>7</a:t>
                  </a:r>
                  <a:endParaRPr lang="en-US" sz="105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6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472" y="898"/>
                  <a:ext cx="191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  <a:latin typeface="Courier New" pitchFamily="-65" charset="0"/>
                    </a:rPr>
                    <a:t>12</a:t>
                  </a:r>
                  <a:endParaRPr lang="en-US" sz="105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62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247" y="898"/>
                  <a:ext cx="191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  <a:latin typeface="Courier New" pitchFamily="-65" charset="0"/>
                    </a:rPr>
                    <a:t>24</a:t>
                  </a:r>
                  <a:endParaRPr lang="en-US" sz="105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63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061" y="896"/>
                  <a:ext cx="191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  <a:latin typeface="Courier New" pitchFamily="-65" charset="0"/>
                    </a:rPr>
                    <a:t>19</a:t>
                  </a:r>
                  <a:endParaRPr lang="en-US" sz="105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64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2818" y="895"/>
                  <a:ext cx="191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  <a:latin typeface="Courier New" pitchFamily="-65" charset="0"/>
                    </a:rPr>
                    <a:t>14</a:t>
                  </a:r>
                  <a:endParaRPr lang="en-US" sz="105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6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659" y="898"/>
                  <a:ext cx="191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  <a:latin typeface="Courier New" pitchFamily="-65" charset="0"/>
                    </a:rPr>
                    <a:t>11</a:t>
                  </a:r>
                  <a:endParaRPr lang="en-US" sz="105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6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4468" y="898"/>
                  <a:ext cx="143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  <a:latin typeface="Courier New" pitchFamily="-65" charset="0"/>
                    </a:rPr>
                    <a:t>6</a:t>
                  </a:r>
                  <a:endParaRPr lang="en-US" sz="105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6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303" y="898"/>
                  <a:ext cx="143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tx2"/>
                      </a:solidFill>
                      <a:latin typeface="Courier New" pitchFamily="-65" charset="0"/>
                    </a:rPr>
                    <a:t>0</a:t>
                  </a:r>
                  <a:endParaRPr lang="en-US" sz="105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6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37" y="1138"/>
                  <a:ext cx="593" cy="3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chemeClr val="tx2"/>
                      </a:solidFill>
                      <a:latin typeface="Courier New" pitchFamily="-65" charset="0"/>
                    </a:rPr>
                    <a:t>Imm</a:t>
                  </a:r>
                  <a:r>
                    <a:rPr lang="en-US" sz="1400" b="1" dirty="0">
                      <a:solidFill>
                        <a:schemeClr val="tx2"/>
                      </a:solidFill>
                      <a:latin typeface="Courier New" pitchFamily="-65" charset="0"/>
                    </a:rPr>
                    <a:t>[11:5]</a:t>
                  </a:r>
                  <a:endParaRPr lang="en-US" sz="11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6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576" y="1144"/>
                  <a:ext cx="261" cy="3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r"/>
                  <a:r>
                    <a:rPr lang="en-US" sz="1400" b="1" dirty="0">
                      <a:solidFill>
                        <a:schemeClr val="tx2"/>
                      </a:solidFill>
                      <a:latin typeface="Courier New" pitchFamily="-65" charset="0"/>
                    </a:rPr>
                    <a:t>rs2</a:t>
                  </a:r>
                  <a:endParaRPr lang="en-US" sz="11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7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89" y="1138"/>
                  <a:ext cx="261" cy="3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r"/>
                  <a:r>
                    <a:rPr lang="en-US" sz="1400" b="1" dirty="0">
                      <a:solidFill>
                        <a:schemeClr val="tx2"/>
                      </a:solidFill>
                      <a:latin typeface="Courier New" pitchFamily="-65" charset="0"/>
                    </a:rPr>
                    <a:t>rs1</a:t>
                  </a:r>
                  <a:endParaRPr lang="en-US" sz="11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7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042" y="1138"/>
                  <a:ext cx="427" cy="3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1400" b="1" dirty="0">
                      <a:solidFill>
                        <a:schemeClr val="tx2"/>
                      </a:solidFill>
                      <a:latin typeface="Courier New" pitchFamily="-65" charset="0"/>
                    </a:rPr>
                    <a:t>funct3</a:t>
                  </a:r>
                  <a:endParaRPr lang="en-US" sz="11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7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932" y="1138"/>
                  <a:ext cx="537" cy="3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r"/>
                  <a:r>
                    <a:rPr lang="en-US" sz="1400" b="1" dirty="0" err="1">
                      <a:solidFill>
                        <a:schemeClr val="tx2"/>
                      </a:solidFill>
                      <a:latin typeface="Courier New" pitchFamily="-65" charset="0"/>
                    </a:rPr>
                    <a:t>imm</a:t>
                  </a:r>
                  <a:r>
                    <a:rPr lang="en-US" sz="1400" b="1" dirty="0">
                      <a:solidFill>
                        <a:schemeClr val="tx2"/>
                      </a:solidFill>
                      <a:latin typeface="Courier New" pitchFamily="-65" charset="0"/>
                    </a:rPr>
                    <a:t>[4:0]</a:t>
                  </a:r>
                  <a:endParaRPr lang="en-US" sz="1100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73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821" y="1138"/>
                  <a:ext cx="427" cy="361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r"/>
                  <a:r>
                    <a:rPr lang="en-US" sz="1400" b="1" dirty="0">
                      <a:solidFill>
                        <a:schemeClr val="tx2"/>
                      </a:solidFill>
                      <a:latin typeface="Courier New" pitchFamily="-65" charset="0"/>
                    </a:rPr>
                    <a:t>opcode</a:t>
                  </a:r>
                  <a:endParaRPr lang="en-US" sz="1100" dirty="0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244" name="Rectangle 12"/>
              <p:cNvSpPr>
                <a:spLocks noChangeArrowheads="1"/>
              </p:cNvSpPr>
              <p:nvPr/>
            </p:nvSpPr>
            <p:spPr bwMode="auto">
              <a:xfrm>
                <a:off x="288" y="1152"/>
                <a:ext cx="5136" cy="288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chemeClr val="tx2"/>
                  </a:solidFill>
                </a:endParaRPr>
              </a:p>
            </p:txBody>
          </p:sp>
          <p:sp>
            <p:nvSpPr>
              <p:cNvPr id="245" name="Line 13"/>
              <p:cNvSpPr>
                <a:spLocks noChangeShapeType="1"/>
              </p:cNvSpPr>
              <p:nvPr/>
            </p:nvSpPr>
            <p:spPr bwMode="auto">
              <a:xfrm>
                <a:off x="1248" y="115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chemeClr val="tx2"/>
                  </a:solidFill>
                </a:endParaRPr>
              </a:p>
            </p:txBody>
          </p:sp>
          <p:sp>
            <p:nvSpPr>
              <p:cNvPr id="246" name="Line 14"/>
              <p:cNvSpPr>
                <a:spLocks noChangeShapeType="1"/>
              </p:cNvSpPr>
              <p:nvPr/>
            </p:nvSpPr>
            <p:spPr bwMode="auto">
              <a:xfrm>
                <a:off x="2064" y="115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chemeClr val="tx2"/>
                  </a:solidFill>
                </a:endParaRPr>
              </a:p>
            </p:txBody>
          </p:sp>
          <p:sp>
            <p:nvSpPr>
              <p:cNvPr id="247" name="Line 15"/>
              <p:cNvSpPr>
                <a:spLocks noChangeShapeType="1"/>
              </p:cNvSpPr>
              <p:nvPr/>
            </p:nvSpPr>
            <p:spPr bwMode="auto">
              <a:xfrm>
                <a:off x="2832" y="115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chemeClr val="tx2"/>
                  </a:solidFill>
                </a:endParaRPr>
              </a:p>
            </p:txBody>
          </p:sp>
          <p:sp>
            <p:nvSpPr>
              <p:cNvPr id="248" name="Line 16"/>
              <p:cNvSpPr>
                <a:spLocks noChangeShapeType="1"/>
              </p:cNvSpPr>
              <p:nvPr/>
            </p:nvSpPr>
            <p:spPr bwMode="auto">
              <a:xfrm>
                <a:off x="3648" y="115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chemeClr val="tx2"/>
                  </a:solidFill>
                </a:endParaRPr>
              </a:p>
            </p:txBody>
          </p:sp>
          <p:sp>
            <p:nvSpPr>
              <p:cNvPr id="249" name="Line 17"/>
              <p:cNvSpPr>
                <a:spLocks noChangeShapeType="1"/>
              </p:cNvSpPr>
              <p:nvPr/>
            </p:nvSpPr>
            <p:spPr bwMode="auto">
              <a:xfrm>
                <a:off x="4464" y="1152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320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74" name="Text Box 6"/>
            <p:cNvSpPr txBox="1">
              <a:spLocks noChangeArrowheads="1"/>
            </p:cNvSpPr>
            <p:nvPr/>
          </p:nvSpPr>
          <p:spPr bwMode="auto">
            <a:xfrm>
              <a:off x="1789334" y="7557104"/>
              <a:ext cx="1856579" cy="5725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Courier New" pitchFamily="-65" charset="0"/>
                </a:rPr>
                <a:t>offset[11:5]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275" name="Text Box 6"/>
            <p:cNvSpPr txBox="1">
              <a:spLocks noChangeArrowheads="1"/>
            </p:cNvSpPr>
            <p:nvPr/>
          </p:nvSpPr>
          <p:spPr bwMode="auto">
            <a:xfrm>
              <a:off x="6411445" y="7546274"/>
              <a:ext cx="773979" cy="5725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Courier New" pitchFamily="-65" charset="0"/>
                </a:rPr>
                <a:t>base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276" name="Text Box 6"/>
            <p:cNvSpPr txBox="1">
              <a:spLocks noChangeArrowheads="1"/>
            </p:cNvSpPr>
            <p:nvPr/>
          </p:nvSpPr>
          <p:spPr bwMode="auto">
            <a:xfrm>
              <a:off x="8357548" y="7547398"/>
              <a:ext cx="909303" cy="5725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Courier New" pitchFamily="-65" charset="0"/>
                </a:rPr>
                <a:t>width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277" name="Text Box 6"/>
            <p:cNvSpPr txBox="1">
              <a:spLocks noChangeArrowheads="1"/>
            </p:cNvSpPr>
            <p:nvPr/>
          </p:nvSpPr>
          <p:spPr bwMode="auto">
            <a:xfrm>
              <a:off x="4540693" y="7557011"/>
              <a:ext cx="638654" cy="5725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chemeClr val="tx2"/>
                  </a:solidFill>
                  <a:latin typeface="Courier New" pitchFamily="-65" charset="0"/>
                </a:rPr>
                <a:t>src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278" name="Text Box 6"/>
            <p:cNvSpPr txBox="1">
              <a:spLocks noChangeArrowheads="1"/>
            </p:cNvSpPr>
            <p:nvPr/>
          </p:nvSpPr>
          <p:spPr bwMode="auto">
            <a:xfrm>
              <a:off x="12449546" y="7529949"/>
              <a:ext cx="909303" cy="5725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Courier New" pitchFamily="-65" charset="0"/>
                </a:rPr>
                <a:t>STORE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  <p:sp>
          <p:nvSpPr>
            <p:cNvPr id="279" name="Text Box 6"/>
            <p:cNvSpPr txBox="1">
              <a:spLocks noChangeArrowheads="1"/>
            </p:cNvSpPr>
            <p:nvPr/>
          </p:nvSpPr>
          <p:spPr bwMode="auto">
            <a:xfrm>
              <a:off x="10019529" y="7566070"/>
              <a:ext cx="1721254" cy="5725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  <a:latin typeface="Courier New" pitchFamily="-65" charset="0"/>
                </a:rPr>
                <a:t>offset[4:0]</a:t>
              </a:r>
              <a:endParaRPr lang="en-US" sz="1100" dirty="0">
                <a:solidFill>
                  <a:schemeClr val="tx2"/>
                </a:solidFill>
              </a:endParaRPr>
            </a:p>
          </p:txBody>
        </p:sp>
      </p:grpSp>
      <p:cxnSp>
        <p:nvCxnSpPr>
          <p:cNvPr id="281" name="Straight Connector 280"/>
          <p:cNvCxnSpPr>
            <a:endCxn id="416" idx="1"/>
          </p:cNvCxnSpPr>
          <p:nvPr/>
        </p:nvCxnSpPr>
        <p:spPr bwMode="auto">
          <a:xfrm>
            <a:off x="4971094" y="5208917"/>
            <a:ext cx="904052" cy="916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3" name="Straight Connector 282"/>
          <p:cNvCxnSpPr>
            <a:stCxn id="414" idx="3"/>
          </p:cNvCxnSpPr>
          <p:nvPr/>
        </p:nvCxnSpPr>
        <p:spPr bwMode="auto">
          <a:xfrm flipH="1">
            <a:off x="6312128" y="5693116"/>
            <a:ext cx="282" cy="69925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Freeform 7"/>
          <p:cNvSpPr/>
          <p:nvPr/>
        </p:nvSpPr>
        <p:spPr bwMode="auto">
          <a:xfrm>
            <a:off x="6732639" y="4343400"/>
            <a:ext cx="2750574" cy="811161"/>
          </a:xfrm>
          <a:custGeom>
            <a:avLst/>
            <a:gdLst>
              <a:gd name="connsiteX0" fmla="*/ 0 w 2750574"/>
              <a:gd name="connsiteY0" fmla="*/ 811161 h 811161"/>
              <a:gd name="connsiteX1" fmla="*/ 2603090 w 2750574"/>
              <a:gd name="connsiteY1" fmla="*/ 811161 h 811161"/>
              <a:gd name="connsiteX2" fmla="*/ 2610464 w 2750574"/>
              <a:gd name="connsiteY2" fmla="*/ 29497 h 811161"/>
              <a:gd name="connsiteX3" fmla="*/ 2750574 w 2750574"/>
              <a:gd name="connsiteY3" fmla="*/ 0 h 81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0574" h="811161">
                <a:moveTo>
                  <a:pt x="0" y="811161"/>
                </a:moveTo>
                <a:lnTo>
                  <a:pt x="2603090" y="811161"/>
                </a:lnTo>
                <a:lnTo>
                  <a:pt x="2610464" y="29497"/>
                </a:lnTo>
                <a:lnTo>
                  <a:pt x="2750574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9446698" y="4149484"/>
            <a:ext cx="504496" cy="189186"/>
          </a:xfrm>
          <a:custGeom>
            <a:avLst/>
            <a:gdLst>
              <a:gd name="connsiteX0" fmla="*/ 0 w 504496"/>
              <a:gd name="connsiteY0" fmla="*/ 189186 h 189186"/>
              <a:gd name="connsiteX1" fmla="*/ 296392 w 504496"/>
              <a:gd name="connsiteY1" fmla="*/ 0 h 189186"/>
              <a:gd name="connsiteX2" fmla="*/ 504496 w 504496"/>
              <a:gd name="connsiteY2" fmla="*/ 18919 h 18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496" h="189186">
                <a:moveTo>
                  <a:pt x="0" y="189186"/>
                </a:moveTo>
                <a:lnTo>
                  <a:pt x="296392" y="0"/>
                </a:lnTo>
                <a:lnTo>
                  <a:pt x="504496" y="18919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88" name="Rectangle 287"/>
          <p:cNvSpPr>
            <a:spLocks noChangeArrowheads="1"/>
          </p:cNvSpPr>
          <p:nvPr/>
        </p:nvSpPr>
        <p:spPr bwMode="auto">
          <a:xfrm>
            <a:off x="8685938" y="6657759"/>
            <a:ext cx="33743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=*</a:t>
            </a:r>
          </a:p>
        </p:txBody>
      </p:sp>
      <p:sp>
        <p:nvSpPr>
          <p:cNvPr id="289" name="Rectangle 288"/>
          <p:cNvSpPr>
            <a:spLocks noChangeArrowheads="1"/>
          </p:cNvSpPr>
          <p:nvPr/>
        </p:nvSpPr>
        <p:spPr bwMode="auto">
          <a:xfrm>
            <a:off x="8901516" y="6887745"/>
            <a:ext cx="33743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=*</a:t>
            </a:r>
          </a:p>
        </p:txBody>
      </p:sp>
      <p:sp>
        <p:nvSpPr>
          <p:cNvPr id="10" name="Freeform 9"/>
          <p:cNvSpPr/>
          <p:nvPr/>
        </p:nvSpPr>
        <p:spPr bwMode="auto">
          <a:xfrm>
            <a:off x="9453716" y="3392129"/>
            <a:ext cx="501445" cy="132736"/>
          </a:xfrm>
          <a:custGeom>
            <a:avLst/>
            <a:gdLst>
              <a:gd name="connsiteX0" fmla="*/ 0 w 501445"/>
              <a:gd name="connsiteY0" fmla="*/ 132736 h 132736"/>
              <a:gd name="connsiteX1" fmla="*/ 346587 w 501445"/>
              <a:gd name="connsiteY1" fmla="*/ 0 h 132736"/>
              <a:gd name="connsiteX2" fmla="*/ 501445 w 501445"/>
              <a:gd name="connsiteY2" fmla="*/ 0 h 13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445" h="132736">
                <a:moveTo>
                  <a:pt x="0" y="132736"/>
                </a:moveTo>
                <a:lnTo>
                  <a:pt x="346587" y="0"/>
                </a:lnTo>
                <a:lnTo>
                  <a:pt x="501445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3" name="Straight Connector 12"/>
          <p:cNvCxnSpPr>
            <a:stCxn id="374" idx="0"/>
            <a:endCxn id="374" idx="1"/>
          </p:cNvCxnSpPr>
          <p:nvPr/>
        </p:nvCxnSpPr>
        <p:spPr bwMode="auto">
          <a:xfrm>
            <a:off x="10612908" y="3719178"/>
            <a:ext cx="740647" cy="1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Freeform 15"/>
          <p:cNvSpPr/>
          <p:nvPr/>
        </p:nvSpPr>
        <p:spPr bwMode="auto">
          <a:xfrm>
            <a:off x="7956755" y="3959942"/>
            <a:ext cx="3384755" cy="818535"/>
          </a:xfrm>
          <a:custGeom>
            <a:avLst/>
            <a:gdLst>
              <a:gd name="connsiteX0" fmla="*/ 0 w 3384755"/>
              <a:gd name="connsiteY0" fmla="*/ 29497 h 818535"/>
              <a:gd name="connsiteX1" fmla="*/ 132735 w 3384755"/>
              <a:gd name="connsiteY1" fmla="*/ 0 h 818535"/>
              <a:gd name="connsiteX2" fmla="*/ 117987 w 3384755"/>
              <a:gd name="connsiteY2" fmla="*/ 781664 h 818535"/>
              <a:gd name="connsiteX3" fmla="*/ 3097161 w 3384755"/>
              <a:gd name="connsiteY3" fmla="*/ 818535 h 818535"/>
              <a:gd name="connsiteX4" fmla="*/ 3067664 w 3384755"/>
              <a:gd name="connsiteY4" fmla="*/ 258097 h 818535"/>
              <a:gd name="connsiteX5" fmla="*/ 3384755 w 3384755"/>
              <a:gd name="connsiteY5" fmla="*/ 272845 h 81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4755" h="818535">
                <a:moveTo>
                  <a:pt x="0" y="29497"/>
                </a:moveTo>
                <a:lnTo>
                  <a:pt x="132735" y="0"/>
                </a:lnTo>
                <a:lnTo>
                  <a:pt x="117987" y="781664"/>
                </a:lnTo>
                <a:lnTo>
                  <a:pt x="3097161" y="818535"/>
                </a:lnTo>
                <a:lnTo>
                  <a:pt x="3067664" y="258097"/>
                </a:lnTo>
                <a:lnTo>
                  <a:pt x="3384755" y="272845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97" name="Straight Connector 296"/>
          <p:cNvCxnSpPr/>
          <p:nvPr/>
        </p:nvCxnSpPr>
        <p:spPr bwMode="auto">
          <a:xfrm flipV="1">
            <a:off x="2438400" y="3810000"/>
            <a:ext cx="1590" cy="22208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8" name="Straight Connector 297"/>
          <p:cNvCxnSpPr/>
          <p:nvPr/>
        </p:nvCxnSpPr>
        <p:spPr bwMode="auto">
          <a:xfrm flipV="1">
            <a:off x="12342810" y="4578520"/>
            <a:ext cx="1590" cy="22208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07855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34" grpId="0" animBg="1"/>
      <p:bldP spid="35" grpId="0" animBg="1"/>
      <p:bldP spid="553" grpId="0"/>
      <p:bldP spid="36" grpId="0" animBg="1"/>
      <p:bldP spid="554" grpId="0"/>
      <p:bldP spid="555" grpId="0"/>
      <p:bldP spid="556" grpId="0"/>
      <p:bldP spid="560" grpId="0"/>
      <p:bldP spid="561" grpId="0"/>
      <p:bldP spid="44" grpId="0" animBg="1"/>
      <p:bldP spid="566" grpId="0"/>
      <p:bldP spid="567" grpId="0"/>
      <p:bldP spid="568" grpId="0"/>
      <p:bldP spid="8" grpId="0" animBg="1"/>
      <p:bldP spid="9" grpId="0" animBg="1"/>
      <p:bldP spid="288" grpId="0"/>
      <p:bldP spid="289" grpId="0"/>
      <p:bldP spid="10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010" y="182880"/>
            <a:ext cx="11203758" cy="64008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5" name="Group 174"/>
          <p:cNvGrpSpPr/>
          <p:nvPr/>
        </p:nvGrpSpPr>
        <p:grpSpPr>
          <a:xfrm>
            <a:off x="683624" y="932065"/>
            <a:ext cx="13334170" cy="3544685"/>
            <a:chOff x="2570548" y="1802732"/>
            <a:chExt cx="7941879" cy="2216657"/>
          </a:xfrm>
        </p:grpSpPr>
        <p:sp>
          <p:nvSpPr>
            <p:cNvPr id="34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345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2064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346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347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348" name="Freeform 34"/>
            <p:cNvSpPr>
              <a:spLocks/>
            </p:cNvSpPr>
            <p:nvPr/>
          </p:nvSpPr>
          <p:spPr bwMode="auto">
            <a:xfrm flipV="1">
              <a:off x="3670807" y="3239112"/>
              <a:ext cx="410336" cy="28590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349" name="Group 35"/>
            <p:cNvGrpSpPr>
              <a:grpSpLocks/>
            </p:cNvGrpSpPr>
            <p:nvPr/>
          </p:nvGrpSpPr>
          <p:grpSpPr bwMode="auto">
            <a:xfrm>
              <a:off x="4011843" y="3187949"/>
              <a:ext cx="805457" cy="831440"/>
              <a:chOff x="1326" y="1691"/>
              <a:chExt cx="470" cy="490"/>
            </a:xfrm>
          </p:grpSpPr>
          <p:sp>
            <p:nvSpPr>
              <p:cNvPr id="358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9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60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350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351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352" name="Freeform 44"/>
            <p:cNvSpPr>
              <a:spLocks/>
            </p:cNvSpPr>
            <p:nvPr/>
          </p:nvSpPr>
          <p:spPr bwMode="auto">
            <a:xfrm>
              <a:off x="2570548" y="1802732"/>
              <a:ext cx="2249907" cy="1545557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353" name="Rectangle 42"/>
            <p:cNvSpPr>
              <a:spLocks noChangeArrowheads="1"/>
            </p:cNvSpPr>
            <p:nvPr/>
          </p:nvSpPr>
          <p:spPr bwMode="auto">
            <a:xfrm>
              <a:off x="2753287" y="3348468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354" name="Rectangle 42"/>
            <p:cNvSpPr>
              <a:spLocks noChangeArrowheads="1"/>
            </p:cNvSpPr>
            <p:nvPr/>
          </p:nvSpPr>
          <p:spPr bwMode="auto">
            <a:xfrm>
              <a:off x="9427592" y="2573562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355" name="Rectangle 42"/>
            <p:cNvSpPr>
              <a:spLocks noChangeArrowheads="1"/>
            </p:cNvSpPr>
            <p:nvPr/>
          </p:nvSpPr>
          <p:spPr bwMode="auto">
            <a:xfrm>
              <a:off x="10260849" y="3048965"/>
              <a:ext cx="251578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wb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56" name="Rectangle 42"/>
            <p:cNvSpPr>
              <a:spLocks noChangeArrowheads="1"/>
            </p:cNvSpPr>
            <p:nvPr/>
          </p:nvSpPr>
          <p:spPr bwMode="auto">
            <a:xfrm>
              <a:off x="7791188" y="2653349"/>
              <a:ext cx="223890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357" name="Rectangle 42"/>
            <p:cNvSpPr>
              <a:spLocks noChangeArrowheads="1"/>
            </p:cNvSpPr>
            <p:nvPr/>
          </p:nvSpPr>
          <p:spPr bwMode="auto">
            <a:xfrm>
              <a:off x="5603449" y="2671012"/>
              <a:ext cx="251578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wb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361" name="Freeform 48"/>
          <p:cNvSpPr>
            <a:spLocks/>
          </p:cNvSpPr>
          <p:nvPr/>
        </p:nvSpPr>
        <p:spPr bwMode="auto">
          <a:xfrm>
            <a:off x="4987226" y="3199543"/>
            <a:ext cx="1435865" cy="373113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62" name="Freeform 49"/>
          <p:cNvSpPr>
            <a:spLocks/>
          </p:cNvSpPr>
          <p:nvPr/>
        </p:nvSpPr>
        <p:spPr bwMode="auto">
          <a:xfrm>
            <a:off x="4987225" y="3556241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63" name="Freeform 53"/>
          <p:cNvSpPr>
            <a:spLocks/>
          </p:cNvSpPr>
          <p:nvPr/>
        </p:nvSpPr>
        <p:spPr bwMode="auto">
          <a:xfrm>
            <a:off x="7105867" y="3984090"/>
            <a:ext cx="1144409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64" name="Rectangle 56"/>
          <p:cNvSpPr>
            <a:spLocks noChangeArrowheads="1"/>
          </p:cNvSpPr>
          <p:nvPr/>
        </p:nvSpPr>
        <p:spPr bwMode="auto">
          <a:xfrm>
            <a:off x="5128888" y="3633053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365" name="Line 58"/>
          <p:cNvSpPr>
            <a:spLocks noChangeShapeType="1"/>
          </p:cNvSpPr>
          <p:nvPr/>
        </p:nvSpPr>
        <p:spPr bwMode="auto">
          <a:xfrm>
            <a:off x="4987225" y="3207276"/>
            <a:ext cx="9036" cy="31286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66" name="Freeform 61"/>
          <p:cNvSpPr>
            <a:spLocks/>
          </p:cNvSpPr>
          <p:nvPr/>
        </p:nvSpPr>
        <p:spPr bwMode="auto">
          <a:xfrm>
            <a:off x="4973167" y="3913147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367" name="Group 62"/>
          <p:cNvGrpSpPr>
            <a:grpSpLocks/>
          </p:cNvGrpSpPr>
          <p:nvPr/>
        </p:nvGrpSpPr>
        <p:grpSpPr bwMode="auto">
          <a:xfrm>
            <a:off x="9933229" y="3153080"/>
            <a:ext cx="676939" cy="1168993"/>
            <a:chOff x="4085" y="1630"/>
            <a:chExt cx="241" cy="385"/>
          </a:xfrm>
        </p:grpSpPr>
        <p:sp>
          <p:nvSpPr>
            <p:cNvPr id="368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9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218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370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13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371" name="Rectangle 72"/>
          <p:cNvSpPr>
            <a:spLocks noChangeArrowheads="1"/>
          </p:cNvSpPr>
          <p:nvPr/>
        </p:nvSpPr>
        <p:spPr bwMode="auto">
          <a:xfrm>
            <a:off x="7010400" y="4712110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72" name="Rectangle 74"/>
          <p:cNvSpPr>
            <a:spLocks noChangeArrowheads="1"/>
          </p:cNvSpPr>
          <p:nvPr/>
        </p:nvSpPr>
        <p:spPr bwMode="auto">
          <a:xfrm>
            <a:off x="6444181" y="2297222"/>
            <a:ext cx="1502103" cy="2303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73" name="Rectangle 76"/>
          <p:cNvSpPr>
            <a:spLocks noChangeArrowheads="1"/>
          </p:cNvSpPr>
          <p:nvPr/>
        </p:nvSpPr>
        <p:spPr bwMode="auto">
          <a:xfrm>
            <a:off x="6546970" y="4224370"/>
            <a:ext cx="855203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2"/>
                </a:solidFill>
              </a:rPr>
              <a:t>Reg</a:t>
            </a:r>
            <a:r>
              <a:rPr lang="en-US" sz="1800" b="1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374" name="Line 86"/>
          <p:cNvSpPr>
            <a:spLocks noChangeShapeType="1"/>
          </p:cNvSpPr>
          <p:nvPr/>
        </p:nvSpPr>
        <p:spPr bwMode="auto">
          <a:xfrm>
            <a:off x="10612908" y="3719178"/>
            <a:ext cx="74064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75" name="Freeform 53"/>
          <p:cNvSpPr>
            <a:spLocks/>
          </p:cNvSpPr>
          <p:nvPr/>
        </p:nvSpPr>
        <p:spPr bwMode="auto">
          <a:xfrm>
            <a:off x="7966042" y="3472598"/>
            <a:ext cx="284234" cy="5717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76" name="Line 86"/>
          <p:cNvSpPr>
            <a:spLocks noChangeShapeType="1"/>
          </p:cNvSpPr>
          <p:nvPr/>
        </p:nvSpPr>
        <p:spPr bwMode="auto">
          <a:xfrm flipH="1">
            <a:off x="11044317" y="1333022"/>
            <a:ext cx="7822" cy="14288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77" name="Line 86"/>
          <p:cNvSpPr>
            <a:spLocks noChangeShapeType="1"/>
          </p:cNvSpPr>
          <p:nvPr/>
        </p:nvSpPr>
        <p:spPr bwMode="auto">
          <a:xfrm flipV="1">
            <a:off x="5430367" y="1567717"/>
            <a:ext cx="8210042" cy="101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78" name="Line 86"/>
          <p:cNvSpPr>
            <a:spLocks noChangeShapeType="1"/>
          </p:cNvSpPr>
          <p:nvPr/>
        </p:nvSpPr>
        <p:spPr bwMode="auto">
          <a:xfrm flipH="1">
            <a:off x="5408723" y="1567717"/>
            <a:ext cx="11609" cy="113012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79" name="Freeform 53"/>
          <p:cNvSpPr>
            <a:spLocks/>
          </p:cNvSpPr>
          <p:nvPr/>
        </p:nvSpPr>
        <p:spPr bwMode="auto">
          <a:xfrm flipV="1">
            <a:off x="5420332" y="2650658"/>
            <a:ext cx="1004090" cy="4718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80" name="Freeform 379"/>
          <p:cNvSpPr>
            <a:spLocks/>
          </p:cNvSpPr>
          <p:nvPr/>
        </p:nvSpPr>
        <p:spPr bwMode="auto">
          <a:xfrm>
            <a:off x="7335367" y="4467923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381" name="Line 85"/>
          <p:cNvSpPr>
            <a:spLocks noChangeShapeType="1"/>
          </p:cNvSpPr>
          <p:nvPr/>
        </p:nvSpPr>
        <p:spPr bwMode="auto">
          <a:xfrm>
            <a:off x="7411567" y="4600880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82" name="Rectangle 56"/>
          <p:cNvSpPr>
            <a:spLocks noChangeArrowheads="1"/>
          </p:cNvSpPr>
          <p:nvPr/>
        </p:nvSpPr>
        <p:spPr bwMode="auto">
          <a:xfrm>
            <a:off x="5128888" y="3229280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383" name="Rectangle 56"/>
          <p:cNvSpPr>
            <a:spLocks noChangeArrowheads="1"/>
          </p:cNvSpPr>
          <p:nvPr/>
        </p:nvSpPr>
        <p:spPr bwMode="auto">
          <a:xfrm>
            <a:off x="5130604" y="2848280"/>
            <a:ext cx="103942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384" name="Rectangle 76"/>
          <p:cNvSpPr>
            <a:spLocks noChangeArrowheads="1"/>
          </p:cNvSpPr>
          <p:nvPr/>
        </p:nvSpPr>
        <p:spPr bwMode="auto">
          <a:xfrm>
            <a:off x="6420967" y="376268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5" name="Rectangle 76"/>
          <p:cNvSpPr>
            <a:spLocks noChangeArrowheads="1"/>
          </p:cNvSpPr>
          <p:nvPr/>
        </p:nvSpPr>
        <p:spPr bwMode="auto">
          <a:xfrm>
            <a:off x="6420967" y="338168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6" name="Rectangle 76"/>
          <p:cNvSpPr>
            <a:spLocks noChangeArrowheads="1"/>
          </p:cNvSpPr>
          <p:nvPr/>
        </p:nvSpPr>
        <p:spPr bwMode="auto">
          <a:xfrm>
            <a:off x="7259167" y="3359796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7" name="Rectangle 76"/>
          <p:cNvSpPr>
            <a:spLocks noChangeArrowheads="1"/>
          </p:cNvSpPr>
          <p:nvPr/>
        </p:nvSpPr>
        <p:spPr bwMode="auto">
          <a:xfrm>
            <a:off x="7259167" y="3830132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8" name="Rectangle 76"/>
          <p:cNvSpPr>
            <a:spLocks noChangeArrowheads="1"/>
          </p:cNvSpPr>
          <p:nvPr/>
        </p:nvSpPr>
        <p:spPr bwMode="auto">
          <a:xfrm>
            <a:off x="6415940" y="3042769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9" name="Rectangle 76"/>
          <p:cNvSpPr>
            <a:spLocks noChangeArrowheads="1"/>
          </p:cNvSpPr>
          <p:nvPr/>
        </p:nvSpPr>
        <p:spPr bwMode="auto">
          <a:xfrm>
            <a:off x="6420967" y="2544369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90" name="Rectangle 72"/>
          <p:cNvSpPr>
            <a:spLocks noChangeArrowheads="1"/>
          </p:cNvSpPr>
          <p:nvPr/>
        </p:nvSpPr>
        <p:spPr bwMode="auto">
          <a:xfrm>
            <a:off x="10613210" y="3356317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91" name="Rectangle 76"/>
          <p:cNvSpPr>
            <a:spLocks noChangeArrowheads="1"/>
          </p:cNvSpPr>
          <p:nvPr/>
        </p:nvSpPr>
        <p:spPr bwMode="auto">
          <a:xfrm>
            <a:off x="8189521" y="2599281"/>
            <a:ext cx="96901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392" name="Rectangle 76"/>
          <p:cNvSpPr>
            <a:spLocks noChangeArrowheads="1"/>
          </p:cNvSpPr>
          <p:nvPr/>
        </p:nvSpPr>
        <p:spPr bwMode="auto">
          <a:xfrm>
            <a:off x="7503224" y="4711172"/>
            <a:ext cx="96901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393" name="Rectangle 392"/>
          <p:cNvSpPr>
            <a:spLocks noChangeArrowheads="1"/>
          </p:cNvSpPr>
          <p:nvPr/>
        </p:nvSpPr>
        <p:spPr bwMode="auto">
          <a:xfrm>
            <a:off x="3962400" y="6437860"/>
            <a:ext cx="105077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394" name="Group 393"/>
          <p:cNvGrpSpPr/>
          <p:nvPr/>
        </p:nvGrpSpPr>
        <p:grpSpPr>
          <a:xfrm>
            <a:off x="1228172" y="3243628"/>
            <a:ext cx="12790454" cy="4002638"/>
            <a:chOff x="1575641" y="2430859"/>
            <a:chExt cx="12790454" cy="4002638"/>
          </a:xfrm>
        </p:grpSpPr>
        <p:sp>
          <p:nvSpPr>
            <p:cNvPr id="395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396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397" name="Rectangle 39"/>
            <p:cNvSpPr>
              <a:spLocks noChangeArrowheads="1"/>
            </p:cNvSpPr>
            <p:nvPr/>
          </p:nvSpPr>
          <p:spPr bwMode="auto">
            <a:xfrm>
              <a:off x="6986660" y="5670983"/>
              <a:ext cx="978635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RegWEn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398" name="Straight Arrow Connector 397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9" name="Straight Arrow Connector 398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0" name="Rectangle 39"/>
            <p:cNvSpPr>
              <a:spLocks noChangeArrowheads="1"/>
            </p:cNvSpPr>
            <p:nvPr/>
          </p:nvSpPr>
          <p:spPr bwMode="auto">
            <a:xfrm>
              <a:off x="10379248" y="5579604"/>
              <a:ext cx="864821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ALUSel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401" name="Straight Arrow Connector 400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2" name="Rectangle 39"/>
            <p:cNvSpPr>
              <a:spLocks noChangeArrowheads="1"/>
            </p:cNvSpPr>
            <p:nvPr/>
          </p:nvSpPr>
          <p:spPr bwMode="auto">
            <a:xfrm>
              <a:off x="9755956" y="5919561"/>
              <a:ext cx="569868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403" name="Straight Arrow Connector 402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4" name="Rectangle 39"/>
            <p:cNvSpPr>
              <a:spLocks noChangeArrowheads="1"/>
            </p:cNvSpPr>
            <p:nvPr/>
          </p:nvSpPr>
          <p:spPr bwMode="auto">
            <a:xfrm>
              <a:off x="11528912" y="5573083"/>
              <a:ext cx="942856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MemRW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465705" y="3813445"/>
            <a:ext cx="277273" cy="733853"/>
            <a:chOff x="5791200" y="1352550"/>
            <a:chExt cx="152400" cy="533400"/>
          </a:xfrm>
        </p:grpSpPr>
        <p:sp>
          <p:nvSpPr>
            <p:cNvPr id="406" name="Trapezoid 40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5821935" y="1638300"/>
              <a:ext cx="54626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409" name="Freeform 53"/>
          <p:cNvSpPr>
            <a:spLocks/>
          </p:cNvSpPr>
          <p:nvPr/>
        </p:nvSpPr>
        <p:spPr bwMode="auto">
          <a:xfrm flipV="1">
            <a:off x="9740814" y="4099414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" name="Freeform 53"/>
          <p:cNvSpPr>
            <a:spLocks/>
          </p:cNvSpPr>
          <p:nvPr/>
        </p:nvSpPr>
        <p:spPr bwMode="auto">
          <a:xfrm flipV="1">
            <a:off x="9352750" y="4301634"/>
            <a:ext cx="132181" cy="5900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" name="Line 86"/>
          <p:cNvSpPr>
            <a:spLocks noChangeShapeType="1"/>
          </p:cNvSpPr>
          <p:nvPr/>
        </p:nvSpPr>
        <p:spPr bwMode="auto">
          <a:xfrm flipH="1">
            <a:off x="9337245" y="4355623"/>
            <a:ext cx="8676" cy="84837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12" name="Rectangle 411"/>
          <p:cNvSpPr>
            <a:spLocks noChangeArrowheads="1"/>
          </p:cNvSpPr>
          <p:nvPr/>
        </p:nvSpPr>
        <p:spPr bwMode="auto">
          <a:xfrm>
            <a:off x="7216377" y="5232371"/>
            <a:ext cx="110847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413" name="Group 412"/>
          <p:cNvGrpSpPr/>
          <p:nvPr/>
        </p:nvGrpSpPr>
        <p:grpSpPr>
          <a:xfrm>
            <a:off x="5885690" y="4604730"/>
            <a:ext cx="853439" cy="1219200"/>
            <a:chOff x="3810000" y="3105150"/>
            <a:chExt cx="533400" cy="762000"/>
          </a:xfrm>
        </p:grpSpPr>
        <p:sp>
          <p:nvSpPr>
            <p:cNvPr id="414" name="Trapezoid 413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3819018" y="3286906"/>
              <a:ext cx="452047" cy="4039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1" dirty="0" err="1">
                  <a:solidFill>
                    <a:schemeClr val="tx2"/>
                  </a:solidFill>
                </a:rPr>
                <a:t>Imm</a:t>
              </a:r>
              <a:r>
                <a:rPr lang="en-US" sz="1800" b="1" dirty="0">
                  <a:solidFill>
                    <a:schemeClr val="tx2"/>
                  </a:solidFill>
                </a:rPr>
                <a:t>.</a:t>
              </a:r>
            </a:p>
            <a:p>
              <a:r>
                <a:rPr lang="en-US" sz="1800" b="1" dirty="0">
                  <a:solidFill>
                    <a:schemeClr val="tx2"/>
                  </a:solidFill>
                </a:rPr>
                <a:t>Gen</a:t>
              </a:r>
            </a:p>
          </p:txBody>
        </p:sp>
      </p:grpSp>
      <p:sp>
        <p:nvSpPr>
          <p:cNvPr id="416" name="Freeform 61"/>
          <p:cNvSpPr>
            <a:spLocks/>
          </p:cNvSpPr>
          <p:nvPr/>
        </p:nvSpPr>
        <p:spPr bwMode="auto">
          <a:xfrm flipV="1">
            <a:off x="5013464" y="5143937"/>
            <a:ext cx="862738" cy="74145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417" name="Line 86"/>
          <p:cNvSpPr>
            <a:spLocks noChangeShapeType="1"/>
          </p:cNvSpPr>
          <p:nvPr/>
        </p:nvSpPr>
        <p:spPr bwMode="auto">
          <a:xfrm flipV="1">
            <a:off x="6739129" y="5191126"/>
            <a:ext cx="2606792" cy="367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418" name="Group 417"/>
          <p:cNvGrpSpPr/>
          <p:nvPr/>
        </p:nvGrpSpPr>
        <p:grpSpPr>
          <a:xfrm>
            <a:off x="2145987" y="1532712"/>
            <a:ext cx="10501067" cy="3033583"/>
            <a:chOff x="3357431" y="2178345"/>
            <a:chExt cx="6566805" cy="1897041"/>
          </a:xfrm>
        </p:grpSpPr>
        <p:sp>
          <p:nvSpPr>
            <p:cNvPr id="419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20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21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22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423" name="Rectangle 31"/>
            <p:cNvSpPr>
              <a:spLocks noChangeArrowheads="1"/>
            </p:cNvSpPr>
            <p:nvPr/>
          </p:nvSpPr>
          <p:spPr bwMode="auto">
            <a:xfrm>
              <a:off x="3357431" y="3746374"/>
              <a:ext cx="26414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clk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424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425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431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32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3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4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435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36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307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437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8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6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9" name="Rectangle 37"/>
              <p:cNvSpPr>
                <a:spLocks noChangeArrowheads="1"/>
              </p:cNvSpPr>
              <p:nvPr/>
            </p:nvSpPr>
            <p:spPr bwMode="auto">
              <a:xfrm>
                <a:off x="4303" y="1983"/>
                <a:ext cx="2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DataW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426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27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28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42088" cy="1768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429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30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</p:grpSp>
      <p:sp>
        <p:nvSpPr>
          <p:cNvPr id="440" name="Rectangle 56"/>
          <p:cNvSpPr>
            <a:spLocks noChangeArrowheads="1"/>
          </p:cNvSpPr>
          <p:nvPr/>
        </p:nvSpPr>
        <p:spPr bwMode="auto">
          <a:xfrm>
            <a:off x="5008063" y="4606808"/>
            <a:ext cx="685285" cy="559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[31:7]</a:t>
            </a:r>
          </a:p>
        </p:txBody>
      </p:sp>
      <p:grpSp>
        <p:nvGrpSpPr>
          <p:cNvPr id="441" name="Group 440"/>
          <p:cNvGrpSpPr/>
          <p:nvPr/>
        </p:nvGrpSpPr>
        <p:grpSpPr>
          <a:xfrm>
            <a:off x="13104224" y="2115126"/>
            <a:ext cx="383176" cy="1225383"/>
            <a:chOff x="5791200" y="1352550"/>
            <a:chExt cx="152400" cy="541168"/>
          </a:xfrm>
        </p:grpSpPr>
        <p:sp>
          <p:nvSpPr>
            <p:cNvPr id="442" name="Trapezoid 44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5803629" y="1585907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5821934" y="1737123"/>
              <a:ext cx="54627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5803772" y="1427521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sp>
        <p:nvSpPr>
          <p:cNvPr id="446" name="Rectangle 72"/>
          <p:cNvSpPr>
            <a:spLocks noChangeArrowheads="1"/>
          </p:cNvSpPr>
          <p:nvPr/>
        </p:nvSpPr>
        <p:spPr bwMode="auto">
          <a:xfrm>
            <a:off x="12148432" y="475584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47" name="Freeform 446"/>
          <p:cNvSpPr>
            <a:spLocks/>
          </p:cNvSpPr>
          <p:nvPr/>
        </p:nvSpPr>
        <p:spPr bwMode="auto">
          <a:xfrm>
            <a:off x="12292486" y="4407310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448" name="Line 85"/>
          <p:cNvSpPr>
            <a:spLocks noChangeShapeType="1"/>
          </p:cNvSpPr>
          <p:nvPr/>
        </p:nvSpPr>
        <p:spPr bwMode="auto">
          <a:xfrm>
            <a:off x="12368686" y="4540267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449" name="Freeform 53"/>
          <p:cNvSpPr>
            <a:spLocks/>
          </p:cNvSpPr>
          <p:nvPr/>
        </p:nvSpPr>
        <p:spPr bwMode="auto">
          <a:xfrm flipV="1">
            <a:off x="11075432" y="2697201"/>
            <a:ext cx="2014351" cy="7824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50" name="Line 86"/>
          <p:cNvSpPr>
            <a:spLocks noChangeShapeType="1"/>
          </p:cNvSpPr>
          <p:nvPr/>
        </p:nvSpPr>
        <p:spPr bwMode="auto">
          <a:xfrm>
            <a:off x="12875624" y="3098909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51" name="Line 86"/>
          <p:cNvSpPr>
            <a:spLocks noChangeShapeType="1"/>
          </p:cNvSpPr>
          <p:nvPr/>
        </p:nvSpPr>
        <p:spPr bwMode="auto">
          <a:xfrm flipH="1">
            <a:off x="12873920" y="3098909"/>
            <a:ext cx="1" cy="3228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52" name="Line 86"/>
          <p:cNvSpPr>
            <a:spLocks noChangeShapeType="1"/>
          </p:cNvSpPr>
          <p:nvPr/>
        </p:nvSpPr>
        <p:spPr bwMode="auto">
          <a:xfrm>
            <a:off x="12647053" y="3421778"/>
            <a:ext cx="22686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53" name="Line 86"/>
          <p:cNvSpPr>
            <a:spLocks noChangeShapeType="1"/>
          </p:cNvSpPr>
          <p:nvPr/>
        </p:nvSpPr>
        <p:spPr bwMode="auto">
          <a:xfrm>
            <a:off x="13487399" y="2775449"/>
            <a:ext cx="129086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54" name="Line 86"/>
          <p:cNvSpPr>
            <a:spLocks noChangeShapeType="1"/>
          </p:cNvSpPr>
          <p:nvPr/>
        </p:nvSpPr>
        <p:spPr bwMode="auto">
          <a:xfrm flipH="1">
            <a:off x="13616485" y="1544132"/>
            <a:ext cx="23924" cy="1231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55" name="Rectangle 39"/>
          <p:cNvSpPr>
            <a:spLocks noChangeArrowheads="1"/>
          </p:cNvSpPr>
          <p:nvPr/>
        </p:nvSpPr>
        <p:spPr bwMode="auto">
          <a:xfrm>
            <a:off x="12888277" y="6388510"/>
            <a:ext cx="78627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WBSel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56" name="Line 86"/>
          <p:cNvSpPr>
            <a:spLocks noChangeShapeType="1"/>
          </p:cNvSpPr>
          <p:nvPr/>
        </p:nvSpPr>
        <p:spPr bwMode="auto">
          <a:xfrm>
            <a:off x="11044317" y="4224369"/>
            <a:ext cx="302997" cy="852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57" name="Line 86"/>
          <p:cNvSpPr>
            <a:spLocks noChangeShapeType="1"/>
          </p:cNvSpPr>
          <p:nvPr/>
        </p:nvSpPr>
        <p:spPr bwMode="auto">
          <a:xfrm>
            <a:off x="11044317" y="4231552"/>
            <a:ext cx="2507" cy="52429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58" name="Line 86"/>
          <p:cNvSpPr>
            <a:spLocks noChangeShapeType="1"/>
          </p:cNvSpPr>
          <p:nvPr/>
        </p:nvSpPr>
        <p:spPr bwMode="auto">
          <a:xfrm>
            <a:off x="8072516" y="4733972"/>
            <a:ext cx="2971801" cy="3690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59" name="Line 86"/>
          <p:cNvSpPr>
            <a:spLocks noChangeShapeType="1"/>
          </p:cNvSpPr>
          <p:nvPr/>
        </p:nvSpPr>
        <p:spPr bwMode="auto">
          <a:xfrm flipH="1">
            <a:off x="8072517" y="3970335"/>
            <a:ext cx="2507" cy="7753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460" name="Straight Arrow Connector 459"/>
          <p:cNvCxnSpPr/>
          <p:nvPr/>
        </p:nvCxnSpPr>
        <p:spPr bwMode="auto">
          <a:xfrm flipV="1">
            <a:off x="11685153" y="4584114"/>
            <a:ext cx="0" cy="17713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61" name="Group 460"/>
          <p:cNvGrpSpPr/>
          <p:nvPr/>
        </p:nvGrpSpPr>
        <p:grpSpPr>
          <a:xfrm>
            <a:off x="8142280" y="3133421"/>
            <a:ext cx="979755" cy="1219200"/>
            <a:chOff x="3738867" y="3105150"/>
            <a:chExt cx="612347" cy="762000"/>
          </a:xfrm>
        </p:grpSpPr>
        <p:sp>
          <p:nvSpPr>
            <p:cNvPr id="462" name="Trapezoid 461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738867" y="3286906"/>
              <a:ext cx="612347" cy="4039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Branch</a:t>
              </a:r>
            </a:p>
            <a:p>
              <a:r>
                <a:rPr lang="en-US" sz="1800" b="1" dirty="0"/>
                <a:t>Comp</a:t>
              </a:r>
            </a:p>
          </p:txBody>
        </p:sp>
      </p:grpSp>
      <p:sp>
        <p:nvSpPr>
          <p:cNvPr id="464" name="Freeform 53"/>
          <p:cNvSpPr>
            <a:spLocks/>
          </p:cNvSpPr>
          <p:nvPr/>
        </p:nvSpPr>
        <p:spPr bwMode="auto">
          <a:xfrm flipV="1">
            <a:off x="9222488" y="3950109"/>
            <a:ext cx="250237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65" name="Line 86"/>
          <p:cNvSpPr>
            <a:spLocks noChangeShapeType="1"/>
          </p:cNvSpPr>
          <p:nvPr/>
        </p:nvSpPr>
        <p:spPr bwMode="auto">
          <a:xfrm>
            <a:off x="9208148" y="3988562"/>
            <a:ext cx="63" cy="74193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grpSp>
        <p:nvGrpSpPr>
          <p:cNvPr id="466" name="Group 465"/>
          <p:cNvGrpSpPr/>
          <p:nvPr/>
        </p:nvGrpSpPr>
        <p:grpSpPr>
          <a:xfrm>
            <a:off x="9475581" y="3033061"/>
            <a:ext cx="277273" cy="733853"/>
            <a:chOff x="5791200" y="1352550"/>
            <a:chExt cx="152400" cy="533400"/>
          </a:xfrm>
        </p:grpSpPr>
        <p:sp>
          <p:nvSpPr>
            <p:cNvPr id="467" name="Trapezoid 466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470" name="Freeform 53"/>
          <p:cNvSpPr>
            <a:spLocks/>
          </p:cNvSpPr>
          <p:nvPr/>
        </p:nvSpPr>
        <p:spPr bwMode="auto">
          <a:xfrm flipV="1">
            <a:off x="9218088" y="3521250"/>
            <a:ext cx="276719" cy="6752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1" name="Freeform 53"/>
          <p:cNvSpPr>
            <a:spLocks/>
          </p:cNvSpPr>
          <p:nvPr/>
        </p:nvSpPr>
        <p:spPr bwMode="auto">
          <a:xfrm flipV="1">
            <a:off x="9382495" y="3169723"/>
            <a:ext cx="100106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2" name="Line 86"/>
          <p:cNvSpPr>
            <a:spLocks noChangeShapeType="1"/>
          </p:cNvSpPr>
          <p:nvPr/>
        </p:nvSpPr>
        <p:spPr bwMode="auto">
          <a:xfrm>
            <a:off x="9360632" y="1956231"/>
            <a:ext cx="2127" cy="1270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73" name="Freeform 53"/>
          <p:cNvSpPr>
            <a:spLocks/>
          </p:cNvSpPr>
          <p:nvPr/>
        </p:nvSpPr>
        <p:spPr bwMode="auto">
          <a:xfrm flipV="1">
            <a:off x="9751424" y="3340510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4" name="Line 86"/>
          <p:cNvSpPr>
            <a:spLocks noChangeShapeType="1"/>
          </p:cNvSpPr>
          <p:nvPr/>
        </p:nvSpPr>
        <p:spPr bwMode="auto">
          <a:xfrm>
            <a:off x="8066392" y="3004587"/>
            <a:ext cx="4316" cy="47808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75" name="Line 86"/>
          <p:cNvSpPr>
            <a:spLocks noChangeShapeType="1"/>
          </p:cNvSpPr>
          <p:nvPr/>
        </p:nvSpPr>
        <p:spPr bwMode="auto">
          <a:xfrm flipV="1">
            <a:off x="8055458" y="2997183"/>
            <a:ext cx="1143959" cy="276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6" name="Line 86"/>
          <p:cNvSpPr>
            <a:spLocks noChangeShapeType="1"/>
          </p:cNvSpPr>
          <p:nvPr/>
        </p:nvSpPr>
        <p:spPr bwMode="auto">
          <a:xfrm flipH="1">
            <a:off x="9212608" y="2997183"/>
            <a:ext cx="6472" cy="57547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77" name="Line 86"/>
          <p:cNvSpPr>
            <a:spLocks noChangeShapeType="1"/>
          </p:cNvSpPr>
          <p:nvPr/>
        </p:nvSpPr>
        <p:spPr bwMode="auto">
          <a:xfrm>
            <a:off x="4987224" y="1946495"/>
            <a:ext cx="4384271" cy="651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8" name="Line 86"/>
          <p:cNvSpPr>
            <a:spLocks noChangeShapeType="1"/>
          </p:cNvSpPr>
          <p:nvPr/>
        </p:nvSpPr>
        <p:spPr bwMode="auto">
          <a:xfrm flipV="1">
            <a:off x="2742175" y="2761881"/>
            <a:ext cx="2228280" cy="63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9" name="Line 86"/>
          <p:cNvSpPr>
            <a:spLocks noChangeShapeType="1"/>
          </p:cNvSpPr>
          <p:nvPr/>
        </p:nvSpPr>
        <p:spPr bwMode="auto">
          <a:xfrm flipH="1">
            <a:off x="4969701" y="1964757"/>
            <a:ext cx="754" cy="7895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480" name="Straight Arrow Connector 479"/>
          <p:cNvCxnSpPr/>
          <p:nvPr/>
        </p:nvCxnSpPr>
        <p:spPr bwMode="auto">
          <a:xfrm flipH="1" flipV="1">
            <a:off x="6302276" y="5702710"/>
            <a:ext cx="9852" cy="6331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1" name="Rectangle 39"/>
          <p:cNvSpPr>
            <a:spLocks noChangeArrowheads="1"/>
          </p:cNvSpPr>
          <p:nvPr/>
        </p:nvSpPr>
        <p:spPr bwMode="auto">
          <a:xfrm>
            <a:off x="5789024" y="6457416"/>
            <a:ext cx="868027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82" name="Line 58"/>
          <p:cNvSpPr>
            <a:spLocks noChangeShapeType="1"/>
          </p:cNvSpPr>
          <p:nvPr/>
        </p:nvSpPr>
        <p:spPr bwMode="auto">
          <a:xfrm flipH="1">
            <a:off x="8675292" y="4228159"/>
            <a:ext cx="9855" cy="21077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83" name="Line 58"/>
          <p:cNvSpPr>
            <a:spLocks noChangeShapeType="1"/>
          </p:cNvSpPr>
          <p:nvPr/>
        </p:nvSpPr>
        <p:spPr bwMode="auto">
          <a:xfrm flipH="1">
            <a:off x="8895579" y="4159791"/>
            <a:ext cx="15219" cy="21956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484" name="Straight Arrow Connector 483"/>
          <p:cNvCxnSpPr/>
          <p:nvPr/>
        </p:nvCxnSpPr>
        <p:spPr bwMode="auto">
          <a:xfrm flipV="1">
            <a:off x="8424899" y="4301635"/>
            <a:ext cx="20333" cy="20342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85" name="Group 484"/>
          <p:cNvGrpSpPr/>
          <p:nvPr/>
        </p:nvGrpSpPr>
        <p:grpSpPr>
          <a:xfrm>
            <a:off x="1818411" y="2924932"/>
            <a:ext cx="277273" cy="733853"/>
            <a:chOff x="5791200" y="1352550"/>
            <a:chExt cx="152400" cy="533400"/>
          </a:xfrm>
        </p:grpSpPr>
        <p:sp>
          <p:nvSpPr>
            <p:cNvPr id="486" name="Trapezoid 48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487" name="TextBox 486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488" name="TextBox 487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489" name="Freeform 53"/>
          <p:cNvSpPr>
            <a:spLocks/>
          </p:cNvSpPr>
          <p:nvPr/>
        </p:nvSpPr>
        <p:spPr bwMode="auto">
          <a:xfrm flipV="1">
            <a:off x="1216354" y="3024859"/>
            <a:ext cx="617211" cy="79367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90" name="Line 86"/>
          <p:cNvSpPr>
            <a:spLocks noChangeShapeType="1"/>
          </p:cNvSpPr>
          <p:nvPr/>
        </p:nvSpPr>
        <p:spPr bwMode="auto">
          <a:xfrm flipH="1">
            <a:off x="1214651" y="1359310"/>
            <a:ext cx="1701" cy="17450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91" name="Line 86"/>
          <p:cNvSpPr>
            <a:spLocks noChangeShapeType="1"/>
          </p:cNvSpPr>
          <p:nvPr/>
        </p:nvSpPr>
        <p:spPr bwMode="auto">
          <a:xfrm flipV="1">
            <a:off x="1228171" y="1333021"/>
            <a:ext cx="9816146" cy="2201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92" name="Rectangle 491"/>
          <p:cNvSpPr>
            <a:spLocks noChangeArrowheads="1"/>
          </p:cNvSpPr>
          <p:nvPr/>
        </p:nvSpPr>
        <p:spPr bwMode="auto">
          <a:xfrm>
            <a:off x="1592766" y="6450089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PCSel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93" name="Line 86"/>
          <p:cNvSpPr>
            <a:spLocks noChangeShapeType="1"/>
          </p:cNvSpPr>
          <p:nvPr/>
        </p:nvSpPr>
        <p:spPr bwMode="auto">
          <a:xfrm>
            <a:off x="2084888" y="3251858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494" name="Straight Arrow Connector 493"/>
          <p:cNvCxnSpPr/>
          <p:nvPr/>
        </p:nvCxnSpPr>
        <p:spPr bwMode="auto">
          <a:xfrm flipH="1" flipV="1">
            <a:off x="1959019" y="3593914"/>
            <a:ext cx="26912" cy="27774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5" name="Line 86"/>
          <p:cNvSpPr>
            <a:spLocks noChangeShapeType="1"/>
          </p:cNvSpPr>
          <p:nvPr/>
        </p:nvSpPr>
        <p:spPr bwMode="auto">
          <a:xfrm flipH="1">
            <a:off x="11044317" y="2761209"/>
            <a:ext cx="4684" cy="94293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96" name="TextBox 495"/>
          <p:cNvSpPr txBox="1"/>
          <p:nvPr/>
        </p:nvSpPr>
        <p:spPr>
          <a:xfrm>
            <a:off x="8084720" y="6488780"/>
            <a:ext cx="5001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BrUn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97" name="TextBox 496"/>
          <p:cNvSpPr txBox="1"/>
          <p:nvPr/>
        </p:nvSpPr>
        <p:spPr>
          <a:xfrm>
            <a:off x="8384317" y="6904289"/>
            <a:ext cx="48891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rgbClr val="C00000"/>
                </a:solidFill>
              </a:rPr>
              <a:t>BrEq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98" name="TextBox 497"/>
          <p:cNvSpPr txBox="1"/>
          <p:nvPr/>
        </p:nvSpPr>
        <p:spPr>
          <a:xfrm>
            <a:off x="8694884" y="6488780"/>
            <a:ext cx="4624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BrLT</a:t>
            </a:r>
            <a:endParaRPr lang="en-US" sz="1600" b="1" dirty="0">
              <a:solidFill>
                <a:schemeClr val="tx2"/>
              </a:solidFill>
            </a:endParaRPr>
          </a:p>
        </p:txBody>
      </p:sp>
      <p:grpSp>
        <p:nvGrpSpPr>
          <p:cNvPr id="499" name="Group 498"/>
          <p:cNvGrpSpPr/>
          <p:nvPr/>
        </p:nvGrpSpPr>
        <p:grpSpPr>
          <a:xfrm>
            <a:off x="1228172" y="3243628"/>
            <a:ext cx="12790454" cy="4002638"/>
            <a:chOff x="1575641" y="2430859"/>
            <a:chExt cx="12790454" cy="4002638"/>
          </a:xfrm>
        </p:grpSpPr>
        <p:sp>
          <p:nvSpPr>
            <p:cNvPr id="500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501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cxnSp>
          <p:nvCxnSpPr>
            <p:cNvPr id="502" name="Straight Arrow Connector 501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3" name="Straight Arrow Connector 502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4" name="Straight Arrow Connector 503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05" name="Rectangle 39"/>
            <p:cNvSpPr>
              <a:spLocks noChangeArrowheads="1"/>
            </p:cNvSpPr>
            <p:nvPr/>
          </p:nvSpPr>
          <p:spPr bwMode="auto">
            <a:xfrm>
              <a:off x="9642780" y="5553822"/>
              <a:ext cx="569868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Bsel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506" name="Straight Arrow Connector 505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7" name="Straight Arrow Connector 506"/>
            <p:cNvCxnSpPr/>
            <p:nvPr/>
          </p:nvCxnSpPr>
          <p:spPr bwMode="auto">
            <a:xfrm flipH="1" flipV="1">
              <a:off x="10022529" y="2904651"/>
              <a:ext cx="2340" cy="1521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08" name="Line 86"/>
          <p:cNvSpPr>
            <a:spLocks noChangeShapeType="1"/>
          </p:cNvSpPr>
          <p:nvPr/>
        </p:nvSpPr>
        <p:spPr bwMode="auto">
          <a:xfrm>
            <a:off x="9805327" y="3865863"/>
            <a:ext cx="4799" cy="246428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509" name="Line 86"/>
          <p:cNvSpPr>
            <a:spLocks noChangeShapeType="1"/>
          </p:cNvSpPr>
          <p:nvPr/>
        </p:nvSpPr>
        <p:spPr bwMode="auto">
          <a:xfrm>
            <a:off x="9677400" y="3869616"/>
            <a:ext cx="130048" cy="4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0" name="Line 86"/>
          <p:cNvSpPr>
            <a:spLocks noChangeShapeType="1"/>
          </p:cNvSpPr>
          <p:nvPr/>
        </p:nvSpPr>
        <p:spPr bwMode="auto">
          <a:xfrm flipV="1">
            <a:off x="4479836" y="922695"/>
            <a:ext cx="8394084" cy="158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1" name="Line 86"/>
          <p:cNvSpPr>
            <a:spLocks noChangeShapeType="1"/>
          </p:cNvSpPr>
          <p:nvPr/>
        </p:nvSpPr>
        <p:spPr bwMode="auto">
          <a:xfrm>
            <a:off x="12877800" y="2420792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2" name="Line 86"/>
          <p:cNvSpPr>
            <a:spLocks noChangeShapeType="1"/>
          </p:cNvSpPr>
          <p:nvPr/>
        </p:nvSpPr>
        <p:spPr bwMode="auto">
          <a:xfrm>
            <a:off x="12873920" y="928422"/>
            <a:ext cx="3880" cy="150144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513" name="Rectangle 72"/>
          <p:cNvSpPr>
            <a:spLocks noChangeArrowheads="1"/>
          </p:cNvSpPr>
          <p:nvPr/>
        </p:nvSpPr>
        <p:spPr bwMode="auto">
          <a:xfrm>
            <a:off x="12642444" y="3460433"/>
            <a:ext cx="616356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514" name="Rectangle 72"/>
          <p:cNvSpPr>
            <a:spLocks noChangeArrowheads="1"/>
          </p:cNvSpPr>
          <p:nvPr/>
        </p:nvSpPr>
        <p:spPr bwMode="auto">
          <a:xfrm>
            <a:off x="12389261" y="2482260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15" name="Rectangle 72"/>
          <p:cNvSpPr>
            <a:spLocks noChangeArrowheads="1"/>
          </p:cNvSpPr>
          <p:nvPr/>
        </p:nvSpPr>
        <p:spPr bwMode="auto">
          <a:xfrm>
            <a:off x="1264837" y="2783656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2438400" y="3807729"/>
            <a:ext cx="1590" cy="22208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6" name="Straight Connector 515"/>
          <p:cNvCxnSpPr>
            <a:endCxn id="348" idx="2"/>
          </p:cNvCxnSpPr>
          <p:nvPr/>
        </p:nvCxnSpPr>
        <p:spPr bwMode="auto">
          <a:xfrm>
            <a:off x="2634434" y="3273233"/>
            <a:ext cx="581862" cy="148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Freeform 16"/>
          <p:cNvSpPr/>
          <p:nvPr/>
        </p:nvSpPr>
        <p:spPr bwMode="auto">
          <a:xfrm>
            <a:off x="2755812" y="2388273"/>
            <a:ext cx="466660" cy="882869"/>
          </a:xfrm>
          <a:custGeom>
            <a:avLst/>
            <a:gdLst>
              <a:gd name="connsiteX0" fmla="*/ 6307 w 466660"/>
              <a:gd name="connsiteY0" fmla="*/ 882869 h 882869"/>
              <a:gd name="connsiteX1" fmla="*/ 0 w 466660"/>
              <a:gd name="connsiteY1" fmla="*/ 0 h 882869"/>
              <a:gd name="connsiteX2" fmla="*/ 466660 w 466660"/>
              <a:gd name="connsiteY2" fmla="*/ 0 h 88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660" h="882869">
                <a:moveTo>
                  <a:pt x="6307" y="882869"/>
                </a:moveTo>
                <a:cubicBezTo>
                  <a:pt x="4205" y="588579"/>
                  <a:pt x="2102" y="294290"/>
                  <a:pt x="0" y="0"/>
                </a:cubicBezTo>
                <a:lnTo>
                  <a:pt x="466660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671052" y="914400"/>
            <a:ext cx="3797709" cy="2477729"/>
          </a:xfrm>
          <a:custGeom>
            <a:avLst/>
            <a:gdLst>
              <a:gd name="connsiteX0" fmla="*/ 3193025 w 3797709"/>
              <a:gd name="connsiteY0" fmla="*/ 1194620 h 2477729"/>
              <a:gd name="connsiteX1" fmla="*/ 3797709 w 3797709"/>
              <a:gd name="connsiteY1" fmla="*/ 1194620 h 2477729"/>
              <a:gd name="connsiteX2" fmla="*/ 3782961 w 3797709"/>
              <a:gd name="connsiteY2" fmla="*/ 7375 h 2477729"/>
              <a:gd name="connsiteX3" fmla="*/ 22122 w 3797709"/>
              <a:gd name="connsiteY3" fmla="*/ 0 h 2477729"/>
              <a:gd name="connsiteX4" fmla="*/ 0 w 3797709"/>
              <a:gd name="connsiteY4" fmla="*/ 2477729 h 2477729"/>
              <a:gd name="connsiteX5" fmla="*/ 1150374 w 3797709"/>
              <a:gd name="connsiteY5" fmla="*/ 2477729 h 247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7709" h="2477729">
                <a:moveTo>
                  <a:pt x="3193025" y="1194620"/>
                </a:moveTo>
                <a:lnTo>
                  <a:pt x="3797709" y="1194620"/>
                </a:lnTo>
                <a:lnTo>
                  <a:pt x="3782961" y="7375"/>
                </a:lnTo>
                <a:lnTo>
                  <a:pt x="22122" y="0"/>
                </a:lnTo>
                <a:lnTo>
                  <a:pt x="0" y="2477729"/>
                </a:lnTo>
                <a:lnTo>
                  <a:pt x="1150374" y="2477729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549" name="Straight Connector 548"/>
          <p:cNvCxnSpPr/>
          <p:nvPr/>
        </p:nvCxnSpPr>
        <p:spPr bwMode="auto">
          <a:xfrm>
            <a:off x="4475544" y="3551798"/>
            <a:ext cx="506201" cy="369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0" name="Straight Connector 549"/>
          <p:cNvCxnSpPr>
            <a:endCxn id="362" idx="1"/>
          </p:cNvCxnSpPr>
          <p:nvPr/>
        </p:nvCxnSpPr>
        <p:spPr bwMode="auto">
          <a:xfrm>
            <a:off x="4930047" y="3549346"/>
            <a:ext cx="1491286" cy="689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1" name="Straight Connector 550"/>
          <p:cNvCxnSpPr/>
          <p:nvPr/>
        </p:nvCxnSpPr>
        <p:spPr bwMode="auto">
          <a:xfrm>
            <a:off x="5007797" y="3915321"/>
            <a:ext cx="1460221" cy="1050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2" name="Straight Connector 551"/>
          <p:cNvCxnSpPr>
            <a:stCxn id="22" idx="0"/>
            <a:endCxn id="365" idx="1"/>
          </p:cNvCxnSpPr>
          <p:nvPr/>
        </p:nvCxnSpPr>
        <p:spPr bwMode="auto">
          <a:xfrm>
            <a:off x="4970206" y="3539613"/>
            <a:ext cx="26055" cy="279628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Freeform 33"/>
          <p:cNvSpPr/>
          <p:nvPr/>
        </p:nvSpPr>
        <p:spPr bwMode="auto">
          <a:xfrm>
            <a:off x="3421626" y="6341806"/>
            <a:ext cx="1592826" cy="516194"/>
          </a:xfrm>
          <a:custGeom>
            <a:avLst/>
            <a:gdLst>
              <a:gd name="connsiteX0" fmla="*/ 1585451 w 1592826"/>
              <a:gd name="connsiteY0" fmla="*/ 0 h 516194"/>
              <a:gd name="connsiteX1" fmla="*/ 1592826 w 1592826"/>
              <a:gd name="connsiteY1" fmla="*/ 516194 h 516194"/>
              <a:gd name="connsiteX2" fmla="*/ 0 w 1592826"/>
              <a:gd name="connsiteY2" fmla="*/ 516194 h 51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2826" h="516194">
                <a:moveTo>
                  <a:pt x="1585451" y="0"/>
                </a:moveTo>
                <a:lnTo>
                  <a:pt x="1592826" y="516194"/>
                </a:lnTo>
                <a:lnTo>
                  <a:pt x="0" y="516194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5014452" y="6858000"/>
            <a:ext cx="1047135" cy="7374"/>
          </a:xfrm>
          <a:custGeom>
            <a:avLst/>
            <a:gdLst>
              <a:gd name="connsiteX0" fmla="*/ 0 w 1047135"/>
              <a:gd name="connsiteY0" fmla="*/ 0 h 7374"/>
              <a:gd name="connsiteX1" fmla="*/ 1047135 w 1047135"/>
              <a:gd name="connsiteY1" fmla="*/ 7374 h 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7135" h="7374">
                <a:moveTo>
                  <a:pt x="0" y="0"/>
                </a:moveTo>
                <a:lnTo>
                  <a:pt x="1047135" y="7374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54" name="Rectangle 553"/>
          <p:cNvSpPr>
            <a:spLocks noChangeArrowheads="1"/>
          </p:cNvSpPr>
          <p:nvPr/>
        </p:nvSpPr>
        <p:spPr bwMode="auto">
          <a:xfrm>
            <a:off x="6182504" y="6705600"/>
            <a:ext cx="40476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=B</a:t>
            </a:r>
          </a:p>
        </p:txBody>
      </p:sp>
      <p:sp>
        <p:nvSpPr>
          <p:cNvPr id="555" name="Rectangle 554"/>
          <p:cNvSpPr>
            <a:spLocks noChangeArrowheads="1"/>
          </p:cNvSpPr>
          <p:nvPr/>
        </p:nvSpPr>
        <p:spPr bwMode="auto">
          <a:xfrm>
            <a:off x="7037135" y="6705600"/>
            <a:ext cx="37109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=0</a:t>
            </a:r>
          </a:p>
        </p:txBody>
      </p:sp>
      <p:sp>
        <p:nvSpPr>
          <p:cNvPr id="556" name="Rectangle 555"/>
          <p:cNvSpPr>
            <a:spLocks noChangeArrowheads="1"/>
          </p:cNvSpPr>
          <p:nvPr/>
        </p:nvSpPr>
        <p:spPr bwMode="auto">
          <a:xfrm>
            <a:off x="8164254" y="6673856"/>
            <a:ext cx="37109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=0</a:t>
            </a:r>
          </a:p>
        </p:txBody>
      </p:sp>
      <p:cxnSp>
        <p:nvCxnSpPr>
          <p:cNvPr id="559" name="Straight Connector 558"/>
          <p:cNvCxnSpPr/>
          <p:nvPr/>
        </p:nvCxnSpPr>
        <p:spPr bwMode="auto">
          <a:xfrm>
            <a:off x="1967322" y="3604191"/>
            <a:ext cx="26055" cy="279628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0" name="Rectangle 559"/>
          <p:cNvSpPr>
            <a:spLocks noChangeArrowheads="1"/>
          </p:cNvSpPr>
          <p:nvPr/>
        </p:nvSpPr>
        <p:spPr bwMode="auto">
          <a:xfrm>
            <a:off x="9448800" y="6553200"/>
            <a:ext cx="37109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=1</a:t>
            </a:r>
          </a:p>
        </p:txBody>
      </p:sp>
      <p:sp>
        <p:nvSpPr>
          <p:cNvPr id="561" name="Rectangle 560"/>
          <p:cNvSpPr>
            <a:spLocks noChangeArrowheads="1"/>
          </p:cNvSpPr>
          <p:nvPr/>
        </p:nvSpPr>
        <p:spPr bwMode="auto">
          <a:xfrm>
            <a:off x="9525000" y="6925452"/>
            <a:ext cx="37109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=1</a:t>
            </a:r>
          </a:p>
        </p:txBody>
      </p:sp>
      <p:cxnSp>
        <p:nvCxnSpPr>
          <p:cNvPr id="563" name="Straight Connector 562"/>
          <p:cNvCxnSpPr>
            <a:stCxn id="406" idx="3"/>
          </p:cNvCxnSpPr>
          <p:nvPr/>
        </p:nvCxnSpPr>
        <p:spPr bwMode="auto">
          <a:xfrm flipH="1">
            <a:off x="9594730" y="4460360"/>
            <a:ext cx="9611" cy="188183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4" name="Straight Connector 563"/>
          <p:cNvCxnSpPr/>
          <p:nvPr/>
        </p:nvCxnSpPr>
        <p:spPr bwMode="auto">
          <a:xfrm flipH="1">
            <a:off x="9794104" y="3843631"/>
            <a:ext cx="13344" cy="255684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6" name="Rectangle 565"/>
          <p:cNvSpPr>
            <a:spLocks noChangeArrowheads="1"/>
          </p:cNvSpPr>
          <p:nvPr/>
        </p:nvSpPr>
        <p:spPr bwMode="auto">
          <a:xfrm>
            <a:off x="10085767" y="6705600"/>
            <a:ext cx="621165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=add</a:t>
            </a:r>
          </a:p>
        </p:txBody>
      </p:sp>
      <p:sp>
        <p:nvSpPr>
          <p:cNvPr id="567" name="Rectangle 566"/>
          <p:cNvSpPr>
            <a:spLocks noChangeArrowheads="1"/>
          </p:cNvSpPr>
          <p:nvPr/>
        </p:nvSpPr>
        <p:spPr bwMode="auto">
          <a:xfrm>
            <a:off x="11285672" y="6629400"/>
            <a:ext cx="75742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=Read</a:t>
            </a:r>
          </a:p>
        </p:txBody>
      </p:sp>
      <p:sp>
        <p:nvSpPr>
          <p:cNvPr id="568" name="Rectangle 567"/>
          <p:cNvSpPr>
            <a:spLocks noChangeArrowheads="1"/>
          </p:cNvSpPr>
          <p:nvPr/>
        </p:nvSpPr>
        <p:spPr bwMode="auto">
          <a:xfrm>
            <a:off x="13123231" y="6687057"/>
            <a:ext cx="33743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=*</a:t>
            </a:r>
          </a:p>
        </p:txBody>
      </p:sp>
      <p:cxnSp>
        <p:nvCxnSpPr>
          <p:cNvPr id="569" name="Straight Connector 568"/>
          <p:cNvCxnSpPr/>
          <p:nvPr/>
        </p:nvCxnSpPr>
        <p:spPr bwMode="auto">
          <a:xfrm>
            <a:off x="10349913" y="4206581"/>
            <a:ext cx="1262" cy="212395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1" name="Straight Connector 280"/>
          <p:cNvCxnSpPr>
            <a:endCxn id="416" idx="1"/>
          </p:cNvCxnSpPr>
          <p:nvPr/>
        </p:nvCxnSpPr>
        <p:spPr bwMode="auto">
          <a:xfrm>
            <a:off x="4971094" y="5208917"/>
            <a:ext cx="904052" cy="916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3" name="Straight Connector 282"/>
          <p:cNvCxnSpPr>
            <a:stCxn id="414" idx="3"/>
          </p:cNvCxnSpPr>
          <p:nvPr/>
        </p:nvCxnSpPr>
        <p:spPr bwMode="auto">
          <a:xfrm flipH="1">
            <a:off x="6312128" y="5693116"/>
            <a:ext cx="282" cy="69925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Freeform 7"/>
          <p:cNvSpPr/>
          <p:nvPr/>
        </p:nvSpPr>
        <p:spPr bwMode="auto">
          <a:xfrm>
            <a:off x="6732639" y="4343400"/>
            <a:ext cx="2750574" cy="811161"/>
          </a:xfrm>
          <a:custGeom>
            <a:avLst/>
            <a:gdLst>
              <a:gd name="connsiteX0" fmla="*/ 0 w 2750574"/>
              <a:gd name="connsiteY0" fmla="*/ 811161 h 811161"/>
              <a:gd name="connsiteX1" fmla="*/ 2603090 w 2750574"/>
              <a:gd name="connsiteY1" fmla="*/ 811161 h 811161"/>
              <a:gd name="connsiteX2" fmla="*/ 2610464 w 2750574"/>
              <a:gd name="connsiteY2" fmla="*/ 29497 h 811161"/>
              <a:gd name="connsiteX3" fmla="*/ 2750574 w 2750574"/>
              <a:gd name="connsiteY3" fmla="*/ 0 h 811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0574" h="811161">
                <a:moveTo>
                  <a:pt x="0" y="811161"/>
                </a:moveTo>
                <a:lnTo>
                  <a:pt x="2603090" y="811161"/>
                </a:lnTo>
                <a:lnTo>
                  <a:pt x="2610464" y="29497"/>
                </a:lnTo>
                <a:lnTo>
                  <a:pt x="2750574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9446698" y="4149484"/>
            <a:ext cx="504496" cy="189186"/>
          </a:xfrm>
          <a:custGeom>
            <a:avLst/>
            <a:gdLst>
              <a:gd name="connsiteX0" fmla="*/ 0 w 504496"/>
              <a:gd name="connsiteY0" fmla="*/ 189186 h 189186"/>
              <a:gd name="connsiteX1" fmla="*/ 296392 w 504496"/>
              <a:gd name="connsiteY1" fmla="*/ 0 h 189186"/>
              <a:gd name="connsiteX2" fmla="*/ 504496 w 504496"/>
              <a:gd name="connsiteY2" fmla="*/ 18919 h 18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4496" h="189186">
                <a:moveTo>
                  <a:pt x="0" y="189186"/>
                </a:moveTo>
                <a:lnTo>
                  <a:pt x="296392" y="0"/>
                </a:lnTo>
                <a:lnTo>
                  <a:pt x="504496" y="18919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88" name="Rectangle 287"/>
          <p:cNvSpPr>
            <a:spLocks noChangeArrowheads="1"/>
          </p:cNvSpPr>
          <p:nvPr/>
        </p:nvSpPr>
        <p:spPr bwMode="auto">
          <a:xfrm>
            <a:off x="8685938" y="6657759"/>
            <a:ext cx="33743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=*</a:t>
            </a:r>
          </a:p>
        </p:txBody>
      </p:sp>
      <p:cxnSp>
        <p:nvCxnSpPr>
          <p:cNvPr id="297" name="Straight Connector 296"/>
          <p:cNvCxnSpPr/>
          <p:nvPr/>
        </p:nvCxnSpPr>
        <p:spPr bwMode="auto">
          <a:xfrm flipV="1">
            <a:off x="2438400" y="3810000"/>
            <a:ext cx="1590" cy="22208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1" name="Straight Connector 250"/>
          <p:cNvCxnSpPr/>
          <p:nvPr/>
        </p:nvCxnSpPr>
        <p:spPr bwMode="auto">
          <a:xfrm>
            <a:off x="8685538" y="4175419"/>
            <a:ext cx="1262" cy="212395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2" name="Straight Connector 251"/>
          <p:cNvCxnSpPr/>
          <p:nvPr/>
        </p:nvCxnSpPr>
        <p:spPr bwMode="auto">
          <a:xfrm flipH="1">
            <a:off x="8458200" y="4322073"/>
            <a:ext cx="14041" cy="196172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3" name="Straight Connector 252"/>
          <p:cNvCxnSpPr/>
          <p:nvPr/>
        </p:nvCxnSpPr>
        <p:spPr bwMode="auto">
          <a:xfrm>
            <a:off x="7946224" y="3479870"/>
            <a:ext cx="338293" cy="344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4" name="Straight Connector 253"/>
          <p:cNvCxnSpPr/>
          <p:nvPr/>
        </p:nvCxnSpPr>
        <p:spPr bwMode="auto">
          <a:xfrm>
            <a:off x="7924800" y="3962400"/>
            <a:ext cx="338293" cy="344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Freeform 10"/>
          <p:cNvSpPr/>
          <p:nvPr/>
        </p:nvSpPr>
        <p:spPr bwMode="auto">
          <a:xfrm>
            <a:off x="2818874" y="1942312"/>
            <a:ext cx="6653049" cy="1273854"/>
          </a:xfrm>
          <a:custGeom>
            <a:avLst/>
            <a:gdLst>
              <a:gd name="connsiteX0" fmla="*/ 0 w 6653049"/>
              <a:gd name="connsiteY0" fmla="*/ 826113 h 1273854"/>
              <a:gd name="connsiteX1" fmla="*/ 2169336 w 6653049"/>
              <a:gd name="connsiteY1" fmla="*/ 819807 h 1273854"/>
              <a:gd name="connsiteX2" fmla="*/ 2144111 w 6653049"/>
              <a:gd name="connsiteY2" fmla="*/ 0 h 1273854"/>
              <a:gd name="connsiteX3" fmla="*/ 6533231 w 6653049"/>
              <a:gd name="connsiteY3" fmla="*/ 6306 h 1273854"/>
              <a:gd name="connsiteX4" fmla="*/ 6545843 w 6653049"/>
              <a:gd name="connsiteY4" fmla="*/ 1273854 h 1273854"/>
              <a:gd name="connsiteX5" fmla="*/ 6653049 w 6653049"/>
              <a:gd name="connsiteY5" fmla="*/ 1273854 h 127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53049" h="1273854">
                <a:moveTo>
                  <a:pt x="0" y="826113"/>
                </a:moveTo>
                <a:lnTo>
                  <a:pt x="2169336" y="819807"/>
                </a:lnTo>
                <a:lnTo>
                  <a:pt x="2144111" y="0"/>
                </a:lnTo>
                <a:lnTo>
                  <a:pt x="6533231" y="6306"/>
                </a:lnTo>
                <a:lnTo>
                  <a:pt x="6545843" y="1273854"/>
                </a:lnTo>
                <a:lnTo>
                  <a:pt x="6653049" y="1273854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Freeform 11"/>
          <p:cNvSpPr/>
          <p:nvPr/>
        </p:nvSpPr>
        <p:spPr bwMode="auto">
          <a:xfrm>
            <a:off x="9448800" y="3241390"/>
            <a:ext cx="403597" cy="138737"/>
          </a:xfrm>
          <a:custGeom>
            <a:avLst/>
            <a:gdLst>
              <a:gd name="connsiteX0" fmla="*/ 0 w 403597"/>
              <a:gd name="connsiteY0" fmla="*/ 0 h 138737"/>
              <a:gd name="connsiteX1" fmla="*/ 245942 w 403597"/>
              <a:gd name="connsiteY1" fmla="*/ 138737 h 138737"/>
              <a:gd name="connsiteX2" fmla="*/ 403597 w 403597"/>
              <a:gd name="connsiteY2" fmla="*/ 138737 h 13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597" h="138737">
                <a:moveTo>
                  <a:pt x="0" y="0"/>
                </a:moveTo>
                <a:lnTo>
                  <a:pt x="245942" y="138737"/>
                </a:lnTo>
                <a:lnTo>
                  <a:pt x="403597" y="138737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Freeform 13"/>
          <p:cNvSpPr/>
          <p:nvPr/>
        </p:nvSpPr>
        <p:spPr bwMode="auto">
          <a:xfrm>
            <a:off x="1217098" y="1330610"/>
            <a:ext cx="9843989" cy="2402664"/>
          </a:xfrm>
          <a:custGeom>
            <a:avLst/>
            <a:gdLst>
              <a:gd name="connsiteX0" fmla="*/ 9389942 w 9843989"/>
              <a:gd name="connsiteY0" fmla="*/ 2402664 h 2402664"/>
              <a:gd name="connsiteX1" fmla="*/ 9843989 w 9843989"/>
              <a:gd name="connsiteY1" fmla="*/ 2390052 h 2402664"/>
              <a:gd name="connsiteX2" fmla="*/ 9831376 w 9843989"/>
              <a:gd name="connsiteY2" fmla="*/ 0 h 2402664"/>
              <a:gd name="connsiteX3" fmla="*/ 0 w 9843989"/>
              <a:gd name="connsiteY3" fmla="*/ 12612 h 2402664"/>
              <a:gd name="connsiteX4" fmla="*/ 0 w 9843989"/>
              <a:gd name="connsiteY4" fmla="*/ 1759431 h 2402664"/>
              <a:gd name="connsiteX5" fmla="*/ 624314 w 9843989"/>
              <a:gd name="connsiteY5" fmla="*/ 1778350 h 2402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3989" h="2402664">
                <a:moveTo>
                  <a:pt x="9389942" y="2402664"/>
                </a:moveTo>
                <a:lnTo>
                  <a:pt x="9843989" y="2390052"/>
                </a:lnTo>
                <a:cubicBezTo>
                  <a:pt x="9839785" y="1593368"/>
                  <a:pt x="9835580" y="796684"/>
                  <a:pt x="9831376" y="0"/>
                </a:cubicBezTo>
                <a:lnTo>
                  <a:pt x="0" y="12612"/>
                </a:lnTo>
                <a:lnTo>
                  <a:pt x="0" y="1759431"/>
                </a:lnTo>
                <a:lnTo>
                  <a:pt x="624314" y="177835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80" name="Straight Connector 279"/>
          <p:cNvCxnSpPr>
            <a:stCxn id="493" idx="0"/>
            <a:endCxn id="493" idx="1"/>
          </p:cNvCxnSpPr>
          <p:nvPr/>
        </p:nvCxnSpPr>
        <p:spPr bwMode="auto">
          <a:xfrm>
            <a:off x="2084888" y="3251858"/>
            <a:ext cx="226898" cy="531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45693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34" grpId="0" animBg="1"/>
      <p:bldP spid="35" grpId="0" animBg="1"/>
      <p:bldP spid="554" grpId="0"/>
      <p:bldP spid="555" grpId="0"/>
      <p:bldP spid="556" grpId="0"/>
      <p:bldP spid="560" grpId="0"/>
      <p:bldP spid="561" grpId="0"/>
      <p:bldP spid="566" grpId="0"/>
      <p:bldP spid="567" grpId="0"/>
      <p:bldP spid="568" grpId="0"/>
      <p:bldP spid="8" grpId="0" animBg="1"/>
      <p:bldP spid="9" grpId="0" animBg="1"/>
      <p:bldP spid="288" grpId="0"/>
      <p:bldP spid="11" grpId="0" animBg="1"/>
      <p:bldP spid="12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010" y="182880"/>
            <a:ext cx="12492990" cy="640080"/>
          </a:xfrm>
        </p:spPr>
        <p:txBody>
          <a:bodyPr/>
          <a:lstStyle/>
          <a:p>
            <a:r>
              <a:rPr lang="en-US" dirty="0"/>
              <a:t>Peer Instruction(s): Critical Path  (</a:t>
            </a:r>
            <a:r>
              <a:rPr lang="en-US" dirty="0" err="1"/>
              <a:t>yellkey</a:t>
            </a:r>
            <a:r>
              <a:rPr lang="en-US" dirty="0"/>
              <a:t>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581400" y="822961"/>
            <a:ext cx="10974976" cy="4587240"/>
            <a:chOff x="683624" y="1239785"/>
            <a:chExt cx="13335002" cy="6323571"/>
          </a:xfrm>
        </p:grpSpPr>
        <p:grpSp>
          <p:nvGrpSpPr>
            <p:cNvPr id="172" name="Group 171"/>
            <p:cNvGrpSpPr/>
            <p:nvPr/>
          </p:nvGrpSpPr>
          <p:grpSpPr>
            <a:xfrm>
              <a:off x="683624" y="1249155"/>
              <a:ext cx="13334170" cy="3544685"/>
              <a:chOff x="2570548" y="1802732"/>
              <a:chExt cx="7941879" cy="2216657"/>
            </a:xfrm>
          </p:grpSpPr>
          <p:sp>
            <p:nvSpPr>
              <p:cNvPr id="173" name="Line 26"/>
              <p:cNvSpPr>
                <a:spLocks noChangeShapeType="1"/>
              </p:cNvSpPr>
              <p:nvPr/>
            </p:nvSpPr>
            <p:spPr bwMode="auto">
              <a:xfrm>
                <a:off x="4851572" y="3427203"/>
                <a:ext cx="274198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5" name="Rectangle 27"/>
              <p:cNvSpPr>
                <a:spLocks noChangeArrowheads="1"/>
              </p:cNvSpPr>
              <p:nvPr/>
            </p:nvSpPr>
            <p:spPr bwMode="auto">
              <a:xfrm>
                <a:off x="3691017" y="2185486"/>
                <a:ext cx="232064" cy="1960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>
                    <a:solidFill>
                      <a:schemeClr val="tx2"/>
                    </a:solidFill>
                  </a:rPr>
                  <a:t>+4</a:t>
                </a:r>
              </a:p>
            </p:txBody>
          </p:sp>
          <p:sp>
            <p:nvSpPr>
              <p:cNvPr id="344" name="Line 29"/>
              <p:cNvSpPr>
                <a:spLocks noChangeShapeType="1"/>
              </p:cNvSpPr>
              <p:nvPr/>
            </p:nvSpPr>
            <p:spPr bwMode="auto">
              <a:xfrm>
                <a:off x="3923082" y="2260040"/>
                <a:ext cx="97330" cy="541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345" name="Rectangle 30"/>
              <p:cNvSpPr>
                <a:spLocks noChangeArrowheads="1"/>
              </p:cNvSpPr>
              <p:nvPr/>
            </p:nvSpPr>
            <p:spPr bwMode="auto">
              <a:xfrm>
                <a:off x="4108601" y="2402325"/>
                <a:ext cx="334311" cy="1960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>
                    <a:solidFill>
                      <a:schemeClr val="tx2"/>
                    </a:solidFill>
                  </a:rPr>
                  <a:t>Add</a:t>
                </a:r>
              </a:p>
            </p:txBody>
          </p:sp>
          <p:sp>
            <p:nvSpPr>
              <p:cNvPr id="346" name="Freeform 34"/>
              <p:cNvSpPr>
                <a:spLocks/>
              </p:cNvSpPr>
              <p:nvPr/>
            </p:nvSpPr>
            <p:spPr bwMode="auto">
              <a:xfrm flipV="1">
                <a:off x="3670807" y="3239112"/>
                <a:ext cx="410336" cy="28590"/>
              </a:xfrm>
              <a:custGeom>
                <a:avLst/>
                <a:gdLst>
                  <a:gd name="T0" fmla="*/ 0 w 193"/>
                  <a:gd name="T1" fmla="*/ 0 h 1"/>
                  <a:gd name="T2" fmla="*/ 144 w 193"/>
                  <a:gd name="T3" fmla="*/ 0 h 1"/>
                  <a:gd name="T4" fmla="*/ 192 w 19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93"/>
                  <a:gd name="T10" fmla="*/ 0 h 1"/>
                  <a:gd name="T11" fmla="*/ 193 w 19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3" h="1">
                    <a:moveTo>
                      <a:pt x="0" y="0"/>
                    </a:moveTo>
                    <a:lnTo>
                      <a:pt x="144" y="0"/>
                    </a:lnTo>
                    <a:lnTo>
                      <a:pt x="192" y="0"/>
                    </a:lnTo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47" name="Group 35"/>
              <p:cNvGrpSpPr>
                <a:grpSpLocks/>
              </p:cNvGrpSpPr>
              <p:nvPr/>
            </p:nvGrpSpPr>
            <p:grpSpPr bwMode="auto">
              <a:xfrm>
                <a:off x="4011843" y="3187949"/>
                <a:ext cx="805457" cy="831440"/>
                <a:chOff x="1326" y="1691"/>
                <a:chExt cx="470" cy="490"/>
              </a:xfrm>
            </p:grpSpPr>
            <p:sp>
              <p:nvSpPr>
                <p:cNvPr id="356" name="Rectangle 37"/>
                <p:cNvSpPr>
                  <a:spLocks noChangeArrowheads="1"/>
                </p:cNvSpPr>
                <p:nvPr/>
              </p:nvSpPr>
              <p:spPr bwMode="auto">
                <a:xfrm>
                  <a:off x="1326" y="1691"/>
                  <a:ext cx="212" cy="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 err="1">
                      <a:solidFill>
                        <a:schemeClr val="tx2"/>
                      </a:solidFill>
                    </a:rPr>
                    <a:t>addr</a:t>
                  </a:r>
                  <a:endParaRPr lang="en-US" sz="16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57" name="Rectangle 38"/>
                <p:cNvSpPr>
                  <a:spLocks noChangeArrowheads="1"/>
                </p:cNvSpPr>
                <p:nvPr/>
              </p:nvSpPr>
              <p:spPr bwMode="auto">
                <a:xfrm>
                  <a:off x="1613" y="1774"/>
                  <a:ext cx="183" cy="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 err="1">
                      <a:solidFill>
                        <a:schemeClr val="tx2"/>
                      </a:solidFill>
                    </a:rPr>
                    <a:t>inst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58" name="Rectangle 39"/>
                <p:cNvSpPr>
                  <a:spLocks noChangeArrowheads="1"/>
                </p:cNvSpPr>
                <p:nvPr/>
              </p:nvSpPr>
              <p:spPr bwMode="auto">
                <a:xfrm>
                  <a:off x="1432" y="2054"/>
                  <a:ext cx="270" cy="1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800" b="1" dirty="0">
                      <a:solidFill>
                        <a:schemeClr val="tx2"/>
                      </a:solidFill>
                    </a:rPr>
                    <a:t>IMEM</a:t>
                  </a:r>
                </a:p>
              </p:txBody>
            </p:sp>
          </p:grpSp>
          <p:sp>
            <p:nvSpPr>
              <p:cNvPr id="348" name="Line 41"/>
              <p:cNvSpPr>
                <a:spLocks noChangeShapeType="1"/>
              </p:cNvSpPr>
              <p:nvPr/>
            </p:nvSpPr>
            <p:spPr bwMode="auto">
              <a:xfrm>
                <a:off x="3684517" y="3267702"/>
                <a:ext cx="5484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349" name="Freeform 43"/>
              <p:cNvSpPr>
                <a:spLocks/>
              </p:cNvSpPr>
              <p:nvPr/>
            </p:nvSpPr>
            <p:spPr bwMode="auto">
              <a:xfrm>
                <a:off x="3506289" y="3498469"/>
                <a:ext cx="83973" cy="83144"/>
              </a:xfrm>
              <a:custGeom>
                <a:avLst/>
                <a:gdLst>
                  <a:gd name="T0" fmla="*/ 0 w 49"/>
                  <a:gd name="T1" fmla="*/ 48 h 49"/>
                  <a:gd name="T2" fmla="*/ 24 w 49"/>
                  <a:gd name="T3" fmla="*/ 0 h 49"/>
                  <a:gd name="T4" fmla="*/ 48 w 49"/>
                  <a:gd name="T5" fmla="*/ 48 h 49"/>
                  <a:gd name="T6" fmla="*/ 0 60000 65536"/>
                  <a:gd name="T7" fmla="*/ 0 60000 65536"/>
                  <a:gd name="T8" fmla="*/ 0 60000 65536"/>
                  <a:gd name="T9" fmla="*/ 0 w 49"/>
                  <a:gd name="T10" fmla="*/ 0 h 49"/>
                  <a:gd name="T11" fmla="*/ 49 w 49"/>
                  <a:gd name="T12" fmla="*/ 49 h 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" h="49">
                    <a:moveTo>
                      <a:pt x="0" y="48"/>
                    </a:moveTo>
                    <a:lnTo>
                      <a:pt x="24" y="0"/>
                    </a:lnTo>
                    <a:lnTo>
                      <a:pt x="48" y="48"/>
                    </a:lnTo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350" name="Freeform 44"/>
              <p:cNvSpPr>
                <a:spLocks/>
              </p:cNvSpPr>
              <p:nvPr/>
            </p:nvSpPr>
            <p:spPr bwMode="auto">
              <a:xfrm>
                <a:off x="2570548" y="1802732"/>
                <a:ext cx="2249907" cy="1545557"/>
              </a:xfrm>
              <a:custGeom>
                <a:avLst/>
                <a:gdLst>
                  <a:gd name="T0" fmla="*/ 921 w 1106"/>
                  <a:gd name="T1" fmla="*/ 410 h 845"/>
                  <a:gd name="T2" fmla="*/ 1104 w 1106"/>
                  <a:gd name="T3" fmla="*/ 409 h 845"/>
                  <a:gd name="T4" fmla="*/ 1106 w 1106"/>
                  <a:gd name="T5" fmla="*/ 1 h 845"/>
                  <a:gd name="T6" fmla="*/ 775 w 1106"/>
                  <a:gd name="T7" fmla="*/ 0 h 845"/>
                  <a:gd name="T8" fmla="*/ 2 w 1106"/>
                  <a:gd name="T9" fmla="*/ 1 h 845"/>
                  <a:gd name="T10" fmla="*/ 0 w 1106"/>
                  <a:gd name="T11" fmla="*/ 845 h 845"/>
                  <a:gd name="T12" fmla="*/ 335 w 1106"/>
                  <a:gd name="T13" fmla="*/ 845 h 8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6"/>
                  <a:gd name="T22" fmla="*/ 0 h 845"/>
                  <a:gd name="T23" fmla="*/ 1106 w 1106"/>
                  <a:gd name="T24" fmla="*/ 845 h 84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6" h="845">
                    <a:moveTo>
                      <a:pt x="921" y="410"/>
                    </a:moveTo>
                    <a:lnTo>
                      <a:pt x="1104" y="409"/>
                    </a:lnTo>
                    <a:lnTo>
                      <a:pt x="1106" y="1"/>
                    </a:lnTo>
                    <a:lnTo>
                      <a:pt x="775" y="0"/>
                    </a:lnTo>
                    <a:lnTo>
                      <a:pt x="2" y="1"/>
                    </a:lnTo>
                    <a:lnTo>
                      <a:pt x="0" y="845"/>
                    </a:lnTo>
                    <a:lnTo>
                      <a:pt x="335" y="845"/>
                    </a:lnTo>
                  </a:path>
                </a:pathLst>
              </a:custGeom>
              <a:noFill/>
              <a:ln w="28575" cap="rnd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351" name="Rectangle 42"/>
              <p:cNvSpPr>
                <a:spLocks noChangeArrowheads="1"/>
              </p:cNvSpPr>
              <p:nvPr/>
            </p:nvSpPr>
            <p:spPr bwMode="auto">
              <a:xfrm>
                <a:off x="2753287" y="3348468"/>
                <a:ext cx="381426" cy="1960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>
                    <a:solidFill>
                      <a:schemeClr val="tx2"/>
                    </a:solidFill>
                  </a:rPr>
                  <a:t>pc+4</a:t>
                </a:r>
              </a:p>
            </p:txBody>
          </p:sp>
          <p:sp>
            <p:nvSpPr>
              <p:cNvPr id="352" name="Rectangle 42"/>
              <p:cNvSpPr>
                <a:spLocks noChangeArrowheads="1"/>
              </p:cNvSpPr>
              <p:nvPr/>
            </p:nvSpPr>
            <p:spPr bwMode="auto">
              <a:xfrm>
                <a:off x="9427592" y="2466890"/>
                <a:ext cx="381426" cy="1960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>
                    <a:solidFill>
                      <a:schemeClr val="tx2"/>
                    </a:solidFill>
                  </a:rPr>
                  <a:t>pc+4</a:t>
                </a:r>
              </a:p>
            </p:txBody>
          </p:sp>
          <p:sp>
            <p:nvSpPr>
              <p:cNvPr id="353" name="Rectangle 42"/>
              <p:cNvSpPr>
                <a:spLocks noChangeArrowheads="1"/>
              </p:cNvSpPr>
              <p:nvPr/>
            </p:nvSpPr>
            <p:spPr bwMode="auto">
              <a:xfrm>
                <a:off x="10260849" y="3048965"/>
                <a:ext cx="251578" cy="1960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wb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4" name="Rectangle 42"/>
              <p:cNvSpPr>
                <a:spLocks noChangeArrowheads="1"/>
              </p:cNvSpPr>
              <p:nvPr/>
            </p:nvSpPr>
            <p:spPr bwMode="auto">
              <a:xfrm>
                <a:off x="7791188" y="2653349"/>
                <a:ext cx="223890" cy="1960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>
                    <a:solidFill>
                      <a:schemeClr val="tx2"/>
                    </a:solidFill>
                  </a:rPr>
                  <a:t>pc</a:t>
                </a:r>
              </a:p>
            </p:txBody>
          </p:sp>
          <p:sp>
            <p:nvSpPr>
              <p:cNvPr id="355" name="Rectangle 42"/>
              <p:cNvSpPr>
                <a:spLocks noChangeArrowheads="1"/>
              </p:cNvSpPr>
              <p:nvPr/>
            </p:nvSpPr>
            <p:spPr bwMode="auto">
              <a:xfrm>
                <a:off x="5603449" y="2671012"/>
                <a:ext cx="251578" cy="1960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wb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59" name="Freeform 48"/>
            <p:cNvSpPr>
              <a:spLocks/>
            </p:cNvSpPr>
            <p:nvPr/>
          </p:nvSpPr>
          <p:spPr bwMode="auto">
            <a:xfrm>
              <a:off x="4987226" y="3516633"/>
              <a:ext cx="1435865" cy="373113"/>
            </a:xfrm>
            <a:custGeom>
              <a:avLst/>
              <a:gdLst>
                <a:gd name="T0" fmla="*/ 0 w 817"/>
                <a:gd name="T1" fmla="*/ 192 h 193"/>
                <a:gd name="T2" fmla="*/ 0 w 817"/>
                <a:gd name="T3" fmla="*/ 0 h 193"/>
                <a:gd name="T4" fmla="*/ 816 w 817"/>
                <a:gd name="T5" fmla="*/ 0 h 193"/>
                <a:gd name="T6" fmla="*/ 0 60000 65536"/>
                <a:gd name="T7" fmla="*/ 0 60000 65536"/>
                <a:gd name="T8" fmla="*/ 0 60000 65536"/>
                <a:gd name="T9" fmla="*/ 0 w 817"/>
                <a:gd name="T10" fmla="*/ 0 h 193"/>
                <a:gd name="T11" fmla="*/ 817 w 817"/>
                <a:gd name="T12" fmla="*/ 193 h 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7" h="193">
                  <a:moveTo>
                    <a:pt x="0" y="192"/>
                  </a:moveTo>
                  <a:lnTo>
                    <a:pt x="0" y="0"/>
                  </a:lnTo>
                  <a:lnTo>
                    <a:pt x="816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360" name="Freeform 49"/>
            <p:cNvSpPr>
              <a:spLocks/>
            </p:cNvSpPr>
            <p:nvPr/>
          </p:nvSpPr>
          <p:spPr bwMode="auto">
            <a:xfrm>
              <a:off x="4987225" y="3873331"/>
              <a:ext cx="1435865" cy="1933"/>
            </a:xfrm>
            <a:custGeom>
              <a:avLst/>
              <a:gdLst>
                <a:gd name="T0" fmla="*/ 0 w 817"/>
                <a:gd name="T1" fmla="*/ 0 h 1"/>
                <a:gd name="T2" fmla="*/ 816 w 817"/>
                <a:gd name="T3" fmla="*/ 0 h 1"/>
                <a:gd name="T4" fmla="*/ 0 60000 65536"/>
                <a:gd name="T5" fmla="*/ 0 60000 65536"/>
                <a:gd name="T6" fmla="*/ 0 w 817"/>
                <a:gd name="T7" fmla="*/ 0 h 1"/>
                <a:gd name="T8" fmla="*/ 817 w 8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7" h="1">
                  <a:moveTo>
                    <a:pt x="0" y="0"/>
                  </a:moveTo>
                  <a:lnTo>
                    <a:pt x="816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361" name="Freeform 53"/>
            <p:cNvSpPr>
              <a:spLocks/>
            </p:cNvSpPr>
            <p:nvPr/>
          </p:nvSpPr>
          <p:spPr bwMode="auto">
            <a:xfrm>
              <a:off x="7105867" y="4301180"/>
              <a:ext cx="1144409" cy="45719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2" name="Rectangle 56"/>
            <p:cNvSpPr>
              <a:spLocks noChangeArrowheads="1"/>
            </p:cNvSpPr>
            <p:nvPr/>
          </p:nvSpPr>
          <p:spPr bwMode="auto">
            <a:xfrm>
              <a:off x="5128888" y="3886860"/>
              <a:ext cx="1164583" cy="3135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Inst</a:t>
              </a:r>
              <a:r>
                <a:rPr lang="en-US" sz="1600" b="1" dirty="0">
                  <a:solidFill>
                    <a:schemeClr val="tx2"/>
                  </a:solidFill>
                </a:rPr>
                <a:t>[24:20]</a:t>
              </a:r>
            </a:p>
          </p:txBody>
        </p:sp>
        <p:sp>
          <p:nvSpPr>
            <p:cNvPr id="363" name="Line 58"/>
            <p:cNvSpPr>
              <a:spLocks noChangeShapeType="1"/>
            </p:cNvSpPr>
            <p:nvPr/>
          </p:nvSpPr>
          <p:spPr bwMode="auto">
            <a:xfrm>
              <a:off x="4987225" y="3524366"/>
              <a:ext cx="9036" cy="312862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4" name="Freeform 61"/>
            <p:cNvSpPr>
              <a:spLocks/>
            </p:cNvSpPr>
            <p:nvPr/>
          </p:nvSpPr>
          <p:spPr bwMode="auto">
            <a:xfrm>
              <a:off x="4973167" y="4230237"/>
              <a:ext cx="1435865" cy="1933"/>
            </a:xfrm>
            <a:custGeom>
              <a:avLst/>
              <a:gdLst>
                <a:gd name="T0" fmla="*/ 0 w 817"/>
                <a:gd name="T1" fmla="*/ 0 h 1"/>
                <a:gd name="T2" fmla="*/ 816 w 817"/>
                <a:gd name="T3" fmla="*/ 0 h 1"/>
                <a:gd name="T4" fmla="*/ 0 60000 65536"/>
                <a:gd name="T5" fmla="*/ 0 60000 65536"/>
                <a:gd name="T6" fmla="*/ 0 w 817"/>
                <a:gd name="T7" fmla="*/ 0 h 1"/>
                <a:gd name="T8" fmla="*/ 817 w 8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7" h="1">
                  <a:moveTo>
                    <a:pt x="0" y="0"/>
                  </a:moveTo>
                  <a:lnTo>
                    <a:pt x="816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grpSp>
          <p:nvGrpSpPr>
            <p:cNvPr id="365" name="Group 62"/>
            <p:cNvGrpSpPr>
              <a:grpSpLocks/>
            </p:cNvGrpSpPr>
            <p:nvPr/>
          </p:nvGrpSpPr>
          <p:grpSpPr bwMode="auto">
            <a:xfrm>
              <a:off x="9933229" y="3470170"/>
              <a:ext cx="676939" cy="1168993"/>
              <a:chOff x="4085" y="1630"/>
              <a:chExt cx="241" cy="385"/>
            </a:xfrm>
          </p:grpSpPr>
          <p:sp>
            <p:nvSpPr>
              <p:cNvPr id="366" name="Freeform 65"/>
              <p:cNvSpPr>
                <a:spLocks/>
              </p:cNvSpPr>
              <p:nvPr/>
            </p:nvSpPr>
            <p:spPr bwMode="auto">
              <a:xfrm>
                <a:off x="4085" y="1630"/>
                <a:ext cx="241" cy="385"/>
              </a:xfrm>
              <a:custGeom>
                <a:avLst/>
                <a:gdLst>
                  <a:gd name="T0" fmla="*/ 0 w 241"/>
                  <a:gd name="T1" fmla="*/ 0 h 385"/>
                  <a:gd name="T2" fmla="*/ 0 w 241"/>
                  <a:gd name="T3" fmla="*/ 160 h 385"/>
                  <a:gd name="T4" fmla="*/ 48 w 241"/>
                  <a:gd name="T5" fmla="*/ 192 h 385"/>
                  <a:gd name="T6" fmla="*/ 0 w 241"/>
                  <a:gd name="T7" fmla="*/ 224 h 385"/>
                  <a:gd name="T8" fmla="*/ 0 w 241"/>
                  <a:gd name="T9" fmla="*/ 384 h 385"/>
                  <a:gd name="T10" fmla="*/ 240 w 241"/>
                  <a:gd name="T11" fmla="*/ 288 h 385"/>
                  <a:gd name="T12" fmla="*/ 240 w 241"/>
                  <a:gd name="T13" fmla="*/ 96 h 385"/>
                  <a:gd name="T14" fmla="*/ 0 w 241"/>
                  <a:gd name="T15" fmla="*/ 0 h 38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1"/>
                  <a:gd name="T25" fmla="*/ 0 h 385"/>
                  <a:gd name="T26" fmla="*/ 241 w 241"/>
                  <a:gd name="T27" fmla="*/ 385 h 38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1" h="385">
                    <a:moveTo>
                      <a:pt x="0" y="0"/>
                    </a:moveTo>
                    <a:lnTo>
                      <a:pt x="0" y="160"/>
                    </a:lnTo>
                    <a:lnTo>
                      <a:pt x="48" y="192"/>
                    </a:lnTo>
                    <a:lnTo>
                      <a:pt x="0" y="224"/>
                    </a:lnTo>
                    <a:lnTo>
                      <a:pt x="0" y="384"/>
                    </a:lnTo>
                    <a:lnTo>
                      <a:pt x="240" y="288"/>
                    </a:lnTo>
                    <a:lnTo>
                      <a:pt x="240" y="9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67" name="Rectangle 66"/>
              <p:cNvSpPr>
                <a:spLocks noChangeArrowheads="1"/>
              </p:cNvSpPr>
              <p:nvPr/>
            </p:nvSpPr>
            <p:spPr bwMode="auto">
              <a:xfrm>
                <a:off x="4106" y="1828"/>
                <a:ext cx="218" cy="11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ALU</a:t>
                </a:r>
              </a:p>
            </p:txBody>
          </p:sp>
          <p:sp>
            <p:nvSpPr>
              <p:cNvPr id="368" name="Rectangle 66"/>
              <p:cNvSpPr>
                <a:spLocks noChangeArrowheads="1"/>
              </p:cNvSpPr>
              <p:nvPr/>
            </p:nvSpPr>
            <p:spPr bwMode="auto">
              <a:xfrm>
                <a:off x="4145" y="1708"/>
                <a:ext cx="113" cy="14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+</a:t>
                </a:r>
              </a:p>
            </p:txBody>
          </p:sp>
        </p:grpSp>
        <p:sp>
          <p:nvSpPr>
            <p:cNvPr id="369" name="Rectangle 72"/>
            <p:cNvSpPr>
              <a:spLocks noChangeArrowheads="1"/>
            </p:cNvSpPr>
            <p:nvPr/>
          </p:nvSpPr>
          <p:spPr bwMode="auto">
            <a:xfrm>
              <a:off x="7010400" y="5029200"/>
              <a:ext cx="422392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clk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70" name="Rectangle 74"/>
            <p:cNvSpPr>
              <a:spLocks noChangeArrowheads="1"/>
            </p:cNvSpPr>
            <p:nvPr/>
          </p:nvSpPr>
          <p:spPr bwMode="auto">
            <a:xfrm>
              <a:off x="6444181" y="2614312"/>
              <a:ext cx="1502103" cy="230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371" name="Rectangle 76"/>
            <p:cNvSpPr>
              <a:spLocks noChangeArrowheads="1"/>
            </p:cNvSpPr>
            <p:nvPr/>
          </p:nvSpPr>
          <p:spPr bwMode="auto">
            <a:xfrm>
              <a:off x="6546970" y="4541460"/>
              <a:ext cx="855203" cy="344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 err="1">
                  <a:solidFill>
                    <a:schemeClr val="tx2"/>
                  </a:solidFill>
                </a:rPr>
                <a:t>Reg</a:t>
              </a:r>
              <a:r>
                <a:rPr lang="en-US" sz="1800" b="1" dirty="0">
                  <a:solidFill>
                    <a:schemeClr val="tx2"/>
                  </a:solidFill>
                </a:rPr>
                <a:t> [ ]</a:t>
              </a:r>
            </a:p>
          </p:txBody>
        </p:sp>
        <p:sp>
          <p:nvSpPr>
            <p:cNvPr id="372" name="Line 86"/>
            <p:cNvSpPr>
              <a:spLocks noChangeShapeType="1"/>
            </p:cNvSpPr>
            <p:nvPr/>
          </p:nvSpPr>
          <p:spPr bwMode="auto">
            <a:xfrm>
              <a:off x="10612908" y="4036268"/>
              <a:ext cx="740647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3" name="Freeform 53"/>
            <p:cNvSpPr>
              <a:spLocks/>
            </p:cNvSpPr>
            <p:nvPr/>
          </p:nvSpPr>
          <p:spPr bwMode="auto">
            <a:xfrm>
              <a:off x="7966042" y="3789688"/>
              <a:ext cx="284234" cy="57178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4" name="Line 86"/>
            <p:cNvSpPr>
              <a:spLocks noChangeShapeType="1"/>
            </p:cNvSpPr>
            <p:nvPr/>
          </p:nvSpPr>
          <p:spPr bwMode="auto">
            <a:xfrm flipH="1">
              <a:off x="11044317" y="1650112"/>
              <a:ext cx="7822" cy="142886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375" name="Line 86"/>
            <p:cNvSpPr>
              <a:spLocks noChangeShapeType="1"/>
            </p:cNvSpPr>
            <p:nvPr/>
          </p:nvSpPr>
          <p:spPr bwMode="auto">
            <a:xfrm flipV="1">
              <a:off x="5430367" y="1884807"/>
              <a:ext cx="8210042" cy="1016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6" name="Line 86"/>
            <p:cNvSpPr>
              <a:spLocks noChangeShapeType="1"/>
            </p:cNvSpPr>
            <p:nvPr/>
          </p:nvSpPr>
          <p:spPr bwMode="auto">
            <a:xfrm flipH="1">
              <a:off x="5408723" y="1884807"/>
              <a:ext cx="11609" cy="113012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377" name="Freeform 53"/>
            <p:cNvSpPr>
              <a:spLocks/>
            </p:cNvSpPr>
            <p:nvPr/>
          </p:nvSpPr>
          <p:spPr bwMode="auto">
            <a:xfrm flipV="1">
              <a:off x="5420332" y="2967748"/>
              <a:ext cx="1004090" cy="47180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8" name="Freeform 377"/>
            <p:cNvSpPr>
              <a:spLocks/>
            </p:cNvSpPr>
            <p:nvPr/>
          </p:nvSpPr>
          <p:spPr bwMode="auto">
            <a:xfrm>
              <a:off x="7335367" y="4785013"/>
              <a:ext cx="134282" cy="132957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379" name="Line 85"/>
            <p:cNvSpPr>
              <a:spLocks noChangeShapeType="1"/>
            </p:cNvSpPr>
            <p:nvPr/>
          </p:nvSpPr>
          <p:spPr bwMode="auto">
            <a:xfrm>
              <a:off x="7411567" y="4917970"/>
              <a:ext cx="0" cy="17399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380" name="Rectangle 56"/>
            <p:cNvSpPr>
              <a:spLocks noChangeArrowheads="1"/>
            </p:cNvSpPr>
            <p:nvPr/>
          </p:nvSpPr>
          <p:spPr bwMode="auto">
            <a:xfrm>
              <a:off x="5128888" y="3546370"/>
              <a:ext cx="1164583" cy="3135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Inst</a:t>
              </a:r>
              <a:r>
                <a:rPr lang="en-US" sz="1600" b="1" dirty="0">
                  <a:solidFill>
                    <a:schemeClr val="tx2"/>
                  </a:solidFill>
                </a:rPr>
                <a:t>[19:15]</a:t>
              </a:r>
            </a:p>
          </p:txBody>
        </p:sp>
        <p:sp>
          <p:nvSpPr>
            <p:cNvPr id="381" name="Rectangle 56"/>
            <p:cNvSpPr>
              <a:spLocks noChangeArrowheads="1"/>
            </p:cNvSpPr>
            <p:nvPr/>
          </p:nvSpPr>
          <p:spPr bwMode="auto">
            <a:xfrm>
              <a:off x="5130604" y="3165370"/>
              <a:ext cx="1039420" cy="3135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Inst</a:t>
              </a:r>
              <a:r>
                <a:rPr lang="en-US" sz="1600" b="1" dirty="0">
                  <a:solidFill>
                    <a:schemeClr val="tx2"/>
                  </a:solidFill>
                </a:rPr>
                <a:t>[11:7]</a:t>
              </a:r>
            </a:p>
          </p:txBody>
        </p:sp>
        <p:sp>
          <p:nvSpPr>
            <p:cNvPr id="382" name="Rectangle 76"/>
            <p:cNvSpPr>
              <a:spLocks noChangeArrowheads="1"/>
            </p:cNvSpPr>
            <p:nvPr/>
          </p:nvSpPr>
          <p:spPr bwMode="auto">
            <a:xfrm>
              <a:off x="6420967" y="4079770"/>
              <a:ext cx="762229" cy="3135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AddrB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83" name="Rectangle 76"/>
            <p:cNvSpPr>
              <a:spLocks noChangeArrowheads="1"/>
            </p:cNvSpPr>
            <p:nvPr/>
          </p:nvSpPr>
          <p:spPr bwMode="auto">
            <a:xfrm>
              <a:off x="6420967" y="3698770"/>
              <a:ext cx="762229" cy="3135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AddrA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84" name="Rectangle 76"/>
            <p:cNvSpPr>
              <a:spLocks noChangeArrowheads="1"/>
            </p:cNvSpPr>
            <p:nvPr/>
          </p:nvSpPr>
          <p:spPr bwMode="auto">
            <a:xfrm>
              <a:off x="7259167" y="3676886"/>
              <a:ext cx="728566" cy="3135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DataA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85" name="Rectangle 76"/>
            <p:cNvSpPr>
              <a:spLocks noChangeArrowheads="1"/>
            </p:cNvSpPr>
            <p:nvPr/>
          </p:nvSpPr>
          <p:spPr bwMode="auto">
            <a:xfrm>
              <a:off x="7259167" y="4147222"/>
              <a:ext cx="728566" cy="3135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DataB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86" name="Rectangle 76"/>
            <p:cNvSpPr>
              <a:spLocks noChangeArrowheads="1"/>
            </p:cNvSpPr>
            <p:nvPr/>
          </p:nvSpPr>
          <p:spPr bwMode="auto">
            <a:xfrm>
              <a:off x="6415940" y="3359859"/>
              <a:ext cx="762229" cy="3135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AddrD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87" name="Rectangle 76"/>
            <p:cNvSpPr>
              <a:spLocks noChangeArrowheads="1"/>
            </p:cNvSpPr>
            <p:nvPr/>
          </p:nvSpPr>
          <p:spPr bwMode="auto">
            <a:xfrm>
              <a:off x="6420967" y="2861459"/>
              <a:ext cx="728566" cy="3135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DataD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88" name="Rectangle 72"/>
            <p:cNvSpPr>
              <a:spLocks noChangeArrowheads="1"/>
            </p:cNvSpPr>
            <p:nvPr/>
          </p:nvSpPr>
          <p:spPr bwMode="auto">
            <a:xfrm>
              <a:off x="10613210" y="3673407"/>
              <a:ext cx="433614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alu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89" name="Rectangle 76"/>
            <p:cNvSpPr>
              <a:spLocks noChangeArrowheads="1"/>
            </p:cNvSpPr>
            <p:nvPr/>
          </p:nvSpPr>
          <p:spPr bwMode="auto">
            <a:xfrm>
              <a:off x="8189521" y="2916371"/>
              <a:ext cx="969017" cy="3135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Reg</a:t>
              </a:r>
              <a:r>
                <a:rPr lang="en-US" sz="1600" b="1" dirty="0">
                  <a:solidFill>
                    <a:schemeClr val="tx2"/>
                  </a:solidFill>
                </a:rPr>
                <a:t>[rs1]</a:t>
              </a:r>
            </a:p>
          </p:txBody>
        </p:sp>
        <p:sp>
          <p:nvSpPr>
            <p:cNvPr id="390" name="Rectangle 76"/>
            <p:cNvSpPr>
              <a:spLocks noChangeArrowheads="1"/>
            </p:cNvSpPr>
            <p:nvPr/>
          </p:nvSpPr>
          <p:spPr bwMode="auto">
            <a:xfrm>
              <a:off x="7503224" y="5028262"/>
              <a:ext cx="969017" cy="31354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Reg</a:t>
              </a:r>
              <a:r>
                <a:rPr lang="en-US" sz="1600" b="1" dirty="0">
                  <a:solidFill>
                    <a:schemeClr val="tx2"/>
                  </a:solidFill>
                </a:rPr>
                <a:t>[rs2]</a:t>
              </a:r>
            </a:p>
          </p:txBody>
        </p:sp>
        <p:sp>
          <p:nvSpPr>
            <p:cNvPr id="391" name="Rectangle 390"/>
            <p:cNvSpPr>
              <a:spLocks noChangeArrowheads="1"/>
            </p:cNvSpPr>
            <p:nvPr/>
          </p:nvSpPr>
          <p:spPr bwMode="auto">
            <a:xfrm>
              <a:off x="4461841" y="6754950"/>
              <a:ext cx="1050770" cy="3135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Inst</a:t>
              </a:r>
              <a:r>
                <a:rPr lang="en-US" sz="1600" b="1" dirty="0">
                  <a:solidFill>
                    <a:schemeClr val="tx2"/>
                  </a:solidFill>
                </a:rPr>
                <a:t>[31:0]</a:t>
              </a:r>
            </a:p>
          </p:txBody>
        </p:sp>
        <p:grpSp>
          <p:nvGrpSpPr>
            <p:cNvPr id="392" name="Group 391"/>
            <p:cNvGrpSpPr/>
            <p:nvPr/>
          </p:nvGrpSpPr>
          <p:grpSpPr>
            <a:xfrm>
              <a:off x="1228172" y="3560718"/>
              <a:ext cx="12790454" cy="4002638"/>
              <a:chOff x="1575641" y="2430859"/>
              <a:chExt cx="12790454" cy="4002638"/>
            </a:xfrm>
          </p:grpSpPr>
          <p:sp>
            <p:nvSpPr>
              <p:cNvPr id="393" name="Rectangle 74"/>
              <p:cNvSpPr>
                <a:spLocks noChangeArrowheads="1"/>
              </p:cNvSpPr>
              <p:nvPr/>
            </p:nvSpPr>
            <p:spPr bwMode="auto">
              <a:xfrm>
                <a:off x="1575641" y="5548411"/>
                <a:ext cx="12790454" cy="88508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chemeClr val="tx2"/>
                  </a:solidFill>
                </a:endParaRPr>
              </a:p>
            </p:txBody>
          </p:sp>
          <p:sp>
            <p:nvSpPr>
              <p:cNvPr id="394" name="Rectangle 39"/>
              <p:cNvSpPr>
                <a:spLocks noChangeArrowheads="1"/>
              </p:cNvSpPr>
              <p:nvPr/>
            </p:nvSpPr>
            <p:spPr bwMode="auto">
              <a:xfrm>
                <a:off x="4213852" y="6069327"/>
                <a:ext cx="1560525" cy="34432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Control logic</a:t>
                </a:r>
              </a:p>
            </p:txBody>
          </p:sp>
          <p:sp>
            <p:nvSpPr>
              <p:cNvPr id="395" name="Rectangle 39"/>
              <p:cNvSpPr>
                <a:spLocks noChangeArrowheads="1"/>
              </p:cNvSpPr>
              <p:nvPr/>
            </p:nvSpPr>
            <p:spPr bwMode="auto">
              <a:xfrm>
                <a:off x="6986660" y="5670983"/>
                <a:ext cx="978635" cy="31354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RegWEn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396" name="Straight Arrow Connector 395"/>
              <p:cNvCxnSpPr/>
              <p:nvPr/>
            </p:nvCxnSpPr>
            <p:spPr bwMode="auto">
              <a:xfrm flipV="1">
                <a:off x="7239000" y="3807668"/>
                <a:ext cx="0" cy="173501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7" name="Straight Arrow Connector 396"/>
              <p:cNvCxnSpPr/>
              <p:nvPr/>
            </p:nvCxnSpPr>
            <p:spPr bwMode="auto">
              <a:xfrm flipV="1">
                <a:off x="10708493" y="3367602"/>
                <a:ext cx="0" cy="211601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98" name="Rectangle 39"/>
              <p:cNvSpPr>
                <a:spLocks noChangeArrowheads="1"/>
              </p:cNvSpPr>
              <p:nvPr/>
            </p:nvSpPr>
            <p:spPr bwMode="auto">
              <a:xfrm>
                <a:off x="10379248" y="5579604"/>
                <a:ext cx="864821" cy="31354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ALUSel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399" name="Straight Arrow Connector 398"/>
              <p:cNvCxnSpPr/>
              <p:nvPr/>
            </p:nvCxnSpPr>
            <p:spPr bwMode="auto">
              <a:xfrm flipV="1">
                <a:off x="9946493" y="3655155"/>
                <a:ext cx="0" cy="186797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400" name="Rectangle 39"/>
              <p:cNvSpPr>
                <a:spLocks noChangeArrowheads="1"/>
              </p:cNvSpPr>
              <p:nvPr/>
            </p:nvSpPr>
            <p:spPr bwMode="auto">
              <a:xfrm>
                <a:off x="9755956" y="5919561"/>
                <a:ext cx="569868" cy="31354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Asel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01" name="Straight Arrow Connector 400"/>
              <p:cNvCxnSpPr/>
              <p:nvPr/>
            </p:nvCxnSpPr>
            <p:spPr bwMode="auto">
              <a:xfrm flipH="1" flipV="1">
                <a:off x="13606999" y="2430859"/>
                <a:ext cx="12216" cy="3148745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402" name="Rectangle 39"/>
              <p:cNvSpPr>
                <a:spLocks noChangeArrowheads="1"/>
              </p:cNvSpPr>
              <p:nvPr/>
            </p:nvSpPr>
            <p:spPr bwMode="auto">
              <a:xfrm>
                <a:off x="11528912" y="5573083"/>
                <a:ext cx="942856" cy="31354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MemRW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>
              <a:off x="9465705" y="4130535"/>
              <a:ext cx="277273" cy="733853"/>
              <a:chOff x="5791200" y="1352550"/>
              <a:chExt cx="152400" cy="533400"/>
            </a:xfrm>
          </p:grpSpPr>
          <p:sp>
            <p:nvSpPr>
              <p:cNvPr id="404" name="Trapezoid 403"/>
              <p:cNvSpPr/>
              <p:nvPr/>
            </p:nvSpPr>
            <p:spPr>
              <a:xfrm rot="5400000">
                <a:off x="5600700" y="1543050"/>
                <a:ext cx="533400" cy="152400"/>
              </a:xfrm>
              <a:prstGeom prst="trapezoid">
                <a:avLst>
                  <a:gd name="adj" fmla="val 62709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400"/>
              </a:p>
            </p:txBody>
          </p:sp>
          <p:sp>
            <p:nvSpPr>
              <p:cNvPr id="405" name="TextBox 404"/>
              <p:cNvSpPr txBox="1"/>
              <p:nvPr/>
            </p:nvSpPr>
            <p:spPr>
              <a:xfrm>
                <a:off x="5807075" y="1390650"/>
                <a:ext cx="76200" cy="1565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  <p:sp>
            <p:nvSpPr>
              <p:cNvPr id="406" name="TextBox 405"/>
              <p:cNvSpPr txBox="1"/>
              <p:nvPr/>
            </p:nvSpPr>
            <p:spPr>
              <a:xfrm>
                <a:off x="5821935" y="1638300"/>
                <a:ext cx="54626" cy="1565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sp>
          <p:nvSpPr>
            <p:cNvPr id="407" name="Freeform 53"/>
            <p:cNvSpPr>
              <a:spLocks/>
            </p:cNvSpPr>
            <p:nvPr/>
          </p:nvSpPr>
          <p:spPr bwMode="auto">
            <a:xfrm flipV="1">
              <a:off x="9740814" y="4416504"/>
              <a:ext cx="189373" cy="45719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8" name="Freeform 53"/>
            <p:cNvSpPr>
              <a:spLocks/>
            </p:cNvSpPr>
            <p:nvPr/>
          </p:nvSpPr>
          <p:spPr bwMode="auto">
            <a:xfrm flipV="1">
              <a:off x="9352750" y="4618724"/>
              <a:ext cx="132181" cy="59009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9" name="Line 86"/>
            <p:cNvSpPr>
              <a:spLocks noChangeShapeType="1"/>
            </p:cNvSpPr>
            <p:nvPr/>
          </p:nvSpPr>
          <p:spPr bwMode="auto">
            <a:xfrm flipH="1">
              <a:off x="9337245" y="4672713"/>
              <a:ext cx="8676" cy="84837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410" name="Rectangle 409"/>
            <p:cNvSpPr>
              <a:spLocks noChangeArrowheads="1"/>
            </p:cNvSpPr>
            <p:nvPr/>
          </p:nvSpPr>
          <p:spPr bwMode="auto">
            <a:xfrm>
              <a:off x="7216377" y="5549461"/>
              <a:ext cx="1108477" cy="31354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Imm</a:t>
              </a:r>
              <a:r>
                <a:rPr lang="en-US" sz="1600" b="1" dirty="0">
                  <a:solidFill>
                    <a:schemeClr val="tx2"/>
                  </a:solidFill>
                </a:rPr>
                <a:t>[31:0]</a:t>
              </a:r>
            </a:p>
          </p:txBody>
        </p:sp>
        <p:grpSp>
          <p:nvGrpSpPr>
            <p:cNvPr id="411" name="Group 410"/>
            <p:cNvGrpSpPr/>
            <p:nvPr/>
          </p:nvGrpSpPr>
          <p:grpSpPr>
            <a:xfrm>
              <a:off x="5885690" y="4921820"/>
              <a:ext cx="853439" cy="1219200"/>
              <a:chOff x="3810000" y="3105150"/>
              <a:chExt cx="533400" cy="762000"/>
            </a:xfrm>
          </p:grpSpPr>
          <p:sp>
            <p:nvSpPr>
              <p:cNvPr id="412" name="Trapezoid 411"/>
              <p:cNvSpPr/>
              <p:nvPr/>
            </p:nvSpPr>
            <p:spPr>
              <a:xfrm rot="5400000">
                <a:off x="3695700" y="3219450"/>
                <a:ext cx="762000" cy="533400"/>
              </a:xfrm>
              <a:prstGeom prst="trapezoid">
                <a:avLst>
                  <a:gd name="adj" fmla="val 30656"/>
                </a:avLst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64" dirty="0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3819018" y="3286906"/>
                <a:ext cx="452047" cy="403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 err="1">
                    <a:solidFill>
                      <a:schemeClr val="tx2"/>
                    </a:solidFill>
                  </a:rPr>
                  <a:t>Imm</a:t>
                </a:r>
                <a:r>
                  <a:rPr lang="en-US" sz="1800" b="1" dirty="0">
                    <a:solidFill>
                      <a:schemeClr val="tx2"/>
                    </a:solidFill>
                  </a:rPr>
                  <a:t>.</a:t>
                </a:r>
              </a:p>
              <a:p>
                <a:r>
                  <a:rPr lang="en-US" sz="1800" b="1" dirty="0">
                    <a:solidFill>
                      <a:schemeClr val="tx2"/>
                    </a:solidFill>
                  </a:rPr>
                  <a:t>Gen</a:t>
                </a:r>
              </a:p>
            </p:txBody>
          </p:sp>
        </p:grpSp>
        <p:sp>
          <p:nvSpPr>
            <p:cNvPr id="414" name="Freeform 61"/>
            <p:cNvSpPr>
              <a:spLocks/>
            </p:cNvSpPr>
            <p:nvPr/>
          </p:nvSpPr>
          <p:spPr bwMode="auto">
            <a:xfrm flipV="1">
              <a:off x="5013464" y="5461027"/>
              <a:ext cx="862738" cy="74145"/>
            </a:xfrm>
            <a:custGeom>
              <a:avLst/>
              <a:gdLst>
                <a:gd name="T0" fmla="*/ 0 w 817"/>
                <a:gd name="T1" fmla="*/ 0 h 1"/>
                <a:gd name="T2" fmla="*/ 816 w 817"/>
                <a:gd name="T3" fmla="*/ 0 h 1"/>
                <a:gd name="T4" fmla="*/ 0 60000 65536"/>
                <a:gd name="T5" fmla="*/ 0 60000 65536"/>
                <a:gd name="T6" fmla="*/ 0 w 817"/>
                <a:gd name="T7" fmla="*/ 0 h 1"/>
                <a:gd name="T8" fmla="*/ 817 w 8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7" h="1">
                  <a:moveTo>
                    <a:pt x="0" y="0"/>
                  </a:moveTo>
                  <a:lnTo>
                    <a:pt x="816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415" name="Line 86"/>
            <p:cNvSpPr>
              <a:spLocks noChangeShapeType="1"/>
            </p:cNvSpPr>
            <p:nvPr/>
          </p:nvSpPr>
          <p:spPr bwMode="auto">
            <a:xfrm flipV="1">
              <a:off x="6739129" y="5508216"/>
              <a:ext cx="2606792" cy="367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416" name="Group 415"/>
            <p:cNvGrpSpPr/>
            <p:nvPr/>
          </p:nvGrpSpPr>
          <p:grpSpPr>
            <a:xfrm>
              <a:off x="2153767" y="1849802"/>
              <a:ext cx="10493287" cy="3033583"/>
              <a:chOff x="3362296" y="2178345"/>
              <a:chExt cx="6561940" cy="1897041"/>
            </a:xfrm>
          </p:grpSpPr>
          <p:sp>
            <p:nvSpPr>
              <p:cNvPr id="417" name="Line 26"/>
              <p:cNvSpPr>
                <a:spLocks noChangeShapeType="1"/>
              </p:cNvSpPr>
              <p:nvPr/>
            </p:nvSpPr>
            <p:spPr bwMode="auto">
              <a:xfrm>
                <a:off x="4851572" y="3427203"/>
                <a:ext cx="274198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18" name="Freeform 28"/>
              <p:cNvSpPr>
                <a:spLocks/>
              </p:cNvSpPr>
              <p:nvPr/>
            </p:nvSpPr>
            <p:spPr bwMode="auto">
              <a:xfrm>
                <a:off x="4028978" y="2178345"/>
                <a:ext cx="413011" cy="653275"/>
              </a:xfrm>
              <a:custGeom>
                <a:avLst/>
                <a:gdLst>
                  <a:gd name="T0" fmla="*/ 0 w 241"/>
                  <a:gd name="T1" fmla="*/ 0 h 385"/>
                  <a:gd name="T2" fmla="*/ 0 w 241"/>
                  <a:gd name="T3" fmla="*/ 160 h 385"/>
                  <a:gd name="T4" fmla="*/ 48 w 241"/>
                  <a:gd name="T5" fmla="*/ 192 h 385"/>
                  <a:gd name="T6" fmla="*/ 0 w 241"/>
                  <a:gd name="T7" fmla="*/ 224 h 385"/>
                  <a:gd name="T8" fmla="*/ 0 w 241"/>
                  <a:gd name="T9" fmla="*/ 384 h 385"/>
                  <a:gd name="T10" fmla="*/ 240 w 241"/>
                  <a:gd name="T11" fmla="*/ 288 h 385"/>
                  <a:gd name="T12" fmla="*/ 240 w 241"/>
                  <a:gd name="T13" fmla="*/ 96 h 385"/>
                  <a:gd name="T14" fmla="*/ 0 w 241"/>
                  <a:gd name="T15" fmla="*/ 0 h 38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1"/>
                  <a:gd name="T25" fmla="*/ 0 h 385"/>
                  <a:gd name="T26" fmla="*/ 241 w 241"/>
                  <a:gd name="T27" fmla="*/ 385 h 38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1" h="385">
                    <a:moveTo>
                      <a:pt x="0" y="0"/>
                    </a:moveTo>
                    <a:lnTo>
                      <a:pt x="0" y="160"/>
                    </a:lnTo>
                    <a:lnTo>
                      <a:pt x="48" y="192"/>
                    </a:lnTo>
                    <a:lnTo>
                      <a:pt x="0" y="224"/>
                    </a:lnTo>
                    <a:lnTo>
                      <a:pt x="0" y="384"/>
                    </a:lnTo>
                    <a:lnTo>
                      <a:pt x="240" y="288"/>
                    </a:lnTo>
                    <a:lnTo>
                      <a:pt x="240" y="9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19" name="Line 29"/>
              <p:cNvSpPr>
                <a:spLocks noChangeShapeType="1"/>
              </p:cNvSpPr>
              <p:nvPr/>
            </p:nvSpPr>
            <p:spPr bwMode="auto">
              <a:xfrm flipV="1">
                <a:off x="3923081" y="2259792"/>
                <a:ext cx="99042" cy="683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20" name="Rectangle 30"/>
              <p:cNvSpPr>
                <a:spLocks noChangeArrowheads="1"/>
              </p:cNvSpPr>
              <p:nvPr/>
            </p:nvSpPr>
            <p:spPr bwMode="auto">
              <a:xfrm>
                <a:off x="4108601" y="2402325"/>
                <a:ext cx="334311" cy="1960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>
                    <a:solidFill>
                      <a:schemeClr val="tx2"/>
                    </a:solidFill>
                  </a:rPr>
                  <a:t>Add</a:t>
                </a:r>
              </a:p>
            </p:txBody>
          </p:sp>
          <p:sp>
            <p:nvSpPr>
              <p:cNvPr id="421" name="Rectangle 31"/>
              <p:cNvSpPr>
                <a:spLocks noChangeArrowheads="1"/>
              </p:cNvSpPr>
              <p:nvPr/>
            </p:nvSpPr>
            <p:spPr bwMode="auto">
              <a:xfrm>
                <a:off x="3362296" y="3662680"/>
                <a:ext cx="264141" cy="1960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>
                    <a:solidFill>
                      <a:schemeClr val="tx2"/>
                    </a:solidFill>
                  </a:rPr>
                  <a:t>clk</a:t>
                </a:r>
              </a:p>
            </p:txBody>
          </p:sp>
          <p:sp>
            <p:nvSpPr>
              <p:cNvPr id="422" name="Line 32"/>
              <p:cNvSpPr>
                <a:spLocks noChangeShapeType="1"/>
              </p:cNvSpPr>
              <p:nvPr/>
            </p:nvSpPr>
            <p:spPr bwMode="auto">
              <a:xfrm>
                <a:off x="3557701" y="3576523"/>
                <a:ext cx="0" cy="14083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423" name="Group 35"/>
              <p:cNvGrpSpPr>
                <a:grpSpLocks/>
              </p:cNvGrpSpPr>
              <p:nvPr/>
            </p:nvGrpSpPr>
            <p:grpSpPr bwMode="auto">
              <a:xfrm>
                <a:off x="4011842" y="3072567"/>
                <a:ext cx="5912394" cy="1002819"/>
                <a:chOff x="1326" y="1623"/>
                <a:chExt cx="3450" cy="591"/>
              </a:xfrm>
            </p:grpSpPr>
            <p:sp>
              <p:nvSpPr>
                <p:cNvPr id="429" name="Rectangle 36"/>
                <p:cNvSpPr>
                  <a:spLocks noChangeArrowheads="1"/>
                </p:cNvSpPr>
                <p:nvPr/>
              </p:nvSpPr>
              <p:spPr bwMode="auto">
                <a:xfrm>
                  <a:off x="1331" y="1623"/>
                  <a:ext cx="472" cy="58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24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30" name="Rectangle 37"/>
                <p:cNvSpPr>
                  <a:spLocks noChangeArrowheads="1"/>
                </p:cNvSpPr>
                <p:nvPr/>
              </p:nvSpPr>
              <p:spPr bwMode="auto">
                <a:xfrm>
                  <a:off x="1326" y="1691"/>
                  <a:ext cx="212" cy="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 err="1">
                      <a:solidFill>
                        <a:schemeClr val="tx2"/>
                      </a:solidFill>
                    </a:rPr>
                    <a:t>addr</a:t>
                  </a:r>
                  <a:endParaRPr lang="en-US" sz="16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31" name="Rectangle 38"/>
                <p:cNvSpPr>
                  <a:spLocks noChangeArrowheads="1"/>
                </p:cNvSpPr>
                <p:nvPr/>
              </p:nvSpPr>
              <p:spPr bwMode="auto">
                <a:xfrm>
                  <a:off x="1613" y="1774"/>
                  <a:ext cx="183" cy="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 err="1">
                      <a:solidFill>
                        <a:schemeClr val="tx2"/>
                      </a:solidFill>
                    </a:rPr>
                    <a:t>inst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32" name="Rectangle 39"/>
                <p:cNvSpPr>
                  <a:spLocks noChangeArrowheads="1"/>
                </p:cNvSpPr>
                <p:nvPr/>
              </p:nvSpPr>
              <p:spPr bwMode="auto">
                <a:xfrm>
                  <a:off x="1432" y="2054"/>
                  <a:ext cx="270" cy="1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800" b="1" dirty="0">
                      <a:solidFill>
                        <a:schemeClr val="tx2"/>
                      </a:solidFill>
                    </a:rPr>
                    <a:t>IMEM</a:t>
                  </a:r>
                </a:p>
              </p:txBody>
            </p:sp>
            <p:sp>
              <p:nvSpPr>
                <p:cNvPr id="433" name="Rectangle 36"/>
                <p:cNvSpPr>
                  <a:spLocks noChangeArrowheads="1"/>
                </p:cNvSpPr>
                <p:nvPr/>
              </p:nvSpPr>
              <p:spPr bwMode="auto">
                <a:xfrm>
                  <a:off x="4304" y="1630"/>
                  <a:ext cx="472" cy="58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24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34" name="Rectangle 39"/>
                <p:cNvSpPr>
                  <a:spLocks noChangeArrowheads="1"/>
                </p:cNvSpPr>
                <p:nvPr/>
              </p:nvSpPr>
              <p:spPr bwMode="auto">
                <a:xfrm>
                  <a:off x="4328" y="2075"/>
                  <a:ext cx="307" cy="1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800" b="1" dirty="0">
                      <a:solidFill>
                        <a:schemeClr val="tx2"/>
                      </a:solidFill>
                    </a:rPr>
                    <a:t>DMEM</a:t>
                  </a:r>
                </a:p>
              </p:txBody>
            </p:sp>
            <p:sp>
              <p:nvSpPr>
                <p:cNvPr id="435" name="Rectangle 37"/>
                <p:cNvSpPr>
                  <a:spLocks noChangeArrowheads="1"/>
                </p:cNvSpPr>
                <p:nvPr/>
              </p:nvSpPr>
              <p:spPr bwMode="auto">
                <a:xfrm>
                  <a:off x="4319" y="1829"/>
                  <a:ext cx="212" cy="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 err="1">
                      <a:solidFill>
                        <a:schemeClr val="tx2"/>
                      </a:solidFill>
                    </a:rPr>
                    <a:t>addr</a:t>
                  </a:r>
                  <a:endParaRPr lang="en-US" sz="16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36" name="Rectangle 37"/>
                <p:cNvSpPr>
                  <a:spLocks noChangeArrowheads="1"/>
                </p:cNvSpPr>
                <p:nvPr/>
              </p:nvSpPr>
              <p:spPr bwMode="auto">
                <a:xfrm>
                  <a:off x="4508" y="1744"/>
                  <a:ext cx="266" cy="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 err="1">
                      <a:solidFill>
                        <a:schemeClr val="tx2"/>
                      </a:solidFill>
                    </a:rPr>
                    <a:t>DataR</a:t>
                  </a:r>
                  <a:endParaRPr lang="en-US" sz="16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37" name="Rectangle 37"/>
                <p:cNvSpPr>
                  <a:spLocks noChangeArrowheads="1"/>
                </p:cNvSpPr>
                <p:nvPr/>
              </p:nvSpPr>
              <p:spPr bwMode="auto">
                <a:xfrm>
                  <a:off x="4303" y="1983"/>
                  <a:ext cx="283" cy="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 err="1">
                      <a:solidFill>
                        <a:schemeClr val="tx2"/>
                      </a:solidFill>
                    </a:rPr>
                    <a:t>DataW</a:t>
                  </a:r>
                  <a:endParaRPr lang="en-US" sz="1600" b="1" dirty="0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424" name="Rectangle 40"/>
              <p:cNvSpPr>
                <a:spLocks noChangeArrowheads="1"/>
              </p:cNvSpPr>
              <p:nvPr/>
            </p:nvSpPr>
            <p:spPr bwMode="auto">
              <a:xfrm>
                <a:off x="3437739" y="2955487"/>
                <a:ext cx="219358" cy="6244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25" name="Line 41"/>
              <p:cNvSpPr>
                <a:spLocks noChangeShapeType="1"/>
              </p:cNvSpPr>
              <p:nvPr/>
            </p:nvSpPr>
            <p:spPr bwMode="auto">
              <a:xfrm>
                <a:off x="3684517" y="3267702"/>
                <a:ext cx="5484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26" name="Rectangle 42"/>
              <p:cNvSpPr>
                <a:spLocks noChangeArrowheads="1"/>
              </p:cNvSpPr>
              <p:nvPr/>
            </p:nvSpPr>
            <p:spPr bwMode="auto">
              <a:xfrm>
                <a:off x="3409948" y="3157761"/>
                <a:ext cx="242088" cy="17683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400" b="1" dirty="0">
                    <a:solidFill>
                      <a:schemeClr val="tx2"/>
                    </a:solidFill>
                  </a:rPr>
                  <a:t>PC</a:t>
                </a:r>
              </a:p>
            </p:txBody>
          </p:sp>
          <p:sp>
            <p:nvSpPr>
              <p:cNvPr id="427" name="Freeform 43"/>
              <p:cNvSpPr>
                <a:spLocks/>
              </p:cNvSpPr>
              <p:nvPr/>
            </p:nvSpPr>
            <p:spPr bwMode="auto">
              <a:xfrm>
                <a:off x="3506289" y="3498469"/>
                <a:ext cx="83973" cy="83144"/>
              </a:xfrm>
              <a:custGeom>
                <a:avLst/>
                <a:gdLst>
                  <a:gd name="T0" fmla="*/ 0 w 49"/>
                  <a:gd name="T1" fmla="*/ 48 h 49"/>
                  <a:gd name="T2" fmla="*/ 24 w 49"/>
                  <a:gd name="T3" fmla="*/ 0 h 49"/>
                  <a:gd name="T4" fmla="*/ 48 w 49"/>
                  <a:gd name="T5" fmla="*/ 48 h 49"/>
                  <a:gd name="T6" fmla="*/ 0 60000 65536"/>
                  <a:gd name="T7" fmla="*/ 0 60000 65536"/>
                  <a:gd name="T8" fmla="*/ 0 60000 65536"/>
                  <a:gd name="T9" fmla="*/ 0 w 49"/>
                  <a:gd name="T10" fmla="*/ 0 h 49"/>
                  <a:gd name="T11" fmla="*/ 49 w 49"/>
                  <a:gd name="T12" fmla="*/ 49 h 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" h="49">
                    <a:moveTo>
                      <a:pt x="0" y="48"/>
                    </a:moveTo>
                    <a:lnTo>
                      <a:pt x="24" y="0"/>
                    </a:lnTo>
                    <a:lnTo>
                      <a:pt x="48" y="48"/>
                    </a:lnTo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28" name="Freeform 45"/>
              <p:cNvSpPr>
                <a:spLocks/>
              </p:cNvSpPr>
              <p:nvPr/>
            </p:nvSpPr>
            <p:spPr bwMode="auto">
              <a:xfrm>
                <a:off x="3741071" y="2711145"/>
                <a:ext cx="287908" cy="565040"/>
              </a:xfrm>
              <a:custGeom>
                <a:avLst/>
                <a:gdLst>
                  <a:gd name="T0" fmla="*/ 1 w 168"/>
                  <a:gd name="T1" fmla="*/ 333 h 333"/>
                  <a:gd name="T2" fmla="*/ 0 w 168"/>
                  <a:gd name="T3" fmla="*/ 5 h 333"/>
                  <a:gd name="T4" fmla="*/ 5 w 168"/>
                  <a:gd name="T5" fmla="*/ 0 h 333"/>
                  <a:gd name="T6" fmla="*/ 168 w 168"/>
                  <a:gd name="T7" fmla="*/ 4 h 3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8"/>
                  <a:gd name="T13" fmla="*/ 0 h 333"/>
                  <a:gd name="T14" fmla="*/ 168 w 168"/>
                  <a:gd name="T15" fmla="*/ 333 h 3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8" h="333">
                    <a:moveTo>
                      <a:pt x="1" y="333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168" y="4"/>
                    </a:lnTo>
                  </a:path>
                </a:pathLst>
              </a:cu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438" name="Rectangle 56"/>
            <p:cNvSpPr>
              <a:spLocks noChangeArrowheads="1"/>
            </p:cNvSpPr>
            <p:nvPr/>
          </p:nvSpPr>
          <p:spPr bwMode="auto">
            <a:xfrm>
              <a:off x="5008063" y="4832244"/>
              <a:ext cx="685285" cy="5597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Inst</a:t>
              </a:r>
              <a:r>
                <a:rPr lang="en-US" sz="1600" b="1" dirty="0">
                  <a:solidFill>
                    <a:schemeClr val="tx2"/>
                  </a:solidFill>
                </a:rPr>
                <a:t/>
              </a:r>
              <a:br>
                <a:rPr lang="en-US" sz="1600" b="1" dirty="0">
                  <a:solidFill>
                    <a:schemeClr val="tx2"/>
                  </a:solidFill>
                </a:rPr>
              </a:br>
              <a:r>
                <a:rPr lang="en-US" sz="1600" b="1" dirty="0">
                  <a:solidFill>
                    <a:schemeClr val="tx2"/>
                  </a:solidFill>
                </a:rPr>
                <a:t>[31:7]</a:t>
              </a:r>
            </a:p>
          </p:txBody>
        </p:sp>
        <p:grpSp>
          <p:nvGrpSpPr>
            <p:cNvPr id="439" name="Group 438"/>
            <p:cNvGrpSpPr/>
            <p:nvPr/>
          </p:nvGrpSpPr>
          <p:grpSpPr>
            <a:xfrm>
              <a:off x="13104224" y="2432216"/>
              <a:ext cx="383176" cy="1225383"/>
              <a:chOff x="5791200" y="1352550"/>
              <a:chExt cx="152400" cy="541168"/>
            </a:xfrm>
          </p:grpSpPr>
          <p:sp>
            <p:nvSpPr>
              <p:cNvPr id="440" name="Trapezoid 439"/>
              <p:cNvSpPr/>
              <p:nvPr/>
            </p:nvSpPr>
            <p:spPr>
              <a:xfrm rot="5400000">
                <a:off x="5600700" y="1543050"/>
                <a:ext cx="533400" cy="152400"/>
              </a:xfrm>
              <a:prstGeom prst="trapezoid">
                <a:avLst>
                  <a:gd name="adj" fmla="val 62709"/>
                </a:avLst>
              </a:prstGeom>
              <a:solidFill>
                <a:srgbClr val="FFFFFF"/>
              </a:solidFill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400"/>
              </a:p>
            </p:txBody>
          </p:sp>
          <p:sp>
            <p:nvSpPr>
              <p:cNvPr id="441" name="TextBox 440"/>
              <p:cNvSpPr txBox="1"/>
              <p:nvPr/>
            </p:nvSpPr>
            <p:spPr>
              <a:xfrm>
                <a:off x="5803629" y="1585907"/>
                <a:ext cx="76200" cy="1565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  <p:sp>
            <p:nvSpPr>
              <p:cNvPr id="442" name="TextBox 441"/>
              <p:cNvSpPr txBox="1"/>
              <p:nvPr/>
            </p:nvSpPr>
            <p:spPr>
              <a:xfrm>
                <a:off x="5821934" y="1737123"/>
                <a:ext cx="54627" cy="1565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  <p:sp>
            <p:nvSpPr>
              <p:cNvPr id="443" name="TextBox 442"/>
              <p:cNvSpPr txBox="1"/>
              <p:nvPr/>
            </p:nvSpPr>
            <p:spPr>
              <a:xfrm>
                <a:off x="5803772" y="1427521"/>
                <a:ext cx="76200" cy="951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sp>
          <p:nvSpPr>
            <p:cNvPr id="444" name="Rectangle 72"/>
            <p:cNvSpPr>
              <a:spLocks noChangeArrowheads="1"/>
            </p:cNvSpPr>
            <p:nvPr/>
          </p:nvSpPr>
          <p:spPr bwMode="auto">
            <a:xfrm>
              <a:off x="12148432" y="5072932"/>
              <a:ext cx="422392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clk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445" name="Freeform 444"/>
            <p:cNvSpPr>
              <a:spLocks/>
            </p:cNvSpPr>
            <p:nvPr/>
          </p:nvSpPr>
          <p:spPr bwMode="auto">
            <a:xfrm>
              <a:off x="12292486" y="4724400"/>
              <a:ext cx="134282" cy="132957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46" name="Line 85"/>
            <p:cNvSpPr>
              <a:spLocks noChangeShapeType="1"/>
            </p:cNvSpPr>
            <p:nvPr/>
          </p:nvSpPr>
          <p:spPr bwMode="auto">
            <a:xfrm>
              <a:off x="12368686" y="4857357"/>
              <a:ext cx="0" cy="17399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447" name="Freeform 53"/>
            <p:cNvSpPr>
              <a:spLocks/>
            </p:cNvSpPr>
            <p:nvPr/>
          </p:nvSpPr>
          <p:spPr bwMode="auto">
            <a:xfrm flipV="1">
              <a:off x="11075432" y="3014291"/>
              <a:ext cx="2014351" cy="78248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8" name="Line 86"/>
            <p:cNvSpPr>
              <a:spLocks noChangeShapeType="1"/>
            </p:cNvSpPr>
            <p:nvPr/>
          </p:nvSpPr>
          <p:spPr bwMode="auto">
            <a:xfrm>
              <a:off x="12875624" y="3415999"/>
              <a:ext cx="226898" cy="53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9" name="Line 86"/>
            <p:cNvSpPr>
              <a:spLocks noChangeShapeType="1"/>
            </p:cNvSpPr>
            <p:nvPr/>
          </p:nvSpPr>
          <p:spPr bwMode="auto">
            <a:xfrm flipH="1">
              <a:off x="12873920" y="3415999"/>
              <a:ext cx="1" cy="32287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450" name="Line 86"/>
            <p:cNvSpPr>
              <a:spLocks noChangeShapeType="1"/>
            </p:cNvSpPr>
            <p:nvPr/>
          </p:nvSpPr>
          <p:spPr bwMode="auto">
            <a:xfrm>
              <a:off x="12647053" y="3738868"/>
              <a:ext cx="226867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1" name="Line 86"/>
            <p:cNvSpPr>
              <a:spLocks noChangeShapeType="1"/>
            </p:cNvSpPr>
            <p:nvPr/>
          </p:nvSpPr>
          <p:spPr bwMode="auto">
            <a:xfrm>
              <a:off x="13487399" y="3092539"/>
              <a:ext cx="12908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2" name="Line 86"/>
            <p:cNvSpPr>
              <a:spLocks noChangeShapeType="1"/>
            </p:cNvSpPr>
            <p:nvPr/>
          </p:nvSpPr>
          <p:spPr bwMode="auto">
            <a:xfrm flipH="1">
              <a:off x="13616485" y="1861222"/>
              <a:ext cx="23924" cy="12313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453" name="Rectangle 39"/>
            <p:cNvSpPr>
              <a:spLocks noChangeArrowheads="1"/>
            </p:cNvSpPr>
            <p:nvPr/>
          </p:nvSpPr>
          <p:spPr bwMode="auto">
            <a:xfrm>
              <a:off x="12888277" y="6705600"/>
              <a:ext cx="786274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WBSel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454" name="Line 86"/>
            <p:cNvSpPr>
              <a:spLocks noChangeShapeType="1"/>
            </p:cNvSpPr>
            <p:nvPr/>
          </p:nvSpPr>
          <p:spPr bwMode="auto">
            <a:xfrm>
              <a:off x="11044317" y="4541459"/>
              <a:ext cx="302997" cy="852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5" name="Line 86"/>
            <p:cNvSpPr>
              <a:spLocks noChangeShapeType="1"/>
            </p:cNvSpPr>
            <p:nvPr/>
          </p:nvSpPr>
          <p:spPr bwMode="auto">
            <a:xfrm>
              <a:off x="11044317" y="4548642"/>
              <a:ext cx="2507" cy="52429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456" name="Line 86"/>
            <p:cNvSpPr>
              <a:spLocks noChangeShapeType="1"/>
            </p:cNvSpPr>
            <p:nvPr/>
          </p:nvSpPr>
          <p:spPr bwMode="auto">
            <a:xfrm>
              <a:off x="8072516" y="5051062"/>
              <a:ext cx="2971801" cy="3690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7" name="Line 86"/>
            <p:cNvSpPr>
              <a:spLocks noChangeShapeType="1"/>
            </p:cNvSpPr>
            <p:nvPr/>
          </p:nvSpPr>
          <p:spPr bwMode="auto">
            <a:xfrm flipH="1">
              <a:off x="8072517" y="4287425"/>
              <a:ext cx="2507" cy="77534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cxnSp>
          <p:nvCxnSpPr>
            <p:cNvPr id="458" name="Straight Arrow Connector 457"/>
            <p:cNvCxnSpPr/>
            <p:nvPr/>
          </p:nvCxnSpPr>
          <p:spPr bwMode="auto">
            <a:xfrm flipV="1">
              <a:off x="11685153" y="4901204"/>
              <a:ext cx="0" cy="17713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459" name="Group 458"/>
            <p:cNvGrpSpPr/>
            <p:nvPr/>
          </p:nvGrpSpPr>
          <p:grpSpPr>
            <a:xfrm>
              <a:off x="8142280" y="3450511"/>
              <a:ext cx="979755" cy="1219200"/>
              <a:chOff x="3738867" y="3105150"/>
              <a:chExt cx="612347" cy="762000"/>
            </a:xfrm>
          </p:grpSpPr>
          <p:sp>
            <p:nvSpPr>
              <p:cNvPr id="460" name="Trapezoid 459"/>
              <p:cNvSpPr/>
              <p:nvPr/>
            </p:nvSpPr>
            <p:spPr>
              <a:xfrm rot="5400000">
                <a:off x="3695700" y="3219450"/>
                <a:ext cx="762000" cy="533400"/>
              </a:xfrm>
              <a:prstGeom prst="trapezoid">
                <a:avLst>
                  <a:gd name="adj" fmla="val 30656"/>
                </a:avLst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64" dirty="0"/>
              </a:p>
            </p:txBody>
          </p:sp>
          <p:sp>
            <p:nvSpPr>
              <p:cNvPr id="461" name="TextBox 460"/>
              <p:cNvSpPr txBox="1"/>
              <p:nvPr/>
            </p:nvSpPr>
            <p:spPr>
              <a:xfrm>
                <a:off x="3738867" y="3286906"/>
                <a:ext cx="612347" cy="403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Branch</a:t>
                </a:r>
              </a:p>
              <a:p>
                <a:r>
                  <a:rPr lang="en-US" sz="1800" b="1" dirty="0"/>
                  <a:t>Comp</a:t>
                </a:r>
              </a:p>
            </p:txBody>
          </p:sp>
        </p:grpSp>
        <p:sp>
          <p:nvSpPr>
            <p:cNvPr id="462" name="Freeform 53"/>
            <p:cNvSpPr>
              <a:spLocks/>
            </p:cNvSpPr>
            <p:nvPr/>
          </p:nvSpPr>
          <p:spPr bwMode="auto">
            <a:xfrm flipV="1">
              <a:off x="9222488" y="4267199"/>
              <a:ext cx="250237" cy="45719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3" name="Line 86"/>
            <p:cNvSpPr>
              <a:spLocks noChangeShapeType="1"/>
            </p:cNvSpPr>
            <p:nvPr/>
          </p:nvSpPr>
          <p:spPr bwMode="auto">
            <a:xfrm>
              <a:off x="9208148" y="4305652"/>
              <a:ext cx="63" cy="7419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grpSp>
          <p:nvGrpSpPr>
            <p:cNvPr id="464" name="Group 463"/>
            <p:cNvGrpSpPr/>
            <p:nvPr/>
          </p:nvGrpSpPr>
          <p:grpSpPr>
            <a:xfrm>
              <a:off x="9475581" y="3350151"/>
              <a:ext cx="277273" cy="733853"/>
              <a:chOff x="5791200" y="1352550"/>
              <a:chExt cx="152400" cy="533400"/>
            </a:xfrm>
          </p:grpSpPr>
          <p:sp>
            <p:nvSpPr>
              <p:cNvPr id="465" name="Trapezoid 464"/>
              <p:cNvSpPr/>
              <p:nvPr/>
            </p:nvSpPr>
            <p:spPr>
              <a:xfrm rot="5400000">
                <a:off x="5600700" y="1543050"/>
                <a:ext cx="533400" cy="152400"/>
              </a:xfrm>
              <a:prstGeom prst="trapezoid">
                <a:avLst>
                  <a:gd name="adj" fmla="val 62709"/>
                </a:avLst>
              </a:prstGeom>
              <a:solidFill>
                <a:srgbClr val="FFFFFF"/>
              </a:solidFill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400"/>
              </a:p>
            </p:txBody>
          </p:sp>
          <p:sp>
            <p:nvSpPr>
              <p:cNvPr id="466" name="TextBox 465"/>
              <p:cNvSpPr txBox="1"/>
              <p:nvPr/>
            </p:nvSpPr>
            <p:spPr>
              <a:xfrm>
                <a:off x="5807075" y="1390650"/>
                <a:ext cx="76200" cy="1565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  <p:sp>
            <p:nvSpPr>
              <p:cNvPr id="467" name="TextBox 466"/>
              <p:cNvSpPr txBox="1"/>
              <p:nvPr/>
            </p:nvSpPr>
            <p:spPr>
              <a:xfrm>
                <a:off x="5821934" y="1638300"/>
                <a:ext cx="54627" cy="1565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</p:grpSp>
        <p:sp>
          <p:nvSpPr>
            <p:cNvPr id="468" name="Freeform 53"/>
            <p:cNvSpPr>
              <a:spLocks/>
            </p:cNvSpPr>
            <p:nvPr/>
          </p:nvSpPr>
          <p:spPr bwMode="auto">
            <a:xfrm flipV="1">
              <a:off x="9218088" y="3838340"/>
              <a:ext cx="276719" cy="67520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9" name="Freeform 53"/>
            <p:cNvSpPr>
              <a:spLocks/>
            </p:cNvSpPr>
            <p:nvPr/>
          </p:nvSpPr>
          <p:spPr bwMode="auto">
            <a:xfrm flipV="1">
              <a:off x="9382495" y="3486813"/>
              <a:ext cx="100106" cy="45719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0" name="Line 86"/>
            <p:cNvSpPr>
              <a:spLocks noChangeShapeType="1"/>
            </p:cNvSpPr>
            <p:nvPr/>
          </p:nvSpPr>
          <p:spPr bwMode="auto">
            <a:xfrm>
              <a:off x="9360632" y="2273321"/>
              <a:ext cx="2127" cy="12706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471" name="Freeform 53"/>
            <p:cNvSpPr>
              <a:spLocks/>
            </p:cNvSpPr>
            <p:nvPr/>
          </p:nvSpPr>
          <p:spPr bwMode="auto">
            <a:xfrm flipV="1">
              <a:off x="9751424" y="3657600"/>
              <a:ext cx="189373" cy="45719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2" name="Line 86"/>
            <p:cNvSpPr>
              <a:spLocks noChangeShapeType="1"/>
            </p:cNvSpPr>
            <p:nvPr/>
          </p:nvSpPr>
          <p:spPr bwMode="auto">
            <a:xfrm>
              <a:off x="8066392" y="3321677"/>
              <a:ext cx="4316" cy="47808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473" name="Line 86"/>
            <p:cNvSpPr>
              <a:spLocks noChangeShapeType="1"/>
            </p:cNvSpPr>
            <p:nvPr/>
          </p:nvSpPr>
          <p:spPr bwMode="auto">
            <a:xfrm flipV="1">
              <a:off x="8055458" y="3314273"/>
              <a:ext cx="1143959" cy="276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4" name="Line 86"/>
            <p:cNvSpPr>
              <a:spLocks noChangeShapeType="1"/>
            </p:cNvSpPr>
            <p:nvPr/>
          </p:nvSpPr>
          <p:spPr bwMode="auto">
            <a:xfrm flipH="1">
              <a:off x="9212608" y="3314273"/>
              <a:ext cx="6472" cy="57547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475" name="Line 86"/>
            <p:cNvSpPr>
              <a:spLocks noChangeShapeType="1"/>
            </p:cNvSpPr>
            <p:nvPr/>
          </p:nvSpPr>
          <p:spPr bwMode="auto">
            <a:xfrm>
              <a:off x="4987224" y="2263585"/>
              <a:ext cx="4384271" cy="65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6" name="Line 86"/>
            <p:cNvSpPr>
              <a:spLocks noChangeShapeType="1"/>
            </p:cNvSpPr>
            <p:nvPr/>
          </p:nvSpPr>
          <p:spPr bwMode="auto">
            <a:xfrm flipV="1">
              <a:off x="2742175" y="3078971"/>
              <a:ext cx="2228280" cy="638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7" name="Line 86"/>
            <p:cNvSpPr>
              <a:spLocks noChangeShapeType="1"/>
            </p:cNvSpPr>
            <p:nvPr/>
          </p:nvSpPr>
          <p:spPr bwMode="auto">
            <a:xfrm flipH="1">
              <a:off x="4969701" y="2281847"/>
              <a:ext cx="754" cy="78954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cxnSp>
          <p:nvCxnSpPr>
            <p:cNvPr id="478" name="Straight Arrow Connector 477"/>
            <p:cNvCxnSpPr/>
            <p:nvPr/>
          </p:nvCxnSpPr>
          <p:spPr bwMode="auto">
            <a:xfrm flipH="1" flipV="1">
              <a:off x="6302276" y="6019800"/>
              <a:ext cx="9852" cy="63318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79" name="Rectangle 39"/>
            <p:cNvSpPr>
              <a:spLocks noChangeArrowheads="1"/>
            </p:cNvSpPr>
            <p:nvPr/>
          </p:nvSpPr>
          <p:spPr bwMode="auto">
            <a:xfrm>
              <a:off x="5789024" y="6774506"/>
              <a:ext cx="868027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ImmSel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480" name="Line 58"/>
            <p:cNvSpPr>
              <a:spLocks noChangeShapeType="1"/>
            </p:cNvSpPr>
            <p:nvPr/>
          </p:nvSpPr>
          <p:spPr bwMode="auto">
            <a:xfrm flipH="1">
              <a:off x="8675292" y="4545249"/>
              <a:ext cx="9855" cy="2107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1" name="Line 58"/>
            <p:cNvSpPr>
              <a:spLocks noChangeShapeType="1"/>
            </p:cNvSpPr>
            <p:nvPr/>
          </p:nvSpPr>
          <p:spPr bwMode="auto">
            <a:xfrm flipH="1">
              <a:off x="8895579" y="4476881"/>
              <a:ext cx="15219" cy="21956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cxnSp>
          <p:nvCxnSpPr>
            <p:cNvPr id="482" name="Straight Arrow Connector 481"/>
            <p:cNvCxnSpPr/>
            <p:nvPr/>
          </p:nvCxnSpPr>
          <p:spPr bwMode="auto">
            <a:xfrm flipV="1">
              <a:off x="8424899" y="4618725"/>
              <a:ext cx="20333" cy="203426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483" name="Group 482"/>
            <p:cNvGrpSpPr/>
            <p:nvPr/>
          </p:nvGrpSpPr>
          <p:grpSpPr>
            <a:xfrm>
              <a:off x="1818411" y="3242022"/>
              <a:ext cx="277273" cy="733853"/>
              <a:chOff x="5791200" y="1352550"/>
              <a:chExt cx="152400" cy="533400"/>
            </a:xfrm>
          </p:grpSpPr>
          <p:sp>
            <p:nvSpPr>
              <p:cNvPr id="484" name="Trapezoid 483"/>
              <p:cNvSpPr/>
              <p:nvPr/>
            </p:nvSpPr>
            <p:spPr>
              <a:xfrm rot="5400000">
                <a:off x="5600700" y="1543050"/>
                <a:ext cx="533400" cy="152400"/>
              </a:xfrm>
              <a:prstGeom prst="trapezoid">
                <a:avLst>
                  <a:gd name="adj" fmla="val 62709"/>
                </a:avLst>
              </a:prstGeom>
              <a:solidFill>
                <a:srgbClr val="FFFFFF"/>
              </a:solidFill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400"/>
              </a:p>
            </p:txBody>
          </p:sp>
          <p:sp>
            <p:nvSpPr>
              <p:cNvPr id="485" name="TextBox 484"/>
              <p:cNvSpPr txBox="1"/>
              <p:nvPr/>
            </p:nvSpPr>
            <p:spPr>
              <a:xfrm>
                <a:off x="5807075" y="1390650"/>
                <a:ext cx="76200" cy="1565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  <p:sp>
            <p:nvSpPr>
              <p:cNvPr id="486" name="TextBox 485"/>
              <p:cNvSpPr txBox="1"/>
              <p:nvPr/>
            </p:nvSpPr>
            <p:spPr>
              <a:xfrm>
                <a:off x="5821934" y="1638300"/>
                <a:ext cx="54627" cy="1565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</p:grpSp>
        <p:sp>
          <p:nvSpPr>
            <p:cNvPr id="487" name="Freeform 53"/>
            <p:cNvSpPr>
              <a:spLocks/>
            </p:cNvSpPr>
            <p:nvPr/>
          </p:nvSpPr>
          <p:spPr bwMode="auto">
            <a:xfrm flipV="1">
              <a:off x="1216354" y="3341949"/>
              <a:ext cx="617211" cy="79367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8" name="Line 86"/>
            <p:cNvSpPr>
              <a:spLocks noChangeShapeType="1"/>
            </p:cNvSpPr>
            <p:nvPr/>
          </p:nvSpPr>
          <p:spPr bwMode="auto">
            <a:xfrm flipH="1">
              <a:off x="1214651" y="1676400"/>
              <a:ext cx="1701" cy="174506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489" name="Line 86"/>
            <p:cNvSpPr>
              <a:spLocks noChangeShapeType="1"/>
            </p:cNvSpPr>
            <p:nvPr/>
          </p:nvSpPr>
          <p:spPr bwMode="auto">
            <a:xfrm flipV="1">
              <a:off x="1228171" y="1650111"/>
              <a:ext cx="9816146" cy="2201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90" name="Rectangle 489"/>
            <p:cNvSpPr>
              <a:spLocks noChangeArrowheads="1"/>
            </p:cNvSpPr>
            <p:nvPr/>
          </p:nvSpPr>
          <p:spPr bwMode="auto">
            <a:xfrm>
              <a:off x="1592766" y="6767179"/>
              <a:ext cx="728566" cy="3135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PCSel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491" name="Line 86"/>
            <p:cNvSpPr>
              <a:spLocks noChangeShapeType="1"/>
            </p:cNvSpPr>
            <p:nvPr/>
          </p:nvSpPr>
          <p:spPr bwMode="auto">
            <a:xfrm>
              <a:off x="2084888" y="3568948"/>
              <a:ext cx="226898" cy="53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cxnSp>
          <p:nvCxnSpPr>
            <p:cNvPr id="492" name="Straight Arrow Connector 491"/>
            <p:cNvCxnSpPr/>
            <p:nvPr/>
          </p:nvCxnSpPr>
          <p:spPr bwMode="auto">
            <a:xfrm flipH="1" flipV="1">
              <a:off x="1959019" y="3911004"/>
              <a:ext cx="26912" cy="277743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93" name="Line 86"/>
            <p:cNvSpPr>
              <a:spLocks noChangeShapeType="1"/>
            </p:cNvSpPr>
            <p:nvPr/>
          </p:nvSpPr>
          <p:spPr bwMode="auto">
            <a:xfrm flipH="1">
              <a:off x="11044317" y="3078299"/>
              <a:ext cx="4684" cy="94293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494" name="TextBox 493"/>
            <p:cNvSpPr txBox="1"/>
            <p:nvPr/>
          </p:nvSpPr>
          <p:spPr>
            <a:xfrm>
              <a:off x="8084720" y="6805870"/>
              <a:ext cx="50013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err="1">
                  <a:solidFill>
                    <a:schemeClr val="tx2"/>
                  </a:solidFill>
                </a:rPr>
                <a:t>BrUn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495" name="TextBox 494"/>
            <p:cNvSpPr txBox="1"/>
            <p:nvPr/>
          </p:nvSpPr>
          <p:spPr>
            <a:xfrm>
              <a:off x="8384317" y="7221379"/>
              <a:ext cx="48891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err="1">
                  <a:solidFill>
                    <a:schemeClr val="tx2"/>
                  </a:solidFill>
                </a:rPr>
                <a:t>BrEq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496" name="TextBox 495"/>
            <p:cNvSpPr txBox="1"/>
            <p:nvPr/>
          </p:nvSpPr>
          <p:spPr>
            <a:xfrm>
              <a:off x="8694884" y="6805870"/>
              <a:ext cx="4624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err="1">
                  <a:solidFill>
                    <a:schemeClr val="tx2"/>
                  </a:solidFill>
                </a:rPr>
                <a:t>BrLT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grpSp>
          <p:nvGrpSpPr>
            <p:cNvPr id="497" name="Group 496"/>
            <p:cNvGrpSpPr/>
            <p:nvPr/>
          </p:nvGrpSpPr>
          <p:grpSpPr>
            <a:xfrm>
              <a:off x="1228172" y="3560718"/>
              <a:ext cx="12790454" cy="4002638"/>
              <a:chOff x="1575641" y="2430859"/>
              <a:chExt cx="12790454" cy="4002638"/>
            </a:xfrm>
          </p:grpSpPr>
          <p:sp>
            <p:nvSpPr>
              <p:cNvPr id="498" name="Rectangle 74"/>
              <p:cNvSpPr>
                <a:spLocks noChangeArrowheads="1"/>
              </p:cNvSpPr>
              <p:nvPr/>
            </p:nvSpPr>
            <p:spPr bwMode="auto">
              <a:xfrm>
                <a:off x="1575641" y="5548411"/>
                <a:ext cx="12790454" cy="88508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chemeClr val="tx2"/>
                  </a:solidFill>
                </a:endParaRPr>
              </a:p>
            </p:txBody>
          </p:sp>
          <p:sp>
            <p:nvSpPr>
              <p:cNvPr id="499" name="Rectangle 39"/>
              <p:cNvSpPr>
                <a:spLocks noChangeArrowheads="1"/>
              </p:cNvSpPr>
              <p:nvPr/>
            </p:nvSpPr>
            <p:spPr bwMode="auto">
              <a:xfrm>
                <a:off x="4213852" y="6069327"/>
                <a:ext cx="1560525" cy="34432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Control logic</a:t>
                </a:r>
              </a:p>
            </p:txBody>
          </p:sp>
          <p:cxnSp>
            <p:nvCxnSpPr>
              <p:cNvPr id="500" name="Straight Arrow Connector 499"/>
              <p:cNvCxnSpPr/>
              <p:nvPr/>
            </p:nvCxnSpPr>
            <p:spPr bwMode="auto">
              <a:xfrm flipV="1">
                <a:off x="7239000" y="3807668"/>
                <a:ext cx="0" cy="173501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1" name="Straight Arrow Connector 500"/>
              <p:cNvCxnSpPr/>
              <p:nvPr/>
            </p:nvCxnSpPr>
            <p:spPr bwMode="auto">
              <a:xfrm flipV="1">
                <a:off x="10708493" y="3367602"/>
                <a:ext cx="0" cy="211601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2" name="Straight Arrow Connector 501"/>
              <p:cNvCxnSpPr/>
              <p:nvPr/>
            </p:nvCxnSpPr>
            <p:spPr bwMode="auto">
              <a:xfrm flipV="1">
                <a:off x="9946493" y="3655155"/>
                <a:ext cx="0" cy="186797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03" name="Rectangle 39"/>
              <p:cNvSpPr>
                <a:spLocks noChangeArrowheads="1"/>
              </p:cNvSpPr>
              <p:nvPr/>
            </p:nvSpPr>
            <p:spPr bwMode="auto">
              <a:xfrm>
                <a:off x="9642780" y="5553822"/>
                <a:ext cx="569868" cy="31354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Bsel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504" name="Straight Arrow Connector 503"/>
              <p:cNvCxnSpPr/>
              <p:nvPr/>
            </p:nvCxnSpPr>
            <p:spPr bwMode="auto">
              <a:xfrm flipH="1" flipV="1">
                <a:off x="13606999" y="2430859"/>
                <a:ext cx="12216" cy="3148745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5" name="Straight Arrow Connector 504"/>
              <p:cNvCxnSpPr/>
              <p:nvPr/>
            </p:nvCxnSpPr>
            <p:spPr bwMode="auto">
              <a:xfrm flipH="1" flipV="1">
                <a:off x="10022529" y="2904651"/>
                <a:ext cx="2340" cy="15219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06" name="Line 86"/>
            <p:cNvSpPr>
              <a:spLocks noChangeShapeType="1"/>
            </p:cNvSpPr>
            <p:nvPr/>
          </p:nvSpPr>
          <p:spPr bwMode="auto">
            <a:xfrm>
              <a:off x="9805327" y="4182953"/>
              <a:ext cx="4799" cy="246428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507" name="Line 86"/>
            <p:cNvSpPr>
              <a:spLocks noChangeShapeType="1"/>
            </p:cNvSpPr>
            <p:nvPr/>
          </p:nvSpPr>
          <p:spPr bwMode="auto">
            <a:xfrm>
              <a:off x="9677400" y="4186706"/>
              <a:ext cx="130048" cy="429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8" name="Line 86"/>
            <p:cNvSpPr>
              <a:spLocks noChangeShapeType="1"/>
            </p:cNvSpPr>
            <p:nvPr/>
          </p:nvSpPr>
          <p:spPr bwMode="auto">
            <a:xfrm flipV="1">
              <a:off x="4479836" y="1239785"/>
              <a:ext cx="8394084" cy="1588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9" name="Line 86"/>
            <p:cNvSpPr>
              <a:spLocks noChangeShapeType="1"/>
            </p:cNvSpPr>
            <p:nvPr/>
          </p:nvSpPr>
          <p:spPr bwMode="auto">
            <a:xfrm>
              <a:off x="12877800" y="2737882"/>
              <a:ext cx="226898" cy="53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0" name="Line 86"/>
            <p:cNvSpPr>
              <a:spLocks noChangeShapeType="1"/>
            </p:cNvSpPr>
            <p:nvPr/>
          </p:nvSpPr>
          <p:spPr bwMode="auto">
            <a:xfrm>
              <a:off x="12873920" y="1245512"/>
              <a:ext cx="3880" cy="150144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511" name="Rectangle 72"/>
            <p:cNvSpPr>
              <a:spLocks noChangeArrowheads="1"/>
            </p:cNvSpPr>
            <p:nvPr/>
          </p:nvSpPr>
          <p:spPr bwMode="auto">
            <a:xfrm>
              <a:off x="12642444" y="3777523"/>
              <a:ext cx="616356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mem</a:t>
              </a:r>
            </a:p>
          </p:txBody>
        </p:sp>
        <p:sp>
          <p:nvSpPr>
            <p:cNvPr id="512" name="Rectangle 72"/>
            <p:cNvSpPr>
              <a:spLocks noChangeArrowheads="1"/>
            </p:cNvSpPr>
            <p:nvPr/>
          </p:nvSpPr>
          <p:spPr bwMode="auto">
            <a:xfrm>
              <a:off x="12389261" y="2731390"/>
              <a:ext cx="433614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alu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513" name="Rectangle 72"/>
            <p:cNvSpPr>
              <a:spLocks noChangeArrowheads="1"/>
            </p:cNvSpPr>
            <p:nvPr/>
          </p:nvSpPr>
          <p:spPr bwMode="auto">
            <a:xfrm>
              <a:off x="1264837" y="3100746"/>
              <a:ext cx="433614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alu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8752" y="2600232"/>
            <a:ext cx="13106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sz="3200" b="1" dirty="0">
                <a:ea typeface="ＭＳ Ｐゴシック" panose="020B0600070205080204" pitchFamily="34" charset="-128"/>
              </a:rPr>
              <a:t>Critical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path for a </a:t>
            </a:r>
            <a:r>
              <a:rPr lang="en-US" altLang="en-US" sz="3200" b="1" dirty="0" err="1">
                <a:ea typeface="ＭＳ Ｐゴシック" panose="020B0600070205080204" pitchFamily="34" charset="-128"/>
              </a:rPr>
              <a:t>addi</a:t>
            </a:r>
            <a:endParaRPr lang="en-US" altLang="en-US" sz="3200" b="1" dirty="0">
              <a:ea typeface="ＭＳ Ｐゴシック" panose="020B0600070205080204" pitchFamily="34" charset="-128"/>
            </a:endParaRPr>
          </a:p>
          <a:p>
            <a:pPr algn="l"/>
            <a:endParaRPr lang="en-US" sz="3200" b="1" dirty="0">
              <a:ea typeface="ＭＳ Ｐゴシック" panose="020B0600070205080204" pitchFamily="34" charset="-128"/>
            </a:endParaRPr>
          </a:p>
          <a:p>
            <a:pPr algn="l"/>
            <a:r>
              <a:rPr lang="en-US" sz="3200" b="1" dirty="0">
                <a:ea typeface="ＭＳ Ｐゴシック" panose="020B0600070205080204" pitchFamily="34" charset="-128"/>
              </a:rPr>
              <a:t>R[</a:t>
            </a:r>
            <a:r>
              <a:rPr lang="en-US" sz="3200" b="1" dirty="0" err="1">
                <a:ea typeface="ＭＳ Ｐゴシック" panose="020B0600070205080204" pitchFamily="34" charset="-128"/>
              </a:rPr>
              <a:t>rd</a:t>
            </a:r>
            <a:r>
              <a:rPr lang="en-US" sz="3200" b="1" dirty="0">
                <a:ea typeface="ＭＳ Ｐゴシック" panose="020B0600070205080204" pitchFamily="34" charset="-128"/>
              </a:rPr>
              <a:t>] = R[rs1]+</a:t>
            </a:r>
            <a:r>
              <a:rPr lang="en-US" sz="3200" b="1" dirty="0" err="1">
                <a:ea typeface="ＭＳ Ｐゴシック" panose="020B0600070205080204" pitchFamily="34" charset="-128"/>
              </a:rPr>
              <a:t>imm</a:t>
            </a:r>
            <a:endParaRPr lang="en-US" sz="3200" b="1" dirty="0"/>
          </a:p>
        </p:txBody>
      </p:sp>
      <p:sp>
        <p:nvSpPr>
          <p:cNvPr id="178" name="Rectangle 3"/>
          <p:cNvSpPr>
            <a:spLocks noGrp="1" noChangeArrowheads="1"/>
          </p:cNvSpPr>
          <p:nvPr>
            <p:ph idx="1"/>
          </p:nvPr>
        </p:nvSpPr>
        <p:spPr>
          <a:xfrm>
            <a:off x="1656016" y="5518348"/>
            <a:ext cx="13627867" cy="2590800"/>
          </a:xfrm>
          <a:noFill/>
        </p:spPr>
        <p:txBody>
          <a:bodyPr/>
          <a:lstStyle/>
          <a:p>
            <a:pPr marL="609600" indent="-609600">
              <a:lnSpc>
                <a:spcPct val="85000"/>
              </a:lnSpc>
              <a:spcBef>
                <a:spcPct val="45000"/>
              </a:spcBef>
              <a:buSzTx/>
              <a:buFont typeface="+mj-lt"/>
              <a:buAutoNum type="arabicParenR"/>
              <a:tabLst>
                <a:tab pos="738188" algn="l"/>
              </a:tabLst>
            </a:pPr>
            <a:r>
              <a:rPr lang="en-US" sz="3200" dirty="0" err="1"/>
              <a:t>t</a:t>
            </a:r>
            <a:r>
              <a:rPr lang="en-US" sz="3200" baseline="-25000" dirty="0" err="1">
                <a:solidFill>
                  <a:srgbClr val="000000"/>
                </a:solidFill>
              </a:rPr>
              <a:t>clk</a:t>
            </a:r>
            <a:r>
              <a:rPr lang="en-US" sz="3200" baseline="-25000" dirty="0">
                <a:solidFill>
                  <a:srgbClr val="000000"/>
                </a:solidFill>
              </a:rPr>
              <a:t>-q</a:t>
            </a:r>
            <a:r>
              <a:rPr lang="en-US" sz="3200" dirty="0">
                <a:solidFill>
                  <a:srgbClr val="000000"/>
                </a:solidFill>
              </a:rPr>
              <a:t> + </a:t>
            </a:r>
            <a:r>
              <a:rPr lang="en-US" sz="3200" dirty="0" err="1">
                <a:solidFill>
                  <a:srgbClr val="000000"/>
                </a:solidFill>
              </a:rPr>
              <a:t>t</a:t>
            </a:r>
            <a:r>
              <a:rPr lang="en-US" sz="3200" baseline="-25000" dirty="0" err="1"/>
              <a:t>A</a:t>
            </a:r>
            <a:r>
              <a:rPr lang="en-US" sz="3200" baseline="-25000" dirty="0" err="1">
                <a:solidFill>
                  <a:srgbClr val="000000"/>
                </a:solidFill>
              </a:rPr>
              <a:t>dd</a:t>
            </a:r>
            <a:r>
              <a:rPr lang="en-US" sz="3200" dirty="0">
                <a:solidFill>
                  <a:srgbClr val="000000"/>
                </a:solidFill>
              </a:rPr>
              <a:t> + </a:t>
            </a:r>
            <a:r>
              <a:rPr lang="en-US" sz="3200" dirty="0" err="1">
                <a:solidFill>
                  <a:srgbClr val="000000"/>
                </a:solidFill>
              </a:rPr>
              <a:t>t</a:t>
            </a:r>
            <a:r>
              <a:rPr lang="en-US" sz="3200" baseline="-25000" dirty="0" err="1">
                <a:solidFill>
                  <a:srgbClr val="000000"/>
                </a:solidFill>
              </a:rPr>
              <a:t>IMEM</a:t>
            </a:r>
            <a:r>
              <a:rPr lang="en-US" sz="3200" dirty="0">
                <a:solidFill>
                  <a:srgbClr val="000000"/>
                </a:solidFill>
              </a:rPr>
              <a:t> + </a:t>
            </a:r>
            <a:r>
              <a:rPr lang="en-US" sz="3200" dirty="0" err="1">
                <a:solidFill>
                  <a:srgbClr val="000000"/>
                </a:solidFill>
              </a:rPr>
              <a:t>t</a:t>
            </a:r>
            <a:r>
              <a:rPr lang="en-US" sz="3200" baseline="-25000" dirty="0" err="1">
                <a:solidFill>
                  <a:srgbClr val="000000"/>
                </a:solidFill>
              </a:rPr>
              <a:t>Reg</a:t>
            </a:r>
            <a:r>
              <a:rPr lang="en-US" sz="3200" dirty="0">
                <a:solidFill>
                  <a:srgbClr val="000000"/>
                </a:solidFill>
              </a:rPr>
              <a:t> + </a:t>
            </a:r>
            <a:r>
              <a:rPr lang="en-US" sz="3200" dirty="0" err="1">
                <a:solidFill>
                  <a:srgbClr val="000000"/>
                </a:solidFill>
              </a:rPr>
              <a:t>t</a:t>
            </a:r>
            <a:r>
              <a:rPr lang="en-US" sz="3200" baseline="-25000" dirty="0" err="1">
                <a:solidFill>
                  <a:srgbClr val="000000"/>
                </a:solidFill>
              </a:rPr>
              <a:t>BComp</a:t>
            </a:r>
            <a:r>
              <a:rPr lang="en-US" sz="3200" dirty="0">
                <a:solidFill>
                  <a:srgbClr val="000000"/>
                </a:solidFill>
              </a:rPr>
              <a:t> + </a:t>
            </a:r>
            <a:r>
              <a:rPr lang="en-US" sz="3200" dirty="0" err="1">
                <a:solidFill>
                  <a:srgbClr val="000000"/>
                </a:solidFill>
              </a:rPr>
              <a:t>t</a:t>
            </a:r>
            <a:r>
              <a:rPr lang="en-US" sz="3200" baseline="-25000" dirty="0" err="1">
                <a:solidFill>
                  <a:srgbClr val="000000"/>
                </a:solidFill>
              </a:rPr>
              <a:t>ALU</a:t>
            </a:r>
            <a:r>
              <a:rPr lang="en-US" sz="3200" dirty="0">
                <a:solidFill>
                  <a:srgbClr val="000000"/>
                </a:solidFill>
              </a:rPr>
              <a:t> + </a:t>
            </a:r>
            <a:r>
              <a:rPr lang="en-US" sz="3200" dirty="0" err="1">
                <a:solidFill>
                  <a:srgbClr val="000000"/>
                </a:solidFill>
              </a:rPr>
              <a:t>t</a:t>
            </a:r>
            <a:r>
              <a:rPr lang="en-US" sz="3200" baseline="-25000" dirty="0" err="1">
                <a:solidFill>
                  <a:srgbClr val="000000"/>
                </a:solidFill>
              </a:rPr>
              <a:t>DMEM</a:t>
            </a:r>
            <a:r>
              <a:rPr lang="en-US" sz="3200" dirty="0">
                <a:solidFill>
                  <a:srgbClr val="000000"/>
                </a:solidFill>
              </a:rPr>
              <a:t> + </a:t>
            </a:r>
            <a:r>
              <a:rPr lang="en-US" sz="3200" dirty="0" err="1">
                <a:solidFill>
                  <a:srgbClr val="000000"/>
                </a:solidFill>
              </a:rPr>
              <a:t>t</a:t>
            </a:r>
            <a:r>
              <a:rPr lang="en-US" sz="3200" baseline="-25000" dirty="0" err="1">
                <a:solidFill>
                  <a:srgbClr val="000000"/>
                </a:solidFill>
              </a:rPr>
              <a:t>mux</a:t>
            </a:r>
            <a:r>
              <a:rPr lang="en-US" sz="3200" dirty="0">
                <a:solidFill>
                  <a:srgbClr val="000000"/>
                </a:solidFill>
              </a:rPr>
              <a:t> + </a:t>
            </a:r>
            <a:r>
              <a:rPr lang="en-US" sz="3200" dirty="0" err="1">
                <a:solidFill>
                  <a:srgbClr val="000000"/>
                </a:solidFill>
              </a:rPr>
              <a:t>t</a:t>
            </a:r>
            <a:r>
              <a:rPr lang="en-US" sz="3200" baseline="-25000" dirty="0" err="1">
                <a:solidFill>
                  <a:srgbClr val="000000"/>
                </a:solidFill>
              </a:rPr>
              <a:t>Setup</a:t>
            </a:r>
            <a:endParaRPr lang="en-US" sz="3200" baseline="-25000" dirty="0"/>
          </a:p>
          <a:p>
            <a:pPr marL="609600" indent="-609600">
              <a:lnSpc>
                <a:spcPct val="85000"/>
              </a:lnSpc>
              <a:spcBef>
                <a:spcPct val="45000"/>
              </a:spcBef>
              <a:buSzTx/>
              <a:buFont typeface="+mj-lt"/>
              <a:buAutoNum type="arabicParenR"/>
              <a:tabLst>
                <a:tab pos="738188" algn="l"/>
              </a:tabLst>
            </a:pPr>
            <a:r>
              <a:rPr lang="en-US" sz="3200" dirty="0" err="1"/>
              <a:t>t</a:t>
            </a:r>
            <a:r>
              <a:rPr lang="en-US" sz="3200" baseline="-25000" dirty="0" err="1"/>
              <a:t>clk</a:t>
            </a:r>
            <a:r>
              <a:rPr lang="en-US" sz="3200" baseline="-25000" dirty="0"/>
              <a:t>-q</a:t>
            </a:r>
            <a:r>
              <a:rPr lang="en-US" sz="3200" dirty="0"/>
              <a:t> + </a:t>
            </a:r>
            <a:r>
              <a:rPr lang="en-US" sz="3200" dirty="0" err="1"/>
              <a:t>t</a:t>
            </a:r>
            <a:r>
              <a:rPr lang="en-US" sz="3200" baseline="-25000" dirty="0" err="1"/>
              <a:t>IMEM</a:t>
            </a:r>
            <a:r>
              <a:rPr lang="en-US" sz="3200" dirty="0"/>
              <a:t> + max{</a:t>
            </a:r>
            <a:r>
              <a:rPr lang="en-US" sz="3200" dirty="0" err="1"/>
              <a:t>t</a:t>
            </a:r>
            <a:r>
              <a:rPr lang="en-US" sz="3200" baseline="-25000" dirty="0" err="1"/>
              <a:t>Reg</a:t>
            </a:r>
            <a:r>
              <a:rPr lang="en-US" sz="3200" dirty="0"/>
              <a:t>, </a:t>
            </a:r>
            <a:r>
              <a:rPr lang="en-US" sz="3200" dirty="0" err="1"/>
              <a:t>t</a:t>
            </a:r>
            <a:r>
              <a:rPr lang="en-US" sz="3200" baseline="-25000" dirty="0" err="1"/>
              <a:t>Imm</a:t>
            </a:r>
            <a:r>
              <a:rPr lang="en-US" sz="3200" dirty="0"/>
              <a:t>} + </a:t>
            </a:r>
            <a:r>
              <a:rPr lang="en-US" sz="3200" dirty="0" err="1"/>
              <a:t>t</a:t>
            </a:r>
            <a:r>
              <a:rPr lang="en-US" sz="3200" baseline="-25000" dirty="0" err="1"/>
              <a:t>ALU</a:t>
            </a:r>
            <a:r>
              <a:rPr lang="en-US" sz="3200" dirty="0"/>
              <a:t> + 2t</a:t>
            </a:r>
            <a:r>
              <a:rPr lang="en-US" sz="3200" baseline="-25000" dirty="0"/>
              <a:t>mux</a:t>
            </a:r>
            <a:r>
              <a:rPr lang="en-US" sz="3200" dirty="0"/>
              <a:t> + </a:t>
            </a:r>
            <a:r>
              <a:rPr lang="en-US" sz="3200" dirty="0" err="1"/>
              <a:t>t</a:t>
            </a:r>
            <a:r>
              <a:rPr lang="en-US" sz="3200" baseline="-25000" dirty="0" err="1"/>
              <a:t>Setup</a:t>
            </a:r>
            <a:endParaRPr lang="en-US" sz="3200" baseline="-25000" dirty="0"/>
          </a:p>
          <a:p>
            <a:pPr marL="609600" indent="-609600">
              <a:lnSpc>
                <a:spcPct val="85000"/>
              </a:lnSpc>
              <a:spcBef>
                <a:spcPct val="45000"/>
              </a:spcBef>
              <a:buSzTx/>
              <a:buFont typeface="+mj-lt"/>
              <a:buAutoNum type="arabicParenR"/>
              <a:tabLst>
                <a:tab pos="738188" algn="l"/>
              </a:tabLst>
            </a:pPr>
            <a:r>
              <a:rPr lang="en-US" sz="3200" dirty="0" err="1"/>
              <a:t>t</a:t>
            </a:r>
            <a:r>
              <a:rPr lang="en-US" sz="3200" baseline="-25000" dirty="0" err="1"/>
              <a:t>clk</a:t>
            </a:r>
            <a:r>
              <a:rPr lang="en-US" sz="3200" baseline="-25000" dirty="0"/>
              <a:t>-q</a:t>
            </a:r>
            <a:r>
              <a:rPr lang="en-US" sz="3200" dirty="0"/>
              <a:t> + </a:t>
            </a:r>
            <a:r>
              <a:rPr lang="en-US" sz="3200" dirty="0" err="1"/>
              <a:t>t</a:t>
            </a:r>
            <a:r>
              <a:rPr lang="en-US" sz="3200" baseline="-25000" dirty="0" err="1"/>
              <a:t>IMEM</a:t>
            </a:r>
            <a:r>
              <a:rPr lang="en-US" sz="3200" dirty="0"/>
              <a:t> + max{</a:t>
            </a:r>
            <a:r>
              <a:rPr lang="en-US" sz="3200" dirty="0" err="1"/>
              <a:t>t</a:t>
            </a:r>
            <a:r>
              <a:rPr lang="en-US" sz="3200" baseline="-25000" dirty="0" err="1"/>
              <a:t>Reg</a:t>
            </a:r>
            <a:r>
              <a:rPr lang="en-US" sz="3200" dirty="0"/>
              <a:t>, </a:t>
            </a:r>
            <a:r>
              <a:rPr lang="en-US" sz="3200" dirty="0" err="1"/>
              <a:t>t</a:t>
            </a:r>
            <a:r>
              <a:rPr lang="en-US" sz="3200" baseline="-25000" dirty="0" err="1"/>
              <a:t>Imm</a:t>
            </a:r>
            <a:r>
              <a:rPr lang="en-US" sz="3200" dirty="0"/>
              <a:t>} + </a:t>
            </a:r>
            <a:r>
              <a:rPr lang="en-US" sz="3200" dirty="0" err="1"/>
              <a:t>t</a:t>
            </a:r>
            <a:r>
              <a:rPr lang="en-US" sz="3200" baseline="-25000" dirty="0" err="1"/>
              <a:t>ALU</a:t>
            </a:r>
            <a:r>
              <a:rPr lang="en-US" sz="3200" dirty="0"/>
              <a:t> + 3t</a:t>
            </a:r>
            <a:r>
              <a:rPr lang="en-US" sz="3200" baseline="-25000" dirty="0"/>
              <a:t>mux </a:t>
            </a:r>
            <a:r>
              <a:rPr lang="en-US" sz="3200" dirty="0"/>
              <a:t>+ </a:t>
            </a:r>
            <a:r>
              <a:rPr lang="en-US" sz="3200" dirty="0" err="1"/>
              <a:t>t</a:t>
            </a:r>
            <a:r>
              <a:rPr lang="en-US" sz="3200" baseline="-25000" dirty="0" err="1"/>
              <a:t>DMEM</a:t>
            </a:r>
            <a:r>
              <a:rPr lang="en-US" sz="3200" dirty="0"/>
              <a:t> + </a:t>
            </a:r>
            <a:r>
              <a:rPr lang="en-US" sz="3200" dirty="0" err="1"/>
              <a:t>t</a:t>
            </a:r>
            <a:r>
              <a:rPr lang="en-US" sz="3200" baseline="-25000" dirty="0" err="1"/>
              <a:t>Setup</a:t>
            </a:r>
            <a:endParaRPr lang="en-US" sz="3200" baseline="-25000" dirty="0"/>
          </a:p>
          <a:p>
            <a:pPr marL="609600" indent="-609600">
              <a:lnSpc>
                <a:spcPct val="85000"/>
              </a:lnSpc>
              <a:spcBef>
                <a:spcPct val="45000"/>
              </a:spcBef>
              <a:buSzTx/>
              <a:buFont typeface="+mj-lt"/>
              <a:buAutoNum type="arabicParenR"/>
              <a:tabLst>
                <a:tab pos="738188" algn="l"/>
              </a:tabLst>
            </a:pPr>
            <a:r>
              <a:rPr lang="en-US" sz="3200" dirty="0"/>
              <a:t>None of the above</a:t>
            </a:r>
          </a:p>
        </p:txBody>
      </p:sp>
    </p:spTree>
    <p:extLst>
      <p:ext uri="{BB962C8B-B14F-4D97-AF65-F5344CB8AC3E}">
        <p14:creationId xmlns:p14="http://schemas.microsoft.com/office/powerpoint/2010/main" val="2544937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010" y="182880"/>
            <a:ext cx="12492990" cy="640080"/>
          </a:xfrm>
        </p:spPr>
        <p:txBody>
          <a:bodyPr/>
          <a:lstStyle/>
          <a:p>
            <a:r>
              <a:rPr lang="en-US" dirty="0"/>
              <a:t>Peer Instruction(s): Critical Path  (citizen   try)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581400" y="822961"/>
            <a:ext cx="10974976" cy="4587240"/>
            <a:chOff x="683624" y="1239785"/>
            <a:chExt cx="13335002" cy="6323571"/>
          </a:xfrm>
        </p:grpSpPr>
        <p:grpSp>
          <p:nvGrpSpPr>
            <p:cNvPr id="172" name="Group 171"/>
            <p:cNvGrpSpPr/>
            <p:nvPr/>
          </p:nvGrpSpPr>
          <p:grpSpPr>
            <a:xfrm>
              <a:off x="683624" y="1249155"/>
              <a:ext cx="13334170" cy="3544685"/>
              <a:chOff x="2570548" y="1802732"/>
              <a:chExt cx="7941879" cy="2216657"/>
            </a:xfrm>
          </p:grpSpPr>
          <p:sp>
            <p:nvSpPr>
              <p:cNvPr id="173" name="Line 26"/>
              <p:cNvSpPr>
                <a:spLocks noChangeShapeType="1"/>
              </p:cNvSpPr>
              <p:nvPr/>
            </p:nvSpPr>
            <p:spPr bwMode="auto">
              <a:xfrm>
                <a:off x="4851572" y="3427203"/>
                <a:ext cx="274198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5" name="Rectangle 27"/>
              <p:cNvSpPr>
                <a:spLocks noChangeArrowheads="1"/>
              </p:cNvSpPr>
              <p:nvPr/>
            </p:nvSpPr>
            <p:spPr bwMode="auto">
              <a:xfrm>
                <a:off x="3691017" y="2185486"/>
                <a:ext cx="232064" cy="1960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>
                    <a:solidFill>
                      <a:schemeClr val="tx2"/>
                    </a:solidFill>
                  </a:rPr>
                  <a:t>+4</a:t>
                </a:r>
              </a:p>
            </p:txBody>
          </p:sp>
          <p:sp>
            <p:nvSpPr>
              <p:cNvPr id="344" name="Line 29"/>
              <p:cNvSpPr>
                <a:spLocks noChangeShapeType="1"/>
              </p:cNvSpPr>
              <p:nvPr/>
            </p:nvSpPr>
            <p:spPr bwMode="auto">
              <a:xfrm>
                <a:off x="3923082" y="2260040"/>
                <a:ext cx="97330" cy="541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345" name="Rectangle 30"/>
              <p:cNvSpPr>
                <a:spLocks noChangeArrowheads="1"/>
              </p:cNvSpPr>
              <p:nvPr/>
            </p:nvSpPr>
            <p:spPr bwMode="auto">
              <a:xfrm>
                <a:off x="4108601" y="2402325"/>
                <a:ext cx="334311" cy="1960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>
                    <a:solidFill>
                      <a:schemeClr val="tx2"/>
                    </a:solidFill>
                  </a:rPr>
                  <a:t>Add</a:t>
                </a:r>
              </a:p>
            </p:txBody>
          </p:sp>
          <p:sp>
            <p:nvSpPr>
              <p:cNvPr id="346" name="Freeform 34"/>
              <p:cNvSpPr>
                <a:spLocks/>
              </p:cNvSpPr>
              <p:nvPr/>
            </p:nvSpPr>
            <p:spPr bwMode="auto">
              <a:xfrm flipV="1">
                <a:off x="3670807" y="3239112"/>
                <a:ext cx="410336" cy="28590"/>
              </a:xfrm>
              <a:custGeom>
                <a:avLst/>
                <a:gdLst>
                  <a:gd name="T0" fmla="*/ 0 w 193"/>
                  <a:gd name="T1" fmla="*/ 0 h 1"/>
                  <a:gd name="T2" fmla="*/ 144 w 193"/>
                  <a:gd name="T3" fmla="*/ 0 h 1"/>
                  <a:gd name="T4" fmla="*/ 192 w 19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93"/>
                  <a:gd name="T10" fmla="*/ 0 h 1"/>
                  <a:gd name="T11" fmla="*/ 193 w 19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3" h="1">
                    <a:moveTo>
                      <a:pt x="0" y="0"/>
                    </a:moveTo>
                    <a:lnTo>
                      <a:pt x="144" y="0"/>
                    </a:lnTo>
                    <a:lnTo>
                      <a:pt x="192" y="0"/>
                    </a:lnTo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347" name="Group 35"/>
              <p:cNvGrpSpPr>
                <a:grpSpLocks/>
              </p:cNvGrpSpPr>
              <p:nvPr/>
            </p:nvGrpSpPr>
            <p:grpSpPr bwMode="auto">
              <a:xfrm>
                <a:off x="4011843" y="3187949"/>
                <a:ext cx="805457" cy="831440"/>
                <a:chOff x="1326" y="1691"/>
                <a:chExt cx="470" cy="490"/>
              </a:xfrm>
            </p:grpSpPr>
            <p:sp>
              <p:nvSpPr>
                <p:cNvPr id="356" name="Rectangle 37"/>
                <p:cNvSpPr>
                  <a:spLocks noChangeArrowheads="1"/>
                </p:cNvSpPr>
                <p:nvPr/>
              </p:nvSpPr>
              <p:spPr bwMode="auto">
                <a:xfrm>
                  <a:off x="1326" y="1691"/>
                  <a:ext cx="212" cy="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 err="1">
                      <a:solidFill>
                        <a:schemeClr val="tx2"/>
                      </a:solidFill>
                    </a:rPr>
                    <a:t>addr</a:t>
                  </a:r>
                  <a:endParaRPr lang="en-US" sz="16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57" name="Rectangle 38"/>
                <p:cNvSpPr>
                  <a:spLocks noChangeArrowheads="1"/>
                </p:cNvSpPr>
                <p:nvPr/>
              </p:nvSpPr>
              <p:spPr bwMode="auto">
                <a:xfrm>
                  <a:off x="1613" y="1774"/>
                  <a:ext cx="183" cy="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 err="1">
                      <a:solidFill>
                        <a:schemeClr val="tx2"/>
                      </a:solidFill>
                    </a:rPr>
                    <a:t>inst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358" name="Rectangle 39"/>
                <p:cNvSpPr>
                  <a:spLocks noChangeArrowheads="1"/>
                </p:cNvSpPr>
                <p:nvPr/>
              </p:nvSpPr>
              <p:spPr bwMode="auto">
                <a:xfrm>
                  <a:off x="1432" y="2054"/>
                  <a:ext cx="270" cy="1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800" b="1" dirty="0">
                      <a:solidFill>
                        <a:schemeClr val="tx2"/>
                      </a:solidFill>
                    </a:rPr>
                    <a:t>IMEM</a:t>
                  </a:r>
                </a:p>
              </p:txBody>
            </p:sp>
          </p:grpSp>
          <p:sp>
            <p:nvSpPr>
              <p:cNvPr id="348" name="Line 41"/>
              <p:cNvSpPr>
                <a:spLocks noChangeShapeType="1"/>
              </p:cNvSpPr>
              <p:nvPr/>
            </p:nvSpPr>
            <p:spPr bwMode="auto">
              <a:xfrm>
                <a:off x="3684517" y="3267702"/>
                <a:ext cx="5484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349" name="Freeform 43"/>
              <p:cNvSpPr>
                <a:spLocks/>
              </p:cNvSpPr>
              <p:nvPr/>
            </p:nvSpPr>
            <p:spPr bwMode="auto">
              <a:xfrm>
                <a:off x="3506289" y="3498469"/>
                <a:ext cx="83973" cy="83144"/>
              </a:xfrm>
              <a:custGeom>
                <a:avLst/>
                <a:gdLst>
                  <a:gd name="T0" fmla="*/ 0 w 49"/>
                  <a:gd name="T1" fmla="*/ 48 h 49"/>
                  <a:gd name="T2" fmla="*/ 24 w 49"/>
                  <a:gd name="T3" fmla="*/ 0 h 49"/>
                  <a:gd name="T4" fmla="*/ 48 w 49"/>
                  <a:gd name="T5" fmla="*/ 48 h 49"/>
                  <a:gd name="T6" fmla="*/ 0 60000 65536"/>
                  <a:gd name="T7" fmla="*/ 0 60000 65536"/>
                  <a:gd name="T8" fmla="*/ 0 60000 65536"/>
                  <a:gd name="T9" fmla="*/ 0 w 49"/>
                  <a:gd name="T10" fmla="*/ 0 h 49"/>
                  <a:gd name="T11" fmla="*/ 49 w 49"/>
                  <a:gd name="T12" fmla="*/ 49 h 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" h="49">
                    <a:moveTo>
                      <a:pt x="0" y="48"/>
                    </a:moveTo>
                    <a:lnTo>
                      <a:pt x="24" y="0"/>
                    </a:lnTo>
                    <a:lnTo>
                      <a:pt x="48" y="48"/>
                    </a:lnTo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350" name="Freeform 44"/>
              <p:cNvSpPr>
                <a:spLocks/>
              </p:cNvSpPr>
              <p:nvPr/>
            </p:nvSpPr>
            <p:spPr bwMode="auto">
              <a:xfrm>
                <a:off x="2570548" y="1802732"/>
                <a:ext cx="2249907" cy="1545557"/>
              </a:xfrm>
              <a:custGeom>
                <a:avLst/>
                <a:gdLst>
                  <a:gd name="T0" fmla="*/ 921 w 1106"/>
                  <a:gd name="T1" fmla="*/ 410 h 845"/>
                  <a:gd name="T2" fmla="*/ 1104 w 1106"/>
                  <a:gd name="T3" fmla="*/ 409 h 845"/>
                  <a:gd name="T4" fmla="*/ 1106 w 1106"/>
                  <a:gd name="T5" fmla="*/ 1 h 845"/>
                  <a:gd name="T6" fmla="*/ 775 w 1106"/>
                  <a:gd name="T7" fmla="*/ 0 h 845"/>
                  <a:gd name="T8" fmla="*/ 2 w 1106"/>
                  <a:gd name="T9" fmla="*/ 1 h 845"/>
                  <a:gd name="T10" fmla="*/ 0 w 1106"/>
                  <a:gd name="T11" fmla="*/ 845 h 845"/>
                  <a:gd name="T12" fmla="*/ 335 w 1106"/>
                  <a:gd name="T13" fmla="*/ 845 h 8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6"/>
                  <a:gd name="T22" fmla="*/ 0 h 845"/>
                  <a:gd name="T23" fmla="*/ 1106 w 1106"/>
                  <a:gd name="T24" fmla="*/ 845 h 84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6" h="845">
                    <a:moveTo>
                      <a:pt x="921" y="410"/>
                    </a:moveTo>
                    <a:lnTo>
                      <a:pt x="1104" y="409"/>
                    </a:lnTo>
                    <a:lnTo>
                      <a:pt x="1106" y="1"/>
                    </a:lnTo>
                    <a:lnTo>
                      <a:pt x="775" y="0"/>
                    </a:lnTo>
                    <a:lnTo>
                      <a:pt x="2" y="1"/>
                    </a:lnTo>
                    <a:lnTo>
                      <a:pt x="0" y="845"/>
                    </a:lnTo>
                    <a:lnTo>
                      <a:pt x="335" y="845"/>
                    </a:lnTo>
                  </a:path>
                </a:pathLst>
              </a:custGeom>
              <a:noFill/>
              <a:ln w="28575" cap="rnd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351" name="Rectangle 42"/>
              <p:cNvSpPr>
                <a:spLocks noChangeArrowheads="1"/>
              </p:cNvSpPr>
              <p:nvPr/>
            </p:nvSpPr>
            <p:spPr bwMode="auto">
              <a:xfrm>
                <a:off x="2753287" y="3348468"/>
                <a:ext cx="381426" cy="1960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>
                    <a:solidFill>
                      <a:schemeClr val="tx2"/>
                    </a:solidFill>
                  </a:rPr>
                  <a:t>pc+4</a:t>
                </a:r>
              </a:p>
            </p:txBody>
          </p:sp>
          <p:sp>
            <p:nvSpPr>
              <p:cNvPr id="352" name="Rectangle 42"/>
              <p:cNvSpPr>
                <a:spLocks noChangeArrowheads="1"/>
              </p:cNvSpPr>
              <p:nvPr/>
            </p:nvSpPr>
            <p:spPr bwMode="auto">
              <a:xfrm>
                <a:off x="9427592" y="2466890"/>
                <a:ext cx="381426" cy="1960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>
                    <a:solidFill>
                      <a:schemeClr val="tx2"/>
                    </a:solidFill>
                  </a:rPr>
                  <a:t>pc+4</a:t>
                </a:r>
              </a:p>
            </p:txBody>
          </p:sp>
          <p:sp>
            <p:nvSpPr>
              <p:cNvPr id="353" name="Rectangle 42"/>
              <p:cNvSpPr>
                <a:spLocks noChangeArrowheads="1"/>
              </p:cNvSpPr>
              <p:nvPr/>
            </p:nvSpPr>
            <p:spPr bwMode="auto">
              <a:xfrm>
                <a:off x="10260849" y="3048965"/>
                <a:ext cx="251578" cy="1960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wb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4" name="Rectangle 42"/>
              <p:cNvSpPr>
                <a:spLocks noChangeArrowheads="1"/>
              </p:cNvSpPr>
              <p:nvPr/>
            </p:nvSpPr>
            <p:spPr bwMode="auto">
              <a:xfrm>
                <a:off x="7791188" y="2653349"/>
                <a:ext cx="223890" cy="1960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>
                    <a:solidFill>
                      <a:schemeClr val="tx2"/>
                    </a:solidFill>
                  </a:rPr>
                  <a:t>pc</a:t>
                </a:r>
              </a:p>
            </p:txBody>
          </p:sp>
          <p:sp>
            <p:nvSpPr>
              <p:cNvPr id="355" name="Rectangle 42"/>
              <p:cNvSpPr>
                <a:spLocks noChangeArrowheads="1"/>
              </p:cNvSpPr>
              <p:nvPr/>
            </p:nvSpPr>
            <p:spPr bwMode="auto">
              <a:xfrm>
                <a:off x="5603449" y="2671012"/>
                <a:ext cx="251578" cy="19607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wb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59" name="Freeform 48"/>
            <p:cNvSpPr>
              <a:spLocks/>
            </p:cNvSpPr>
            <p:nvPr/>
          </p:nvSpPr>
          <p:spPr bwMode="auto">
            <a:xfrm>
              <a:off x="4987226" y="3516633"/>
              <a:ext cx="1435865" cy="373113"/>
            </a:xfrm>
            <a:custGeom>
              <a:avLst/>
              <a:gdLst>
                <a:gd name="T0" fmla="*/ 0 w 817"/>
                <a:gd name="T1" fmla="*/ 192 h 193"/>
                <a:gd name="T2" fmla="*/ 0 w 817"/>
                <a:gd name="T3" fmla="*/ 0 h 193"/>
                <a:gd name="T4" fmla="*/ 816 w 817"/>
                <a:gd name="T5" fmla="*/ 0 h 193"/>
                <a:gd name="T6" fmla="*/ 0 60000 65536"/>
                <a:gd name="T7" fmla="*/ 0 60000 65536"/>
                <a:gd name="T8" fmla="*/ 0 60000 65536"/>
                <a:gd name="T9" fmla="*/ 0 w 817"/>
                <a:gd name="T10" fmla="*/ 0 h 193"/>
                <a:gd name="T11" fmla="*/ 817 w 817"/>
                <a:gd name="T12" fmla="*/ 193 h 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7" h="193">
                  <a:moveTo>
                    <a:pt x="0" y="192"/>
                  </a:moveTo>
                  <a:lnTo>
                    <a:pt x="0" y="0"/>
                  </a:lnTo>
                  <a:lnTo>
                    <a:pt x="816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360" name="Freeform 49"/>
            <p:cNvSpPr>
              <a:spLocks/>
            </p:cNvSpPr>
            <p:nvPr/>
          </p:nvSpPr>
          <p:spPr bwMode="auto">
            <a:xfrm>
              <a:off x="4987225" y="3873331"/>
              <a:ext cx="1435865" cy="1933"/>
            </a:xfrm>
            <a:custGeom>
              <a:avLst/>
              <a:gdLst>
                <a:gd name="T0" fmla="*/ 0 w 817"/>
                <a:gd name="T1" fmla="*/ 0 h 1"/>
                <a:gd name="T2" fmla="*/ 816 w 817"/>
                <a:gd name="T3" fmla="*/ 0 h 1"/>
                <a:gd name="T4" fmla="*/ 0 60000 65536"/>
                <a:gd name="T5" fmla="*/ 0 60000 65536"/>
                <a:gd name="T6" fmla="*/ 0 w 817"/>
                <a:gd name="T7" fmla="*/ 0 h 1"/>
                <a:gd name="T8" fmla="*/ 817 w 8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7" h="1">
                  <a:moveTo>
                    <a:pt x="0" y="0"/>
                  </a:moveTo>
                  <a:lnTo>
                    <a:pt x="816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361" name="Freeform 53"/>
            <p:cNvSpPr>
              <a:spLocks/>
            </p:cNvSpPr>
            <p:nvPr/>
          </p:nvSpPr>
          <p:spPr bwMode="auto">
            <a:xfrm>
              <a:off x="7105867" y="4301180"/>
              <a:ext cx="1144409" cy="45719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2" name="Rectangle 56"/>
            <p:cNvSpPr>
              <a:spLocks noChangeArrowheads="1"/>
            </p:cNvSpPr>
            <p:nvPr/>
          </p:nvSpPr>
          <p:spPr bwMode="auto">
            <a:xfrm>
              <a:off x="5128888" y="3886860"/>
              <a:ext cx="1164583" cy="3135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Inst</a:t>
              </a:r>
              <a:r>
                <a:rPr lang="en-US" sz="1600" b="1" dirty="0">
                  <a:solidFill>
                    <a:schemeClr val="tx2"/>
                  </a:solidFill>
                </a:rPr>
                <a:t>[24:20]</a:t>
              </a:r>
            </a:p>
          </p:txBody>
        </p:sp>
        <p:sp>
          <p:nvSpPr>
            <p:cNvPr id="363" name="Line 58"/>
            <p:cNvSpPr>
              <a:spLocks noChangeShapeType="1"/>
            </p:cNvSpPr>
            <p:nvPr/>
          </p:nvSpPr>
          <p:spPr bwMode="auto">
            <a:xfrm>
              <a:off x="4987225" y="3524366"/>
              <a:ext cx="9036" cy="312862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4" name="Freeform 61"/>
            <p:cNvSpPr>
              <a:spLocks/>
            </p:cNvSpPr>
            <p:nvPr/>
          </p:nvSpPr>
          <p:spPr bwMode="auto">
            <a:xfrm>
              <a:off x="4973167" y="4230237"/>
              <a:ext cx="1435865" cy="1933"/>
            </a:xfrm>
            <a:custGeom>
              <a:avLst/>
              <a:gdLst>
                <a:gd name="T0" fmla="*/ 0 w 817"/>
                <a:gd name="T1" fmla="*/ 0 h 1"/>
                <a:gd name="T2" fmla="*/ 816 w 817"/>
                <a:gd name="T3" fmla="*/ 0 h 1"/>
                <a:gd name="T4" fmla="*/ 0 60000 65536"/>
                <a:gd name="T5" fmla="*/ 0 60000 65536"/>
                <a:gd name="T6" fmla="*/ 0 w 817"/>
                <a:gd name="T7" fmla="*/ 0 h 1"/>
                <a:gd name="T8" fmla="*/ 817 w 8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7" h="1">
                  <a:moveTo>
                    <a:pt x="0" y="0"/>
                  </a:moveTo>
                  <a:lnTo>
                    <a:pt x="816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grpSp>
          <p:nvGrpSpPr>
            <p:cNvPr id="365" name="Group 62"/>
            <p:cNvGrpSpPr>
              <a:grpSpLocks/>
            </p:cNvGrpSpPr>
            <p:nvPr/>
          </p:nvGrpSpPr>
          <p:grpSpPr bwMode="auto">
            <a:xfrm>
              <a:off x="9933229" y="3470170"/>
              <a:ext cx="676939" cy="1168993"/>
              <a:chOff x="4085" y="1630"/>
              <a:chExt cx="241" cy="385"/>
            </a:xfrm>
          </p:grpSpPr>
          <p:sp>
            <p:nvSpPr>
              <p:cNvPr id="366" name="Freeform 65"/>
              <p:cNvSpPr>
                <a:spLocks/>
              </p:cNvSpPr>
              <p:nvPr/>
            </p:nvSpPr>
            <p:spPr bwMode="auto">
              <a:xfrm>
                <a:off x="4085" y="1630"/>
                <a:ext cx="241" cy="385"/>
              </a:xfrm>
              <a:custGeom>
                <a:avLst/>
                <a:gdLst>
                  <a:gd name="T0" fmla="*/ 0 w 241"/>
                  <a:gd name="T1" fmla="*/ 0 h 385"/>
                  <a:gd name="T2" fmla="*/ 0 w 241"/>
                  <a:gd name="T3" fmla="*/ 160 h 385"/>
                  <a:gd name="T4" fmla="*/ 48 w 241"/>
                  <a:gd name="T5" fmla="*/ 192 h 385"/>
                  <a:gd name="T6" fmla="*/ 0 w 241"/>
                  <a:gd name="T7" fmla="*/ 224 h 385"/>
                  <a:gd name="T8" fmla="*/ 0 w 241"/>
                  <a:gd name="T9" fmla="*/ 384 h 385"/>
                  <a:gd name="T10" fmla="*/ 240 w 241"/>
                  <a:gd name="T11" fmla="*/ 288 h 385"/>
                  <a:gd name="T12" fmla="*/ 240 w 241"/>
                  <a:gd name="T13" fmla="*/ 96 h 385"/>
                  <a:gd name="T14" fmla="*/ 0 w 241"/>
                  <a:gd name="T15" fmla="*/ 0 h 38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1"/>
                  <a:gd name="T25" fmla="*/ 0 h 385"/>
                  <a:gd name="T26" fmla="*/ 241 w 241"/>
                  <a:gd name="T27" fmla="*/ 385 h 38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1" h="385">
                    <a:moveTo>
                      <a:pt x="0" y="0"/>
                    </a:moveTo>
                    <a:lnTo>
                      <a:pt x="0" y="160"/>
                    </a:lnTo>
                    <a:lnTo>
                      <a:pt x="48" y="192"/>
                    </a:lnTo>
                    <a:lnTo>
                      <a:pt x="0" y="224"/>
                    </a:lnTo>
                    <a:lnTo>
                      <a:pt x="0" y="384"/>
                    </a:lnTo>
                    <a:lnTo>
                      <a:pt x="240" y="288"/>
                    </a:lnTo>
                    <a:lnTo>
                      <a:pt x="240" y="9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sp>
            <p:nvSpPr>
              <p:cNvPr id="367" name="Rectangle 66"/>
              <p:cNvSpPr>
                <a:spLocks noChangeArrowheads="1"/>
              </p:cNvSpPr>
              <p:nvPr/>
            </p:nvSpPr>
            <p:spPr bwMode="auto">
              <a:xfrm>
                <a:off x="4106" y="1828"/>
                <a:ext cx="218" cy="11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ALU</a:t>
                </a:r>
              </a:p>
            </p:txBody>
          </p:sp>
          <p:sp>
            <p:nvSpPr>
              <p:cNvPr id="368" name="Rectangle 66"/>
              <p:cNvSpPr>
                <a:spLocks noChangeArrowheads="1"/>
              </p:cNvSpPr>
              <p:nvPr/>
            </p:nvSpPr>
            <p:spPr bwMode="auto">
              <a:xfrm>
                <a:off x="4145" y="1708"/>
                <a:ext cx="113" cy="14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400" b="1" dirty="0">
                    <a:solidFill>
                      <a:schemeClr val="tx2"/>
                    </a:solidFill>
                  </a:rPr>
                  <a:t>+</a:t>
                </a:r>
              </a:p>
            </p:txBody>
          </p:sp>
        </p:grpSp>
        <p:sp>
          <p:nvSpPr>
            <p:cNvPr id="369" name="Rectangle 72"/>
            <p:cNvSpPr>
              <a:spLocks noChangeArrowheads="1"/>
            </p:cNvSpPr>
            <p:nvPr/>
          </p:nvSpPr>
          <p:spPr bwMode="auto">
            <a:xfrm>
              <a:off x="7010400" y="5029200"/>
              <a:ext cx="422392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clk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70" name="Rectangle 74"/>
            <p:cNvSpPr>
              <a:spLocks noChangeArrowheads="1"/>
            </p:cNvSpPr>
            <p:nvPr/>
          </p:nvSpPr>
          <p:spPr bwMode="auto">
            <a:xfrm>
              <a:off x="6444181" y="2614312"/>
              <a:ext cx="1502103" cy="230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371" name="Rectangle 76"/>
            <p:cNvSpPr>
              <a:spLocks noChangeArrowheads="1"/>
            </p:cNvSpPr>
            <p:nvPr/>
          </p:nvSpPr>
          <p:spPr bwMode="auto">
            <a:xfrm>
              <a:off x="6546970" y="4541460"/>
              <a:ext cx="855203" cy="3443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 err="1">
                  <a:solidFill>
                    <a:schemeClr val="tx2"/>
                  </a:solidFill>
                </a:rPr>
                <a:t>Reg</a:t>
              </a:r>
              <a:r>
                <a:rPr lang="en-US" sz="1800" b="1" dirty="0">
                  <a:solidFill>
                    <a:schemeClr val="tx2"/>
                  </a:solidFill>
                </a:rPr>
                <a:t> [ ]</a:t>
              </a:r>
            </a:p>
          </p:txBody>
        </p:sp>
        <p:sp>
          <p:nvSpPr>
            <p:cNvPr id="372" name="Line 86"/>
            <p:cNvSpPr>
              <a:spLocks noChangeShapeType="1"/>
            </p:cNvSpPr>
            <p:nvPr/>
          </p:nvSpPr>
          <p:spPr bwMode="auto">
            <a:xfrm>
              <a:off x="10612908" y="4036268"/>
              <a:ext cx="740647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3" name="Freeform 53"/>
            <p:cNvSpPr>
              <a:spLocks/>
            </p:cNvSpPr>
            <p:nvPr/>
          </p:nvSpPr>
          <p:spPr bwMode="auto">
            <a:xfrm>
              <a:off x="7966042" y="3789688"/>
              <a:ext cx="284234" cy="57178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4" name="Line 86"/>
            <p:cNvSpPr>
              <a:spLocks noChangeShapeType="1"/>
            </p:cNvSpPr>
            <p:nvPr/>
          </p:nvSpPr>
          <p:spPr bwMode="auto">
            <a:xfrm flipH="1">
              <a:off x="11044317" y="1650112"/>
              <a:ext cx="7822" cy="142886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375" name="Line 86"/>
            <p:cNvSpPr>
              <a:spLocks noChangeShapeType="1"/>
            </p:cNvSpPr>
            <p:nvPr/>
          </p:nvSpPr>
          <p:spPr bwMode="auto">
            <a:xfrm flipV="1">
              <a:off x="5430367" y="1884807"/>
              <a:ext cx="8210042" cy="1016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6" name="Line 86"/>
            <p:cNvSpPr>
              <a:spLocks noChangeShapeType="1"/>
            </p:cNvSpPr>
            <p:nvPr/>
          </p:nvSpPr>
          <p:spPr bwMode="auto">
            <a:xfrm flipH="1">
              <a:off x="5408723" y="1884807"/>
              <a:ext cx="11609" cy="113012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377" name="Freeform 53"/>
            <p:cNvSpPr>
              <a:spLocks/>
            </p:cNvSpPr>
            <p:nvPr/>
          </p:nvSpPr>
          <p:spPr bwMode="auto">
            <a:xfrm flipV="1">
              <a:off x="5420332" y="2967748"/>
              <a:ext cx="1004090" cy="47180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78" name="Freeform 377"/>
            <p:cNvSpPr>
              <a:spLocks/>
            </p:cNvSpPr>
            <p:nvPr/>
          </p:nvSpPr>
          <p:spPr bwMode="auto">
            <a:xfrm>
              <a:off x="7335367" y="4785013"/>
              <a:ext cx="134282" cy="132957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379" name="Line 85"/>
            <p:cNvSpPr>
              <a:spLocks noChangeShapeType="1"/>
            </p:cNvSpPr>
            <p:nvPr/>
          </p:nvSpPr>
          <p:spPr bwMode="auto">
            <a:xfrm>
              <a:off x="7411567" y="4917970"/>
              <a:ext cx="0" cy="17399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380" name="Rectangle 56"/>
            <p:cNvSpPr>
              <a:spLocks noChangeArrowheads="1"/>
            </p:cNvSpPr>
            <p:nvPr/>
          </p:nvSpPr>
          <p:spPr bwMode="auto">
            <a:xfrm>
              <a:off x="5128888" y="3546370"/>
              <a:ext cx="1164583" cy="3135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Inst</a:t>
              </a:r>
              <a:r>
                <a:rPr lang="en-US" sz="1600" b="1" dirty="0">
                  <a:solidFill>
                    <a:schemeClr val="tx2"/>
                  </a:solidFill>
                </a:rPr>
                <a:t>[19:15]</a:t>
              </a:r>
            </a:p>
          </p:txBody>
        </p:sp>
        <p:sp>
          <p:nvSpPr>
            <p:cNvPr id="381" name="Rectangle 56"/>
            <p:cNvSpPr>
              <a:spLocks noChangeArrowheads="1"/>
            </p:cNvSpPr>
            <p:nvPr/>
          </p:nvSpPr>
          <p:spPr bwMode="auto">
            <a:xfrm>
              <a:off x="5130604" y="3165370"/>
              <a:ext cx="1039420" cy="3135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Inst</a:t>
              </a:r>
              <a:r>
                <a:rPr lang="en-US" sz="1600" b="1" dirty="0">
                  <a:solidFill>
                    <a:schemeClr val="tx2"/>
                  </a:solidFill>
                </a:rPr>
                <a:t>[11:7]</a:t>
              </a:r>
            </a:p>
          </p:txBody>
        </p:sp>
        <p:sp>
          <p:nvSpPr>
            <p:cNvPr id="382" name="Rectangle 76"/>
            <p:cNvSpPr>
              <a:spLocks noChangeArrowheads="1"/>
            </p:cNvSpPr>
            <p:nvPr/>
          </p:nvSpPr>
          <p:spPr bwMode="auto">
            <a:xfrm>
              <a:off x="6420967" y="4079770"/>
              <a:ext cx="762229" cy="3135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AddrB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83" name="Rectangle 76"/>
            <p:cNvSpPr>
              <a:spLocks noChangeArrowheads="1"/>
            </p:cNvSpPr>
            <p:nvPr/>
          </p:nvSpPr>
          <p:spPr bwMode="auto">
            <a:xfrm>
              <a:off x="6420967" y="3698770"/>
              <a:ext cx="762229" cy="3135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AddrA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84" name="Rectangle 76"/>
            <p:cNvSpPr>
              <a:spLocks noChangeArrowheads="1"/>
            </p:cNvSpPr>
            <p:nvPr/>
          </p:nvSpPr>
          <p:spPr bwMode="auto">
            <a:xfrm>
              <a:off x="7259167" y="3676886"/>
              <a:ext cx="728566" cy="3135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DataA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85" name="Rectangle 76"/>
            <p:cNvSpPr>
              <a:spLocks noChangeArrowheads="1"/>
            </p:cNvSpPr>
            <p:nvPr/>
          </p:nvSpPr>
          <p:spPr bwMode="auto">
            <a:xfrm>
              <a:off x="7259167" y="4147222"/>
              <a:ext cx="728566" cy="3135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DataB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86" name="Rectangle 76"/>
            <p:cNvSpPr>
              <a:spLocks noChangeArrowheads="1"/>
            </p:cNvSpPr>
            <p:nvPr/>
          </p:nvSpPr>
          <p:spPr bwMode="auto">
            <a:xfrm>
              <a:off x="6415940" y="3359859"/>
              <a:ext cx="762229" cy="3135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AddrD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87" name="Rectangle 76"/>
            <p:cNvSpPr>
              <a:spLocks noChangeArrowheads="1"/>
            </p:cNvSpPr>
            <p:nvPr/>
          </p:nvSpPr>
          <p:spPr bwMode="auto">
            <a:xfrm>
              <a:off x="6420967" y="2861459"/>
              <a:ext cx="728566" cy="3135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DataD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88" name="Rectangle 72"/>
            <p:cNvSpPr>
              <a:spLocks noChangeArrowheads="1"/>
            </p:cNvSpPr>
            <p:nvPr/>
          </p:nvSpPr>
          <p:spPr bwMode="auto">
            <a:xfrm>
              <a:off x="10613210" y="3673407"/>
              <a:ext cx="433614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alu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89" name="Rectangle 76"/>
            <p:cNvSpPr>
              <a:spLocks noChangeArrowheads="1"/>
            </p:cNvSpPr>
            <p:nvPr/>
          </p:nvSpPr>
          <p:spPr bwMode="auto">
            <a:xfrm>
              <a:off x="8189521" y="2916371"/>
              <a:ext cx="969017" cy="3135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Reg</a:t>
              </a:r>
              <a:r>
                <a:rPr lang="en-US" sz="1600" b="1" dirty="0">
                  <a:solidFill>
                    <a:schemeClr val="tx2"/>
                  </a:solidFill>
                </a:rPr>
                <a:t>[rs1]</a:t>
              </a:r>
            </a:p>
          </p:txBody>
        </p:sp>
        <p:sp>
          <p:nvSpPr>
            <p:cNvPr id="390" name="Rectangle 76"/>
            <p:cNvSpPr>
              <a:spLocks noChangeArrowheads="1"/>
            </p:cNvSpPr>
            <p:nvPr/>
          </p:nvSpPr>
          <p:spPr bwMode="auto">
            <a:xfrm>
              <a:off x="7503224" y="5028262"/>
              <a:ext cx="969017" cy="31354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Reg</a:t>
              </a:r>
              <a:r>
                <a:rPr lang="en-US" sz="1600" b="1" dirty="0">
                  <a:solidFill>
                    <a:schemeClr val="tx2"/>
                  </a:solidFill>
                </a:rPr>
                <a:t>[rs2]</a:t>
              </a:r>
            </a:p>
          </p:txBody>
        </p:sp>
        <p:sp>
          <p:nvSpPr>
            <p:cNvPr id="391" name="Rectangle 390"/>
            <p:cNvSpPr>
              <a:spLocks noChangeArrowheads="1"/>
            </p:cNvSpPr>
            <p:nvPr/>
          </p:nvSpPr>
          <p:spPr bwMode="auto">
            <a:xfrm>
              <a:off x="4461841" y="6754950"/>
              <a:ext cx="1050770" cy="3135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Inst</a:t>
              </a:r>
              <a:r>
                <a:rPr lang="en-US" sz="1600" b="1" dirty="0">
                  <a:solidFill>
                    <a:schemeClr val="tx2"/>
                  </a:solidFill>
                </a:rPr>
                <a:t>[31:0]</a:t>
              </a:r>
            </a:p>
          </p:txBody>
        </p:sp>
        <p:grpSp>
          <p:nvGrpSpPr>
            <p:cNvPr id="392" name="Group 391"/>
            <p:cNvGrpSpPr/>
            <p:nvPr/>
          </p:nvGrpSpPr>
          <p:grpSpPr>
            <a:xfrm>
              <a:off x="1228172" y="3560718"/>
              <a:ext cx="12790454" cy="4002638"/>
              <a:chOff x="1575641" y="2430859"/>
              <a:chExt cx="12790454" cy="4002638"/>
            </a:xfrm>
          </p:grpSpPr>
          <p:sp>
            <p:nvSpPr>
              <p:cNvPr id="393" name="Rectangle 74"/>
              <p:cNvSpPr>
                <a:spLocks noChangeArrowheads="1"/>
              </p:cNvSpPr>
              <p:nvPr/>
            </p:nvSpPr>
            <p:spPr bwMode="auto">
              <a:xfrm>
                <a:off x="1575641" y="5548411"/>
                <a:ext cx="12790454" cy="88508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chemeClr val="tx2"/>
                  </a:solidFill>
                </a:endParaRPr>
              </a:p>
            </p:txBody>
          </p:sp>
          <p:sp>
            <p:nvSpPr>
              <p:cNvPr id="394" name="Rectangle 39"/>
              <p:cNvSpPr>
                <a:spLocks noChangeArrowheads="1"/>
              </p:cNvSpPr>
              <p:nvPr/>
            </p:nvSpPr>
            <p:spPr bwMode="auto">
              <a:xfrm>
                <a:off x="4213852" y="6069327"/>
                <a:ext cx="1560525" cy="34432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Control logic</a:t>
                </a:r>
              </a:p>
            </p:txBody>
          </p:sp>
          <p:sp>
            <p:nvSpPr>
              <p:cNvPr id="395" name="Rectangle 39"/>
              <p:cNvSpPr>
                <a:spLocks noChangeArrowheads="1"/>
              </p:cNvSpPr>
              <p:nvPr/>
            </p:nvSpPr>
            <p:spPr bwMode="auto">
              <a:xfrm>
                <a:off x="6986660" y="5670983"/>
                <a:ext cx="978635" cy="31354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RegWEn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396" name="Straight Arrow Connector 395"/>
              <p:cNvCxnSpPr/>
              <p:nvPr/>
            </p:nvCxnSpPr>
            <p:spPr bwMode="auto">
              <a:xfrm flipV="1">
                <a:off x="7239000" y="3807668"/>
                <a:ext cx="0" cy="173501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7" name="Straight Arrow Connector 396"/>
              <p:cNvCxnSpPr/>
              <p:nvPr/>
            </p:nvCxnSpPr>
            <p:spPr bwMode="auto">
              <a:xfrm flipV="1">
                <a:off x="10708493" y="3367602"/>
                <a:ext cx="0" cy="211601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398" name="Rectangle 39"/>
              <p:cNvSpPr>
                <a:spLocks noChangeArrowheads="1"/>
              </p:cNvSpPr>
              <p:nvPr/>
            </p:nvSpPr>
            <p:spPr bwMode="auto">
              <a:xfrm>
                <a:off x="10379248" y="5579604"/>
                <a:ext cx="864821" cy="31354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ALUSel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399" name="Straight Arrow Connector 398"/>
              <p:cNvCxnSpPr/>
              <p:nvPr/>
            </p:nvCxnSpPr>
            <p:spPr bwMode="auto">
              <a:xfrm flipV="1">
                <a:off x="9946493" y="3655155"/>
                <a:ext cx="0" cy="186797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400" name="Rectangle 39"/>
              <p:cNvSpPr>
                <a:spLocks noChangeArrowheads="1"/>
              </p:cNvSpPr>
              <p:nvPr/>
            </p:nvSpPr>
            <p:spPr bwMode="auto">
              <a:xfrm>
                <a:off x="9755956" y="5919561"/>
                <a:ext cx="569868" cy="31354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Asel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401" name="Straight Arrow Connector 400"/>
              <p:cNvCxnSpPr/>
              <p:nvPr/>
            </p:nvCxnSpPr>
            <p:spPr bwMode="auto">
              <a:xfrm flipH="1" flipV="1">
                <a:off x="13606999" y="2430859"/>
                <a:ext cx="12216" cy="3148745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402" name="Rectangle 39"/>
              <p:cNvSpPr>
                <a:spLocks noChangeArrowheads="1"/>
              </p:cNvSpPr>
              <p:nvPr/>
            </p:nvSpPr>
            <p:spPr bwMode="auto">
              <a:xfrm>
                <a:off x="11528912" y="5573083"/>
                <a:ext cx="942856" cy="31354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MemRW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>
              <a:off x="9465705" y="4130535"/>
              <a:ext cx="277273" cy="733853"/>
              <a:chOff x="5791200" y="1352550"/>
              <a:chExt cx="152400" cy="533400"/>
            </a:xfrm>
          </p:grpSpPr>
          <p:sp>
            <p:nvSpPr>
              <p:cNvPr id="404" name="Trapezoid 403"/>
              <p:cNvSpPr/>
              <p:nvPr/>
            </p:nvSpPr>
            <p:spPr>
              <a:xfrm rot="5400000">
                <a:off x="5600700" y="1543050"/>
                <a:ext cx="533400" cy="152400"/>
              </a:xfrm>
              <a:prstGeom prst="trapezoid">
                <a:avLst>
                  <a:gd name="adj" fmla="val 62709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400"/>
              </a:p>
            </p:txBody>
          </p:sp>
          <p:sp>
            <p:nvSpPr>
              <p:cNvPr id="405" name="TextBox 404"/>
              <p:cNvSpPr txBox="1"/>
              <p:nvPr/>
            </p:nvSpPr>
            <p:spPr>
              <a:xfrm>
                <a:off x="5807075" y="1390650"/>
                <a:ext cx="76200" cy="1565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  <p:sp>
            <p:nvSpPr>
              <p:cNvPr id="406" name="TextBox 405"/>
              <p:cNvSpPr txBox="1"/>
              <p:nvPr/>
            </p:nvSpPr>
            <p:spPr>
              <a:xfrm>
                <a:off x="5821935" y="1638300"/>
                <a:ext cx="54626" cy="1565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</p:grpSp>
        <p:sp>
          <p:nvSpPr>
            <p:cNvPr id="407" name="Freeform 53"/>
            <p:cNvSpPr>
              <a:spLocks/>
            </p:cNvSpPr>
            <p:nvPr/>
          </p:nvSpPr>
          <p:spPr bwMode="auto">
            <a:xfrm flipV="1">
              <a:off x="9740814" y="4416504"/>
              <a:ext cx="189373" cy="45719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8" name="Freeform 53"/>
            <p:cNvSpPr>
              <a:spLocks/>
            </p:cNvSpPr>
            <p:nvPr/>
          </p:nvSpPr>
          <p:spPr bwMode="auto">
            <a:xfrm flipV="1">
              <a:off x="9352750" y="4618724"/>
              <a:ext cx="132181" cy="59009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09" name="Line 86"/>
            <p:cNvSpPr>
              <a:spLocks noChangeShapeType="1"/>
            </p:cNvSpPr>
            <p:nvPr/>
          </p:nvSpPr>
          <p:spPr bwMode="auto">
            <a:xfrm flipH="1">
              <a:off x="9337245" y="4672713"/>
              <a:ext cx="8676" cy="84837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410" name="Rectangle 409"/>
            <p:cNvSpPr>
              <a:spLocks noChangeArrowheads="1"/>
            </p:cNvSpPr>
            <p:nvPr/>
          </p:nvSpPr>
          <p:spPr bwMode="auto">
            <a:xfrm>
              <a:off x="7216377" y="5549461"/>
              <a:ext cx="1108477" cy="31354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Imm</a:t>
              </a:r>
              <a:r>
                <a:rPr lang="en-US" sz="1600" b="1" dirty="0">
                  <a:solidFill>
                    <a:schemeClr val="tx2"/>
                  </a:solidFill>
                </a:rPr>
                <a:t>[31:0]</a:t>
              </a:r>
            </a:p>
          </p:txBody>
        </p:sp>
        <p:grpSp>
          <p:nvGrpSpPr>
            <p:cNvPr id="411" name="Group 410"/>
            <p:cNvGrpSpPr/>
            <p:nvPr/>
          </p:nvGrpSpPr>
          <p:grpSpPr>
            <a:xfrm>
              <a:off x="5885690" y="4921820"/>
              <a:ext cx="853439" cy="1219200"/>
              <a:chOff x="3810000" y="3105150"/>
              <a:chExt cx="533400" cy="762000"/>
            </a:xfrm>
          </p:grpSpPr>
          <p:sp>
            <p:nvSpPr>
              <p:cNvPr id="412" name="Trapezoid 411"/>
              <p:cNvSpPr/>
              <p:nvPr/>
            </p:nvSpPr>
            <p:spPr>
              <a:xfrm rot="5400000">
                <a:off x="3695700" y="3219450"/>
                <a:ext cx="762000" cy="533400"/>
              </a:xfrm>
              <a:prstGeom prst="trapezoid">
                <a:avLst>
                  <a:gd name="adj" fmla="val 30656"/>
                </a:avLst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64" dirty="0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3819018" y="3286906"/>
                <a:ext cx="452047" cy="403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 err="1">
                    <a:solidFill>
                      <a:schemeClr val="tx2"/>
                    </a:solidFill>
                  </a:rPr>
                  <a:t>Imm</a:t>
                </a:r>
                <a:r>
                  <a:rPr lang="en-US" sz="1800" b="1" dirty="0">
                    <a:solidFill>
                      <a:schemeClr val="tx2"/>
                    </a:solidFill>
                  </a:rPr>
                  <a:t>.</a:t>
                </a:r>
              </a:p>
              <a:p>
                <a:r>
                  <a:rPr lang="en-US" sz="1800" b="1" dirty="0">
                    <a:solidFill>
                      <a:schemeClr val="tx2"/>
                    </a:solidFill>
                  </a:rPr>
                  <a:t>Gen</a:t>
                </a:r>
              </a:p>
            </p:txBody>
          </p:sp>
        </p:grpSp>
        <p:sp>
          <p:nvSpPr>
            <p:cNvPr id="414" name="Freeform 61"/>
            <p:cNvSpPr>
              <a:spLocks/>
            </p:cNvSpPr>
            <p:nvPr/>
          </p:nvSpPr>
          <p:spPr bwMode="auto">
            <a:xfrm flipV="1">
              <a:off x="5013464" y="5461027"/>
              <a:ext cx="862738" cy="74145"/>
            </a:xfrm>
            <a:custGeom>
              <a:avLst/>
              <a:gdLst>
                <a:gd name="T0" fmla="*/ 0 w 817"/>
                <a:gd name="T1" fmla="*/ 0 h 1"/>
                <a:gd name="T2" fmla="*/ 816 w 817"/>
                <a:gd name="T3" fmla="*/ 0 h 1"/>
                <a:gd name="T4" fmla="*/ 0 60000 65536"/>
                <a:gd name="T5" fmla="*/ 0 60000 65536"/>
                <a:gd name="T6" fmla="*/ 0 w 817"/>
                <a:gd name="T7" fmla="*/ 0 h 1"/>
                <a:gd name="T8" fmla="*/ 817 w 8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7" h="1">
                  <a:moveTo>
                    <a:pt x="0" y="0"/>
                  </a:moveTo>
                  <a:lnTo>
                    <a:pt x="816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415" name="Line 86"/>
            <p:cNvSpPr>
              <a:spLocks noChangeShapeType="1"/>
            </p:cNvSpPr>
            <p:nvPr/>
          </p:nvSpPr>
          <p:spPr bwMode="auto">
            <a:xfrm flipV="1">
              <a:off x="6739129" y="5508216"/>
              <a:ext cx="2606792" cy="367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grpSp>
          <p:nvGrpSpPr>
            <p:cNvPr id="416" name="Group 415"/>
            <p:cNvGrpSpPr/>
            <p:nvPr/>
          </p:nvGrpSpPr>
          <p:grpSpPr>
            <a:xfrm>
              <a:off x="2153767" y="1849802"/>
              <a:ext cx="10493287" cy="3033583"/>
              <a:chOff x="3362296" y="2178345"/>
              <a:chExt cx="6561940" cy="1897041"/>
            </a:xfrm>
          </p:grpSpPr>
          <p:sp>
            <p:nvSpPr>
              <p:cNvPr id="417" name="Line 26"/>
              <p:cNvSpPr>
                <a:spLocks noChangeShapeType="1"/>
              </p:cNvSpPr>
              <p:nvPr/>
            </p:nvSpPr>
            <p:spPr bwMode="auto">
              <a:xfrm>
                <a:off x="4851572" y="3427203"/>
                <a:ext cx="274198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18" name="Freeform 28"/>
              <p:cNvSpPr>
                <a:spLocks/>
              </p:cNvSpPr>
              <p:nvPr/>
            </p:nvSpPr>
            <p:spPr bwMode="auto">
              <a:xfrm>
                <a:off x="4028978" y="2178345"/>
                <a:ext cx="413011" cy="653275"/>
              </a:xfrm>
              <a:custGeom>
                <a:avLst/>
                <a:gdLst>
                  <a:gd name="T0" fmla="*/ 0 w 241"/>
                  <a:gd name="T1" fmla="*/ 0 h 385"/>
                  <a:gd name="T2" fmla="*/ 0 w 241"/>
                  <a:gd name="T3" fmla="*/ 160 h 385"/>
                  <a:gd name="T4" fmla="*/ 48 w 241"/>
                  <a:gd name="T5" fmla="*/ 192 h 385"/>
                  <a:gd name="T6" fmla="*/ 0 w 241"/>
                  <a:gd name="T7" fmla="*/ 224 h 385"/>
                  <a:gd name="T8" fmla="*/ 0 w 241"/>
                  <a:gd name="T9" fmla="*/ 384 h 385"/>
                  <a:gd name="T10" fmla="*/ 240 w 241"/>
                  <a:gd name="T11" fmla="*/ 288 h 385"/>
                  <a:gd name="T12" fmla="*/ 240 w 241"/>
                  <a:gd name="T13" fmla="*/ 96 h 385"/>
                  <a:gd name="T14" fmla="*/ 0 w 241"/>
                  <a:gd name="T15" fmla="*/ 0 h 38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1"/>
                  <a:gd name="T25" fmla="*/ 0 h 385"/>
                  <a:gd name="T26" fmla="*/ 241 w 241"/>
                  <a:gd name="T27" fmla="*/ 385 h 38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1" h="385">
                    <a:moveTo>
                      <a:pt x="0" y="0"/>
                    </a:moveTo>
                    <a:lnTo>
                      <a:pt x="0" y="160"/>
                    </a:lnTo>
                    <a:lnTo>
                      <a:pt x="48" y="192"/>
                    </a:lnTo>
                    <a:lnTo>
                      <a:pt x="0" y="224"/>
                    </a:lnTo>
                    <a:lnTo>
                      <a:pt x="0" y="384"/>
                    </a:lnTo>
                    <a:lnTo>
                      <a:pt x="240" y="288"/>
                    </a:lnTo>
                    <a:lnTo>
                      <a:pt x="240" y="9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19" name="Line 29"/>
              <p:cNvSpPr>
                <a:spLocks noChangeShapeType="1"/>
              </p:cNvSpPr>
              <p:nvPr/>
            </p:nvSpPr>
            <p:spPr bwMode="auto">
              <a:xfrm flipV="1">
                <a:off x="3923081" y="2259792"/>
                <a:ext cx="99042" cy="683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20" name="Rectangle 30"/>
              <p:cNvSpPr>
                <a:spLocks noChangeArrowheads="1"/>
              </p:cNvSpPr>
              <p:nvPr/>
            </p:nvSpPr>
            <p:spPr bwMode="auto">
              <a:xfrm>
                <a:off x="4108601" y="2402325"/>
                <a:ext cx="334311" cy="1960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>
                    <a:solidFill>
                      <a:schemeClr val="tx2"/>
                    </a:solidFill>
                  </a:rPr>
                  <a:t>Add</a:t>
                </a:r>
              </a:p>
            </p:txBody>
          </p:sp>
          <p:sp>
            <p:nvSpPr>
              <p:cNvPr id="421" name="Rectangle 31"/>
              <p:cNvSpPr>
                <a:spLocks noChangeArrowheads="1"/>
              </p:cNvSpPr>
              <p:nvPr/>
            </p:nvSpPr>
            <p:spPr bwMode="auto">
              <a:xfrm>
                <a:off x="3362296" y="3662680"/>
                <a:ext cx="264141" cy="19607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>
                    <a:solidFill>
                      <a:schemeClr val="tx2"/>
                    </a:solidFill>
                  </a:rPr>
                  <a:t>clk</a:t>
                </a:r>
              </a:p>
            </p:txBody>
          </p:sp>
          <p:sp>
            <p:nvSpPr>
              <p:cNvPr id="422" name="Line 32"/>
              <p:cNvSpPr>
                <a:spLocks noChangeShapeType="1"/>
              </p:cNvSpPr>
              <p:nvPr/>
            </p:nvSpPr>
            <p:spPr bwMode="auto">
              <a:xfrm>
                <a:off x="3557701" y="3576523"/>
                <a:ext cx="0" cy="14083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423" name="Group 35"/>
              <p:cNvGrpSpPr>
                <a:grpSpLocks/>
              </p:cNvGrpSpPr>
              <p:nvPr/>
            </p:nvGrpSpPr>
            <p:grpSpPr bwMode="auto">
              <a:xfrm>
                <a:off x="4011842" y="3072567"/>
                <a:ext cx="5912394" cy="1002819"/>
                <a:chOff x="1326" y="1623"/>
                <a:chExt cx="3450" cy="591"/>
              </a:xfrm>
            </p:grpSpPr>
            <p:sp>
              <p:nvSpPr>
                <p:cNvPr id="429" name="Rectangle 36"/>
                <p:cNvSpPr>
                  <a:spLocks noChangeArrowheads="1"/>
                </p:cNvSpPr>
                <p:nvPr/>
              </p:nvSpPr>
              <p:spPr bwMode="auto">
                <a:xfrm>
                  <a:off x="1331" y="1623"/>
                  <a:ext cx="472" cy="58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24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30" name="Rectangle 37"/>
                <p:cNvSpPr>
                  <a:spLocks noChangeArrowheads="1"/>
                </p:cNvSpPr>
                <p:nvPr/>
              </p:nvSpPr>
              <p:spPr bwMode="auto">
                <a:xfrm>
                  <a:off x="1326" y="1691"/>
                  <a:ext cx="212" cy="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 err="1">
                      <a:solidFill>
                        <a:schemeClr val="tx2"/>
                      </a:solidFill>
                    </a:rPr>
                    <a:t>addr</a:t>
                  </a:r>
                  <a:endParaRPr lang="en-US" sz="16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31" name="Rectangle 38"/>
                <p:cNvSpPr>
                  <a:spLocks noChangeArrowheads="1"/>
                </p:cNvSpPr>
                <p:nvPr/>
              </p:nvSpPr>
              <p:spPr bwMode="auto">
                <a:xfrm>
                  <a:off x="1613" y="1774"/>
                  <a:ext cx="183" cy="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 err="1">
                      <a:solidFill>
                        <a:schemeClr val="tx2"/>
                      </a:solidFill>
                    </a:rPr>
                    <a:t>inst</a:t>
                  </a:r>
                  <a:endParaRPr lang="en-US" sz="11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32" name="Rectangle 39"/>
                <p:cNvSpPr>
                  <a:spLocks noChangeArrowheads="1"/>
                </p:cNvSpPr>
                <p:nvPr/>
              </p:nvSpPr>
              <p:spPr bwMode="auto">
                <a:xfrm>
                  <a:off x="1432" y="2054"/>
                  <a:ext cx="270" cy="1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800" b="1" dirty="0">
                      <a:solidFill>
                        <a:schemeClr val="tx2"/>
                      </a:solidFill>
                    </a:rPr>
                    <a:t>IMEM</a:t>
                  </a:r>
                </a:p>
              </p:txBody>
            </p:sp>
            <p:sp>
              <p:nvSpPr>
                <p:cNvPr id="433" name="Rectangle 36"/>
                <p:cNvSpPr>
                  <a:spLocks noChangeArrowheads="1"/>
                </p:cNvSpPr>
                <p:nvPr/>
              </p:nvSpPr>
              <p:spPr bwMode="auto">
                <a:xfrm>
                  <a:off x="4304" y="1630"/>
                  <a:ext cx="472" cy="58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24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34" name="Rectangle 39"/>
                <p:cNvSpPr>
                  <a:spLocks noChangeArrowheads="1"/>
                </p:cNvSpPr>
                <p:nvPr/>
              </p:nvSpPr>
              <p:spPr bwMode="auto">
                <a:xfrm>
                  <a:off x="4328" y="2075"/>
                  <a:ext cx="307" cy="12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800" b="1" dirty="0">
                      <a:solidFill>
                        <a:schemeClr val="tx2"/>
                      </a:solidFill>
                    </a:rPr>
                    <a:t>DMEM</a:t>
                  </a:r>
                </a:p>
              </p:txBody>
            </p:sp>
            <p:sp>
              <p:nvSpPr>
                <p:cNvPr id="435" name="Rectangle 37"/>
                <p:cNvSpPr>
                  <a:spLocks noChangeArrowheads="1"/>
                </p:cNvSpPr>
                <p:nvPr/>
              </p:nvSpPr>
              <p:spPr bwMode="auto">
                <a:xfrm>
                  <a:off x="4319" y="1829"/>
                  <a:ext cx="212" cy="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 err="1">
                      <a:solidFill>
                        <a:schemeClr val="tx2"/>
                      </a:solidFill>
                    </a:rPr>
                    <a:t>addr</a:t>
                  </a:r>
                  <a:endParaRPr lang="en-US" sz="16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36" name="Rectangle 37"/>
                <p:cNvSpPr>
                  <a:spLocks noChangeArrowheads="1"/>
                </p:cNvSpPr>
                <p:nvPr/>
              </p:nvSpPr>
              <p:spPr bwMode="auto">
                <a:xfrm>
                  <a:off x="4508" y="1744"/>
                  <a:ext cx="266" cy="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 err="1">
                      <a:solidFill>
                        <a:schemeClr val="tx2"/>
                      </a:solidFill>
                    </a:rPr>
                    <a:t>DataR</a:t>
                  </a:r>
                  <a:endParaRPr lang="en-US" sz="16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437" name="Rectangle 37"/>
                <p:cNvSpPr>
                  <a:spLocks noChangeArrowheads="1"/>
                </p:cNvSpPr>
                <p:nvPr/>
              </p:nvSpPr>
              <p:spPr bwMode="auto">
                <a:xfrm>
                  <a:off x="4303" y="1983"/>
                  <a:ext cx="283" cy="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600" b="1" dirty="0" err="1">
                      <a:solidFill>
                        <a:schemeClr val="tx2"/>
                      </a:solidFill>
                    </a:rPr>
                    <a:t>DataW</a:t>
                  </a:r>
                  <a:endParaRPr lang="en-US" sz="1600" b="1" dirty="0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424" name="Rectangle 40"/>
              <p:cNvSpPr>
                <a:spLocks noChangeArrowheads="1"/>
              </p:cNvSpPr>
              <p:nvPr/>
            </p:nvSpPr>
            <p:spPr bwMode="auto">
              <a:xfrm>
                <a:off x="3437739" y="2955487"/>
                <a:ext cx="219358" cy="6244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25" name="Line 41"/>
              <p:cNvSpPr>
                <a:spLocks noChangeShapeType="1"/>
              </p:cNvSpPr>
              <p:nvPr/>
            </p:nvSpPr>
            <p:spPr bwMode="auto">
              <a:xfrm>
                <a:off x="3684517" y="3267702"/>
                <a:ext cx="5484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26" name="Rectangle 42"/>
              <p:cNvSpPr>
                <a:spLocks noChangeArrowheads="1"/>
              </p:cNvSpPr>
              <p:nvPr/>
            </p:nvSpPr>
            <p:spPr bwMode="auto">
              <a:xfrm>
                <a:off x="3409948" y="3157761"/>
                <a:ext cx="242088" cy="17683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400" b="1" dirty="0">
                    <a:solidFill>
                      <a:schemeClr val="tx2"/>
                    </a:solidFill>
                  </a:rPr>
                  <a:t>PC</a:t>
                </a:r>
              </a:p>
            </p:txBody>
          </p:sp>
          <p:sp>
            <p:nvSpPr>
              <p:cNvPr id="427" name="Freeform 43"/>
              <p:cNvSpPr>
                <a:spLocks/>
              </p:cNvSpPr>
              <p:nvPr/>
            </p:nvSpPr>
            <p:spPr bwMode="auto">
              <a:xfrm>
                <a:off x="3506289" y="3498469"/>
                <a:ext cx="83973" cy="83144"/>
              </a:xfrm>
              <a:custGeom>
                <a:avLst/>
                <a:gdLst>
                  <a:gd name="T0" fmla="*/ 0 w 49"/>
                  <a:gd name="T1" fmla="*/ 48 h 49"/>
                  <a:gd name="T2" fmla="*/ 24 w 49"/>
                  <a:gd name="T3" fmla="*/ 0 h 49"/>
                  <a:gd name="T4" fmla="*/ 48 w 49"/>
                  <a:gd name="T5" fmla="*/ 48 h 49"/>
                  <a:gd name="T6" fmla="*/ 0 60000 65536"/>
                  <a:gd name="T7" fmla="*/ 0 60000 65536"/>
                  <a:gd name="T8" fmla="*/ 0 60000 65536"/>
                  <a:gd name="T9" fmla="*/ 0 w 49"/>
                  <a:gd name="T10" fmla="*/ 0 h 49"/>
                  <a:gd name="T11" fmla="*/ 49 w 49"/>
                  <a:gd name="T12" fmla="*/ 49 h 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" h="49">
                    <a:moveTo>
                      <a:pt x="0" y="48"/>
                    </a:moveTo>
                    <a:lnTo>
                      <a:pt x="24" y="0"/>
                    </a:lnTo>
                    <a:lnTo>
                      <a:pt x="48" y="48"/>
                    </a:lnTo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28" name="Freeform 45"/>
              <p:cNvSpPr>
                <a:spLocks/>
              </p:cNvSpPr>
              <p:nvPr/>
            </p:nvSpPr>
            <p:spPr bwMode="auto">
              <a:xfrm>
                <a:off x="3741071" y="2711145"/>
                <a:ext cx="287908" cy="565040"/>
              </a:xfrm>
              <a:custGeom>
                <a:avLst/>
                <a:gdLst>
                  <a:gd name="T0" fmla="*/ 1 w 168"/>
                  <a:gd name="T1" fmla="*/ 333 h 333"/>
                  <a:gd name="T2" fmla="*/ 0 w 168"/>
                  <a:gd name="T3" fmla="*/ 5 h 333"/>
                  <a:gd name="T4" fmla="*/ 5 w 168"/>
                  <a:gd name="T5" fmla="*/ 0 h 333"/>
                  <a:gd name="T6" fmla="*/ 168 w 168"/>
                  <a:gd name="T7" fmla="*/ 4 h 3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8"/>
                  <a:gd name="T13" fmla="*/ 0 h 333"/>
                  <a:gd name="T14" fmla="*/ 168 w 168"/>
                  <a:gd name="T15" fmla="*/ 333 h 3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8" h="333">
                    <a:moveTo>
                      <a:pt x="1" y="333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168" y="4"/>
                    </a:lnTo>
                  </a:path>
                </a:pathLst>
              </a:cu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438" name="Rectangle 56"/>
            <p:cNvSpPr>
              <a:spLocks noChangeArrowheads="1"/>
            </p:cNvSpPr>
            <p:nvPr/>
          </p:nvSpPr>
          <p:spPr bwMode="auto">
            <a:xfrm>
              <a:off x="5008063" y="4832244"/>
              <a:ext cx="685285" cy="5597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Inst</a:t>
              </a:r>
              <a:r>
                <a:rPr lang="en-US" sz="1600" b="1" dirty="0">
                  <a:solidFill>
                    <a:schemeClr val="tx2"/>
                  </a:solidFill>
                </a:rPr>
                <a:t/>
              </a:r>
              <a:br>
                <a:rPr lang="en-US" sz="1600" b="1" dirty="0">
                  <a:solidFill>
                    <a:schemeClr val="tx2"/>
                  </a:solidFill>
                </a:rPr>
              </a:br>
              <a:r>
                <a:rPr lang="en-US" sz="1600" b="1" dirty="0">
                  <a:solidFill>
                    <a:schemeClr val="tx2"/>
                  </a:solidFill>
                </a:rPr>
                <a:t>[31:7]</a:t>
              </a:r>
            </a:p>
          </p:txBody>
        </p:sp>
        <p:grpSp>
          <p:nvGrpSpPr>
            <p:cNvPr id="439" name="Group 438"/>
            <p:cNvGrpSpPr/>
            <p:nvPr/>
          </p:nvGrpSpPr>
          <p:grpSpPr>
            <a:xfrm>
              <a:off x="13104224" y="2432216"/>
              <a:ext cx="383176" cy="1225383"/>
              <a:chOff x="5791200" y="1352550"/>
              <a:chExt cx="152400" cy="541168"/>
            </a:xfrm>
          </p:grpSpPr>
          <p:sp>
            <p:nvSpPr>
              <p:cNvPr id="440" name="Trapezoid 439"/>
              <p:cNvSpPr/>
              <p:nvPr/>
            </p:nvSpPr>
            <p:spPr>
              <a:xfrm rot="5400000">
                <a:off x="5600700" y="1543050"/>
                <a:ext cx="533400" cy="152400"/>
              </a:xfrm>
              <a:prstGeom prst="trapezoid">
                <a:avLst>
                  <a:gd name="adj" fmla="val 62709"/>
                </a:avLst>
              </a:prstGeom>
              <a:solidFill>
                <a:srgbClr val="FFFFFF"/>
              </a:solidFill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400"/>
              </a:p>
            </p:txBody>
          </p:sp>
          <p:sp>
            <p:nvSpPr>
              <p:cNvPr id="441" name="TextBox 440"/>
              <p:cNvSpPr txBox="1"/>
              <p:nvPr/>
            </p:nvSpPr>
            <p:spPr>
              <a:xfrm>
                <a:off x="5803629" y="1585907"/>
                <a:ext cx="76200" cy="1565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  <p:sp>
            <p:nvSpPr>
              <p:cNvPr id="442" name="TextBox 441"/>
              <p:cNvSpPr txBox="1"/>
              <p:nvPr/>
            </p:nvSpPr>
            <p:spPr>
              <a:xfrm>
                <a:off x="5821934" y="1737123"/>
                <a:ext cx="54627" cy="1565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  <p:sp>
            <p:nvSpPr>
              <p:cNvPr id="443" name="TextBox 442"/>
              <p:cNvSpPr txBox="1"/>
              <p:nvPr/>
            </p:nvSpPr>
            <p:spPr>
              <a:xfrm>
                <a:off x="5803772" y="1427521"/>
                <a:ext cx="76200" cy="951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  <p:sp>
          <p:nvSpPr>
            <p:cNvPr id="444" name="Rectangle 72"/>
            <p:cNvSpPr>
              <a:spLocks noChangeArrowheads="1"/>
            </p:cNvSpPr>
            <p:nvPr/>
          </p:nvSpPr>
          <p:spPr bwMode="auto">
            <a:xfrm>
              <a:off x="12148432" y="5072932"/>
              <a:ext cx="422392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clk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445" name="Freeform 444"/>
            <p:cNvSpPr>
              <a:spLocks/>
            </p:cNvSpPr>
            <p:nvPr/>
          </p:nvSpPr>
          <p:spPr bwMode="auto">
            <a:xfrm>
              <a:off x="12292486" y="4724400"/>
              <a:ext cx="134282" cy="132957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46" name="Line 85"/>
            <p:cNvSpPr>
              <a:spLocks noChangeShapeType="1"/>
            </p:cNvSpPr>
            <p:nvPr/>
          </p:nvSpPr>
          <p:spPr bwMode="auto">
            <a:xfrm>
              <a:off x="12368686" y="4857357"/>
              <a:ext cx="0" cy="17399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447" name="Freeform 53"/>
            <p:cNvSpPr>
              <a:spLocks/>
            </p:cNvSpPr>
            <p:nvPr/>
          </p:nvSpPr>
          <p:spPr bwMode="auto">
            <a:xfrm flipV="1">
              <a:off x="11075432" y="3014291"/>
              <a:ext cx="2014351" cy="78248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8" name="Line 86"/>
            <p:cNvSpPr>
              <a:spLocks noChangeShapeType="1"/>
            </p:cNvSpPr>
            <p:nvPr/>
          </p:nvSpPr>
          <p:spPr bwMode="auto">
            <a:xfrm>
              <a:off x="12875624" y="3415999"/>
              <a:ext cx="226898" cy="53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49" name="Line 86"/>
            <p:cNvSpPr>
              <a:spLocks noChangeShapeType="1"/>
            </p:cNvSpPr>
            <p:nvPr/>
          </p:nvSpPr>
          <p:spPr bwMode="auto">
            <a:xfrm flipH="1">
              <a:off x="12873920" y="3415999"/>
              <a:ext cx="1" cy="32287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450" name="Line 86"/>
            <p:cNvSpPr>
              <a:spLocks noChangeShapeType="1"/>
            </p:cNvSpPr>
            <p:nvPr/>
          </p:nvSpPr>
          <p:spPr bwMode="auto">
            <a:xfrm>
              <a:off x="12647053" y="3738868"/>
              <a:ext cx="226867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1" name="Line 86"/>
            <p:cNvSpPr>
              <a:spLocks noChangeShapeType="1"/>
            </p:cNvSpPr>
            <p:nvPr/>
          </p:nvSpPr>
          <p:spPr bwMode="auto">
            <a:xfrm>
              <a:off x="13487399" y="3092539"/>
              <a:ext cx="12908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2" name="Line 86"/>
            <p:cNvSpPr>
              <a:spLocks noChangeShapeType="1"/>
            </p:cNvSpPr>
            <p:nvPr/>
          </p:nvSpPr>
          <p:spPr bwMode="auto">
            <a:xfrm flipH="1">
              <a:off x="13616485" y="1861222"/>
              <a:ext cx="23924" cy="12313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453" name="Rectangle 39"/>
            <p:cNvSpPr>
              <a:spLocks noChangeArrowheads="1"/>
            </p:cNvSpPr>
            <p:nvPr/>
          </p:nvSpPr>
          <p:spPr bwMode="auto">
            <a:xfrm>
              <a:off x="12888277" y="6705600"/>
              <a:ext cx="786274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WBSel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454" name="Line 86"/>
            <p:cNvSpPr>
              <a:spLocks noChangeShapeType="1"/>
            </p:cNvSpPr>
            <p:nvPr/>
          </p:nvSpPr>
          <p:spPr bwMode="auto">
            <a:xfrm>
              <a:off x="11044317" y="4541459"/>
              <a:ext cx="302997" cy="852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5" name="Line 86"/>
            <p:cNvSpPr>
              <a:spLocks noChangeShapeType="1"/>
            </p:cNvSpPr>
            <p:nvPr/>
          </p:nvSpPr>
          <p:spPr bwMode="auto">
            <a:xfrm>
              <a:off x="11044317" y="4548642"/>
              <a:ext cx="2507" cy="52429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456" name="Line 86"/>
            <p:cNvSpPr>
              <a:spLocks noChangeShapeType="1"/>
            </p:cNvSpPr>
            <p:nvPr/>
          </p:nvSpPr>
          <p:spPr bwMode="auto">
            <a:xfrm>
              <a:off x="8072516" y="5051062"/>
              <a:ext cx="2971801" cy="3690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57" name="Line 86"/>
            <p:cNvSpPr>
              <a:spLocks noChangeShapeType="1"/>
            </p:cNvSpPr>
            <p:nvPr/>
          </p:nvSpPr>
          <p:spPr bwMode="auto">
            <a:xfrm flipH="1">
              <a:off x="8072517" y="4287425"/>
              <a:ext cx="2507" cy="77534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cxnSp>
          <p:nvCxnSpPr>
            <p:cNvPr id="458" name="Straight Arrow Connector 457"/>
            <p:cNvCxnSpPr/>
            <p:nvPr/>
          </p:nvCxnSpPr>
          <p:spPr bwMode="auto">
            <a:xfrm flipV="1">
              <a:off x="11685153" y="4901204"/>
              <a:ext cx="0" cy="17713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459" name="Group 458"/>
            <p:cNvGrpSpPr/>
            <p:nvPr/>
          </p:nvGrpSpPr>
          <p:grpSpPr>
            <a:xfrm>
              <a:off x="8142280" y="3450511"/>
              <a:ext cx="979755" cy="1219200"/>
              <a:chOff x="3738867" y="3105150"/>
              <a:chExt cx="612347" cy="762000"/>
            </a:xfrm>
          </p:grpSpPr>
          <p:sp>
            <p:nvSpPr>
              <p:cNvPr id="460" name="Trapezoid 459"/>
              <p:cNvSpPr/>
              <p:nvPr/>
            </p:nvSpPr>
            <p:spPr>
              <a:xfrm rot="5400000">
                <a:off x="3695700" y="3219450"/>
                <a:ext cx="762000" cy="533400"/>
              </a:xfrm>
              <a:prstGeom prst="trapezoid">
                <a:avLst>
                  <a:gd name="adj" fmla="val 30656"/>
                </a:avLst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64" dirty="0"/>
              </a:p>
            </p:txBody>
          </p:sp>
          <p:sp>
            <p:nvSpPr>
              <p:cNvPr id="461" name="TextBox 460"/>
              <p:cNvSpPr txBox="1"/>
              <p:nvPr/>
            </p:nvSpPr>
            <p:spPr>
              <a:xfrm>
                <a:off x="3738867" y="3286906"/>
                <a:ext cx="612347" cy="4039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/>
                  <a:t>Branch</a:t>
                </a:r>
              </a:p>
              <a:p>
                <a:r>
                  <a:rPr lang="en-US" sz="1800" b="1" dirty="0"/>
                  <a:t>Comp</a:t>
                </a:r>
              </a:p>
            </p:txBody>
          </p:sp>
        </p:grpSp>
        <p:sp>
          <p:nvSpPr>
            <p:cNvPr id="462" name="Freeform 53"/>
            <p:cNvSpPr>
              <a:spLocks/>
            </p:cNvSpPr>
            <p:nvPr/>
          </p:nvSpPr>
          <p:spPr bwMode="auto">
            <a:xfrm flipV="1">
              <a:off x="9222488" y="4267199"/>
              <a:ext cx="250237" cy="45719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3" name="Line 86"/>
            <p:cNvSpPr>
              <a:spLocks noChangeShapeType="1"/>
            </p:cNvSpPr>
            <p:nvPr/>
          </p:nvSpPr>
          <p:spPr bwMode="auto">
            <a:xfrm>
              <a:off x="9208148" y="4305652"/>
              <a:ext cx="63" cy="7419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grpSp>
          <p:nvGrpSpPr>
            <p:cNvPr id="464" name="Group 463"/>
            <p:cNvGrpSpPr/>
            <p:nvPr/>
          </p:nvGrpSpPr>
          <p:grpSpPr>
            <a:xfrm>
              <a:off x="9475581" y="3350151"/>
              <a:ext cx="277273" cy="733853"/>
              <a:chOff x="5791200" y="1352550"/>
              <a:chExt cx="152400" cy="533400"/>
            </a:xfrm>
          </p:grpSpPr>
          <p:sp>
            <p:nvSpPr>
              <p:cNvPr id="465" name="Trapezoid 464"/>
              <p:cNvSpPr/>
              <p:nvPr/>
            </p:nvSpPr>
            <p:spPr>
              <a:xfrm rot="5400000">
                <a:off x="5600700" y="1543050"/>
                <a:ext cx="533400" cy="152400"/>
              </a:xfrm>
              <a:prstGeom prst="trapezoid">
                <a:avLst>
                  <a:gd name="adj" fmla="val 62709"/>
                </a:avLst>
              </a:prstGeom>
              <a:solidFill>
                <a:srgbClr val="FFFFFF"/>
              </a:solidFill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400"/>
              </a:p>
            </p:txBody>
          </p:sp>
          <p:sp>
            <p:nvSpPr>
              <p:cNvPr id="466" name="TextBox 465"/>
              <p:cNvSpPr txBox="1"/>
              <p:nvPr/>
            </p:nvSpPr>
            <p:spPr>
              <a:xfrm>
                <a:off x="5807075" y="1390650"/>
                <a:ext cx="76200" cy="1565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  <p:sp>
            <p:nvSpPr>
              <p:cNvPr id="467" name="TextBox 466"/>
              <p:cNvSpPr txBox="1"/>
              <p:nvPr/>
            </p:nvSpPr>
            <p:spPr>
              <a:xfrm>
                <a:off x="5821934" y="1638300"/>
                <a:ext cx="54627" cy="1565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</p:grpSp>
        <p:sp>
          <p:nvSpPr>
            <p:cNvPr id="468" name="Freeform 53"/>
            <p:cNvSpPr>
              <a:spLocks/>
            </p:cNvSpPr>
            <p:nvPr/>
          </p:nvSpPr>
          <p:spPr bwMode="auto">
            <a:xfrm flipV="1">
              <a:off x="9218088" y="3838340"/>
              <a:ext cx="276719" cy="67520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69" name="Freeform 53"/>
            <p:cNvSpPr>
              <a:spLocks/>
            </p:cNvSpPr>
            <p:nvPr/>
          </p:nvSpPr>
          <p:spPr bwMode="auto">
            <a:xfrm flipV="1">
              <a:off x="9382495" y="3486813"/>
              <a:ext cx="100106" cy="45719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0" name="Line 86"/>
            <p:cNvSpPr>
              <a:spLocks noChangeShapeType="1"/>
            </p:cNvSpPr>
            <p:nvPr/>
          </p:nvSpPr>
          <p:spPr bwMode="auto">
            <a:xfrm>
              <a:off x="9360632" y="2273321"/>
              <a:ext cx="2127" cy="12706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471" name="Freeform 53"/>
            <p:cNvSpPr>
              <a:spLocks/>
            </p:cNvSpPr>
            <p:nvPr/>
          </p:nvSpPr>
          <p:spPr bwMode="auto">
            <a:xfrm flipV="1">
              <a:off x="9751424" y="3657600"/>
              <a:ext cx="189373" cy="45719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2" name="Line 86"/>
            <p:cNvSpPr>
              <a:spLocks noChangeShapeType="1"/>
            </p:cNvSpPr>
            <p:nvPr/>
          </p:nvSpPr>
          <p:spPr bwMode="auto">
            <a:xfrm>
              <a:off x="8066392" y="3321677"/>
              <a:ext cx="4316" cy="47808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473" name="Line 86"/>
            <p:cNvSpPr>
              <a:spLocks noChangeShapeType="1"/>
            </p:cNvSpPr>
            <p:nvPr/>
          </p:nvSpPr>
          <p:spPr bwMode="auto">
            <a:xfrm flipV="1">
              <a:off x="8055458" y="3314273"/>
              <a:ext cx="1143959" cy="276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4" name="Line 86"/>
            <p:cNvSpPr>
              <a:spLocks noChangeShapeType="1"/>
            </p:cNvSpPr>
            <p:nvPr/>
          </p:nvSpPr>
          <p:spPr bwMode="auto">
            <a:xfrm flipH="1">
              <a:off x="9212608" y="3314273"/>
              <a:ext cx="6472" cy="57547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475" name="Line 86"/>
            <p:cNvSpPr>
              <a:spLocks noChangeShapeType="1"/>
            </p:cNvSpPr>
            <p:nvPr/>
          </p:nvSpPr>
          <p:spPr bwMode="auto">
            <a:xfrm>
              <a:off x="4987224" y="2263585"/>
              <a:ext cx="4384271" cy="65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6" name="Line 86"/>
            <p:cNvSpPr>
              <a:spLocks noChangeShapeType="1"/>
            </p:cNvSpPr>
            <p:nvPr/>
          </p:nvSpPr>
          <p:spPr bwMode="auto">
            <a:xfrm flipV="1">
              <a:off x="2742175" y="3078971"/>
              <a:ext cx="2228280" cy="638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77" name="Line 86"/>
            <p:cNvSpPr>
              <a:spLocks noChangeShapeType="1"/>
            </p:cNvSpPr>
            <p:nvPr/>
          </p:nvSpPr>
          <p:spPr bwMode="auto">
            <a:xfrm flipH="1">
              <a:off x="4969701" y="2281847"/>
              <a:ext cx="754" cy="78954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cxnSp>
          <p:nvCxnSpPr>
            <p:cNvPr id="478" name="Straight Arrow Connector 477"/>
            <p:cNvCxnSpPr/>
            <p:nvPr/>
          </p:nvCxnSpPr>
          <p:spPr bwMode="auto">
            <a:xfrm flipH="1" flipV="1">
              <a:off x="6302276" y="6019800"/>
              <a:ext cx="9852" cy="63318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79" name="Rectangle 39"/>
            <p:cNvSpPr>
              <a:spLocks noChangeArrowheads="1"/>
            </p:cNvSpPr>
            <p:nvPr/>
          </p:nvSpPr>
          <p:spPr bwMode="auto">
            <a:xfrm>
              <a:off x="5789024" y="6774506"/>
              <a:ext cx="868027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ImmSel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480" name="Line 58"/>
            <p:cNvSpPr>
              <a:spLocks noChangeShapeType="1"/>
            </p:cNvSpPr>
            <p:nvPr/>
          </p:nvSpPr>
          <p:spPr bwMode="auto">
            <a:xfrm flipH="1">
              <a:off x="8675292" y="4545249"/>
              <a:ext cx="9855" cy="2107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1" name="Line 58"/>
            <p:cNvSpPr>
              <a:spLocks noChangeShapeType="1"/>
            </p:cNvSpPr>
            <p:nvPr/>
          </p:nvSpPr>
          <p:spPr bwMode="auto">
            <a:xfrm flipH="1">
              <a:off x="8895579" y="4476881"/>
              <a:ext cx="15219" cy="21956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cxnSp>
          <p:nvCxnSpPr>
            <p:cNvPr id="482" name="Straight Arrow Connector 481"/>
            <p:cNvCxnSpPr/>
            <p:nvPr/>
          </p:nvCxnSpPr>
          <p:spPr bwMode="auto">
            <a:xfrm flipV="1">
              <a:off x="8424899" y="4618725"/>
              <a:ext cx="20333" cy="203426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483" name="Group 482"/>
            <p:cNvGrpSpPr/>
            <p:nvPr/>
          </p:nvGrpSpPr>
          <p:grpSpPr>
            <a:xfrm>
              <a:off x="1818411" y="3242022"/>
              <a:ext cx="277273" cy="733853"/>
              <a:chOff x="5791200" y="1352550"/>
              <a:chExt cx="152400" cy="533400"/>
            </a:xfrm>
          </p:grpSpPr>
          <p:sp>
            <p:nvSpPr>
              <p:cNvPr id="484" name="Trapezoid 483"/>
              <p:cNvSpPr/>
              <p:nvPr/>
            </p:nvSpPr>
            <p:spPr>
              <a:xfrm rot="5400000">
                <a:off x="5600700" y="1543050"/>
                <a:ext cx="533400" cy="152400"/>
              </a:xfrm>
              <a:prstGeom prst="trapezoid">
                <a:avLst>
                  <a:gd name="adj" fmla="val 62709"/>
                </a:avLst>
              </a:prstGeom>
              <a:solidFill>
                <a:srgbClr val="FFFFFF"/>
              </a:solidFill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5400"/>
              </a:p>
            </p:txBody>
          </p:sp>
          <p:sp>
            <p:nvSpPr>
              <p:cNvPr id="485" name="TextBox 484"/>
              <p:cNvSpPr txBox="1"/>
              <p:nvPr/>
            </p:nvSpPr>
            <p:spPr>
              <a:xfrm>
                <a:off x="5807075" y="1390650"/>
                <a:ext cx="76200" cy="1565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  <p:sp>
            <p:nvSpPr>
              <p:cNvPr id="486" name="TextBox 485"/>
              <p:cNvSpPr txBox="1"/>
              <p:nvPr/>
            </p:nvSpPr>
            <p:spPr>
              <a:xfrm>
                <a:off x="5821934" y="1638300"/>
                <a:ext cx="54627" cy="1565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dirty="0"/>
                  <a:t>0</a:t>
                </a:r>
              </a:p>
            </p:txBody>
          </p:sp>
        </p:grpSp>
        <p:sp>
          <p:nvSpPr>
            <p:cNvPr id="487" name="Freeform 53"/>
            <p:cNvSpPr>
              <a:spLocks/>
            </p:cNvSpPr>
            <p:nvPr/>
          </p:nvSpPr>
          <p:spPr bwMode="auto">
            <a:xfrm flipV="1">
              <a:off x="1216354" y="3341949"/>
              <a:ext cx="617211" cy="79367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88" name="Line 86"/>
            <p:cNvSpPr>
              <a:spLocks noChangeShapeType="1"/>
            </p:cNvSpPr>
            <p:nvPr/>
          </p:nvSpPr>
          <p:spPr bwMode="auto">
            <a:xfrm flipH="1">
              <a:off x="1214651" y="1676400"/>
              <a:ext cx="1701" cy="174506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489" name="Line 86"/>
            <p:cNvSpPr>
              <a:spLocks noChangeShapeType="1"/>
            </p:cNvSpPr>
            <p:nvPr/>
          </p:nvSpPr>
          <p:spPr bwMode="auto">
            <a:xfrm flipV="1">
              <a:off x="1228171" y="1650111"/>
              <a:ext cx="9816146" cy="2201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490" name="Rectangle 489"/>
            <p:cNvSpPr>
              <a:spLocks noChangeArrowheads="1"/>
            </p:cNvSpPr>
            <p:nvPr/>
          </p:nvSpPr>
          <p:spPr bwMode="auto">
            <a:xfrm>
              <a:off x="1592766" y="6767179"/>
              <a:ext cx="728566" cy="3135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PCSel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491" name="Line 86"/>
            <p:cNvSpPr>
              <a:spLocks noChangeShapeType="1"/>
            </p:cNvSpPr>
            <p:nvPr/>
          </p:nvSpPr>
          <p:spPr bwMode="auto">
            <a:xfrm>
              <a:off x="2084888" y="3568948"/>
              <a:ext cx="226898" cy="53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cxnSp>
          <p:nvCxnSpPr>
            <p:cNvPr id="492" name="Straight Arrow Connector 491"/>
            <p:cNvCxnSpPr/>
            <p:nvPr/>
          </p:nvCxnSpPr>
          <p:spPr bwMode="auto">
            <a:xfrm flipH="1" flipV="1">
              <a:off x="1959019" y="3911004"/>
              <a:ext cx="26912" cy="277743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93" name="Line 86"/>
            <p:cNvSpPr>
              <a:spLocks noChangeShapeType="1"/>
            </p:cNvSpPr>
            <p:nvPr/>
          </p:nvSpPr>
          <p:spPr bwMode="auto">
            <a:xfrm flipH="1">
              <a:off x="11044317" y="3078299"/>
              <a:ext cx="4684" cy="94293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494" name="TextBox 493"/>
            <p:cNvSpPr txBox="1"/>
            <p:nvPr/>
          </p:nvSpPr>
          <p:spPr>
            <a:xfrm>
              <a:off x="8084720" y="6805870"/>
              <a:ext cx="50013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err="1">
                  <a:solidFill>
                    <a:schemeClr val="tx2"/>
                  </a:solidFill>
                </a:rPr>
                <a:t>BrUn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495" name="TextBox 494"/>
            <p:cNvSpPr txBox="1"/>
            <p:nvPr/>
          </p:nvSpPr>
          <p:spPr>
            <a:xfrm>
              <a:off x="8384317" y="7221379"/>
              <a:ext cx="488915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err="1">
                  <a:solidFill>
                    <a:schemeClr val="tx2"/>
                  </a:solidFill>
                </a:rPr>
                <a:t>BrEq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496" name="TextBox 495"/>
            <p:cNvSpPr txBox="1"/>
            <p:nvPr/>
          </p:nvSpPr>
          <p:spPr>
            <a:xfrm>
              <a:off x="8694884" y="6805870"/>
              <a:ext cx="46243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1" dirty="0" err="1">
                  <a:solidFill>
                    <a:schemeClr val="tx2"/>
                  </a:solidFill>
                </a:rPr>
                <a:t>BrLT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grpSp>
          <p:nvGrpSpPr>
            <p:cNvPr id="497" name="Group 496"/>
            <p:cNvGrpSpPr/>
            <p:nvPr/>
          </p:nvGrpSpPr>
          <p:grpSpPr>
            <a:xfrm>
              <a:off x="1228172" y="3560718"/>
              <a:ext cx="12790454" cy="4002638"/>
              <a:chOff x="1575641" y="2430859"/>
              <a:chExt cx="12790454" cy="4002638"/>
            </a:xfrm>
          </p:grpSpPr>
          <p:sp>
            <p:nvSpPr>
              <p:cNvPr id="498" name="Rectangle 74"/>
              <p:cNvSpPr>
                <a:spLocks noChangeArrowheads="1"/>
              </p:cNvSpPr>
              <p:nvPr/>
            </p:nvSpPr>
            <p:spPr bwMode="auto">
              <a:xfrm>
                <a:off x="1575641" y="5548411"/>
                <a:ext cx="12790454" cy="88508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schemeClr val="tx2"/>
                  </a:solidFill>
                </a:endParaRPr>
              </a:p>
            </p:txBody>
          </p:sp>
          <p:sp>
            <p:nvSpPr>
              <p:cNvPr id="499" name="Rectangle 39"/>
              <p:cNvSpPr>
                <a:spLocks noChangeArrowheads="1"/>
              </p:cNvSpPr>
              <p:nvPr/>
            </p:nvSpPr>
            <p:spPr bwMode="auto">
              <a:xfrm>
                <a:off x="4213852" y="6069327"/>
                <a:ext cx="1560525" cy="34432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Control logic</a:t>
                </a:r>
              </a:p>
            </p:txBody>
          </p:sp>
          <p:cxnSp>
            <p:nvCxnSpPr>
              <p:cNvPr id="500" name="Straight Arrow Connector 499"/>
              <p:cNvCxnSpPr/>
              <p:nvPr/>
            </p:nvCxnSpPr>
            <p:spPr bwMode="auto">
              <a:xfrm flipV="1">
                <a:off x="7239000" y="3807668"/>
                <a:ext cx="0" cy="173501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1" name="Straight Arrow Connector 500"/>
              <p:cNvCxnSpPr/>
              <p:nvPr/>
            </p:nvCxnSpPr>
            <p:spPr bwMode="auto">
              <a:xfrm flipV="1">
                <a:off x="10708493" y="3367602"/>
                <a:ext cx="0" cy="211601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2" name="Straight Arrow Connector 501"/>
              <p:cNvCxnSpPr/>
              <p:nvPr/>
            </p:nvCxnSpPr>
            <p:spPr bwMode="auto">
              <a:xfrm flipV="1">
                <a:off x="9946493" y="3655155"/>
                <a:ext cx="0" cy="186797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503" name="Rectangle 39"/>
              <p:cNvSpPr>
                <a:spLocks noChangeArrowheads="1"/>
              </p:cNvSpPr>
              <p:nvPr/>
            </p:nvSpPr>
            <p:spPr bwMode="auto">
              <a:xfrm>
                <a:off x="9642780" y="5553822"/>
                <a:ext cx="569868" cy="313548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Bsel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504" name="Straight Arrow Connector 503"/>
              <p:cNvCxnSpPr/>
              <p:nvPr/>
            </p:nvCxnSpPr>
            <p:spPr bwMode="auto">
              <a:xfrm flipH="1" flipV="1">
                <a:off x="13606999" y="2430859"/>
                <a:ext cx="12216" cy="3148745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5" name="Straight Arrow Connector 504"/>
              <p:cNvCxnSpPr/>
              <p:nvPr/>
            </p:nvCxnSpPr>
            <p:spPr bwMode="auto">
              <a:xfrm flipH="1" flipV="1">
                <a:off x="10022529" y="2904651"/>
                <a:ext cx="2340" cy="15219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06" name="Line 86"/>
            <p:cNvSpPr>
              <a:spLocks noChangeShapeType="1"/>
            </p:cNvSpPr>
            <p:nvPr/>
          </p:nvSpPr>
          <p:spPr bwMode="auto">
            <a:xfrm>
              <a:off x="9805327" y="4182953"/>
              <a:ext cx="4799" cy="246428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507" name="Line 86"/>
            <p:cNvSpPr>
              <a:spLocks noChangeShapeType="1"/>
            </p:cNvSpPr>
            <p:nvPr/>
          </p:nvSpPr>
          <p:spPr bwMode="auto">
            <a:xfrm>
              <a:off x="9677400" y="4186706"/>
              <a:ext cx="130048" cy="429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8" name="Line 86"/>
            <p:cNvSpPr>
              <a:spLocks noChangeShapeType="1"/>
            </p:cNvSpPr>
            <p:nvPr/>
          </p:nvSpPr>
          <p:spPr bwMode="auto">
            <a:xfrm flipV="1">
              <a:off x="4479836" y="1239785"/>
              <a:ext cx="8394084" cy="1588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09" name="Line 86"/>
            <p:cNvSpPr>
              <a:spLocks noChangeShapeType="1"/>
            </p:cNvSpPr>
            <p:nvPr/>
          </p:nvSpPr>
          <p:spPr bwMode="auto">
            <a:xfrm>
              <a:off x="12877800" y="2737882"/>
              <a:ext cx="226898" cy="53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510" name="Line 86"/>
            <p:cNvSpPr>
              <a:spLocks noChangeShapeType="1"/>
            </p:cNvSpPr>
            <p:nvPr/>
          </p:nvSpPr>
          <p:spPr bwMode="auto">
            <a:xfrm>
              <a:off x="12873920" y="1245512"/>
              <a:ext cx="3880" cy="150144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800" dirty="0"/>
            </a:p>
          </p:txBody>
        </p:sp>
        <p:sp>
          <p:nvSpPr>
            <p:cNvPr id="511" name="Rectangle 72"/>
            <p:cNvSpPr>
              <a:spLocks noChangeArrowheads="1"/>
            </p:cNvSpPr>
            <p:nvPr/>
          </p:nvSpPr>
          <p:spPr bwMode="auto">
            <a:xfrm>
              <a:off x="12642444" y="3777523"/>
              <a:ext cx="616356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mem</a:t>
              </a:r>
            </a:p>
          </p:txBody>
        </p:sp>
        <p:sp>
          <p:nvSpPr>
            <p:cNvPr id="512" name="Rectangle 72"/>
            <p:cNvSpPr>
              <a:spLocks noChangeArrowheads="1"/>
            </p:cNvSpPr>
            <p:nvPr/>
          </p:nvSpPr>
          <p:spPr bwMode="auto">
            <a:xfrm>
              <a:off x="12389261" y="2731390"/>
              <a:ext cx="433614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alu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513" name="Rectangle 72"/>
            <p:cNvSpPr>
              <a:spLocks noChangeArrowheads="1"/>
            </p:cNvSpPr>
            <p:nvPr/>
          </p:nvSpPr>
          <p:spPr bwMode="auto">
            <a:xfrm>
              <a:off x="1264837" y="3100746"/>
              <a:ext cx="433614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alu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38752" y="2600232"/>
            <a:ext cx="13106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en-US" sz="3200" b="1" dirty="0">
                <a:ea typeface="ＭＳ Ｐゴシック" panose="020B0600070205080204" pitchFamily="34" charset="-128"/>
              </a:rPr>
              <a:t>Critical </a:t>
            </a:r>
            <a:br>
              <a:rPr lang="en-US" altLang="en-US" sz="3200" b="1" dirty="0">
                <a:ea typeface="ＭＳ Ｐゴシック" panose="020B0600070205080204" pitchFamily="34" charset="-128"/>
              </a:rPr>
            </a:br>
            <a:r>
              <a:rPr lang="en-US" altLang="en-US" sz="3200" b="1" dirty="0">
                <a:ea typeface="ＭＳ Ｐゴシック" panose="020B0600070205080204" pitchFamily="34" charset="-128"/>
              </a:rPr>
              <a:t>path for a </a:t>
            </a:r>
            <a:r>
              <a:rPr lang="en-US" altLang="en-US" sz="3200" b="1" dirty="0" err="1">
                <a:ea typeface="ＭＳ Ｐゴシック" panose="020B0600070205080204" pitchFamily="34" charset="-128"/>
              </a:rPr>
              <a:t>addi</a:t>
            </a:r>
            <a:endParaRPr lang="en-US" altLang="en-US" sz="3200" b="1" dirty="0">
              <a:ea typeface="ＭＳ Ｐゴシック" panose="020B0600070205080204" pitchFamily="34" charset="-128"/>
            </a:endParaRPr>
          </a:p>
          <a:p>
            <a:pPr algn="l"/>
            <a:endParaRPr lang="en-US" sz="3200" b="1" dirty="0">
              <a:ea typeface="ＭＳ Ｐゴシック" panose="020B0600070205080204" pitchFamily="34" charset="-128"/>
            </a:endParaRPr>
          </a:p>
          <a:p>
            <a:pPr algn="l"/>
            <a:r>
              <a:rPr lang="en-US" sz="3200" b="1" dirty="0">
                <a:ea typeface="ＭＳ Ｐゴシック" panose="020B0600070205080204" pitchFamily="34" charset="-128"/>
              </a:rPr>
              <a:t>R[</a:t>
            </a:r>
            <a:r>
              <a:rPr lang="en-US" sz="3200" b="1" dirty="0" err="1">
                <a:ea typeface="ＭＳ Ｐゴシック" panose="020B0600070205080204" pitchFamily="34" charset="-128"/>
              </a:rPr>
              <a:t>rd</a:t>
            </a:r>
            <a:r>
              <a:rPr lang="en-US" sz="3200" b="1" dirty="0">
                <a:ea typeface="ＭＳ Ｐゴシック" panose="020B0600070205080204" pitchFamily="34" charset="-128"/>
              </a:rPr>
              <a:t>] = R[rs1]+</a:t>
            </a:r>
            <a:r>
              <a:rPr lang="en-US" sz="3200" b="1" dirty="0" err="1">
                <a:ea typeface="ＭＳ Ｐゴシック" panose="020B0600070205080204" pitchFamily="34" charset="-128"/>
              </a:rPr>
              <a:t>imm</a:t>
            </a:r>
            <a:endParaRPr lang="en-US" sz="3200" b="1" dirty="0"/>
          </a:p>
        </p:txBody>
      </p:sp>
      <p:sp>
        <p:nvSpPr>
          <p:cNvPr id="178" name="Rectangle 3"/>
          <p:cNvSpPr>
            <a:spLocks noGrp="1" noChangeArrowheads="1"/>
          </p:cNvSpPr>
          <p:nvPr>
            <p:ph idx="1"/>
          </p:nvPr>
        </p:nvSpPr>
        <p:spPr>
          <a:xfrm>
            <a:off x="1656016" y="5518348"/>
            <a:ext cx="13627867" cy="2590800"/>
          </a:xfrm>
          <a:noFill/>
        </p:spPr>
        <p:txBody>
          <a:bodyPr/>
          <a:lstStyle/>
          <a:p>
            <a:pPr marL="609600" indent="-609600">
              <a:lnSpc>
                <a:spcPct val="85000"/>
              </a:lnSpc>
              <a:spcBef>
                <a:spcPct val="45000"/>
              </a:spcBef>
              <a:buSzTx/>
              <a:buFont typeface="+mj-lt"/>
              <a:buAutoNum type="arabicParenR"/>
              <a:tabLst>
                <a:tab pos="738188" algn="l"/>
              </a:tabLst>
            </a:pPr>
            <a:r>
              <a:rPr lang="en-US" sz="3200" dirty="0" err="1"/>
              <a:t>t</a:t>
            </a:r>
            <a:r>
              <a:rPr lang="en-US" sz="3200" baseline="-25000" dirty="0" err="1">
                <a:solidFill>
                  <a:srgbClr val="000000"/>
                </a:solidFill>
              </a:rPr>
              <a:t>clk</a:t>
            </a:r>
            <a:r>
              <a:rPr lang="en-US" sz="3200" baseline="-25000" dirty="0">
                <a:solidFill>
                  <a:srgbClr val="000000"/>
                </a:solidFill>
              </a:rPr>
              <a:t>-q</a:t>
            </a:r>
            <a:r>
              <a:rPr lang="en-US" sz="3200" dirty="0">
                <a:solidFill>
                  <a:srgbClr val="000000"/>
                </a:solidFill>
              </a:rPr>
              <a:t> + </a:t>
            </a:r>
            <a:r>
              <a:rPr lang="en-US" sz="3200" dirty="0" err="1">
                <a:solidFill>
                  <a:srgbClr val="000000"/>
                </a:solidFill>
              </a:rPr>
              <a:t>t</a:t>
            </a:r>
            <a:r>
              <a:rPr lang="en-US" sz="3200" baseline="-25000" dirty="0" err="1"/>
              <a:t>A</a:t>
            </a:r>
            <a:r>
              <a:rPr lang="en-US" sz="3200" baseline="-25000" dirty="0" err="1">
                <a:solidFill>
                  <a:srgbClr val="000000"/>
                </a:solidFill>
              </a:rPr>
              <a:t>dd</a:t>
            </a:r>
            <a:r>
              <a:rPr lang="en-US" sz="3200" dirty="0">
                <a:solidFill>
                  <a:srgbClr val="000000"/>
                </a:solidFill>
              </a:rPr>
              <a:t> + </a:t>
            </a:r>
            <a:r>
              <a:rPr lang="en-US" sz="3200" dirty="0" err="1">
                <a:solidFill>
                  <a:srgbClr val="000000"/>
                </a:solidFill>
              </a:rPr>
              <a:t>t</a:t>
            </a:r>
            <a:r>
              <a:rPr lang="en-US" sz="3200" baseline="-25000" dirty="0" err="1">
                <a:solidFill>
                  <a:srgbClr val="000000"/>
                </a:solidFill>
              </a:rPr>
              <a:t>IMEM</a:t>
            </a:r>
            <a:r>
              <a:rPr lang="en-US" sz="3200" dirty="0">
                <a:solidFill>
                  <a:srgbClr val="000000"/>
                </a:solidFill>
              </a:rPr>
              <a:t> + </a:t>
            </a:r>
            <a:r>
              <a:rPr lang="en-US" sz="3200" dirty="0" err="1">
                <a:solidFill>
                  <a:srgbClr val="000000"/>
                </a:solidFill>
              </a:rPr>
              <a:t>t</a:t>
            </a:r>
            <a:r>
              <a:rPr lang="en-US" sz="3200" baseline="-25000" dirty="0" err="1">
                <a:solidFill>
                  <a:srgbClr val="000000"/>
                </a:solidFill>
              </a:rPr>
              <a:t>Reg</a:t>
            </a:r>
            <a:r>
              <a:rPr lang="en-US" sz="3200" dirty="0">
                <a:solidFill>
                  <a:srgbClr val="000000"/>
                </a:solidFill>
              </a:rPr>
              <a:t> + </a:t>
            </a:r>
            <a:r>
              <a:rPr lang="en-US" sz="3200" dirty="0" err="1">
                <a:solidFill>
                  <a:srgbClr val="000000"/>
                </a:solidFill>
              </a:rPr>
              <a:t>t</a:t>
            </a:r>
            <a:r>
              <a:rPr lang="en-US" sz="3200" baseline="-25000" dirty="0" err="1">
                <a:solidFill>
                  <a:srgbClr val="000000"/>
                </a:solidFill>
              </a:rPr>
              <a:t>BComp</a:t>
            </a:r>
            <a:r>
              <a:rPr lang="en-US" sz="3200" dirty="0">
                <a:solidFill>
                  <a:srgbClr val="000000"/>
                </a:solidFill>
              </a:rPr>
              <a:t> + </a:t>
            </a:r>
            <a:r>
              <a:rPr lang="en-US" sz="3200" dirty="0" err="1">
                <a:solidFill>
                  <a:srgbClr val="000000"/>
                </a:solidFill>
              </a:rPr>
              <a:t>t</a:t>
            </a:r>
            <a:r>
              <a:rPr lang="en-US" sz="3200" baseline="-25000" dirty="0" err="1">
                <a:solidFill>
                  <a:srgbClr val="000000"/>
                </a:solidFill>
              </a:rPr>
              <a:t>ALU</a:t>
            </a:r>
            <a:r>
              <a:rPr lang="en-US" sz="3200" dirty="0">
                <a:solidFill>
                  <a:srgbClr val="000000"/>
                </a:solidFill>
              </a:rPr>
              <a:t> + </a:t>
            </a:r>
            <a:r>
              <a:rPr lang="en-US" sz="3200" dirty="0" err="1">
                <a:solidFill>
                  <a:srgbClr val="000000"/>
                </a:solidFill>
              </a:rPr>
              <a:t>t</a:t>
            </a:r>
            <a:r>
              <a:rPr lang="en-US" sz="3200" baseline="-25000" dirty="0" err="1">
                <a:solidFill>
                  <a:srgbClr val="000000"/>
                </a:solidFill>
              </a:rPr>
              <a:t>DMEM</a:t>
            </a:r>
            <a:r>
              <a:rPr lang="en-US" sz="3200" dirty="0">
                <a:solidFill>
                  <a:srgbClr val="000000"/>
                </a:solidFill>
              </a:rPr>
              <a:t> + </a:t>
            </a:r>
            <a:r>
              <a:rPr lang="en-US" sz="3200" dirty="0" err="1">
                <a:solidFill>
                  <a:srgbClr val="000000"/>
                </a:solidFill>
              </a:rPr>
              <a:t>t</a:t>
            </a:r>
            <a:r>
              <a:rPr lang="en-US" sz="3200" baseline="-25000" dirty="0" err="1">
                <a:solidFill>
                  <a:srgbClr val="000000"/>
                </a:solidFill>
              </a:rPr>
              <a:t>mux</a:t>
            </a:r>
            <a:r>
              <a:rPr lang="en-US" sz="3200" dirty="0">
                <a:solidFill>
                  <a:srgbClr val="000000"/>
                </a:solidFill>
              </a:rPr>
              <a:t> + </a:t>
            </a:r>
            <a:r>
              <a:rPr lang="en-US" sz="3200" dirty="0" err="1">
                <a:solidFill>
                  <a:srgbClr val="000000"/>
                </a:solidFill>
              </a:rPr>
              <a:t>t</a:t>
            </a:r>
            <a:r>
              <a:rPr lang="en-US" sz="3200" baseline="-25000" dirty="0" err="1">
                <a:solidFill>
                  <a:srgbClr val="000000"/>
                </a:solidFill>
              </a:rPr>
              <a:t>Setup</a:t>
            </a:r>
            <a:endParaRPr lang="en-US" sz="3200" baseline="-25000" dirty="0"/>
          </a:p>
          <a:p>
            <a:pPr marL="609600" indent="-609600">
              <a:lnSpc>
                <a:spcPct val="85000"/>
              </a:lnSpc>
              <a:spcBef>
                <a:spcPct val="45000"/>
              </a:spcBef>
              <a:buSzTx/>
              <a:buFont typeface="+mj-lt"/>
              <a:buAutoNum type="arabicParenR"/>
              <a:tabLst>
                <a:tab pos="738188" algn="l"/>
              </a:tabLst>
            </a:pPr>
            <a:r>
              <a:rPr lang="en-US" sz="3200" u="sng" dirty="0" err="1"/>
              <a:t>t</a:t>
            </a:r>
            <a:r>
              <a:rPr lang="en-US" sz="3200" u="sng" baseline="-25000" dirty="0" err="1"/>
              <a:t>clk</a:t>
            </a:r>
            <a:r>
              <a:rPr lang="en-US" sz="3200" u="sng" baseline="-25000" dirty="0"/>
              <a:t>-q</a:t>
            </a:r>
            <a:r>
              <a:rPr lang="en-US" sz="3200" u="sng" dirty="0"/>
              <a:t> + </a:t>
            </a:r>
            <a:r>
              <a:rPr lang="en-US" sz="3200" u="sng" dirty="0" err="1"/>
              <a:t>t</a:t>
            </a:r>
            <a:r>
              <a:rPr lang="en-US" sz="3200" u="sng" baseline="-25000" dirty="0" err="1"/>
              <a:t>IMEM</a:t>
            </a:r>
            <a:r>
              <a:rPr lang="en-US" sz="3200" u="sng" dirty="0"/>
              <a:t> + max{</a:t>
            </a:r>
            <a:r>
              <a:rPr lang="en-US" sz="3200" u="sng" dirty="0" err="1"/>
              <a:t>t</a:t>
            </a:r>
            <a:r>
              <a:rPr lang="en-US" sz="3200" u="sng" baseline="-25000" dirty="0" err="1"/>
              <a:t>Reg</a:t>
            </a:r>
            <a:r>
              <a:rPr lang="en-US" sz="3200" u="sng" dirty="0"/>
              <a:t>, </a:t>
            </a:r>
            <a:r>
              <a:rPr lang="en-US" sz="3200" u="sng" dirty="0" err="1"/>
              <a:t>t</a:t>
            </a:r>
            <a:r>
              <a:rPr lang="en-US" sz="3200" u="sng" baseline="-25000" dirty="0" err="1"/>
              <a:t>Imm</a:t>
            </a:r>
            <a:r>
              <a:rPr lang="en-US" sz="3200" u="sng" dirty="0"/>
              <a:t>} + </a:t>
            </a:r>
            <a:r>
              <a:rPr lang="en-US" sz="3200" u="sng" dirty="0" err="1"/>
              <a:t>t</a:t>
            </a:r>
            <a:r>
              <a:rPr lang="en-US" sz="3200" u="sng" baseline="-25000" dirty="0" err="1"/>
              <a:t>ALU</a:t>
            </a:r>
            <a:r>
              <a:rPr lang="en-US" sz="3200" u="sng" dirty="0"/>
              <a:t> + 2t</a:t>
            </a:r>
            <a:r>
              <a:rPr lang="en-US" sz="3200" u="sng" baseline="-25000" dirty="0"/>
              <a:t>mux</a:t>
            </a:r>
            <a:r>
              <a:rPr lang="en-US" sz="3200" u="sng" dirty="0"/>
              <a:t> + </a:t>
            </a:r>
            <a:r>
              <a:rPr lang="en-US" sz="3200" u="sng" dirty="0" err="1"/>
              <a:t>t</a:t>
            </a:r>
            <a:r>
              <a:rPr lang="en-US" sz="3200" u="sng" baseline="-25000" dirty="0" err="1"/>
              <a:t>Setup</a:t>
            </a:r>
            <a:endParaRPr lang="en-US" sz="3200" u="sng" baseline="-25000" dirty="0"/>
          </a:p>
          <a:p>
            <a:pPr marL="609600" indent="-609600">
              <a:lnSpc>
                <a:spcPct val="85000"/>
              </a:lnSpc>
              <a:spcBef>
                <a:spcPct val="45000"/>
              </a:spcBef>
              <a:buSzTx/>
              <a:buFont typeface="+mj-lt"/>
              <a:buAutoNum type="arabicParenR"/>
              <a:tabLst>
                <a:tab pos="738188" algn="l"/>
              </a:tabLst>
            </a:pPr>
            <a:r>
              <a:rPr lang="en-US" sz="3200" dirty="0" err="1"/>
              <a:t>t</a:t>
            </a:r>
            <a:r>
              <a:rPr lang="en-US" sz="3200" baseline="-25000" dirty="0" err="1"/>
              <a:t>clk</a:t>
            </a:r>
            <a:r>
              <a:rPr lang="en-US" sz="3200" baseline="-25000" dirty="0"/>
              <a:t>-q</a:t>
            </a:r>
            <a:r>
              <a:rPr lang="en-US" sz="3200" dirty="0"/>
              <a:t> + </a:t>
            </a:r>
            <a:r>
              <a:rPr lang="en-US" sz="3200" dirty="0" err="1"/>
              <a:t>t</a:t>
            </a:r>
            <a:r>
              <a:rPr lang="en-US" sz="3200" baseline="-25000" dirty="0" err="1"/>
              <a:t>IMEM</a:t>
            </a:r>
            <a:r>
              <a:rPr lang="en-US" sz="3200" dirty="0"/>
              <a:t> + max{</a:t>
            </a:r>
            <a:r>
              <a:rPr lang="en-US" sz="3200" dirty="0" err="1"/>
              <a:t>t</a:t>
            </a:r>
            <a:r>
              <a:rPr lang="en-US" sz="3200" baseline="-25000" dirty="0" err="1"/>
              <a:t>Reg</a:t>
            </a:r>
            <a:r>
              <a:rPr lang="en-US" sz="3200" dirty="0"/>
              <a:t>, </a:t>
            </a:r>
            <a:r>
              <a:rPr lang="en-US" sz="3200" dirty="0" err="1"/>
              <a:t>t</a:t>
            </a:r>
            <a:r>
              <a:rPr lang="en-US" sz="3200" baseline="-25000" dirty="0" err="1"/>
              <a:t>Imm</a:t>
            </a:r>
            <a:r>
              <a:rPr lang="en-US" sz="3200" dirty="0"/>
              <a:t>} + </a:t>
            </a:r>
            <a:r>
              <a:rPr lang="en-US" sz="3200" dirty="0" err="1"/>
              <a:t>t</a:t>
            </a:r>
            <a:r>
              <a:rPr lang="en-US" sz="3200" baseline="-25000" dirty="0" err="1"/>
              <a:t>ALU</a:t>
            </a:r>
            <a:r>
              <a:rPr lang="en-US" sz="3200" dirty="0"/>
              <a:t> + 3t</a:t>
            </a:r>
            <a:r>
              <a:rPr lang="en-US" sz="3200" baseline="-25000" dirty="0"/>
              <a:t>mux </a:t>
            </a:r>
            <a:r>
              <a:rPr lang="en-US" sz="3200" dirty="0"/>
              <a:t>+ </a:t>
            </a:r>
            <a:r>
              <a:rPr lang="en-US" sz="3200" dirty="0" err="1"/>
              <a:t>t</a:t>
            </a:r>
            <a:r>
              <a:rPr lang="en-US" sz="3200" baseline="-25000" dirty="0" err="1"/>
              <a:t>DMEM</a:t>
            </a:r>
            <a:r>
              <a:rPr lang="en-US" sz="3200" dirty="0"/>
              <a:t> + </a:t>
            </a:r>
            <a:r>
              <a:rPr lang="en-US" sz="3200" dirty="0" err="1"/>
              <a:t>t</a:t>
            </a:r>
            <a:r>
              <a:rPr lang="en-US" sz="3200" baseline="-25000" dirty="0" err="1"/>
              <a:t>Setup</a:t>
            </a:r>
            <a:endParaRPr lang="en-US" sz="3200" baseline="-25000" dirty="0"/>
          </a:p>
          <a:p>
            <a:pPr marL="609600" indent="-609600">
              <a:lnSpc>
                <a:spcPct val="85000"/>
              </a:lnSpc>
              <a:spcBef>
                <a:spcPct val="45000"/>
              </a:spcBef>
              <a:buSzTx/>
              <a:buFont typeface="+mj-lt"/>
              <a:buAutoNum type="arabicParenR"/>
              <a:tabLst>
                <a:tab pos="738188" algn="l"/>
              </a:tabLst>
            </a:pPr>
            <a:r>
              <a:rPr lang="en-US" sz="3200" dirty="0"/>
              <a:t>None of the above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5036574" y="2521974"/>
            <a:ext cx="2109020" cy="398207"/>
          </a:xfrm>
          <a:custGeom>
            <a:avLst/>
            <a:gdLst>
              <a:gd name="connsiteX0" fmla="*/ 0 w 2109020"/>
              <a:gd name="connsiteY0" fmla="*/ 398207 h 398207"/>
              <a:gd name="connsiteX1" fmla="*/ 154858 w 2109020"/>
              <a:gd name="connsiteY1" fmla="*/ 0 h 398207"/>
              <a:gd name="connsiteX2" fmla="*/ 656303 w 2109020"/>
              <a:gd name="connsiteY2" fmla="*/ 0 h 398207"/>
              <a:gd name="connsiteX3" fmla="*/ 1666568 w 2109020"/>
              <a:gd name="connsiteY3" fmla="*/ 213852 h 398207"/>
              <a:gd name="connsiteX4" fmla="*/ 2109020 w 2109020"/>
              <a:gd name="connsiteY4" fmla="*/ 199103 h 39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9020" h="398207">
                <a:moveTo>
                  <a:pt x="0" y="398207"/>
                </a:moveTo>
                <a:lnTo>
                  <a:pt x="154858" y="0"/>
                </a:lnTo>
                <a:lnTo>
                  <a:pt x="656303" y="0"/>
                </a:lnTo>
                <a:lnTo>
                  <a:pt x="1666568" y="213852"/>
                </a:lnTo>
                <a:lnTo>
                  <a:pt x="2109020" y="199103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7145594" y="1275735"/>
            <a:ext cx="7086600" cy="2204884"/>
          </a:xfrm>
          <a:custGeom>
            <a:avLst/>
            <a:gdLst>
              <a:gd name="connsiteX0" fmla="*/ 0 w 7086600"/>
              <a:gd name="connsiteY0" fmla="*/ 1452717 h 2204884"/>
              <a:gd name="connsiteX1" fmla="*/ 1179871 w 7086600"/>
              <a:gd name="connsiteY1" fmla="*/ 1452717 h 2204884"/>
              <a:gd name="connsiteX2" fmla="*/ 2403987 w 7086600"/>
              <a:gd name="connsiteY2" fmla="*/ 1423220 h 2204884"/>
              <a:gd name="connsiteX3" fmla="*/ 2514600 w 7086600"/>
              <a:gd name="connsiteY3" fmla="*/ 1408471 h 2204884"/>
              <a:gd name="connsiteX4" fmla="*/ 2514600 w 7086600"/>
              <a:gd name="connsiteY4" fmla="*/ 1025013 h 2204884"/>
              <a:gd name="connsiteX5" fmla="*/ 3458496 w 7086600"/>
              <a:gd name="connsiteY5" fmla="*/ 1061884 h 2204884"/>
              <a:gd name="connsiteX6" fmla="*/ 3451122 w 7086600"/>
              <a:gd name="connsiteY6" fmla="*/ 1489588 h 2204884"/>
              <a:gd name="connsiteX7" fmla="*/ 3664974 w 7086600"/>
              <a:gd name="connsiteY7" fmla="*/ 1489588 h 2204884"/>
              <a:gd name="connsiteX8" fmla="*/ 3952567 w 7086600"/>
              <a:gd name="connsiteY8" fmla="*/ 1319981 h 2204884"/>
              <a:gd name="connsiteX9" fmla="*/ 4645741 w 7086600"/>
              <a:gd name="connsiteY9" fmla="*/ 1555955 h 2204884"/>
              <a:gd name="connsiteX10" fmla="*/ 4970206 w 7086600"/>
              <a:gd name="connsiteY10" fmla="*/ 1570704 h 2204884"/>
              <a:gd name="connsiteX11" fmla="*/ 4962832 w 7086600"/>
              <a:gd name="connsiteY11" fmla="*/ 899652 h 2204884"/>
              <a:gd name="connsiteX12" fmla="*/ 6681019 w 7086600"/>
              <a:gd name="connsiteY12" fmla="*/ 884904 h 2204884"/>
              <a:gd name="connsiteX13" fmla="*/ 6975987 w 7086600"/>
              <a:gd name="connsiteY13" fmla="*/ 884904 h 2204884"/>
              <a:gd name="connsiteX14" fmla="*/ 7086600 w 7086600"/>
              <a:gd name="connsiteY14" fmla="*/ 884904 h 2204884"/>
              <a:gd name="connsiteX15" fmla="*/ 7086600 w 7086600"/>
              <a:gd name="connsiteY15" fmla="*/ 0 h 2204884"/>
              <a:gd name="connsiteX16" fmla="*/ 331838 w 7086600"/>
              <a:gd name="connsiteY16" fmla="*/ 14749 h 2204884"/>
              <a:gd name="connsiteX17" fmla="*/ 339212 w 7086600"/>
              <a:gd name="connsiteY17" fmla="*/ 818536 h 2204884"/>
              <a:gd name="connsiteX18" fmla="*/ 1172496 w 7086600"/>
              <a:gd name="connsiteY18" fmla="*/ 855407 h 2204884"/>
              <a:gd name="connsiteX19" fmla="*/ 1976283 w 7086600"/>
              <a:gd name="connsiteY19" fmla="*/ 2204884 h 220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086600" h="2204884">
                <a:moveTo>
                  <a:pt x="0" y="1452717"/>
                </a:moveTo>
                <a:lnTo>
                  <a:pt x="1179871" y="1452717"/>
                </a:lnTo>
                <a:lnTo>
                  <a:pt x="2403987" y="1423220"/>
                </a:lnTo>
                <a:lnTo>
                  <a:pt x="2514600" y="1408471"/>
                </a:lnTo>
                <a:lnTo>
                  <a:pt x="2514600" y="1025013"/>
                </a:lnTo>
                <a:lnTo>
                  <a:pt x="3458496" y="1061884"/>
                </a:lnTo>
                <a:lnTo>
                  <a:pt x="3451122" y="1489588"/>
                </a:lnTo>
                <a:lnTo>
                  <a:pt x="3664974" y="1489588"/>
                </a:lnTo>
                <a:lnTo>
                  <a:pt x="3952567" y="1319981"/>
                </a:lnTo>
                <a:lnTo>
                  <a:pt x="4645741" y="1555955"/>
                </a:lnTo>
                <a:lnTo>
                  <a:pt x="4970206" y="1570704"/>
                </a:lnTo>
                <a:lnTo>
                  <a:pt x="4962832" y="899652"/>
                </a:lnTo>
                <a:lnTo>
                  <a:pt x="6681019" y="884904"/>
                </a:lnTo>
                <a:lnTo>
                  <a:pt x="6975987" y="884904"/>
                </a:lnTo>
                <a:lnTo>
                  <a:pt x="7086600" y="884904"/>
                </a:lnTo>
                <a:lnTo>
                  <a:pt x="7086600" y="0"/>
                </a:lnTo>
                <a:lnTo>
                  <a:pt x="331838" y="14749"/>
                </a:lnTo>
                <a:lnTo>
                  <a:pt x="339212" y="818536"/>
                </a:lnTo>
                <a:lnTo>
                  <a:pt x="1172496" y="855407"/>
                </a:lnTo>
                <a:lnTo>
                  <a:pt x="1976283" y="2204884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7116097" y="2743200"/>
            <a:ext cx="4682613" cy="1179871"/>
          </a:xfrm>
          <a:custGeom>
            <a:avLst/>
            <a:gdLst>
              <a:gd name="connsiteX0" fmla="*/ 0 w 4682613"/>
              <a:gd name="connsiteY0" fmla="*/ 0 h 1179871"/>
              <a:gd name="connsiteX1" fmla="*/ 7374 w 4682613"/>
              <a:gd name="connsiteY1" fmla="*/ 1179871 h 1179871"/>
              <a:gd name="connsiteX2" fmla="*/ 3539613 w 4682613"/>
              <a:gd name="connsiteY2" fmla="*/ 1157748 h 1179871"/>
              <a:gd name="connsiteX3" fmla="*/ 3561735 w 4682613"/>
              <a:gd name="connsiteY3" fmla="*/ 575187 h 1179871"/>
              <a:gd name="connsiteX4" fmla="*/ 3967316 w 4682613"/>
              <a:gd name="connsiteY4" fmla="*/ 412955 h 1179871"/>
              <a:gd name="connsiteX5" fmla="*/ 4085303 w 4682613"/>
              <a:gd name="connsiteY5" fmla="*/ 412955 h 1179871"/>
              <a:gd name="connsiteX6" fmla="*/ 4682613 w 4682613"/>
              <a:gd name="connsiteY6" fmla="*/ 103239 h 117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2613" h="1179871">
                <a:moveTo>
                  <a:pt x="0" y="0"/>
                </a:moveTo>
                <a:lnTo>
                  <a:pt x="7374" y="1179871"/>
                </a:lnTo>
                <a:lnTo>
                  <a:pt x="3539613" y="1157748"/>
                </a:lnTo>
                <a:lnTo>
                  <a:pt x="3561735" y="575187"/>
                </a:lnTo>
                <a:lnTo>
                  <a:pt x="3967316" y="412955"/>
                </a:lnTo>
                <a:lnTo>
                  <a:pt x="4085303" y="412955"/>
                </a:lnTo>
                <a:lnTo>
                  <a:pt x="4682613" y="103239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75326" y="1274764"/>
            <a:ext cx="869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</a:t>
            </a:r>
            <a:r>
              <a:rPr lang="en-US" sz="2800" baseline="-25000" dirty="0" err="1"/>
              <a:t>setup</a:t>
            </a:r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3399140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Timing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2566366"/>
              </p:ext>
            </p:extLst>
          </p:nvPr>
        </p:nvGraphicFramePr>
        <p:xfrm>
          <a:off x="1752600" y="5334000"/>
          <a:ext cx="12560832" cy="2466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3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3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934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08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IF</a:t>
                      </a:r>
                    </a:p>
                  </a:txBody>
                  <a:tcPr marL="162075" marR="162075" marT="54864" marB="5486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ID</a:t>
                      </a:r>
                    </a:p>
                  </a:txBody>
                  <a:tcPr marL="162075" marR="162075" marT="54864" marB="5486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EX</a:t>
                      </a:r>
                    </a:p>
                  </a:txBody>
                  <a:tcPr marL="162075" marR="162075" marT="54864" marB="5486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MEM</a:t>
                      </a:r>
                    </a:p>
                  </a:txBody>
                  <a:tcPr marL="162075" marR="162075" marT="54864" marB="5486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WB</a:t>
                      </a:r>
                    </a:p>
                  </a:txBody>
                  <a:tcPr marL="162075" marR="162075" marT="54864" marB="5486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Total</a:t>
                      </a:r>
                    </a:p>
                  </a:txBody>
                  <a:tcPr marL="162075" marR="162075" marT="54864" marB="54864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I-MEM</a:t>
                      </a:r>
                    </a:p>
                  </a:txBody>
                  <a:tcPr marL="162075" marR="162075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solidFill>
                            <a:schemeClr val="tx2"/>
                          </a:solidFill>
                        </a:rPr>
                        <a:t>Reg</a:t>
                      </a:r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 Read</a:t>
                      </a:r>
                    </a:p>
                  </a:txBody>
                  <a:tcPr marL="162075" marR="162075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ALU</a:t>
                      </a:r>
                    </a:p>
                  </a:txBody>
                  <a:tcPr marL="162075" marR="162075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D-MEM</a:t>
                      </a:r>
                    </a:p>
                  </a:txBody>
                  <a:tcPr marL="162075" marR="162075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>
                          <a:solidFill>
                            <a:schemeClr val="tx2"/>
                          </a:solidFill>
                        </a:rPr>
                        <a:t>Reg</a:t>
                      </a:r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 W</a:t>
                      </a:r>
                    </a:p>
                  </a:txBody>
                  <a:tcPr marL="162075" marR="162075" marT="54864" marB="54864"/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marL="162075" marR="162075" marT="54864" marB="548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200</a:t>
                      </a:r>
                      <a:r>
                        <a:rPr lang="en-US" sz="3200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3200" baseline="0" dirty="0" err="1">
                          <a:solidFill>
                            <a:schemeClr val="tx2"/>
                          </a:solidFill>
                        </a:rPr>
                        <a:t>ps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marL="162075" marR="162075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aseline="0" dirty="0">
                          <a:solidFill>
                            <a:schemeClr val="tx2"/>
                          </a:solidFill>
                        </a:rPr>
                        <a:t>100 </a:t>
                      </a:r>
                      <a:r>
                        <a:rPr lang="en-US" sz="3200" baseline="0" dirty="0" err="1">
                          <a:solidFill>
                            <a:schemeClr val="tx2"/>
                          </a:solidFill>
                        </a:rPr>
                        <a:t>ps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marL="162075" marR="162075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200</a:t>
                      </a:r>
                      <a:r>
                        <a:rPr lang="en-US" sz="3200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sz="3200" baseline="0" dirty="0" err="1">
                          <a:solidFill>
                            <a:schemeClr val="tx2"/>
                          </a:solidFill>
                        </a:rPr>
                        <a:t>ps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marL="162075" marR="162075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200 </a:t>
                      </a:r>
                      <a:r>
                        <a:rPr lang="en-US" sz="3200" dirty="0" err="1">
                          <a:solidFill>
                            <a:schemeClr val="tx2"/>
                          </a:solidFill>
                        </a:rPr>
                        <a:t>ps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marL="162075" marR="162075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2"/>
                          </a:solidFill>
                        </a:rPr>
                        <a:t>100 </a:t>
                      </a:r>
                      <a:r>
                        <a:rPr lang="en-US" sz="3200" dirty="0" err="1">
                          <a:solidFill>
                            <a:schemeClr val="tx2"/>
                          </a:solidFill>
                        </a:rPr>
                        <a:t>ps</a:t>
                      </a:r>
                      <a:endParaRPr lang="en-US" sz="3200" dirty="0">
                        <a:solidFill>
                          <a:schemeClr val="tx2"/>
                        </a:solidFill>
                      </a:endParaRPr>
                    </a:p>
                  </a:txBody>
                  <a:tcPr marL="162075" marR="162075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tx2"/>
                          </a:solidFill>
                        </a:rPr>
                        <a:t>800 </a:t>
                      </a:r>
                      <a:r>
                        <a:rPr lang="en-US" sz="3200" b="1" dirty="0" err="1">
                          <a:solidFill>
                            <a:schemeClr val="tx2"/>
                          </a:solidFill>
                        </a:rPr>
                        <a:t>ps</a:t>
                      </a:r>
                      <a:endParaRPr lang="en-US" sz="3200" b="1" dirty="0">
                        <a:solidFill>
                          <a:schemeClr val="tx2"/>
                        </a:solidFill>
                      </a:endParaRPr>
                    </a:p>
                  </a:txBody>
                  <a:tcPr marL="162075" marR="162075" marT="54864" marB="548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Content Placeholder 14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432560"/>
            <a:ext cx="14584614" cy="37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093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Timing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97280" y="4267200"/>
            <a:ext cx="12561570" cy="1752124"/>
          </a:xfrm>
        </p:spPr>
        <p:txBody>
          <a:bodyPr>
            <a:noAutofit/>
          </a:bodyPr>
          <a:lstStyle/>
          <a:p>
            <a:r>
              <a:rPr lang="en-US" sz="3840" dirty="0"/>
              <a:t>Maximum clock frequency </a:t>
            </a:r>
          </a:p>
          <a:p>
            <a:pPr lvl="1"/>
            <a:r>
              <a:rPr lang="en-US" sz="3200" dirty="0" err="1"/>
              <a:t>f</a:t>
            </a:r>
            <a:r>
              <a:rPr lang="en-US" sz="3200" baseline="-25000" dirty="0" err="1"/>
              <a:t>max</a:t>
            </a:r>
            <a:r>
              <a:rPr lang="en-US" sz="3200" dirty="0"/>
              <a:t> = 1/800ps = 1.25 GHz</a:t>
            </a:r>
          </a:p>
          <a:p>
            <a:r>
              <a:rPr lang="en-US" sz="3840" dirty="0"/>
              <a:t>Most blocks idle most of the time</a:t>
            </a:r>
          </a:p>
          <a:p>
            <a:pPr lvl="1"/>
            <a:r>
              <a:rPr lang="en-US" sz="3200" dirty="0"/>
              <a:t>E.g. </a:t>
            </a:r>
            <a:r>
              <a:rPr lang="en-US" sz="3200" dirty="0" err="1"/>
              <a:t>f</a:t>
            </a:r>
            <a:r>
              <a:rPr lang="en-US" sz="3200" baseline="-25000" dirty="0" err="1"/>
              <a:t>max,ALU</a:t>
            </a:r>
            <a:r>
              <a:rPr lang="en-US" sz="3200" dirty="0"/>
              <a:t> = 1/200ps = 5 GHz!</a:t>
            </a:r>
          </a:p>
        </p:txBody>
      </p:sp>
      <p:graphicFrame>
        <p:nvGraphicFramePr>
          <p:cNvPr id="11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328193"/>
              </p:ext>
            </p:extLst>
          </p:nvPr>
        </p:nvGraphicFramePr>
        <p:xfrm>
          <a:off x="356382" y="1310640"/>
          <a:ext cx="13804896" cy="2706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6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3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3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3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03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096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110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/>
                        <a:t>Instr</a:t>
                      </a:r>
                      <a:endParaRPr lang="en-US" sz="2200" b="1" dirty="0"/>
                    </a:p>
                  </a:txBody>
                  <a:tcPr marL="146304" marR="146304" marT="54864" marB="5486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IF = 200ps</a:t>
                      </a:r>
                    </a:p>
                  </a:txBody>
                  <a:tcPr marL="146304" marR="146304" marT="54864" marB="5486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ID = 100ps</a:t>
                      </a:r>
                    </a:p>
                  </a:txBody>
                  <a:tcPr marL="146304" marR="146304" marT="54864" marB="5486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ALU = 200ps</a:t>
                      </a:r>
                    </a:p>
                  </a:txBody>
                  <a:tcPr marL="146304" marR="146304" marT="54864" marB="5486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MEM=200ps</a:t>
                      </a:r>
                    </a:p>
                  </a:txBody>
                  <a:tcPr marL="146304" marR="146304" marT="54864" marB="5486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WB</a:t>
                      </a:r>
                      <a:r>
                        <a:rPr lang="en-US" sz="2200" b="1" baseline="0" dirty="0"/>
                        <a:t> = 100ps</a:t>
                      </a:r>
                      <a:endParaRPr lang="en-US" sz="2200" b="1" dirty="0"/>
                    </a:p>
                  </a:txBody>
                  <a:tcPr marL="146304" marR="146304" marT="54864" marB="54864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Total</a:t>
                      </a:r>
                    </a:p>
                  </a:txBody>
                  <a:tcPr marL="146304" marR="146304" marT="54864" marB="54864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chemeClr val="tx2"/>
                        </a:solidFill>
                      </a:endParaRP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600ps</a:t>
                      </a:r>
                    </a:p>
                  </a:txBody>
                  <a:tcPr marL="146304" marR="146304" marT="54864" marB="548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2"/>
                          </a:solidFill>
                        </a:rPr>
                        <a:t>beq</a:t>
                      </a:r>
                      <a:endParaRPr lang="en-US" sz="2200" b="1" dirty="0">
                        <a:solidFill>
                          <a:schemeClr val="tx2"/>
                        </a:solidFill>
                      </a:endParaRP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chemeClr val="tx2"/>
                        </a:solidFill>
                      </a:endParaRP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chemeClr val="tx2"/>
                        </a:solidFill>
                      </a:endParaRP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500ps</a:t>
                      </a:r>
                    </a:p>
                  </a:txBody>
                  <a:tcPr marL="146304" marR="146304" marT="54864" marB="548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2"/>
                          </a:solidFill>
                        </a:rPr>
                        <a:t>jal</a:t>
                      </a:r>
                      <a:endParaRPr lang="en-US" sz="2200" b="1" dirty="0">
                        <a:solidFill>
                          <a:schemeClr val="tx2"/>
                        </a:solidFill>
                      </a:endParaRP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chemeClr val="tx2"/>
                        </a:solidFill>
                      </a:endParaRP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chemeClr val="tx2"/>
                        </a:solidFill>
                      </a:endParaRP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500ps</a:t>
                      </a:r>
                    </a:p>
                  </a:txBody>
                  <a:tcPr marL="146304" marR="146304" marT="54864" marB="5486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2"/>
                          </a:solidFill>
                        </a:rPr>
                        <a:t>lw</a:t>
                      </a:r>
                      <a:endParaRPr lang="en-US" sz="2200" b="1" dirty="0">
                        <a:solidFill>
                          <a:schemeClr val="tx2"/>
                        </a:solidFill>
                      </a:endParaRP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800ps</a:t>
                      </a:r>
                    </a:p>
                  </a:txBody>
                  <a:tcPr marL="146304" marR="146304" marT="54864" marB="5486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1104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2"/>
                          </a:solidFill>
                        </a:rPr>
                        <a:t>sw</a:t>
                      </a:r>
                      <a:endParaRPr lang="en-US" sz="2200" b="1" dirty="0">
                        <a:solidFill>
                          <a:schemeClr val="tx2"/>
                        </a:solidFill>
                      </a:endParaRP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X</a:t>
                      </a: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>
                        <a:solidFill>
                          <a:schemeClr val="tx2"/>
                        </a:solidFill>
                      </a:endParaRPr>
                    </a:p>
                  </a:txBody>
                  <a:tcPr marL="146304" marR="146304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tx2"/>
                          </a:solidFill>
                        </a:rPr>
                        <a:t>700ps</a:t>
                      </a:r>
                    </a:p>
                  </a:txBody>
                  <a:tcPr marL="146304" marR="146304" marT="54864" marB="5486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356382" y="3068654"/>
            <a:ext cx="13804896" cy="4620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463040" fontAlgn="auto">
              <a:spcBef>
                <a:spcPts val="0"/>
              </a:spcBef>
              <a:spcAft>
                <a:spcPts val="0"/>
              </a:spcAft>
            </a:pPr>
            <a:endParaRPr lang="en-US" sz="288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844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Logic Truth Table</a:t>
            </a:r>
          </a:p>
        </p:txBody>
      </p:sp>
      <p:sp>
        <p:nvSpPr>
          <p:cNvPr id="7" name="Date Placeholder 2"/>
          <p:cNvSpPr txBox="1">
            <a:spLocks/>
          </p:cNvSpPr>
          <p:nvPr/>
        </p:nvSpPr>
        <p:spPr>
          <a:xfrm>
            <a:off x="2508740" y="6005514"/>
            <a:ext cx="225083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CS 61c</a:t>
            </a:r>
          </a:p>
        </p:txBody>
      </p:sp>
      <p:sp>
        <p:nvSpPr>
          <p:cNvPr id="8" name="Footer Placeholder 3"/>
          <p:cNvSpPr txBox="1">
            <a:spLocks/>
          </p:cNvSpPr>
          <p:nvPr/>
        </p:nvSpPr>
        <p:spPr>
          <a:xfrm>
            <a:off x="4958862" y="6005514"/>
            <a:ext cx="395067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Lecture 12: Control &amp; Performance</a:t>
            </a:r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4885"/>
              </p:ext>
            </p:extLst>
          </p:nvPr>
        </p:nvGraphicFramePr>
        <p:xfrm>
          <a:off x="1143000" y="990600"/>
          <a:ext cx="12192000" cy="6812280"/>
        </p:xfrm>
        <a:graphic>
          <a:graphicData uri="http://schemas.openxmlformats.org/drawingml/2006/table">
            <a:tbl>
              <a:tblPr firstRow="1" bandRow="1"/>
              <a:tblGrid>
                <a:gridCol w="142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8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94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6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694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947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6947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6947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28600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dirty="0" err="1"/>
                        <a:t>Inst</a:t>
                      </a:r>
                      <a:r>
                        <a:rPr lang="en-US" sz="2100" dirty="0"/>
                        <a:t>[31:0]</a:t>
                      </a:r>
                    </a:p>
                  </a:txBody>
                  <a:tcPr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dirty="0" err="1"/>
                        <a:t>BrEq</a:t>
                      </a:r>
                      <a:endParaRPr lang="en-US" sz="2100" dirty="0"/>
                    </a:p>
                  </a:txBody>
                  <a:tcPr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dirty="0" err="1"/>
                        <a:t>BrLT</a:t>
                      </a:r>
                      <a:endParaRPr lang="en-US" sz="2100" dirty="0"/>
                    </a:p>
                  </a:txBody>
                  <a:tcPr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dirty="0" err="1"/>
                        <a:t>PCSel</a:t>
                      </a:r>
                      <a:endParaRPr lang="en-US" sz="2100" dirty="0"/>
                    </a:p>
                  </a:txBody>
                  <a:tcPr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dirty="0" err="1"/>
                        <a:t>ImmSel</a:t>
                      </a:r>
                      <a:endParaRPr lang="en-US" sz="2100" dirty="0"/>
                    </a:p>
                  </a:txBody>
                  <a:tcPr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dirty="0" err="1"/>
                        <a:t>BrUn</a:t>
                      </a:r>
                      <a:endParaRPr lang="en-US" sz="2100" dirty="0"/>
                    </a:p>
                  </a:txBody>
                  <a:tcPr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dirty="0" err="1"/>
                        <a:t>ASel</a:t>
                      </a:r>
                      <a:endParaRPr lang="en-US" sz="2100" dirty="0"/>
                    </a:p>
                  </a:txBody>
                  <a:tcPr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dirty="0" err="1"/>
                        <a:t>BSel</a:t>
                      </a:r>
                      <a:endParaRPr lang="en-US" sz="2100" dirty="0"/>
                    </a:p>
                  </a:txBody>
                  <a:tcPr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dirty="0" err="1"/>
                        <a:t>ALUSel</a:t>
                      </a:r>
                      <a:endParaRPr lang="en-US" sz="2100" dirty="0"/>
                    </a:p>
                  </a:txBody>
                  <a:tcPr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dirty="0" err="1"/>
                        <a:t>MemRW</a:t>
                      </a:r>
                      <a:endParaRPr lang="en-US" sz="2100" dirty="0"/>
                    </a:p>
                  </a:txBody>
                  <a:tcPr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dirty="0" err="1"/>
                        <a:t>RegWEn</a:t>
                      </a:r>
                      <a:endParaRPr lang="en-US" sz="2100" dirty="0"/>
                    </a:p>
                  </a:txBody>
                  <a:tcPr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dirty="0" err="1"/>
                        <a:t>WBSel</a:t>
                      </a:r>
                      <a:endParaRPr lang="en-US" sz="2100" dirty="0"/>
                    </a:p>
                  </a:txBody>
                  <a:tcPr marR="0" marT="0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b="1" dirty="0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add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+4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 err="1">
                          <a:solidFill>
                            <a:schemeClr val="tx2"/>
                          </a:solidFill>
                        </a:rPr>
                        <a:t>Reg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 err="1">
                          <a:solidFill>
                            <a:schemeClr val="tx2"/>
                          </a:solidFill>
                        </a:rPr>
                        <a:t>Reg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ALU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b="1" dirty="0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sub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+4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 err="1">
                          <a:solidFill>
                            <a:schemeClr val="tx2"/>
                          </a:solidFill>
                        </a:rPr>
                        <a:t>Reg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 err="1">
                          <a:solidFill>
                            <a:schemeClr val="tx2"/>
                          </a:solidFill>
                        </a:rPr>
                        <a:t>Reg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Sub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ALU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60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b="1" i="1" dirty="0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(R-R Op)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+4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 err="1">
                          <a:solidFill>
                            <a:schemeClr val="tx2"/>
                          </a:solidFill>
                        </a:rPr>
                        <a:t>Reg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 err="1">
                          <a:solidFill>
                            <a:schemeClr val="tx2"/>
                          </a:solidFill>
                        </a:rPr>
                        <a:t>Reg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i="1" dirty="0">
                          <a:solidFill>
                            <a:schemeClr val="tx2"/>
                          </a:solidFill>
                        </a:rPr>
                        <a:t>(Op)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ALU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640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b="1" dirty="0" err="1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addi</a:t>
                      </a:r>
                      <a:endParaRPr lang="en-US" sz="2100" b="1" dirty="0">
                        <a:solidFill>
                          <a:schemeClr val="tx2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+4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 err="1">
                          <a:solidFill>
                            <a:schemeClr val="tx2"/>
                          </a:solidFill>
                        </a:rPr>
                        <a:t>Reg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 err="1">
                          <a:solidFill>
                            <a:schemeClr val="tx2"/>
                          </a:solidFill>
                        </a:rPr>
                        <a:t>Imm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ALU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b="1" dirty="0" err="1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lw</a:t>
                      </a:r>
                      <a:endParaRPr lang="en-US" sz="2100" b="1" dirty="0">
                        <a:solidFill>
                          <a:schemeClr val="tx2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+4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 err="1">
                          <a:solidFill>
                            <a:schemeClr val="tx2"/>
                          </a:solidFill>
                        </a:rPr>
                        <a:t>Reg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 err="1">
                          <a:solidFill>
                            <a:schemeClr val="tx2"/>
                          </a:solidFill>
                        </a:rPr>
                        <a:t>Imm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 err="1">
                          <a:solidFill>
                            <a:schemeClr val="tx2"/>
                          </a:solidFill>
                        </a:rPr>
                        <a:t>Mem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b="1" dirty="0" err="1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sw</a:t>
                      </a:r>
                      <a:endParaRPr lang="en-US" sz="2100" b="1" dirty="0">
                        <a:solidFill>
                          <a:schemeClr val="tx2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+4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 err="1">
                          <a:solidFill>
                            <a:schemeClr val="tx2"/>
                          </a:solidFill>
                        </a:rPr>
                        <a:t>Reg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 err="1">
                          <a:solidFill>
                            <a:schemeClr val="tx2"/>
                          </a:solidFill>
                        </a:rPr>
                        <a:t>Imm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Write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b="1" dirty="0" err="1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beq</a:t>
                      </a:r>
                      <a:endParaRPr lang="en-US" sz="2100" b="1" dirty="0">
                        <a:solidFill>
                          <a:schemeClr val="tx2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+4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PC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 err="1">
                          <a:solidFill>
                            <a:schemeClr val="tx2"/>
                          </a:solidFill>
                        </a:rPr>
                        <a:t>Imm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360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b="1" dirty="0" err="1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beq</a:t>
                      </a:r>
                      <a:endParaRPr lang="en-US" sz="2100" b="1" dirty="0">
                        <a:solidFill>
                          <a:schemeClr val="tx2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ALU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PC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 err="1">
                          <a:solidFill>
                            <a:schemeClr val="tx2"/>
                          </a:solidFill>
                        </a:rPr>
                        <a:t>Imm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40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b="1" dirty="0" err="1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bne</a:t>
                      </a:r>
                      <a:endParaRPr lang="en-US" sz="2100" b="1" dirty="0">
                        <a:solidFill>
                          <a:schemeClr val="tx2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ALU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PC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 err="1">
                          <a:solidFill>
                            <a:schemeClr val="tx2"/>
                          </a:solidFill>
                        </a:rPr>
                        <a:t>Imm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120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b="1" dirty="0" err="1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bne</a:t>
                      </a:r>
                      <a:endParaRPr lang="en-US" sz="2100" b="1" dirty="0">
                        <a:solidFill>
                          <a:schemeClr val="tx2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+4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PC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 err="1">
                          <a:solidFill>
                            <a:schemeClr val="tx2"/>
                          </a:solidFill>
                        </a:rPr>
                        <a:t>Imm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b="1" dirty="0" err="1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blt</a:t>
                      </a:r>
                      <a:endParaRPr lang="en-US" sz="2100" b="1" dirty="0">
                        <a:solidFill>
                          <a:schemeClr val="tx2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ALU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PC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 err="1">
                          <a:solidFill>
                            <a:schemeClr val="tx2"/>
                          </a:solidFill>
                        </a:rPr>
                        <a:t>Imm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b="1" dirty="0" err="1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bltu</a:t>
                      </a:r>
                      <a:endParaRPr lang="en-US" sz="2100" b="1" dirty="0">
                        <a:solidFill>
                          <a:schemeClr val="tx2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ALU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PC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 err="1">
                          <a:solidFill>
                            <a:schemeClr val="tx2"/>
                          </a:solidFill>
                        </a:rPr>
                        <a:t>Imm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9400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b="1" dirty="0" err="1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jalr</a:t>
                      </a:r>
                      <a:endParaRPr lang="en-US" sz="2100" b="1" dirty="0">
                        <a:solidFill>
                          <a:schemeClr val="tx2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ALU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 err="1">
                          <a:solidFill>
                            <a:schemeClr val="tx2"/>
                          </a:solidFill>
                        </a:rPr>
                        <a:t>Reg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 err="1">
                          <a:solidFill>
                            <a:schemeClr val="tx2"/>
                          </a:solidFill>
                        </a:rPr>
                        <a:t>Imm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PC+4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9400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b="1" dirty="0" err="1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jal</a:t>
                      </a:r>
                      <a:endParaRPr lang="en-US" sz="2100" b="1" dirty="0">
                        <a:solidFill>
                          <a:schemeClr val="tx2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ALU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J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PC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 err="1">
                          <a:solidFill>
                            <a:schemeClr val="tx2"/>
                          </a:solidFill>
                        </a:rPr>
                        <a:t>Imm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PC+4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9400"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100" b="1" dirty="0" err="1">
                          <a:solidFill>
                            <a:schemeClr val="tx2"/>
                          </a:solidFill>
                          <a:latin typeface="Courier New"/>
                          <a:cs typeface="Courier New"/>
                        </a:rPr>
                        <a:t>auipc</a:t>
                      </a:r>
                      <a:endParaRPr lang="en-US" sz="2100" b="1" dirty="0">
                        <a:solidFill>
                          <a:schemeClr val="tx2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+4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U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PC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 err="1">
                          <a:solidFill>
                            <a:schemeClr val="tx2"/>
                          </a:solidFill>
                        </a:rPr>
                        <a:t>Imm</a:t>
                      </a:r>
                      <a:endParaRPr lang="en-US" sz="21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Add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Read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114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8229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2344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64592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05740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46888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88036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291840" algn="l" defTabSz="411480" rtl="0" eaLnBrk="1" latinLnBrk="0" hangingPunct="1">
                        <a:defRPr sz="162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100" dirty="0">
                          <a:solidFill>
                            <a:schemeClr val="tx2"/>
                          </a:solidFill>
                        </a:rPr>
                        <a:t>ALU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60000"/>
                        <a:lumOff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2517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Realization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371600"/>
            <a:ext cx="1256157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sz="5760" dirty="0"/>
              <a:t>ROM</a:t>
            </a:r>
          </a:p>
          <a:p>
            <a:pPr lvl="1"/>
            <a:r>
              <a:rPr lang="en-US" sz="5120" dirty="0"/>
              <a:t>“Read-Only Memory”</a:t>
            </a:r>
          </a:p>
          <a:p>
            <a:pPr lvl="1"/>
            <a:r>
              <a:rPr lang="en-US" sz="5120" dirty="0"/>
              <a:t>Regular structure</a:t>
            </a:r>
          </a:p>
          <a:p>
            <a:pPr lvl="1"/>
            <a:r>
              <a:rPr lang="en-US" sz="5120" dirty="0"/>
              <a:t>Can be easily reprogrammed</a:t>
            </a:r>
          </a:p>
          <a:p>
            <a:pPr lvl="2"/>
            <a:r>
              <a:rPr lang="en-US" sz="4480" dirty="0"/>
              <a:t>fix errors</a:t>
            </a:r>
          </a:p>
          <a:p>
            <a:pPr lvl="2"/>
            <a:r>
              <a:rPr lang="en-US" sz="4480" dirty="0"/>
              <a:t>add instructions</a:t>
            </a:r>
          </a:p>
          <a:p>
            <a:pPr lvl="1"/>
            <a:r>
              <a:rPr lang="en-US" sz="5120" dirty="0"/>
              <a:t>Popular when designing control logic manually</a:t>
            </a:r>
          </a:p>
          <a:p>
            <a:r>
              <a:rPr lang="en-US" sz="5760" dirty="0"/>
              <a:t>Combinatorial Logic</a:t>
            </a:r>
          </a:p>
          <a:p>
            <a:pPr lvl="1"/>
            <a:r>
              <a:rPr lang="en-US" sz="5120" dirty="0"/>
              <a:t>Today, chip designers use logic synthesis tools to convert truth tables to networks of gates</a:t>
            </a:r>
          </a:p>
        </p:txBody>
      </p:sp>
    </p:spTree>
    <p:extLst>
      <p:ext uri="{BB962C8B-B14F-4D97-AF65-F5344CB8AC3E}">
        <p14:creationId xmlns:p14="http://schemas.microsoft.com/office/powerpoint/2010/main" val="31746952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Single-Cycle RISC-V RV32I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93523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F131CF-B26C-E347-9AC9-78212C099DD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13760" y="3202590"/>
            <a:ext cx="975360" cy="109728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7671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9894053" y="2714910"/>
            <a:ext cx="797013" cy="1584960"/>
            <a:chOff x="6336182" y="3115310"/>
            <a:chExt cx="498133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36182" y="3181351"/>
              <a:ext cx="498133" cy="324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60" dirty="0">
                  <a:solidFill>
                    <a:schemeClr val="bg2">
                      <a:lumMod val="50000"/>
                    </a:schemeClr>
                  </a:solidFill>
                </a:rPr>
                <a:t>ALU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556627" y="4787552"/>
            <a:ext cx="905131" cy="1219200"/>
            <a:chOff x="3777693" y="3105150"/>
            <a:chExt cx="565707" cy="7620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7693" y="3218081"/>
              <a:ext cx="528189" cy="550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60" dirty="0" err="1">
                  <a:solidFill>
                    <a:schemeClr val="bg2">
                      <a:lumMod val="50000"/>
                    </a:schemeClr>
                  </a:solidFill>
                </a:rPr>
                <a:t>Imm</a:t>
              </a:r>
              <a:r>
                <a:rPr lang="en-US" sz="2560" dirty="0">
                  <a:solidFill>
                    <a:schemeClr val="bg2">
                      <a:lumMod val="50000"/>
                    </a:schemeClr>
                  </a:solidFill>
                </a:rPr>
                <a:t>.</a:t>
              </a:r>
            </a:p>
            <a:p>
              <a:r>
                <a:rPr lang="en-US" sz="2560" dirty="0">
                  <a:solidFill>
                    <a:schemeClr val="bg2">
                      <a:lumMod val="50000"/>
                    </a:schemeClr>
                  </a:solidFill>
                </a:rPr>
                <a:t>Gen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428473" y="2227234"/>
            <a:ext cx="472963" cy="731520"/>
            <a:chOff x="5190798" y="3257550"/>
            <a:chExt cx="295602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90798" y="3333750"/>
              <a:ext cx="280125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2560" dirty="0">
                  <a:solidFill>
                    <a:schemeClr val="bg2">
                      <a:lumMod val="50000"/>
                    </a:schemeClr>
                  </a:solidFill>
                </a:rPr>
                <a:t>+4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1216640" y="2958750"/>
            <a:ext cx="1584960" cy="134112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560" dirty="0">
                  <a:solidFill>
                    <a:schemeClr val="bg2">
                      <a:lumMod val="50000"/>
                    </a:schemeClr>
                  </a:solidFill>
                  <a:latin typeface="Calibri"/>
                  <a:cs typeface="Calibri"/>
                </a:rPr>
                <a:t>DMEM</a:t>
              </a:r>
              <a:endParaRPr lang="en-US" sz="8064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562723" y="3324511"/>
            <a:ext cx="1219200" cy="1097280"/>
            <a:chOff x="5029200" y="3333750"/>
            <a:chExt cx="762000" cy="685800"/>
          </a:xfrm>
        </p:grpSpPr>
        <p:sp>
          <p:nvSpPr>
            <p:cNvPr id="73" name="Trapezoid 72"/>
            <p:cNvSpPr/>
            <p:nvPr/>
          </p:nvSpPr>
          <p:spPr>
            <a:xfrm rot="5400000">
              <a:off x="4989949" y="3449201"/>
              <a:ext cx="685800" cy="454898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29200" y="3409950"/>
              <a:ext cx="762000" cy="427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20" dirty="0">
                  <a:solidFill>
                    <a:schemeClr val="bg2">
                      <a:lumMod val="50000"/>
                    </a:schemeClr>
                  </a:solidFill>
                </a:rPr>
                <a:t>Branch Comp.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5791200" y="2349150"/>
            <a:ext cx="1388492" cy="2316480"/>
            <a:chOff x="3639729" y="1428750"/>
            <a:chExt cx="867808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rgbClr val="76717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  <a:latin typeface="Calibri"/>
                    <a:cs typeface="Calibri"/>
                  </a:rPr>
                  <a:t>Reg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76717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64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45478" y="2234684"/>
              <a:ext cx="42179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920" dirty="0" err="1">
                  <a:solidFill>
                    <a:schemeClr val="bg2">
                      <a:lumMod val="50000"/>
                    </a:schemeClr>
                  </a:solidFill>
                </a:rPr>
                <a:t>AddrA</a:t>
              </a:r>
              <a:endParaRPr lang="en-US" sz="192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48771" y="2463284"/>
              <a:ext cx="40576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920" dirty="0" err="1">
                  <a:solidFill>
                    <a:schemeClr val="bg2">
                      <a:lumMod val="50000"/>
                    </a:schemeClr>
                  </a:solidFill>
                </a:rPr>
                <a:t>AddrB</a:t>
              </a:r>
              <a:endParaRPr lang="en-US" sz="192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06786" y="2234684"/>
              <a:ext cx="4007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920" dirty="0" err="1">
                  <a:solidFill>
                    <a:schemeClr val="bg2">
                      <a:lumMod val="50000"/>
                    </a:schemeClr>
                  </a:solidFill>
                </a:rPr>
                <a:t>DataA</a:t>
              </a:r>
              <a:endParaRPr lang="en-US" sz="192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39729" y="1998881"/>
              <a:ext cx="43481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920" dirty="0" err="1">
                  <a:solidFill>
                    <a:schemeClr val="bg2">
                      <a:lumMod val="50000"/>
                    </a:schemeClr>
                  </a:solidFill>
                </a:rPr>
                <a:t>AddrD</a:t>
              </a:r>
              <a:endParaRPr lang="en-US" sz="192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1118" y="24632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920" dirty="0" err="1">
                  <a:solidFill>
                    <a:schemeClr val="bg2">
                      <a:lumMod val="50000"/>
                    </a:schemeClr>
                  </a:solidFill>
                </a:rPr>
                <a:t>DataB</a:t>
              </a:r>
              <a:endParaRPr lang="en-US" sz="192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44876" y="1694081"/>
              <a:ext cx="41377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920" dirty="0" err="1">
                  <a:solidFill>
                    <a:schemeClr val="bg2">
                      <a:lumMod val="50000"/>
                    </a:schemeClr>
                  </a:solidFill>
                </a:rPr>
                <a:t>DataD</a:t>
              </a:r>
              <a:endParaRPr lang="en-US" sz="192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1207183" y="3324510"/>
            <a:ext cx="511358" cy="2954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920" dirty="0" err="1">
                <a:solidFill>
                  <a:schemeClr val="bg2">
                    <a:lumMod val="50000"/>
                  </a:schemeClr>
                </a:solidFill>
              </a:rPr>
              <a:t>Addr</a:t>
            </a:r>
            <a:endParaRPr lang="en-US" sz="192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1232259" y="3760565"/>
            <a:ext cx="734175" cy="2954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920" dirty="0" err="1">
                <a:solidFill>
                  <a:schemeClr val="bg2">
                    <a:lumMod val="50000"/>
                  </a:schemeClr>
                </a:solidFill>
              </a:rPr>
              <a:t>DataW</a:t>
            </a:r>
            <a:endParaRPr lang="en-US" sz="192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2064470" y="3446430"/>
            <a:ext cx="626775" cy="2954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920" dirty="0" err="1">
                <a:solidFill>
                  <a:schemeClr val="bg2">
                    <a:lumMod val="50000"/>
                  </a:schemeClr>
                </a:solidFill>
              </a:rPr>
              <a:t>DataR</a:t>
            </a:r>
            <a:endParaRPr lang="en-US" sz="192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9509752" y="2592989"/>
            <a:ext cx="243840" cy="853440"/>
            <a:chOff x="5791200" y="1352550"/>
            <a:chExt cx="152400" cy="533400"/>
          </a:xfrm>
        </p:grpSpPr>
        <p:sp>
          <p:nvSpPr>
            <p:cNvPr id="72" name="Trapezoid 7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920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10676" y="1638300"/>
              <a:ext cx="7714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920" dirty="0">
                  <a:solidFill>
                    <a:schemeClr val="bg2">
                      <a:lumMod val="50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12801600" y="3604811"/>
            <a:ext cx="588243" cy="24499"/>
          </a:xfrm>
          <a:prstGeom prst="straightConnector1">
            <a:avLst/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13411200" y="2714910"/>
            <a:ext cx="243840" cy="1219200"/>
            <a:chOff x="8229600" y="1733550"/>
            <a:chExt cx="152400" cy="762000"/>
          </a:xfrm>
        </p:grpSpPr>
        <p:sp>
          <p:nvSpPr>
            <p:cNvPr id="66" name="Trapezoid 65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920" dirty="0">
                  <a:solidFill>
                    <a:schemeClr val="bg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255000" y="2016125"/>
              <a:ext cx="76200" cy="18466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920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255000" y="1800225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920" dirty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</a:p>
          </p:txBody>
        </p:sp>
      </p:grpSp>
      <p:cxnSp>
        <p:nvCxnSpPr>
          <p:cNvPr id="127" name="Straight Arrow Connector 126"/>
          <p:cNvCxnSpPr>
            <a:stCxn id="28" idx="0"/>
            <a:endCxn id="97" idx="1"/>
          </p:cNvCxnSpPr>
          <p:nvPr/>
        </p:nvCxnSpPr>
        <p:spPr>
          <a:xfrm flipV="1">
            <a:off x="10607042" y="3472243"/>
            <a:ext cx="600141" cy="35147"/>
          </a:xfrm>
          <a:prstGeom prst="straightConnector1">
            <a:avLst/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10850880" y="2016875"/>
            <a:ext cx="0" cy="1479085"/>
          </a:xfrm>
          <a:prstGeom prst="line">
            <a:avLst/>
          </a:prstGeom>
          <a:ln w="28575" cmpd="sng">
            <a:solidFill>
              <a:srgbClr val="7671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1463039" y="2016875"/>
            <a:ext cx="11948162" cy="1307635"/>
          </a:xfrm>
          <a:prstGeom prst="bentConnector3">
            <a:avLst>
              <a:gd name="adj1" fmla="val 96694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1144501" y="2330851"/>
            <a:ext cx="1002835" cy="365760"/>
          </a:xfrm>
          <a:prstGeom prst="bentConnector3">
            <a:avLst>
              <a:gd name="adj1" fmla="val 101558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828792" y="2836829"/>
            <a:ext cx="243840" cy="85344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920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676" y="1638300"/>
              <a:ext cx="77144" cy="18466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920" dirty="0">
                  <a:solidFill>
                    <a:schemeClr val="bg2">
                      <a:lumMod val="50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2072632" y="3263549"/>
            <a:ext cx="289568" cy="1"/>
          </a:xfrm>
          <a:prstGeom prst="line">
            <a:avLst/>
          </a:prstGeom>
          <a:ln w="28575" cmpd="sng">
            <a:solidFill>
              <a:srgbClr val="7671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2946941" y="3263550"/>
            <a:ext cx="466819" cy="48768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2852691" y="2593502"/>
            <a:ext cx="634459" cy="67056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3901440" y="1861470"/>
            <a:ext cx="487680" cy="731520"/>
          </a:xfrm>
          <a:prstGeom prst="bentConnector2">
            <a:avLst/>
          </a:prstGeom>
          <a:ln w="28575" cmpd="sng">
            <a:solidFill>
              <a:srgbClr val="76717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>
            <a:off x="4389120" y="1861470"/>
            <a:ext cx="9022080" cy="1097280"/>
          </a:xfrm>
          <a:prstGeom prst="bentConnector3">
            <a:avLst>
              <a:gd name="adj1" fmla="val 97158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1828800" y="1861470"/>
            <a:ext cx="2560320" cy="1584960"/>
          </a:xfrm>
          <a:prstGeom prst="bentConnector3">
            <a:avLst>
              <a:gd name="adj1" fmla="val 124407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9753600" y="3017521"/>
            <a:ext cx="243840" cy="2190"/>
          </a:xfrm>
          <a:prstGeom prst="straightConnector1">
            <a:avLst/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9" idx="3"/>
            <a:endCxn id="105" idx="1"/>
          </p:cNvCxnSpPr>
          <p:nvPr/>
        </p:nvCxnSpPr>
        <p:spPr>
          <a:xfrm flipV="1">
            <a:off x="7179692" y="3197922"/>
            <a:ext cx="2361222" cy="588455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/>
          <p:nvPr/>
        </p:nvCxnSpPr>
        <p:spPr>
          <a:xfrm>
            <a:off x="7132035" y="4152138"/>
            <a:ext cx="1531675" cy="512226"/>
          </a:xfrm>
          <a:prstGeom prst="bentConnector3">
            <a:avLst>
              <a:gd name="adj1" fmla="val 16834"/>
            </a:avLst>
          </a:prstGeom>
          <a:ln w="28575" cmpd="sng">
            <a:solidFill>
              <a:srgbClr val="76717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7437121" y="3777673"/>
            <a:ext cx="293717" cy="18040"/>
          </a:xfrm>
          <a:prstGeom prst="straightConnector1">
            <a:avLst/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V="1">
            <a:off x="7259783" y="4137892"/>
            <a:ext cx="415635" cy="9237"/>
          </a:xfrm>
          <a:prstGeom prst="straightConnector1">
            <a:avLst/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/>
          <p:nvPr/>
        </p:nvCxnSpPr>
        <p:spPr>
          <a:xfrm flipV="1">
            <a:off x="3166028" y="2194945"/>
            <a:ext cx="5142677" cy="856538"/>
          </a:xfrm>
          <a:prstGeom prst="bentConnector3">
            <a:avLst>
              <a:gd name="adj1" fmla="val 27385"/>
            </a:avLst>
          </a:prstGeom>
          <a:ln w="28575" cmpd="sng">
            <a:solidFill>
              <a:srgbClr val="76717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8290560" y="2185696"/>
            <a:ext cx="1219200" cy="587984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362200" y="2592991"/>
            <a:ext cx="584741" cy="1341118"/>
            <a:chOff x="1447800" y="1809750"/>
            <a:chExt cx="365463" cy="838199"/>
          </a:xfrm>
        </p:grpSpPr>
        <p:sp>
          <p:nvSpPr>
            <p:cNvPr id="19" name="Rectangle 1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bg2">
                      <a:lumMod val="50000"/>
                    </a:schemeClr>
                  </a:solidFill>
                  <a:latin typeface="Courier New"/>
                  <a:cs typeface="Courier New"/>
                </a:rPr>
                <a:t>pc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265912" y="3505199"/>
            <a:ext cx="243840" cy="853440"/>
            <a:chOff x="5791200" y="1352550"/>
            <a:chExt cx="152400" cy="533400"/>
          </a:xfrm>
        </p:grpSpPr>
        <p:sp>
          <p:nvSpPr>
            <p:cNvPr id="116" name="Trapezoid 1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920" dirty="0">
                  <a:solidFill>
                    <a:schemeClr val="bg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10676" y="1638300"/>
              <a:ext cx="7714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920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</a:p>
          </p:txBody>
        </p:sp>
      </p:grpSp>
      <p:cxnSp>
        <p:nvCxnSpPr>
          <p:cNvPr id="394" name="Elbow Connector 393"/>
          <p:cNvCxnSpPr>
            <a:stCxn id="16" idx="3"/>
            <a:endCxn id="22" idx="1"/>
          </p:cNvCxnSpPr>
          <p:nvPr/>
        </p:nvCxnSpPr>
        <p:spPr>
          <a:xfrm flipV="1">
            <a:off x="4389120" y="3507390"/>
            <a:ext cx="1430674" cy="24384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4618182" y="3934111"/>
            <a:ext cx="1233978" cy="581"/>
          </a:xfrm>
          <a:prstGeom prst="straightConnector1">
            <a:avLst/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4636655" y="4299873"/>
            <a:ext cx="1215506" cy="4274"/>
          </a:xfrm>
          <a:prstGeom prst="straightConnector1">
            <a:avLst/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flipV="1">
            <a:off x="4618182" y="5397151"/>
            <a:ext cx="990138" cy="15358"/>
          </a:xfrm>
          <a:prstGeom prst="straightConnector1">
            <a:avLst/>
          </a:prstGeom>
          <a:ln w="28575" cmpd="sng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5329382" y="1671783"/>
            <a:ext cx="8325658" cy="1652728"/>
          </a:xfrm>
          <a:prstGeom prst="bentConnector3">
            <a:avLst>
              <a:gd name="adj1" fmla="val -2374"/>
            </a:avLst>
          </a:prstGeom>
          <a:ln w="28575" cmpd="sng">
            <a:solidFill>
              <a:srgbClr val="76717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4937760" y="2103120"/>
            <a:ext cx="1341120" cy="487680"/>
          </a:xfrm>
          <a:prstGeom prst="bentConnector3">
            <a:avLst>
              <a:gd name="adj1" fmla="val 100275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9509760" y="3992880"/>
            <a:ext cx="592976" cy="3696"/>
          </a:xfrm>
          <a:prstGeom prst="straightConnector1">
            <a:avLst/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8656320" y="4048298"/>
            <a:ext cx="2560320" cy="609600"/>
          </a:xfrm>
          <a:prstGeom prst="bentConnector3">
            <a:avLst>
              <a:gd name="adj1" fmla="val 86075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4789816" y="3175724"/>
            <a:ext cx="860812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>
                <a:solidFill>
                  <a:schemeClr val="bg2">
                    <a:lumMod val="50000"/>
                  </a:schemeClr>
                </a:solidFill>
              </a:rPr>
              <a:t>inst</a:t>
            </a:r>
            <a:r>
              <a:rPr lang="en-US" sz="1760" dirty="0">
                <a:solidFill>
                  <a:schemeClr val="bg2">
                    <a:lumMod val="50000"/>
                  </a:schemeClr>
                </a:solidFill>
              </a:rPr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4763693" y="3627121"/>
            <a:ext cx="973023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>
                <a:solidFill>
                  <a:schemeClr val="bg2">
                    <a:lumMod val="50000"/>
                  </a:schemeClr>
                </a:solidFill>
              </a:rPr>
              <a:t>inst</a:t>
            </a:r>
            <a:r>
              <a:rPr lang="en-US" sz="1760" dirty="0">
                <a:solidFill>
                  <a:schemeClr val="bg2">
                    <a:lumMod val="50000"/>
                  </a:schemeClr>
                </a:solidFill>
              </a:rPr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4763693" y="3992881"/>
            <a:ext cx="973023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>
                <a:solidFill>
                  <a:schemeClr val="bg2">
                    <a:lumMod val="50000"/>
                  </a:schemeClr>
                </a:solidFill>
              </a:rPr>
              <a:t>inst</a:t>
            </a:r>
            <a:r>
              <a:rPr lang="en-US" sz="1760" dirty="0">
                <a:solidFill>
                  <a:schemeClr val="bg2">
                    <a:lumMod val="50000"/>
                  </a:schemeClr>
                </a:solidFill>
              </a:rPr>
              <a:t>[24:20]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4677626" y="5016270"/>
            <a:ext cx="860812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>
                <a:solidFill>
                  <a:schemeClr val="bg2">
                    <a:lumMod val="50000"/>
                  </a:schemeClr>
                </a:solidFill>
              </a:rPr>
              <a:t>inst</a:t>
            </a:r>
            <a:r>
              <a:rPr lang="en-US" sz="1760" dirty="0">
                <a:solidFill>
                  <a:schemeClr val="bg2">
                    <a:lumMod val="50000"/>
                  </a:schemeClr>
                </a:solidFill>
              </a:rPr>
              <a:t>[31:7]</a:t>
            </a:r>
          </a:p>
        </p:txBody>
      </p:sp>
      <p:cxnSp>
        <p:nvCxnSpPr>
          <p:cNvPr id="513" name="Elbow Connector 512"/>
          <p:cNvCxnSpPr/>
          <p:nvPr/>
        </p:nvCxnSpPr>
        <p:spPr>
          <a:xfrm rot="5400000" flipH="1" flipV="1">
            <a:off x="8496303" y="3914141"/>
            <a:ext cx="934722" cy="604522"/>
          </a:xfrm>
          <a:prstGeom prst="bentConnector3">
            <a:avLst>
              <a:gd name="adj1" fmla="val 100463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7" name="TextBox 526"/>
          <p:cNvSpPr txBox="1"/>
          <p:nvPr/>
        </p:nvSpPr>
        <p:spPr>
          <a:xfrm>
            <a:off x="13198690" y="2265679"/>
            <a:ext cx="455253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>
                <a:solidFill>
                  <a:schemeClr val="bg2">
                    <a:lumMod val="50000"/>
                  </a:schemeClr>
                </a:solidFill>
              </a:rPr>
              <a:t>pc+4</a:t>
            </a:r>
          </a:p>
        </p:txBody>
      </p:sp>
      <p:sp>
        <p:nvSpPr>
          <p:cNvPr id="528" name="TextBox 527"/>
          <p:cNvSpPr txBox="1"/>
          <p:nvPr/>
        </p:nvSpPr>
        <p:spPr>
          <a:xfrm>
            <a:off x="12688038" y="2491047"/>
            <a:ext cx="258083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>
                <a:solidFill>
                  <a:schemeClr val="bg2">
                    <a:lumMod val="50000"/>
                  </a:schemeClr>
                </a:solidFill>
              </a:rPr>
              <a:t>alu</a:t>
            </a:r>
            <a:endParaRPr lang="en-US" sz="176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9" name="TextBox 528"/>
          <p:cNvSpPr txBox="1"/>
          <p:nvPr/>
        </p:nvSpPr>
        <p:spPr>
          <a:xfrm>
            <a:off x="12847781" y="3769359"/>
            <a:ext cx="535709" cy="270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60" dirty="0" err="1">
                <a:solidFill>
                  <a:schemeClr val="bg2">
                    <a:lumMod val="50000"/>
                  </a:schemeClr>
                </a:solidFill>
              </a:rPr>
              <a:t>mem</a:t>
            </a:r>
            <a:endParaRPr lang="en-US" sz="176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0" name="TextBox 529"/>
          <p:cNvSpPr txBox="1"/>
          <p:nvPr/>
        </p:nvSpPr>
        <p:spPr>
          <a:xfrm>
            <a:off x="13733685" y="3340793"/>
            <a:ext cx="274114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>
                <a:solidFill>
                  <a:schemeClr val="bg2">
                    <a:lumMod val="50000"/>
                  </a:schemeClr>
                </a:solidFill>
              </a:rPr>
              <a:t>wb</a:t>
            </a:r>
            <a:endParaRPr lang="en-US" sz="176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1302327" y="2975033"/>
            <a:ext cx="333912" cy="270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60" dirty="0" err="1">
                <a:solidFill>
                  <a:schemeClr val="bg2">
                    <a:lumMod val="50000"/>
                  </a:schemeClr>
                </a:solidFill>
              </a:rPr>
              <a:t>alu</a:t>
            </a:r>
            <a:endParaRPr lang="en-US" sz="176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1121221" y="3442393"/>
            <a:ext cx="455253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>
                <a:solidFill>
                  <a:schemeClr val="bg2">
                    <a:lumMod val="50000"/>
                  </a:schemeClr>
                </a:solidFill>
              </a:rPr>
              <a:t>pc+4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8499210" y="2895601"/>
            <a:ext cx="838659" cy="270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60" dirty="0" err="1">
                <a:solidFill>
                  <a:schemeClr val="bg2">
                    <a:lumMod val="50000"/>
                  </a:schemeClr>
                </a:solidFill>
              </a:rPr>
              <a:t>Reg</a:t>
            </a:r>
            <a:r>
              <a:rPr lang="en-US" sz="1760" dirty="0">
                <a:solidFill>
                  <a:schemeClr val="bg2">
                    <a:lumMod val="50000"/>
                  </a:schemeClr>
                </a:solidFill>
              </a:rPr>
              <a:t>[rs1]</a:t>
            </a:r>
          </a:p>
        </p:txBody>
      </p:sp>
      <p:sp>
        <p:nvSpPr>
          <p:cNvPr id="534" name="TextBox 533"/>
          <p:cNvSpPr txBox="1"/>
          <p:nvPr/>
        </p:nvSpPr>
        <p:spPr>
          <a:xfrm>
            <a:off x="8633093" y="2398850"/>
            <a:ext cx="350979" cy="270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60" dirty="0">
                <a:solidFill>
                  <a:schemeClr val="bg2">
                    <a:lumMod val="50000"/>
                  </a:schemeClr>
                </a:solidFill>
              </a:rPr>
              <a:t>pc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6796118" y="5134495"/>
            <a:ext cx="1006762" cy="270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60" dirty="0" err="1">
                <a:solidFill>
                  <a:schemeClr val="bg2">
                    <a:lumMod val="50000"/>
                  </a:schemeClr>
                </a:solidFill>
              </a:rPr>
              <a:t>imm</a:t>
            </a:r>
            <a:r>
              <a:rPr lang="en-US" sz="1760" dirty="0">
                <a:solidFill>
                  <a:schemeClr val="bg2">
                    <a:lumMod val="50000"/>
                  </a:schemeClr>
                </a:solidFill>
              </a:rPr>
              <a:t>[31:0]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8479970" y="3374211"/>
            <a:ext cx="853440" cy="270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60" dirty="0" err="1">
                <a:solidFill>
                  <a:schemeClr val="bg2">
                    <a:lumMod val="50000"/>
                  </a:schemeClr>
                </a:solidFill>
              </a:rPr>
              <a:t>Reg</a:t>
            </a:r>
            <a:r>
              <a:rPr lang="en-US" sz="1760" dirty="0">
                <a:solidFill>
                  <a:schemeClr val="bg2">
                    <a:lumMod val="50000"/>
                  </a:schemeClr>
                </a:solidFill>
              </a:rPr>
              <a:t>[rs2]</a:t>
            </a:r>
          </a:p>
        </p:txBody>
      </p:sp>
      <p:cxnSp>
        <p:nvCxnSpPr>
          <p:cNvPr id="563" name="Elbow Connector 562"/>
          <p:cNvCxnSpPr>
            <a:stCxn id="52" idx="3"/>
          </p:cNvCxnSpPr>
          <p:nvPr/>
        </p:nvCxnSpPr>
        <p:spPr>
          <a:xfrm flipV="1">
            <a:off x="6401729" y="4114801"/>
            <a:ext cx="2864192" cy="1293562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9" name="Rectangle 568"/>
          <p:cNvSpPr/>
          <p:nvPr/>
        </p:nvSpPr>
        <p:spPr>
          <a:xfrm>
            <a:off x="1341121" y="6431280"/>
            <a:ext cx="12589163" cy="1145309"/>
          </a:xfrm>
          <a:prstGeom prst="rect">
            <a:avLst/>
          </a:prstGeom>
          <a:solidFill>
            <a:srgbClr val="FFC000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46304" tIns="73152" rIns="146304" bIns="7315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Control Logic</a:t>
            </a:r>
          </a:p>
        </p:txBody>
      </p:sp>
      <p:sp>
        <p:nvSpPr>
          <p:cNvPr id="523" name="TextBox 522"/>
          <p:cNvSpPr txBox="1"/>
          <p:nvPr/>
        </p:nvSpPr>
        <p:spPr>
          <a:xfrm>
            <a:off x="4153000" y="6526198"/>
            <a:ext cx="860812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/>
              <a:t>inst</a:t>
            </a:r>
            <a:r>
              <a:rPr lang="en-US" sz="1760" dirty="0"/>
              <a:t>[31:0]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5496410" y="6553201"/>
            <a:ext cx="665246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/>
              <a:t>ImmSel</a:t>
            </a:r>
            <a:endParaRPr lang="en-US" sz="1760" dirty="0"/>
          </a:p>
        </p:txBody>
      </p:sp>
      <p:sp>
        <p:nvSpPr>
          <p:cNvPr id="583" name="TextBox 582"/>
          <p:cNvSpPr txBox="1"/>
          <p:nvPr/>
        </p:nvSpPr>
        <p:spPr>
          <a:xfrm>
            <a:off x="6350790" y="6553200"/>
            <a:ext cx="72776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RegWEn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584" name="TextBox 583"/>
          <p:cNvSpPr txBox="1"/>
          <p:nvPr/>
        </p:nvSpPr>
        <p:spPr>
          <a:xfrm>
            <a:off x="7303168" y="6553201"/>
            <a:ext cx="488915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/>
              <a:t>BrUn</a:t>
            </a:r>
            <a:endParaRPr lang="en-US" sz="1760" dirty="0"/>
          </a:p>
        </p:txBody>
      </p:sp>
      <p:sp>
        <p:nvSpPr>
          <p:cNvPr id="585" name="TextBox 584"/>
          <p:cNvSpPr txBox="1"/>
          <p:nvPr/>
        </p:nvSpPr>
        <p:spPr>
          <a:xfrm>
            <a:off x="7797590" y="6553201"/>
            <a:ext cx="440826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/>
              <a:t>BrEq</a:t>
            </a:r>
            <a:endParaRPr lang="en-US" sz="1760" dirty="0"/>
          </a:p>
        </p:txBody>
      </p:sp>
      <p:sp>
        <p:nvSpPr>
          <p:cNvPr id="586" name="TextBox 585"/>
          <p:cNvSpPr txBox="1"/>
          <p:nvPr/>
        </p:nvSpPr>
        <p:spPr>
          <a:xfrm>
            <a:off x="8262092" y="6553201"/>
            <a:ext cx="463268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/>
              <a:t>BrLT</a:t>
            </a:r>
            <a:endParaRPr lang="en-US" sz="1760" dirty="0"/>
          </a:p>
        </p:txBody>
      </p:sp>
      <p:sp>
        <p:nvSpPr>
          <p:cNvPr id="587" name="TextBox 586"/>
          <p:cNvSpPr txBox="1"/>
          <p:nvPr/>
        </p:nvSpPr>
        <p:spPr>
          <a:xfrm>
            <a:off x="9503775" y="6553201"/>
            <a:ext cx="410369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/>
              <a:t>ASel</a:t>
            </a:r>
            <a:endParaRPr lang="en-US" sz="1760" dirty="0"/>
          </a:p>
        </p:txBody>
      </p:sp>
      <p:sp>
        <p:nvSpPr>
          <p:cNvPr id="588" name="TextBox 587"/>
          <p:cNvSpPr txBox="1"/>
          <p:nvPr/>
        </p:nvSpPr>
        <p:spPr>
          <a:xfrm>
            <a:off x="9024204" y="6553201"/>
            <a:ext cx="386324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/>
              <a:t>BSel</a:t>
            </a:r>
            <a:endParaRPr lang="en-US" sz="1760" dirty="0"/>
          </a:p>
        </p:txBody>
      </p:sp>
      <p:sp>
        <p:nvSpPr>
          <p:cNvPr id="589" name="TextBox 588"/>
          <p:cNvSpPr txBox="1"/>
          <p:nvPr/>
        </p:nvSpPr>
        <p:spPr>
          <a:xfrm>
            <a:off x="10097771" y="6553201"/>
            <a:ext cx="681277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/>
              <a:t>ALUSel</a:t>
            </a:r>
            <a:endParaRPr lang="en-US" sz="1760" dirty="0"/>
          </a:p>
        </p:txBody>
      </p:sp>
      <p:sp>
        <p:nvSpPr>
          <p:cNvPr id="591" name="TextBox 590"/>
          <p:cNvSpPr txBox="1"/>
          <p:nvPr/>
        </p:nvSpPr>
        <p:spPr>
          <a:xfrm>
            <a:off x="11089911" y="6553201"/>
            <a:ext cx="830356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/>
              <a:t>MemRW</a:t>
            </a:r>
            <a:endParaRPr lang="en-US" sz="1760" dirty="0"/>
          </a:p>
        </p:txBody>
      </p:sp>
      <p:sp>
        <p:nvSpPr>
          <p:cNvPr id="593" name="TextBox 592"/>
          <p:cNvSpPr txBox="1"/>
          <p:nvPr/>
        </p:nvSpPr>
        <p:spPr>
          <a:xfrm>
            <a:off x="13152062" y="6553201"/>
            <a:ext cx="621965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/>
              <a:t>WBSel</a:t>
            </a:r>
            <a:endParaRPr lang="en-US" sz="1760" dirty="0"/>
          </a:p>
        </p:txBody>
      </p:sp>
      <p:sp>
        <p:nvSpPr>
          <p:cNvPr id="594" name="TextBox 593"/>
          <p:cNvSpPr txBox="1"/>
          <p:nvPr/>
        </p:nvSpPr>
        <p:spPr>
          <a:xfrm>
            <a:off x="1569633" y="6553201"/>
            <a:ext cx="535403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/>
              <a:t>PCSel</a:t>
            </a:r>
            <a:endParaRPr lang="en-US" sz="1760" dirty="0"/>
          </a:p>
        </p:txBody>
      </p:sp>
      <p:sp>
        <p:nvSpPr>
          <p:cNvPr id="596" name="TextBox 595"/>
          <p:cNvSpPr txBox="1"/>
          <p:nvPr/>
        </p:nvSpPr>
        <p:spPr>
          <a:xfrm>
            <a:off x="5453221" y="2651761"/>
            <a:ext cx="274114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>
                <a:solidFill>
                  <a:schemeClr val="bg2">
                    <a:lumMod val="50000"/>
                  </a:schemeClr>
                </a:solidFill>
              </a:rPr>
              <a:t>wb</a:t>
            </a:r>
            <a:endParaRPr lang="en-US" sz="176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8290560" y="4236720"/>
            <a:ext cx="3683" cy="219456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3" idx="3"/>
          </p:cNvCxnSpPr>
          <p:nvPr/>
        </p:nvCxnSpPr>
        <p:spPr>
          <a:xfrm>
            <a:off x="8048562" y="4310227"/>
            <a:ext cx="1842" cy="212105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179" idx="3"/>
          </p:cNvCxnSpPr>
          <p:nvPr/>
        </p:nvCxnSpPr>
        <p:spPr>
          <a:xfrm flipH="1" flipV="1">
            <a:off x="1950721" y="3613817"/>
            <a:ext cx="16626" cy="2833166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7806563" y="4358640"/>
            <a:ext cx="0" cy="207264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10326912" y="4135520"/>
            <a:ext cx="0" cy="229576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6705600" y="4665631"/>
            <a:ext cx="0" cy="17656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1573165" y="4289917"/>
            <a:ext cx="0" cy="2141363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116" idx="3"/>
          </p:cNvCxnSpPr>
          <p:nvPr/>
        </p:nvCxnSpPr>
        <p:spPr>
          <a:xfrm flipV="1">
            <a:off x="9387840" y="4282186"/>
            <a:ext cx="0" cy="214909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72" idx="3"/>
          </p:cNvCxnSpPr>
          <p:nvPr/>
        </p:nvCxnSpPr>
        <p:spPr>
          <a:xfrm flipV="1">
            <a:off x="9631680" y="3369977"/>
            <a:ext cx="0" cy="306130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13533120" y="3812191"/>
            <a:ext cx="0" cy="261909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4632960" y="3749040"/>
            <a:ext cx="0" cy="268224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6096000" y="5821680"/>
            <a:ext cx="0" cy="6096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0217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Single-Cycle RISC-V RV32I </a:t>
            </a:r>
            <a:r>
              <a:rPr lang="en-US" dirty="0" err="1"/>
              <a:t>Datapath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93523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F131CF-B26C-E347-9AC9-78212C099DD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413760" y="3202590"/>
            <a:ext cx="975360" cy="1097280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76717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IMEM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9894053" y="2714910"/>
            <a:ext cx="797013" cy="1584960"/>
            <a:chOff x="6336182" y="3115310"/>
            <a:chExt cx="498133" cy="1056640"/>
          </a:xfrm>
        </p:grpSpPr>
        <p:sp>
          <p:nvSpPr>
            <p:cNvPr id="28" name="Trapezoid 27"/>
            <p:cNvSpPr/>
            <p:nvPr/>
          </p:nvSpPr>
          <p:spPr>
            <a:xfrm rot="5400000">
              <a:off x="6062980" y="3453130"/>
              <a:ext cx="1056640" cy="381000"/>
            </a:xfrm>
            <a:prstGeom prst="trapezoid">
              <a:avLst>
                <a:gd name="adj" fmla="val 46599"/>
              </a:avLst>
            </a:prstGeom>
            <a:solidFill>
              <a:srgbClr val="FFFFFF"/>
            </a:solidFill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9" name="Isosceles Triangle 28"/>
            <p:cNvSpPr/>
            <p:nvPr/>
          </p:nvSpPr>
          <p:spPr>
            <a:xfrm rot="5400000">
              <a:off x="6362707" y="3641091"/>
              <a:ext cx="152400" cy="76200"/>
            </a:xfrm>
            <a:prstGeom prst="triangle">
              <a:avLst/>
            </a:prstGeom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34" name="Straight Connector 33"/>
            <p:cNvCxnSpPr>
              <a:stCxn id="29" idx="2"/>
              <a:endCxn id="29" idx="4"/>
            </p:cNvCxnSpPr>
            <p:nvPr/>
          </p:nvCxnSpPr>
          <p:spPr>
            <a:xfrm>
              <a:off x="6400808" y="3602991"/>
              <a:ext cx="0" cy="152400"/>
            </a:xfrm>
            <a:prstGeom prst="line">
              <a:avLst/>
            </a:prstGeom>
            <a:ln w="28575" cmpd="sng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336182" y="3181351"/>
              <a:ext cx="498133" cy="324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60" dirty="0">
                  <a:solidFill>
                    <a:schemeClr val="bg2">
                      <a:lumMod val="50000"/>
                    </a:schemeClr>
                  </a:solidFill>
                </a:rPr>
                <a:t>ALU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5556627" y="4787552"/>
            <a:ext cx="905131" cy="1219200"/>
            <a:chOff x="3777693" y="3105150"/>
            <a:chExt cx="565707" cy="762000"/>
          </a:xfrm>
        </p:grpSpPr>
        <p:sp>
          <p:nvSpPr>
            <p:cNvPr id="51" name="Trapezoid 50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77693" y="3218081"/>
              <a:ext cx="528189" cy="5501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60" dirty="0" err="1">
                  <a:solidFill>
                    <a:schemeClr val="bg2">
                      <a:lumMod val="50000"/>
                    </a:schemeClr>
                  </a:solidFill>
                </a:rPr>
                <a:t>Imm</a:t>
              </a:r>
              <a:r>
                <a:rPr lang="en-US" sz="2560" dirty="0">
                  <a:solidFill>
                    <a:schemeClr val="bg2">
                      <a:lumMod val="50000"/>
                    </a:schemeClr>
                  </a:solidFill>
                </a:rPr>
                <a:t>.</a:t>
              </a:r>
            </a:p>
            <a:p>
              <a:r>
                <a:rPr lang="en-US" sz="2560" dirty="0">
                  <a:solidFill>
                    <a:schemeClr val="bg2">
                      <a:lumMod val="50000"/>
                    </a:schemeClr>
                  </a:solidFill>
                </a:rPr>
                <a:t>Gen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428473" y="2227234"/>
            <a:ext cx="472963" cy="731520"/>
            <a:chOff x="5190798" y="3257550"/>
            <a:chExt cx="295602" cy="457200"/>
          </a:xfrm>
        </p:grpSpPr>
        <p:sp>
          <p:nvSpPr>
            <p:cNvPr id="58" name="Trapezoid 57"/>
            <p:cNvSpPr/>
            <p:nvPr/>
          </p:nvSpPr>
          <p:spPr>
            <a:xfrm rot="5400000">
              <a:off x="5143500" y="3371850"/>
              <a:ext cx="457200" cy="2286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190798" y="3333750"/>
              <a:ext cx="280125" cy="246221"/>
            </a:xfrm>
            <a:prstGeom prst="rect">
              <a:avLst/>
            </a:prstGeom>
            <a:noFill/>
          </p:spPr>
          <p:txBody>
            <a:bodyPr wrap="none" tIns="0" rIns="0" bIns="0" rtlCol="0">
              <a:spAutoFit/>
            </a:bodyPr>
            <a:lstStyle/>
            <a:p>
              <a:r>
                <a:rPr lang="en-US" sz="2560" dirty="0">
                  <a:solidFill>
                    <a:schemeClr val="bg2">
                      <a:lumMod val="50000"/>
                    </a:schemeClr>
                  </a:solidFill>
                </a:rPr>
                <a:t>+4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1216640" y="2958750"/>
            <a:ext cx="1584960" cy="1341120"/>
            <a:chOff x="6324600" y="1733550"/>
            <a:chExt cx="990600" cy="838200"/>
          </a:xfrm>
        </p:grpSpPr>
        <p:sp>
          <p:nvSpPr>
            <p:cNvPr id="13" name="Rectangle 12"/>
            <p:cNvSpPr/>
            <p:nvPr/>
          </p:nvSpPr>
          <p:spPr>
            <a:xfrm>
              <a:off x="6324600" y="1733550"/>
              <a:ext cx="990600" cy="8382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2560" dirty="0">
                  <a:solidFill>
                    <a:schemeClr val="bg2">
                      <a:lumMod val="50000"/>
                    </a:schemeClr>
                  </a:solidFill>
                  <a:latin typeface="Calibri"/>
                  <a:cs typeface="Calibri"/>
                </a:rPr>
                <a:t>DMEM</a:t>
              </a:r>
              <a:endParaRPr lang="en-US" sz="8064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endParaRPr>
            </a:p>
          </p:txBody>
        </p:sp>
        <p:sp>
          <p:nvSpPr>
            <p:cNvPr id="69" name="Isosceles Triangle 68"/>
            <p:cNvSpPr/>
            <p:nvPr/>
          </p:nvSpPr>
          <p:spPr>
            <a:xfrm>
              <a:off x="7010400" y="2419350"/>
              <a:ext cx="152400" cy="152400"/>
            </a:xfrm>
            <a:prstGeom prst="triangle">
              <a:avLst/>
            </a:prstGeom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7562723" y="3324511"/>
            <a:ext cx="1219200" cy="1097280"/>
            <a:chOff x="5029200" y="3333750"/>
            <a:chExt cx="762000" cy="685800"/>
          </a:xfrm>
        </p:grpSpPr>
        <p:sp>
          <p:nvSpPr>
            <p:cNvPr id="73" name="Trapezoid 72"/>
            <p:cNvSpPr/>
            <p:nvPr/>
          </p:nvSpPr>
          <p:spPr>
            <a:xfrm rot="5400000">
              <a:off x="4989949" y="3449201"/>
              <a:ext cx="685800" cy="454898"/>
            </a:xfrm>
            <a:prstGeom prst="trapezoid">
              <a:avLst>
                <a:gd name="adj" fmla="val 30656"/>
              </a:avLst>
            </a:prstGeom>
            <a:solidFill>
              <a:srgbClr val="FFFFFF"/>
            </a:solidFill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029200" y="3409950"/>
              <a:ext cx="762000" cy="427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20" dirty="0">
                  <a:solidFill>
                    <a:schemeClr val="bg2">
                      <a:lumMod val="50000"/>
                    </a:schemeClr>
                  </a:solidFill>
                </a:rPr>
                <a:t>Branch Comp.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5791200" y="2349150"/>
            <a:ext cx="1388492" cy="2316480"/>
            <a:chOff x="3639729" y="1428750"/>
            <a:chExt cx="867808" cy="1447800"/>
          </a:xfrm>
        </p:grpSpPr>
        <p:grpSp>
          <p:nvGrpSpPr>
            <p:cNvPr id="63" name="Group 62"/>
            <p:cNvGrpSpPr/>
            <p:nvPr/>
          </p:nvGrpSpPr>
          <p:grpSpPr>
            <a:xfrm>
              <a:off x="3657600" y="1428750"/>
              <a:ext cx="838199" cy="1447800"/>
              <a:chOff x="3810000" y="1412681"/>
              <a:chExt cx="838199" cy="1447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810000" y="1412681"/>
                <a:ext cx="838199" cy="14478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rgbClr val="76717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ctr"/>
                <a:r>
                  <a:rPr lang="en-US" sz="2400" dirty="0" err="1">
                    <a:solidFill>
                      <a:schemeClr val="bg2">
                        <a:lumMod val="50000"/>
                      </a:schemeClr>
                    </a:solidFill>
                    <a:latin typeface="Calibri"/>
                    <a:cs typeface="Calibri"/>
                  </a:rPr>
                  <a:t>Reg</a:t>
                </a:r>
                <a:r>
                  <a:rPr lang="en-US" sz="2400" dirty="0">
                    <a:solidFill>
                      <a:schemeClr val="bg2">
                        <a:lumMod val="50000"/>
                      </a:schemeClr>
                    </a:solidFill>
                    <a:latin typeface="Calibri"/>
                    <a:cs typeface="Calibri"/>
                  </a:rPr>
                  <a:t>[]</a:t>
                </a:r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4419600" y="2708081"/>
                <a:ext cx="152400" cy="152400"/>
              </a:xfrm>
              <a:prstGeom prst="triangle">
                <a:avLst/>
              </a:prstGeom>
              <a:ln w="28575" cmpd="sng">
                <a:solidFill>
                  <a:srgbClr val="76717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8064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77" name="TextBox 76"/>
            <p:cNvSpPr txBox="1"/>
            <p:nvPr/>
          </p:nvSpPr>
          <p:spPr>
            <a:xfrm>
              <a:off x="3645478" y="2234684"/>
              <a:ext cx="421790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920" dirty="0" err="1">
                  <a:solidFill>
                    <a:schemeClr val="bg2">
                      <a:lumMod val="50000"/>
                    </a:schemeClr>
                  </a:solidFill>
                </a:rPr>
                <a:t>AddrA</a:t>
              </a:r>
              <a:endParaRPr lang="en-US" sz="192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648771" y="2463284"/>
              <a:ext cx="40576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920" dirty="0" err="1">
                  <a:solidFill>
                    <a:schemeClr val="bg2">
                      <a:lumMod val="50000"/>
                    </a:schemeClr>
                  </a:solidFill>
                </a:rPr>
                <a:t>AddrB</a:t>
              </a:r>
              <a:endParaRPr lang="en-US" sz="192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06786" y="2234684"/>
              <a:ext cx="40075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920" dirty="0" err="1">
                  <a:solidFill>
                    <a:schemeClr val="bg2">
                      <a:lumMod val="50000"/>
                    </a:schemeClr>
                  </a:solidFill>
                </a:rPr>
                <a:t>DataA</a:t>
              </a:r>
              <a:endParaRPr lang="en-US" sz="192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39729" y="1998881"/>
              <a:ext cx="43481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920" dirty="0" err="1">
                  <a:solidFill>
                    <a:schemeClr val="bg2">
                      <a:lumMod val="50000"/>
                    </a:schemeClr>
                  </a:solidFill>
                </a:rPr>
                <a:t>AddrD</a:t>
              </a:r>
              <a:endParaRPr lang="en-US" sz="192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111118" y="2463284"/>
              <a:ext cx="384721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920" dirty="0" err="1">
                  <a:solidFill>
                    <a:schemeClr val="bg2">
                      <a:lumMod val="50000"/>
                    </a:schemeClr>
                  </a:solidFill>
                </a:rPr>
                <a:t>DataB</a:t>
              </a:r>
              <a:endParaRPr lang="en-US" sz="192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3644876" y="1694081"/>
              <a:ext cx="41377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920" dirty="0" err="1">
                  <a:solidFill>
                    <a:schemeClr val="bg2">
                      <a:lumMod val="50000"/>
                    </a:schemeClr>
                  </a:solidFill>
                </a:rPr>
                <a:t>DataD</a:t>
              </a:r>
              <a:endParaRPr lang="en-US" sz="192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97" name="TextBox 96"/>
          <p:cNvSpPr txBox="1"/>
          <p:nvPr/>
        </p:nvSpPr>
        <p:spPr>
          <a:xfrm>
            <a:off x="11207183" y="3324510"/>
            <a:ext cx="511358" cy="2954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920" dirty="0" err="1">
                <a:solidFill>
                  <a:schemeClr val="bg2">
                    <a:lumMod val="50000"/>
                  </a:schemeClr>
                </a:solidFill>
              </a:rPr>
              <a:t>Addr</a:t>
            </a:r>
            <a:endParaRPr lang="en-US" sz="192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1232259" y="3760565"/>
            <a:ext cx="734175" cy="2954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920" dirty="0" err="1">
                <a:solidFill>
                  <a:schemeClr val="bg2">
                    <a:lumMod val="50000"/>
                  </a:schemeClr>
                </a:solidFill>
              </a:rPr>
              <a:t>DataW</a:t>
            </a:r>
            <a:endParaRPr lang="en-US" sz="192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2064470" y="3446430"/>
            <a:ext cx="626775" cy="2954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920" dirty="0" err="1">
                <a:solidFill>
                  <a:schemeClr val="bg2">
                    <a:lumMod val="50000"/>
                  </a:schemeClr>
                </a:solidFill>
              </a:rPr>
              <a:t>DataR</a:t>
            </a:r>
            <a:endParaRPr lang="en-US" sz="192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14" name="Group 113"/>
          <p:cNvGrpSpPr/>
          <p:nvPr/>
        </p:nvGrpSpPr>
        <p:grpSpPr>
          <a:xfrm>
            <a:off x="9509752" y="2592989"/>
            <a:ext cx="243840" cy="853440"/>
            <a:chOff x="5791200" y="1352550"/>
            <a:chExt cx="152400" cy="533400"/>
          </a:xfrm>
        </p:grpSpPr>
        <p:sp>
          <p:nvSpPr>
            <p:cNvPr id="72" name="Trapezoid 7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920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810676" y="1638300"/>
              <a:ext cx="7714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920" dirty="0">
                  <a:solidFill>
                    <a:schemeClr val="bg2">
                      <a:lumMod val="50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124" name="Straight Arrow Connector 123"/>
          <p:cNvCxnSpPr>
            <a:stCxn id="13" idx="3"/>
          </p:cNvCxnSpPr>
          <p:nvPr/>
        </p:nvCxnSpPr>
        <p:spPr>
          <a:xfrm flipV="1">
            <a:off x="12801600" y="3604811"/>
            <a:ext cx="588243" cy="24499"/>
          </a:xfrm>
          <a:prstGeom prst="straightConnector1">
            <a:avLst/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/>
          <p:cNvGrpSpPr/>
          <p:nvPr/>
        </p:nvGrpSpPr>
        <p:grpSpPr>
          <a:xfrm>
            <a:off x="13411200" y="2714910"/>
            <a:ext cx="243840" cy="1219200"/>
            <a:chOff x="8229600" y="1733550"/>
            <a:chExt cx="152400" cy="762000"/>
          </a:xfrm>
        </p:grpSpPr>
        <p:sp>
          <p:nvSpPr>
            <p:cNvPr id="66" name="Trapezoid 65"/>
            <p:cNvSpPr/>
            <p:nvPr/>
          </p:nvSpPr>
          <p:spPr>
            <a:xfrm rot="5400000">
              <a:off x="7924800" y="2038350"/>
              <a:ext cx="7620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255000" y="2232025"/>
              <a:ext cx="76200" cy="18466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920" dirty="0">
                  <a:solidFill>
                    <a:schemeClr val="bg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255000" y="2016125"/>
              <a:ext cx="76200" cy="18466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920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255000" y="1800225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920" dirty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</a:p>
          </p:txBody>
        </p:sp>
      </p:grpSp>
      <p:cxnSp>
        <p:nvCxnSpPr>
          <p:cNvPr id="127" name="Straight Arrow Connector 126"/>
          <p:cNvCxnSpPr>
            <a:stCxn id="28" idx="0"/>
            <a:endCxn id="97" idx="1"/>
          </p:cNvCxnSpPr>
          <p:nvPr/>
        </p:nvCxnSpPr>
        <p:spPr>
          <a:xfrm flipV="1">
            <a:off x="10607042" y="3472243"/>
            <a:ext cx="600141" cy="35147"/>
          </a:xfrm>
          <a:prstGeom prst="straightConnector1">
            <a:avLst/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10850880" y="2016875"/>
            <a:ext cx="0" cy="1479085"/>
          </a:xfrm>
          <a:prstGeom prst="line">
            <a:avLst/>
          </a:prstGeom>
          <a:ln w="28575" cmpd="sng">
            <a:solidFill>
              <a:srgbClr val="7671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endCxn id="66" idx="2"/>
          </p:cNvCxnSpPr>
          <p:nvPr/>
        </p:nvCxnSpPr>
        <p:spPr>
          <a:xfrm>
            <a:off x="1463039" y="2016875"/>
            <a:ext cx="11948162" cy="1307635"/>
          </a:xfrm>
          <a:prstGeom prst="bentConnector3">
            <a:avLst>
              <a:gd name="adj1" fmla="val 96694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/>
          <p:cNvCxnSpPr/>
          <p:nvPr/>
        </p:nvCxnSpPr>
        <p:spPr>
          <a:xfrm rot="16200000" flipH="1">
            <a:off x="1144501" y="2330851"/>
            <a:ext cx="1002835" cy="365760"/>
          </a:xfrm>
          <a:prstGeom prst="bentConnector3">
            <a:avLst>
              <a:gd name="adj1" fmla="val 101558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/>
          <p:cNvGrpSpPr/>
          <p:nvPr/>
        </p:nvGrpSpPr>
        <p:grpSpPr>
          <a:xfrm>
            <a:off x="1828792" y="2836829"/>
            <a:ext cx="243840" cy="853440"/>
            <a:chOff x="5791200" y="1352550"/>
            <a:chExt cx="152400" cy="533400"/>
          </a:xfrm>
        </p:grpSpPr>
        <p:sp>
          <p:nvSpPr>
            <p:cNvPr id="179" name="Trapezoid 178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920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810676" y="1638300"/>
              <a:ext cx="77144" cy="184666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920" dirty="0">
                  <a:solidFill>
                    <a:schemeClr val="bg2">
                      <a:lumMod val="50000"/>
                    </a:schemeClr>
                  </a:solidFill>
                </a:rPr>
                <a:t>0</a:t>
              </a:r>
            </a:p>
          </p:txBody>
        </p:sp>
      </p:grpSp>
      <p:cxnSp>
        <p:nvCxnSpPr>
          <p:cNvPr id="183" name="Straight Connector 182"/>
          <p:cNvCxnSpPr>
            <a:stCxn id="179" idx="0"/>
            <a:endCxn id="19" idx="1"/>
          </p:cNvCxnSpPr>
          <p:nvPr/>
        </p:nvCxnSpPr>
        <p:spPr>
          <a:xfrm>
            <a:off x="2072632" y="3263549"/>
            <a:ext cx="289568" cy="1"/>
          </a:xfrm>
          <a:prstGeom prst="line">
            <a:avLst/>
          </a:prstGeom>
          <a:ln w="28575" cmpd="sng">
            <a:solidFill>
              <a:srgbClr val="7671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/>
          <p:cNvCxnSpPr>
            <a:stCxn id="19" idx="3"/>
            <a:endCxn id="16" idx="1"/>
          </p:cNvCxnSpPr>
          <p:nvPr/>
        </p:nvCxnSpPr>
        <p:spPr>
          <a:xfrm>
            <a:off x="2946941" y="3263550"/>
            <a:ext cx="466819" cy="48768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Elbow Connector 202"/>
          <p:cNvCxnSpPr/>
          <p:nvPr/>
        </p:nvCxnSpPr>
        <p:spPr>
          <a:xfrm flipV="1">
            <a:off x="2852691" y="2593502"/>
            <a:ext cx="634459" cy="67056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/>
          <p:cNvCxnSpPr>
            <a:stCxn id="58" idx="0"/>
          </p:cNvCxnSpPr>
          <p:nvPr/>
        </p:nvCxnSpPr>
        <p:spPr>
          <a:xfrm flipV="1">
            <a:off x="3901440" y="1861470"/>
            <a:ext cx="487680" cy="731520"/>
          </a:xfrm>
          <a:prstGeom prst="bentConnector2">
            <a:avLst/>
          </a:prstGeom>
          <a:ln w="28575" cmpd="sng">
            <a:solidFill>
              <a:srgbClr val="76717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>
            <a:off x="4389120" y="1861470"/>
            <a:ext cx="9022080" cy="1097280"/>
          </a:xfrm>
          <a:prstGeom prst="bentConnector3">
            <a:avLst>
              <a:gd name="adj1" fmla="val 97158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/>
          <p:cNvCxnSpPr/>
          <p:nvPr/>
        </p:nvCxnSpPr>
        <p:spPr>
          <a:xfrm rot="10800000" flipV="1">
            <a:off x="1828800" y="1861470"/>
            <a:ext cx="2560320" cy="1584960"/>
          </a:xfrm>
          <a:prstGeom prst="bentConnector3">
            <a:avLst>
              <a:gd name="adj1" fmla="val 124407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72" idx="0"/>
          </p:cNvCxnSpPr>
          <p:nvPr/>
        </p:nvCxnSpPr>
        <p:spPr>
          <a:xfrm flipV="1">
            <a:off x="9753600" y="3017521"/>
            <a:ext cx="243840" cy="2190"/>
          </a:xfrm>
          <a:prstGeom prst="straightConnector1">
            <a:avLst/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Elbow Connector 250"/>
          <p:cNvCxnSpPr>
            <a:stCxn id="79" idx="3"/>
            <a:endCxn id="105" idx="1"/>
          </p:cNvCxnSpPr>
          <p:nvPr/>
        </p:nvCxnSpPr>
        <p:spPr>
          <a:xfrm flipV="1">
            <a:off x="7179692" y="3197922"/>
            <a:ext cx="2361222" cy="588455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Elbow Connector 253"/>
          <p:cNvCxnSpPr/>
          <p:nvPr/>
        </p:nvCxnSpPr>
        <p:spPr>
          <a:xfrm>
            <a:off x="7132035" y="4152138"/>
            <a:ext cx="1531675" cy="512226"/>
          </a:xfrm>
          <a:prstGeom prst="bentConnector3">
            <a:avLst>
              <a:gd name="adj1" fmla="val 16834"/>
            </a:avLst>
          </a:prstGeom>
          <a:ln w="28575" cmpd="sng">
            <a:solidFill>
              <a:srgbClr val="76717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/>
          <p:nvPr/>
        </p:nvCxnSpPr>
        <p:spPr>
          <a:xfrm flipV="1">
            <a:off x="7437121" y="3777673"/>
            <a:ext cx="293717" cy="18040"/>
          </a:xfrm>
          <a:prstGeom prst="straightConnector1">
            <a:avLst/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/>
          <p:cNvCxnSpPr/>
          <p:nvPr/>
        </p:nvCxnSpPr>
        <p:spPr>
          <a:xfrm flipV="1">
            <a:off x="7259783" y="4137892"/>
            <a:ext cx="415635" cy="9237"/>
          </a:xfrm>
          <a:prstGeom prst="straightConnector1">
            <a:avLst/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274"/>
          <p:cNvCxnSpPr/>
          <p:nvPr/>
        </p:nvCxnSpPr>
        <p:spPr>
          <a:xfrm flipV="1">
            <a:off x="3166028" y="2194945"/>
            <a:ext cx="5142677" cy="856538"/>
          </a:xfrm>
          <a:prstGeom prst="bentConnector3">
            <a:avLst>
              <a:gd name="adj1" fmla="val 27385"/>
            </a:avLst>
          </a:prstGeom>
          <a:ln w="28575" cmpd="sng">
            <a:solidFill>
              <a:srgbClr val="76717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Elbow Connector 304"/>
          <p:cNvCxnSpPr/>
          <p:nvPr/>
        </p:nvCxnSpPr>
        <p:spPr>
          <a:xfrm>
            <a:off x="8290560" y="2185696"/>
            <a:ext cx="1219200" cy="587984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2362200" y="2592991"/>
            <a:ext cx="584741" cy="1341118"/>
            <a:chOff x="1447800" y="1809750"/>
            <a:chExt cx="365463" cy="838199"/>
          </a:xfrm>
        </p:grpSpPr>
        <p:sp>
          <p:nvSpPr>
            <p:cNvPr id="19" name="Rectangle 18"/>
            <p:cNvSpPr/>
            <p:nvPr/>
          </p:nvSpPr>
          <p:spPr>
            <a:xfrm>
              <a:off x="1447800" y="1809750"/>
              <a:ext cx="365463" cy="838199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rgbClr val="76717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800" b="1" dirty="0">
                  <a:solidFill>
                    <a:schemeClr val="bg2">
                      <a:lumMod val="50000"/>
                    </a:schemeClr>
                  </a:solidFill>
                  <a:latin typeface="Courier New"/>
                  <a:cs typeface="Courier New"/>
                </a:rPr>
                <a:t>pc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600200" y="2495550"/>
              <a:ext cx="152400" cy="152399"/>
            </a:xfrm>
            <a:prstGeom prst="triangle">
              <a:avLst/>
            </a:prstGeom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265912" y="3505199"/>
            <a:ext cx="243840" cy="853440"/>
            <a:chOff x="5791200" y="1352550"/>
            <a:chExt cx="152400" cy="533400"/>
          </a:xfrm>
        </p:grpSpPr>
        <p:sp>
          <p:nvSpPr>
            <p:cNvPr id="116" name="Trapezoid 1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7671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807075" y="1390650"/>
              <a:ext cx="762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920" dirty="0">
                  <a:solidFill>
                    <a:schemeClr val="bg2">
                      <a:lumMod val="50000"/>
                    </a:schemeClr>
                  </a:solidFill>
                </a:rPr>
                <a:t>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810676" y="1638300"/>
              <a:ext cx="77144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920" dirty="0">
                  <a:solidFill>
                    <a:schemeClr val="bg2">
                      <a:lumMod val="50000"/>
                    </a:schemeClr>
                  </a:solidFill>
                </a:rPr>
                <a:t>1</a:t>
              </a:r>
            </a:p>
          </p:txBody>
        </p:sp>
      </p:grpSp>
      <p:cxnSp>
        <p:nvCxnSpPr>
          <p:cNvPr id="394" name="Elbow Connector 393"/>
          <p:cNvCxnSpPr>
            <a:stCxn id="16" idx="3"/>
            <a:endCxn id="22" idx="1"/>
          </p:cNvCxnSpPr>
          <p:nvPr/>
        </p:nvCxnSpPr>
        <p:spPr>
          <a:xfrm flipV="1">
            <a:off x="4389120" y="3507390"/>
            <a:ext cx="1430674" cy="243840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Arrow Connector 399"/>
          <p:cNvCxnSpPr/>
          <p:nvPr/>
        </p:nvCxnSpPr>
        <p:spPr>
          <a:xfrm flipV="1">
            <a:off x="4618182" y="3934111"/>
            <a:ext cx="1233978" cy="581"/>
          </a:xfrm>
          <a:prstGeom prst="straightConnector1">
            <a:avLst/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Arrow Connector 401"/>
          <p:cNvCxnSpPr/>
          <p:nvPr/>
        </p:nvCxnSpPr>
        <p:spPr>
          <a:xfrm flipV="1">
            <a:off x="4636655" y="4299873"/>
            <a:ext cx="1215506" cy="4274"/>
          </a:xfrm>
          <a:prstGeom prst="straightConnector1">
            <a:avLst/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Arrow Connector 402"/>
          <p:cNvCxnSpPr/>
          <p:nvPr/>
        </p:nvCxnSpPr>
        <p:spPr>
          <a:xfrm flipV="1">
            <a:off x="4618182" y="5397151"/>
            <a:ext cx="990138" cy="15358"/>
          </a:xfrm>
          <a:prstGeom prst="straightConnector1">
            <a:avLst/>
          </a:prstGeom>
          <a:ln w="28575" cmpd="sng"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Elbow Connector 405"/>
          <p:cNvCxnSpPr>
            <a:stCxn id="66" idx="0"/>
          </p:cNvCxnSpPr>
          <p:nvPr/>
        </p:nvCxnSpPr>
        <p:spPr>
          <a:xfrm flipH="1" flipV="1">
            <a:off x="5329382" y="1671783"/>
            <a:ext cx="8325658" cy="1652728"/>
          </a:xfrm>
          <a:prstGeom prst="bentConnector3">
            <a:avLst>
              <a:gd name="adj1" fmla="val -2374"/>
            </a:avLst>
          </a:prstGeom>
          <a:ln w="28575" cmpd="sng">
            <a:solidFill>
              <a:srgbClr val="76717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Elbow Connector 416"/>
          <p:cNvCxnSpPr/>
          <p:nvPr/>
        </p:nvCxnSpPr>
        <p:spPr>
          <a:xfrm rot="16200000" flipH="1">
            <a:off x="4937760" y="2103120"/>
            <a:ext cx="1341120" cy="487680"/>
          </a:xfrm>
          <a:prstGeom prst="bentConnector3">
            <a:avLst>
              <a:gd name="adj1" fmla="val 100275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Arrow Connector 467"/>
          <p:cNvCxnSpPr/>
          <p:nvPr/>
        </p:nvCxnSpPr>
        <p:spPr>
          <a:xfrm flipV="1">
            <a:off x="9509760" y="3992880"/>
            <a:ext cx="592976" cy="3696"/>
          </a:xfrm>
          <a:prstGeom prst="straightConnector1">
            <a:avLst/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Elbow Connector 473"/>
          <p:cNvCxnSpPr/>
          <p:nvPr/>
        </p:nvCxnSpPr>
        <p:spPr>
          <a:xfrm flipV="1">
            <a:off x="8656320" y="4048298"/>
            <a:ext cx="2560320" cy="609600"/>
          </a:xfrm>
          <a:prstGeom prst="bentConnector3">
            <a:avLst>
              <a:gd name="adj1" fmla="val 86075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TextBox 486"/>
          <p:cNvSpPr txBox="1"/>
          <p:nvPr/>
        </p:nvSpPr>
        <p:spPr>
          <a:xfrm>
            <a:off x="4789816" y="3175724"/>
            <a:ext cx="860812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>
                <a:solidFill>
                  <a:schemeClr val="bg2">
                    <a:lumMod val="50000"/>
                  </a:schemeClr>
                </a:solidFill>
              </a:rPr>
              <a:t>inst</a:t>
            </a:r>
            <a:r>
              <a:rPr lang="en-US" sz="1760" dirty="0">
                <a:solidFill>
                  <a:schemeClr val="bg2">
                    <a:lumMod val="50000"/>
                  </a:schemeClr>
                </a:solidFill>
              </a:rPr>
              <a:t>[11:7]</a:t>
            </a:r>
          </a:p>
        </p:txBody>
      </p:sp>
      <p:sp>
        <p:nvSpPr>
          <p:cNvPr id="488" name="TextBox 487"/>
          <p:cNvSpPr txBox="1"/>
          <p:nvPr/>
        </p:nvSpPr>
        <p:spPr>
          <a:xfrm>
            <a:off x="4763693" y="3627121"/>
            <a:ext cx="973023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>
                <a:solidFill>
                  <a:schemeClr val="bg2">
                    <a:lumMod val="50000"/>
                  </a:schemeClr>
                </a:solidFill>
              </a:rPr>
              <a:t>inst</a:t>
            </a:r>
            <a:r>
              <a:rPr lang="en-US" sz="1760" dirty="0">
                <a:solidFill>
                  <a:schemeClr val="bg2">
                    <a:lumMod val="50000"/>
                  </a:schemeClr>
                </a:solidFill>
              </a:rPr>
              <a:t>[19:15]</a:t>
            </a:r>
          </a:p>
        </p:txBody>
      </p:sp>
      <p:sp>
        <p:nvSpPr>
          <p:cNvPr id="503" name="TextBox 502"/>
          <p:cNvSpPr txBox="1"/>
          <p:nvPr/>
        </p:nvSpPr>
        <p:spPr>
          <a:xfrm>
            <a:off x="4763693" y="3992881"/>
            <a:ext cx="973023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>
                <a:solidFill>
                  <a:schemeClr val="bg2">
                    <a:lumMod val="50000"/>
                  </a:schemeClr>
                </a:solidFill>
              </a:rPr>
              <a:t>inst</a:t>
            </a:r>
            <a:r>
              <a:rPr lang="en-US" sz="1760" dirty="0">
                <a:solidFill>
                  <a:schemeClr val="bg2">
                    <a:lumMod val="50000"/>
                  </a:schemeClr>
                </a:solidFill>
              </a:rPr>
              <a:t>[24:20]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4677626" y="5016270"/>
            <a:ext cx="860812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>
                <a:solidFill>
                  <a:schemeClr val="bg2">
                    <a:lumMod val="50000"/>
                  </a:schemeClr>
                </a:solidFill>
              </a:rPr>
              <a:t>inst</a:t>
            </a:r>
            <a:r>
              <a:rPr lang="en-US" sz="1760" dirty="0">
                <a:solidFill>
                  <a:schemeClr val="bg2">
                    <a:lumMod val="50000"/>
                  </a:schemeClr>
                </a:solidFill>
              </a:rPr>
              <a:t>[31:7]</a:t>
            </a:r>
          </a:p>
        </p:txBody>
      </p:sp>
      <p:cxnSp>
        <p:nvCxnSpPr>
          <p:cNvPr id="513" name="Elbow Connector 512"/>
          <p:cNvCxnSpPr/>
          <p:nvPr/>
        </p:nvCxnSpPr>
        <p:spPr>
          <a:xfrm rot="5400000" flipH="1" flipV="1">
            <a:off x="8496303" y="3914141"/>
            <a:ext cx="934722" cy="604522"/>
          </a:xfrm>
          <a:prstGeom prst="bentConnector3">
            <a:avLst>
              <a:gd name="adj1" fmla="val 100463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7" name="TextBox 526"/>
          <p:cNvSpPr txBox="1"/>
          <p:nvPr/>
        </p:nvSpPr>
        <p:spPr>
          <a:xfrm>
            <a:off x="13198690" y="2265679"/>
            <a:ext cx="455253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>
                <a:solidFill>
                  <a:schemeClr val="bg2">
                    <a:lumMod val="50000"/>
                  </a:schemeClr>
                </a:solidFill>
              </a:rPr>
              <a:t>pc+4</a:t>
            </a:r>
          </a:p>
        </p:txBody>
      </p:sp>
      <p:sp>
        <p:nvSpPr>
          <p:cNvPr id="528" name="TextBox 527"/>
          <p:cNvSpPr txBox="1"/>
          <p:nvPr/>
        </p:nvSpPr>
        <p:spPr>
          <a:xfrm>
            <a:off x="12688038" y="2491047"/>
            <a:ext cx="258083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>
                <a:solidFill>
                  <a:schemeClr val="bg2">
                    <a:lumMod val="50000"/>
                  </a:schemeClr>
                </a:solidFill>
              </a:rPr>
              <a:t>alu</a:t>
            </a:r>
            <a:endParaRPr lang="en-US" sz="176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29" name="TextBox 528"/>
          <p:cNvSpPr txBox="1"/>
          <p:nvPr/>
        </p:nvSpPr>
        <p:spPr>
          <a:xfrm>
            <a:off x="12847781" y="3769359"/>
            <a:ext cx="535709" cy="270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60" dirty="0" err="1">
                <a:solidFill>
                  <a:schemeClr val="bg2">
                    <a:lumMod val="50000"/>
                  </a:schemeClr>
                </a:solidFill>
              </a:rPr>
              <a:t>mem</a:t>
            </a:r>
            <a:endParaRPr lang="en-US" sz="176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0" name="TextBox 529"/>
          <p:cNvSpPr txBox="1"/>
          <p:nvPr/>
        </p:nvSpPr>
        <p:spPr>
          <a:xfrm>
            <a:off x="13733685" y="3340793"/>
            <a:ext cx="274114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>
                <a:solidFill>
                  <a:schemeClr val="bg2">
                    <a:lumMod val="50000"/>
                  </a:schemeClr>
                </a:solidFill>
              </a:rPr>
              <a:t>wb</a:t>
            </a:r>
            <a:endParaRPr lang="en-US" sz="176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1" name="TextBox 530"/>
          <p:cNvSpPr txBox="1"/>
          <p:nvPr/>
        </p:nvSpPr>
        <p:spPr>
          <a:xfrm>
            <a:off x="1302327" y="2975033"/>
            <a:ext cx="333912" cy="270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60" dirty="0" err="1">
                <a:solidFill>
                  <a:schemeClr val="bg2">
                    <a:lumMod val="50000"/>
                  </a:schemeClr>
                </a:solidFill>
              </a:rPr>
              <a:t>alu</a:t>
            </a:r>
            <a:endParaRPr lang="en-US" sz="176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32" name="TextBox 531"/>
          <p:cNvSpPr txBox="1"/>
          <p:nvPr/>
        </p:nvSpPr>
        <p:spPr>
          <a:xfrm>
            <a:off x="1121221" y="3442393"/>
            <a:ext cx="455253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>
                <a:solidFill>
                  <a:schemeClr val="bg2">
                    <a:lumMod val="50000"/>
                  </a:schemeClr>
                </a:solidFill>
              </a:rPr>
              <a:t>pc+4</a:t>
            </a:r>
          </a:p>
        </p:txBody>
      </p:sp>
      <p:sp>
        <p:nvSpPr>
          <p:cNvPr id="533" name="TextBox 532"/>
          <p:cNvSpPr txBox="1"/>
          <p:nvPr/>
        </p:nvSpPr>
        <p:spPr>
          <a:xfrm>
            <a:off x="8499210" y="2895601"/>
            <a:ext cx="838659" cy="270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60" dirty="0" err="1">
                <a:solidFill>
                  <a:schemeClr val="bg2">
                    <a:lumMod val="50000"/>
                  </a:schemeClr>
                </a:solidFill>
              </a:rPr>
              <a:t>Reg</a:t>
            </a:r>
            <a:r>
              <a:rPr lang="en-US" sz="1760" dirty="0">
                <a:solidFill>
                  <a:schemeClr val="bg2">
                    <a:lumMod val="50000"/>
                  </a:schemeClr>
                </a:solidFill>
              </a:rPr>
              <a:t>[rs1]</a:t>
            </a:r>
          </a:p>
        </p:txBody>
      </p:sp>
      <p:sp>
        <p:nvSpPr>
          <p:cNvPr id="534" name="TextBox 533"/>
          <p:cNvSpPr txBox="1"/>
          <p:nvPr/>
        </p:nvSpPr>
        <p:spPr>
          <a:xfrm>
            <a:off x="8633093" y="2398850"/>
            <a:ext cx="350979" cy="270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60" dirty="0">
                <a:solidFill>
                  <a:schemeClr val="bg2">
                    <a:lumMod val="50000"/>
                  </a:schemeClr>
                </a:solidFill>
              </a:rPr>
              <a:t>pc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6796118" y="5134495"/>
            <a:ext cx="1006762" cy="270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60" dirty="0" err="1">
                <a:solidFill>
                  <a:schemeClr val="bg2">
                    <a:lumMod val="50000"/>
                  </a:schemeClr>
                </a:solidFill>
              </a:rPr>
              <a:t>imm</a:t>
            </a:r>
            <a:r>
              <a:rPr lang="en-US" sz="1760" dirty="0">
                <a:solidFill>
                  <a:schemeClr val="bg2">
                    <a:lumMod val="50000"/>
                  </a:schemeClr>
                </a:solidFill>
              </a:rPr>
              <a:t>[31:0]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8479970" y="3374211"/>
            <a:ext cx="853440" cy="2708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760" dirty="0" err="1">
                <a:solidFill>
                  <a:schemeClr val="bg2">
                    <a:lumMod val="50000"/>
                  </a:schemeClr>
                </a:solidFill>
              </a:rPr>
              <a:t>Reg</a:t>
            </a:r>
            <a:r>
              <a:rPr lang="en-US" sz="1760" dirty="0">
                <a:solidFill>
                  <a:schemeClr val="bg2">
                    <a:lumMod val="50000"/>
                  </a:schemeClr>
                </a:solidFill>
              </a:rPr>
              <a:t>[rs2]</a:t>
            </a:r>
          </a:p>
        </p:txBody>
      </p:sp>
      <p:cxnSp>
        <p:nvCxnSpPr>
          <p:cNvPr id="563" name="Elbow Connector 562"/>
          <p:cNvCxnSpPr>
            <a:stCxn id="52" idx="3"/>
          </p:cNvCxnSpPr>
          <p:nvPr/>
        </p:nvCxnSpPr>
        <p:spPr>
          <a:xfrm flipV="1">
            <a:off x="6401729" y="4114801"/>
            <a:ext cx="2864192" cy="1293562"/>
          </a:xfrm>
          <a:prstGeom prst="bentConnector3">
            <a:avLst>
              <a:gd name="adj1" fmla="val 50000"/>
            </a:avLst>
          </a:prstGeom>
          <a:ln w="28575" cmpd="sng">
            <a:solidFill>
              <a:srgbClr val="76717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9" name="Rectangle 568"/>
          <p:cNvSpPr/>
          <p:nvPr/>
        </p:nvSpPr>
        <p:spPr>
          <a:xfrm>
            <a:off x="1341121" y="6431280"/>
            <a:ext cx="12589163" cy="1145309"/>
          </a:xfrm>
          <a:prstGeom prst="rect">
            <a:avLst/>
          </a:prstGeom>
          <a:solidFill>
            <a:srgbClr val="FFC000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46304" tIns="73152" rIns="146304" bIns="73152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dirty="0"/>
              <a:t>Control Logic</a:t>
            </a:r>
          </a:p>
        </p:txBody>
      </p:sp>
      <p:sp>
        <p:nvSpPr>
          <p:cNvPr id="523" name="TextBox 522"/>
          <p:cNvSpPr txBox="1"/>
          <p:nvPr/>
        </p:nvSpPr>
        <p:spPr>
          <a:xfrm>
            <a:off x="4153000" y="6526198"/>
            <a:ext cx="860812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/>
              <a:t>inst</a:t>
            </a:r>
            <a:r>
              <a:rPr lang="en-US" sz="1760" dirty="0"/>
              <a:t>[31:0]</a:t>
            </a:r>
          </a:p>
        </p:txBody>
      </p:sp>
      <p:sp>
        <p:nvSpPr>
          <p:cNvPr id="582" name="TextBox 581"/>
          <p:cNvSpPr txBox="1"/>
          <p:nvPr/>
        </p:nvSpPr>
        <p:spPr>
          <a:xfrm>
            <a:off x="5496410" y="6553201"/>
            <a:ext cx="665246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/>
              <a:t>ImmSel</a:t>
            </a:r>
            <a:endParaRPr lang="en-US" sz="1760" dirty="0"/>
          </a:p>
        </p:txBody>
      </p:sp>
      <p:sp>
        <p:nvSpPr>
          <p:cNvPr id="583" name="TextBox 582"/>
          <p:cNvSpPr txBox="1"/>
          <p:nvPr/>
        </p:nvSpPr>
        <p:spPr>
          <a:xfrm>
            <a:off x="6288273" y="6553200"/>
            <a:ext cx="85279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</a:rPr>
              <a:t>RegWEn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584" name="TextBox 583"/>
          <p:cNvSpPr txBox="1"/>
          <p:nvPr/>
        </p:nvSpPr>
        <p:spPr>
          <a:xfrm>
            <a:off x="7303168" y="6553201"/>
            <a:ext cx="488915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/>
              <a:t>BrUn</a:t>
            </a:r>
            <a:endParaRPr lang="en-US" sz="1760" dirty="0"/>
          </a:p>
        </p:txBody>
      </p:sp>
      <p:sp>
        <p:nvSpPr>
          <p:cNvPr id="585" name="TextBox 584"/>
          <p:cNvSpPr txBox="1"/>
          <p:nvPr/>
        </p:nvSpPr>
        <p:spPr>
          <a:xfrm>
            <a:off x="7797590" y="6553201"/>
            <a:ext cx="440826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/>
              <a:t>BrEq</a:t>
            </a:r>
            <a:endParaRPr lang="en-US" sz="1760" dirty="0"/>
          </a:p>
        </p:txBody>
      </p:sp>
      <p:sp>
        <p:nvSpPr>
          <p:cNvPr id="586" name="TextBox 585"/>
          <p:cNvSpPr txBox="1"/>
          <p:nvPr/>
        </p:nvSpPr>
        <p:spPr>
          <a:xfrm>
            <a:off x="8262092" y="6553201"/>
            <a:ext cx="463268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/>
              <a:t>BrLT</a:t>
            </a:r>
            <a:endParaRPr lang="en-US" sz="1760" dirty="0"/>
          </a:p>
        </p:txBody>
      </p:sp>
      <p:sp>
        <p:nvSpPr>
          <p:cNvPr id="587" name="TextBox 586"/>
          <p:cNvSpPr txBox="1"/>
          <p:nvPr/>
        </p:nvSpPr>
        <p:spPr>
          <a:xfrm>
            <a:off x="9503775" y="6553201"/>
            <a:ext cx="410369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/>
              <a:t>ASel</a:t>
            </a:r>
            <a:endParaRPr lang="en-US" sz="1760" dirty="0"/>
          </a:p>
        </p:txBody>
      </p:sp>
      <p:sp>
        <p:nvSpPr>
          <p:cNvPr id="588" name="TextBox 587"/>
          <p:cNvSpPr txBox="1"/>
          <p:nvPr/>
        </p:nvSpPr>
        <p:spPr>
          <a:xfrm>
            <a:off x="9024204" y="6553201"/>
            <a:ext cx="386324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/>
              <a:t>BSel</a:t>
            </a:r>
            <a:endParaRPr lang="en-US" sz="1760" dirty="0"/>
          </a:p>
        </p:txBody>
      </p:sp>
      <p:sp>
        <p:nvSpPr>
          <p:cNvPr id="589" name="TextBox 588"/>
          <p:cNvSpPr txBox="1"/>
          <p:nvPr/>
        </p:nvSpPr>
        <p:spPr>
          <a:xfrm>
            <a:off x="10097771" y="6553201"/>
            <a:ext cx="681277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/>
              <a:t>ALUSel</a:t>
            </a:r>
            <a:endParaRPr lang="en-US" sz="1760" dirty="0"/>
          </a:p>
        </p:txBody>
      </p:sp>
      <p:sp>
        <p:nvSpPr>
          <p:cNvPr id="591" name="TextBox 590"/>
          <p:cNvSpPr txBox="1"/>
          <p:nvPr/>
        </p:nvSpPr>
        <p:spPr>
          <a:xfrm>
            <a:off x="11089911" y="6553201"/>
            <a:ext cx="830356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/>
              <a:t>MemRW</a:t>
            </a:r>
            <a:endParaRPr lang="en-US" sz="1760" dirty="0"/>
          </a:p>
        </p:txBody>
      </p:sp>
      <p:sp>
        <p:nvSpPr>
          <p:cNvPr id="593" name="TextBox 592"/>
          <p:cNvSpPr txBox="1"/>
          <p:nvPr/>
        </p:nvSpPr>
        <p:spPr>
          <a:xfrm>
            <a:off x="13152062" y="6553201"/>
            <a:ext cx="621965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/>
              <a:t>WBSel</a:t>
            </a:r>
            <a:endParaRPr lang="en-US" sz="1760" dirty="0"/>
          </a:p>
        </p:txBody>
      </p:sp>
      <p:sp>
        <p:nvSpPr>
          <p:cNvPr id="594" name="TextBox 593"/>
          <p:cNvSpPr txBox="1"/>
          <p:nvPr/>
        </p:nvSpPr>
        <p:spPr>
          <a:xfrm>
            <a:off x="1569633" y="6553201"/>
            <a:ext cx="535403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/>
              <a:t>PCSel</a:t>
            </a:r>
            <a:endParaRPr lang="en-US" sz="1760" dirty="0"/>
          </a:p>
        </p:txBody>
      </p:sp>
      <p:sp>
        <p:nvSpPr>
          <p:cNvPr id="596" name="TextBox 595"/>
          <p:cNvSpPr txBox="1"/>
          <p:nvPr/>
        </p:nvSpPr>
        <p:spPr>
          <a:xfrm>
            <a:off x="5453221" y="2651761"/>
            <a:ext cx="274114" cy="2708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760" dirty="0" err="1">
                <a:solidFill>
                  <a:schemeClr val="bg2">
                    <a:lumMod val="50000"/>
                  </a:schemeClr>
                </a:solidFill>
              </a:rPr>
              <a:t>wb</a:t>
            </a:r>
            <a:endParaRPr lang="en-US" sz="176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8290560" y="4236720"/>
            <a:ext cx="3683" cy="219456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3" idx="3"/>
          </p:cNvCxnSpPr>
          <p:nvPr/>
        </p:nvCxnSpPr>
        <p:spPr>
          <a:xfrm>
            <a:off x="8048562" y="4310227"/>
            <a:ext cx="1842" cy="2121053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179" idx="3"/>
          </p:cNvCxnSpPr>
          <p:nvPr/>
        </p:nvCxnSpPr>
        <p:spPr>
          <a:xfrm flipH="1" flipV="1">
            <a:off x="1950721" y="3613817"/>
            <a:ext cx="16626" cy="2833166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7806563" y="4358640"/>
            <a:ext cx="0" cy="207264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10326912" y="4135520"/>
            <a:ext cx="0" cy="229576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6705600" y="4665631"/>
            <a:ext cx="0" cy="1765650"/>
          </a:xfrm>
          <a:prstGeom prst="straightConnector1">
            <a:avLst/>
          </a:prstGeom>
          <a:ln w="127000" cmpd="sng">
            <a:solidFill>
              <a:srgbClr val="7030A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11573165" y="4289917"/>
            <a:ext cx="0" cy="2141363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endCxn id="116" idx="3"/>
          </p:cNvCxnSpPr>
          <p:nvPr/>
        </p:nvCxnSpPr>
        <p:spPr>
          <a:xfrm flipV="1">
            <a:off x="9387840" y="4282186"/>
            <a:ext cx="0" cy="214909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endCxn id="72" idx="3"/>
          </p:cNvCxnSpPr>
          <p:nvPr/>
        </p:nvCxnSpPr>
        <p:spPr>
          <a:xfrm flipV="1">
            <a:off x="9631680" y="3369977"/>
            <a:ext cx="0" cy="3061304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13533120" y="3812191"/>
            <a:ext cx="0" cy="261909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Arrow Connector 397"/>
          <p:cNvCxnSpPr/>
          <p:nvPr/>
        </p:nvCxnSpPr>
        <p:spPr>
          <a:xfrm>
            <a:off x="4632960" y="3749040"/>
            <a:ext cx="0" cy="2682240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/>
          <p:cNvCxnSpPr/>
          <p:nvPr/>
        </p:nvCxnSpPr>
        <p:spPr>
          <a:xfrm flipV="1">
            <a:off x="6096000" y="5821680"/>
            <a:ext cx="0" cy="609600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270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Review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371600"/>
            <a:ext cx="13075920" cy="54102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We have designed a complete </a:t>
            </a:r>
            <a:r>
              <a:rPr lang="en-US" dirty="0" err="1"/>
              <a:t>datapath</a:t>
            </a:r>
            <a:endParaRPr lang="en-US" dirty="0"/>
          </a:p>
          <a:p>
            <a:pPr lvl="1"/>
            <a:r>
              <a:rPr lang="en-US" dirty="0"/>
              <a:t>Capable of executing all RISC-V instructions in one cycle each</a:t>
            </a:r>
          </a:p>
          <a:p>
            <a:pPr lvl="1"/>
            <a:r>
              <a:rPr lang="en-US" dirty="0"/>
              <a:t>Not all units (hardware) used by all instructions</a:t>
            </a:r>
          </a:p>
          <a:p>
            <a:r>
              <a:rPr lang="en-US" dirty="0"/>
              <a:t>5 Phases of execution</a:t>
            </a:r>
          </a:p>
          <a:p>
            <a:pPr lvl="1"/>
            <a:r>
              <a:rPr lang="en-US" dirty="0"/>
              <a:t>IF, ID, EX, MEM, WB</a:t>
            </a:r>
          </a:p>
          <a:p>
            <a:pPr lvl="1"/>
            <a:r>
              <a:rPr lang="en-US" dirty="0"/>
              <a:t>Not all instructions are active in all phases</a:t>
            </a:r>
          </a:p>
          <a:p>
            <a:r>
              <a:rPr lang="en-US" dirty="0"/>
              <a:t>Controller specifies how to execute instructions</a:t>
            </a:r>
          </a:p>
          <a:p>
            <a:pPr lvl="1"/>
            <a:r>
              <a:rPr lang="en-US" dirty="0"/>
              <a:t>New instructions can be added with just control?</a:t>
            </a:r>
          </a:p>
        </p:txBody>
      </p:sp>
    </p:spTree>
    <p:extLst>
      <p:ext uri="{BB962C8B-B14F-4D97-AF65-F5344CB8AC3E}">
        <p14:creationId xmlns:p14="http://schemas.microsoft.com/office/powerpoint/2010/main" val="157060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“And In conclusion…”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097280" y="1371600"/>
            <a:ext cx="13075920" cy="54102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We have built a processor (almost)!</a:t>
            </a:r>
            <a:endParaRPr lang="en-US" dirty="0"/>
          </a:p>
          <a:p>
            <a:pPr lvl="1"/>
            <a:r>
              <a:rPr lang="en-US" dirty="0"/>
              <a:t>Capable of executing all RISC-V instructions in one cycle each</a:t>
            </a:r>
          </a:p>
          <a:p>
            <a:pPr lvl="1"/>
            <a:r>
              <a:rPr lang="en-US" dirty="0"/>
              <a:t>Not all units (hardware) used by all instructions</a:t>
            </a:r>
          </a:p>
          <a:p>
            <a:pPr lvl="1"/>
            <a:r>
              <a:rPr lang="en-US" dirty="0"/>
              <a:t>Critical path changes</a:t>
            </a:r>
          </a:p>
          <a:p>
            <a:r>
              <a:rPr lang="en-US" dirty="0"/>
              <a:t>5 Phases of execution</a:t>
            </a:r>
          </a:p>
          <a:p>
            <a:pPr lvl="1"/>
            <a:r>
              <a:rPr lang="en-US" dirty="0"/>
              <a:t>IF, ID, EX, MEM, WB</a:t>
            </a:r>
          </a:p>
          <a:p>
            <a:pPr lvl="1"/>
            <a:r>
              <a:rPr lang="en-US" dirty="0"/>
              <a:t>Not all instructions are active in all phases</a:t>
            </a:r>
          </a:p>
          <a:p>
            <a:r>
              <a:rPr lang="en-US" dirty="0"/>
              <a:t>Controller specifies how to execute instructions</a:t>
            </a:r>
          </a:p>
          <a:p>
            <a:pPr lvl="1"/>
            <a:r>
              <a:rPr lang="en-US" dirty="0"/>
              <a:t>Implemented as ROM or logic (we’ll show you next time)</a:t>
            </a:r>
          </a:p>
        </p:txBody>
      </p:sp>
    </p:spTree>
    <p:extLst>
      <p:ext uri="{BB962C8B-B14F-4D97-AF65-F5344CB8AC3E}">
        <p14:creationId xmlns:p14="http://schemas.microsoft.com/office/powerpoint/2010/main" val="15607479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Complete RV32I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400800"/>
            <a:ext cx="13716000" cy="1097043"/>
          </a:xfrm>
        </p:spPr>
        <p:txBody>
          <a:bodyPr/>
          <a:lstStyle/>
          <a:p>
            <a:r>
              <a:rPr lang="en-US" sz="3600" dirty="0"/>
              <a:t>RV32I has 47 instructions</a:t>
            </a:r>
          </a:p>
          <a:p>
            <a:r>
              <a:rPr lang="en-US" sz="3600" dirty="0"/>
              <a:t>37 instructions are enough to run any C program</a:t>
            </a:r>
          </a:p>
        </p:txBody>
      </p:sp>
      <p:pic>
        <p:nvPicPr>
          <p:cNvPr id="5" name="Picture 4" descr="Untitled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"/>
          <a:stretch/>
        </p:blipFill>
        <p:spPr>
          <a:xfrm>
            <a:off x="76200" y="1066800"/>
            <a:ext cx="7131280" cy="4953000"/>
          </a:xfrm>
          <a:prstGeom prst="rect">
            <a:avLst/>
          </a:prstGeom>
        </p:spPr>
      </p:pic>
      <p:pic>
        <p:nvPicPr>
          <p:cNvPr id="6" name="Picture 5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066800"/>
            <a:ext cx="7299309" cy="47244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39000" y="3718560"/>
            <a:ext cx="6339840" cy="2072640"/>
          </a:xfrm>
          <a:prstGeom prst="rect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73152" rIns="146304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840" dirty="0">
                <a:solidFill>
                  <a:srgbClr val="000000"/>
                </a:solidFill>
              </a:rPr>
              <a:t>Not </a:t>
            </a:r>
            <a:r>
              <a:rPr lang="en-US" sz="3840" dirty="0" smtClean="0">
                <a:solidFill>
                  <a:srgbClr val="000000"/>
                </a:solidFill>
              </a:rPr>
              <a:t>covered</a:t>
            </a:r>
            <a:endParaRPr lang="en-US" sz="384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206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Single-Cycle RV32I </a:t>
            </a:r>
            <a:r>
              <a:rPr lang="en-US" dirty="0" err="1"/>
              <a:t>Datapath</a:t>
            </a:r>
            <a:r>
              <a:rPr lang="en-US" dirty="0"/>
              <a:t>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683624" y="1249155"/>
            <a:ext cx="13334170" cy="3544685"/>
            <a:chOff x="2570548" y="1802732"/>
            <a:chExt cx="7941879" cy="2216657"/>
          </a:xfrm>
        </p:grpSpPr>
        <p:sp>
          <p:nvSpPr>
            <p:cNvPr id="173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75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2064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344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345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346" name="Freeform 34"/>
            <p:cNvSpPr>
              <a:spLocks/>
            </p:cNvSpPr>
            <p:nvPr/>
          </p:nvSpPr>
          <p:spPr bwMode="auto">
            <a:xfrm flipV="1">
              <a:off x="3670807" y="3239112"/>
              <a:ext cx="410336" cy="28590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347" name="Group 35"/>
            <p:cNvGrpSpPr>
              <a:grpSpLocks/>
            </p:cNvGrpSpPr>
            <p:nvPr/>
          </p:nvGrpSpPr>
          <p:grpSpPr bwMode="auto">
            <a:xfrm>
              <a:off x="4011843" y="3187949"/>
              <a:ext cx="805457" cy="831440"/>
              <a:chOff x="1326" y="1691"/>
              <a:chExt cx="470" cy="490"/>
            </a:xfrm>
          </p:grpSpPr>
          <p:sp>
            <p:nvSpPr>
              <p:cNvPr id="356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7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8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348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349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350" name="Freeform 44"/>
            <p:cNvSpPr>
              <a:spLocks/>
            </p:cNvSpPr>
            <p:nvPr/>
          </p:nvSpPr>
          <p:spPr bwMode="auto">
            <a:xfrm>
              <a:off x="2570548" y="1802732"/>
              <a:ext cx="2249907" cy="1545557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351" name="Rectangle 42"/>
            <p:cNvSpPr>
              <a:spLocks noChangeArrowheads="1"/>
            </p:cNvSpPr>
            <p:nvPr/>
          </p:nvSpPr>
          <p:spPr bwMode="auto">
            <a:xfrm>
              <a:off x="2753287" y="3348468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352" name="Rectangle 42"/>
            <p:cNvSpPr>
              <a:spLocks noChangeArrowheads="1"/>
            </p:cNvSpPr>
            <p:nvPr/>
          </p:nvSpPr>
          <p:spPr bwMode="auto">
            <a:xfrm>
              <a:off x="9427592" y="2573562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353" name="Rectangle 42"/>
            <p:cNvSpPr>
              <a:spLocks noChangeArrowheads="1"/>
            </p:cNvSpPr>
            <p:nvPr/>
          </p:nvSpPr>
          <p:spPr bwMode="auto">
            <a:xfrm>
              <a:off x="10260849" y="3048965"/>
              <a:ext cx="251578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wb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54" name="Rectangle 42"/>
            <p:cNvSpPr>
              <a:spLocks noChangeArrowheads="1"/>
            </p:cNvSpPr>
            <p:nvPr/>
          </p:nvSpPr>
          <p:spPr bwMode="auto">
            <a:xfrm>
              <a:off x="7791188" y="2653349"/>
              <a:ext cx="223890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355" name="Rectangle 42"/>
            <p:cNvSpPr>
              <a:spLocks noChangeArrowheads="1"/>
            </p:cNvSpPr>
            <p:nvPr/>
          </p:nvSpPr>
          <p:spPr bwMode="auto">
            <a:xfrm>
              <a:off x="5603449" y="2671012"/>
              <a:ext cx="251578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wb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359" name="Freeform 48"/>
          <p:cNvSpPr>
            <a:spLocks/>
          </p:cNvSpPr>
          <p:nvPr/>
        </p:nvSpPr>
        <p:spPr bwMode="auto">
          <a:xfrm>
            <a:off x="4987226" y="3516633"/>
            <a:ext cx="1435865" cy="373113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60" name="Freeform 49"/>
          <p:cNvSpPr>
            <a:spLocks/>
          </p:cNvSpPr>
          <p:nvPr/>
        </p:nvSpPr>
        <p:spPr bwMode="auto">
          <a:xfrm>
            <a:off x="4987225" y="3873331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61" name="Freeform 53"/>
          <p:cNvSpPr>
            <a:spLocks/>
          </p:cNvSpPr>
          <p:nvPr/>
        </p:nvSpPr>
        <p:spPr bwMode="auto">
          <a:xfrm>
            <a:off x="7105867" y="4301180"/>
            <a:ext cx="1144409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62" name="Rectangle 56"/>
          <p:cNvSpPr>
            <a:spLocks noChangeArrowheads="1"/>
          </p:cNvSpPr>
          <p:nvPr/>
        </p:nvSpPr>
        <p:spPr bwMode="auto">
          <a:xfrm>
            <a:off x="5128888" y="3950143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363" name="Line 58"/>
          <p:cNvSpPr>
            <a:spLocks noChangeShapeType="1"/>
          </p:cNvSpPr>
          <p:nvPr/>
        </p:nvSpPr>
        <p:spPr bwMode="auto">
          <a:xfrm>
            <a:off x="4987225" y="3524366"/>
            <a:ext cx="9036" cy="31286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64" name="Freeform 61"/>
          <p:cNvSpPr>
            <a:spLocks/>
          </p:cNvSpPr>
          <p:nvPr/>
        </p:nvSpPr>
        <p:spPr bwMode="auto">
          <a:xfrm>
            <a:off x="4973167" y="4230237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365" name="Group 62"/>
          <p:cNvGrpSpPr>
            <a:grpSpLocks/>
          </p:cNvGrpSpPr>
          <p:nvPr/>
        </p:nvGrpSpPr>
        <p:grpSpPr bwMode="auto">
          <a:xfrm>
            <a:off x="9933229" y="3470170"/>
            <a:ext cx="676939" cy="1168993"/>
            <a:chOff x="4085" y="1630"/>
            <a:chExt cx="241" cy="385"/>
          </a:xfrm>
        </p:grpSpPr>
        <p:sp>
          <p:nvSpPr>
            <p:cNvPr id="366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7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218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368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13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369" name="Rectangle 72"/>
          <p:cNvSpPr>
            <a:spLocks noChangeArrowheads="1"/>
          </p:cNvSpPr>
          <p:nvPr/>
        </p:nvSpPr>
        <p:spPr bwMode="auto">
          <a:xfrm>
            <a:off x="7010400" y="5029200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70" name="Rectangle 74"/>
          <p:cNvSpPr>
            <a:spLocks noChangeArrowheads="1"/>
          </p:cNvSpPr>
          <p:nvPr/>
        </p:nvSpPr>
        <p:spPr bwMode="auto">
          <a:xfrm>
            <a:off x="6444181" y="2614312"/>
            <a:ext cx="1502103" cy="2303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71" name="Rectangle 76"/>
          <p:cNvSpPr>
            <a:spLocks noChangeArrowheads="1"/>
          </p:cNvSpPr>
          <p:nvPr/>
        </p:nvSpPr>
        <p:spPr bwMode="auto">
          <a:xfrm>
            <a:off x="6546970" y="4541460"/>
            <a:ext cx="855203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2"/>
                </a:solidFill>
              </a:rPr>
              <a:t>Reg</a:t>
            </a:r>
            <a:r>
              <a:rPr lang="en-US" sz="1800" b="1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372" name="Line 86"/>
          <p:cNvSpPr>
            <a:spLocks noChangeShapeType="1"/>
          </p:cNvSpPr>
          <p:nvPr/>
        </p:nvSpPr>
        <p:spPr bwMode="auto">
          <a:xfrm>
            <a:off x="10612908" y="4036268"/>
            <a:ext cx="74064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73" name="Freeform 53"/>
          <p:cNvSpPr>
            <a:spLocks/>
          </p:cNvSpPr>
          <p:nvPr/>
        </p:nvSpPr>
        <p:spPr bwMode="auto">
          <a:xfrm>
            <a:off x="7966042" y="3789688"/>
            <a:ext cx="284234" cy="5717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74" name="Line 86"/>
          <p:cNvSpPr>
            <a:spLocks noChangeShapeType="1"/>
          </p:cNvSpPr>
          <p:nvPr/>
        </p:nvSpPr>
        <p:spPr bwMode="auto">
          <a:xfrm flipH="1">
            <a:off x="11044317" y="1650112"/>
            <a:ext cx="7822" cy="14288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75" name="Line 86"/>
          <p:cNvSpPr>
            <a:spLocks noChangeShapeType="1"/>
          </p:cNvSpPr>
          <p:nvPr/>
        </p:nvSpPr>
        <p:spPr bwMode="auto">
          <a:xfrm flipV="1">
            <a:off x="5430367" y="1884807"/>
            <a:ext cx="8210042" cy="101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76" name="Line 86"/>
          <p:cNvSpPr>
            <a:spLocks noChangeShapeType="1"/>
          </p:cNvSpPr>
          <p:nvPr/>
        </p:nvSpPr>
        <p:spPr bwMode="auto">
          <a:xfrm flipH="1">
            <a:off x="5408723" y="1884807"/>
            <a:ext cx="11609" cy="113012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77" name="Freeform 53"/>
          <p:cNvSpPr>
            <a:spLocks/>
          </p:cNvSpPr>
          <p:nvPr/>
        </p:nvSpPr>
        <p:spPr bwMode="auto">
          <a:xfrm flipV="1">
            <a:off x="5420332" y="2967748"/>
            <a:ext cx="1004090" cy="4718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78" name="Freeform 377"/>
          <p:cNvSpPr>
            <a:spLocks/>
          </p:cNvSpPr>
          <p:nvPr/>
        </p:nvSpPr>
        <p:spPr bwMode="auto">
          <a:xfrm>
            <a:off x="7335367" y="4785013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379" name="Line 85"/>
          <p:cNvSpPr>
            <a:spLocks noChangeShapeType="1"/>
          </p:cNvSpPr>
          <p:nvPr/>
        </p:nvSpPr>
        <p:spPr bwMode="auto">
          <a:xfrm>
            <a:off x="7411567" y="4917970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80" name="Rectangle 56"/>
          <p:cNvSpPr>
            <a:spLocks noChangeArrowheads="1"/>
          </p:cNvSpPr>
          <p:nvPr/>
        </p:nvSpPr>
        <p:spPr bwMode="auto">
          <a:xfrm>
            <a:off x="5128888" y="3546370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381" name="Rectangle 56"/>
          <p:cNvSpPr>
            <a:spLocks noChangeArrowheads="1"/>
          </p:cNvSpPr>
          <p:nvPr/>
        </p:nvSpPr>
        <p:spPr bwMode="auto">
          <a:xfrm>
            <a:off x="5130604" y="3165370"/>
            <a:ext cx="103942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382" name="Rectangle 76"/>
          <p:cNvSpPr>
            <a:spLocks noChangeArrowheads="1"/>
          </p:cNvSpPr>
          <p:nvPr/>
        </p:nvSpPr>
        <p:spPr bwMode="auto">
          <a:xfrm>
            <a:off x="6420967" y="4079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3" name="Rectangle 76"/>
          <p:cNvSpPr>
            <a:spLocks noChangeArrowheads="1"/>
          </p:cNvSpPr>
          <p:nvPr/>
        </p:nvSpPr>
        <p:spPr bwMode="auto">
          <a:xfrm>
            <a:off x="6420967" y="3698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4" name="Rectangle 76"/>
          <p:cNvSpPr>
            <a:spLocks noChangeArrowheads="1"/>
          </p:cNvSpPr>
          <p:nvPr/>
        </p:nvSpPr>
        <p:spPr bwMode="auto">
          <a:xfrm>
            <a:off x="7259167" y="3676886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5" name="Rectangle 76"/>
          <p:cNvSpPr>
            <a:spLocks noChangeArrowheads="1"/>
          </p:cNvSpPr>
          <p:nvPr/>
        </p:nvSpPr>
        <p:spPr bwMode="auto">
          <a:xfrm>
            <a:off x="7259167" y="4147222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6" name="Rectangle 76"/>
          <p:cNvSpPr>
            <a:spLocks noChangeArrowheads="1"/>
          </p:cNvSpPr>
          <p:nvPr/>
        </p:nvSpPr>
        <p:spPr bwMode="auto">
          <a:xfrm>
            <a:off x="6415940" y="3359859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7" name="Rectangle 76"/>
          <p:cNvSpPr>
            <a:spLocks noChangeArrowheads="1"/>
          </p:cNvSpPr>
          <p:nvPr/>
        </p:nvSpPr>
        <p:spPr bwMode="auto">
          <a:xfrm>
            <a:off x="6420967" y="2861459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8" name="Rectangle 72"/>
          <p:cNvSpPr>
            <a:spLocks noChangeArrowheads="1"/>
          </p:cNvSpPr>
          <p:nvPr/>
        </p:nvSpPr>
        <p:spPr bwMode="auto">
          <a:xfrm>
            <a:off x="10613210" y="3673407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9" name="Rectangle 76"/>
          <p:cNvSpPr>
            <a:spLocks noChangeArrowheads="1"/>
          </p:cNvSpPr>
          <p:nvPr/>
        </p:nvSpPr>
        <p:spPr bwMode="auto">
          <a:xfrm>
            <a:off x="8189521" y="2916371"/>
            <a:ext cx="96901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390" name="Rectangle 76"/>
          <p:cNvSpPr>
            <a:spLocks noChangeArrowheads="1"/>
          </p:cNvSpPr>
          <p:nvPr/>
        </p:nvSpPr>
        <p:spPr bwMode="auto">
          <a:xfrm>
            <a:off x="7503224" y="5028262"/>
            <a:ext cx="96901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391" name="Rectangle 390"/>
          <p:cNvSpPr>
            <a:spLocks noChangeArrowheads="1"/>
          </p:cNvSpPr>
          <p:nvPr/>
        </p:nvSpPr>
        <p:spPr bwMode="auto">
          <a:xfrm>
            <a:off x="4461841" y="6754950"/>
            <a:ext cx="105077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392" name="Group 391"/>
          <p:cNvGrpSpPr/>
          <p:nvPr/>
        </p:nvGrpSpPr>
        <p:grpSpPr>
          <a:xfrm>
            <a:off x="1228172" y="3560718"/>
            <a:ext cx="12790454" cy="4002638"/>
            <a:chOff x="1575641" y="2430859"/>
            <a:chExt cx="12790454" cy="4002638"/>
          </a:xfrm>
        </p:grpSpPr>
        <p:sp>
          <p:nvSpPr>
            <p:cNvPr id="393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394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395" name="Rectangle 39"/>
            <p:cNvSpPr>
              <a:spLocks noChangeArrowheads="1"/>
            </p:cNvSpPr>
            <p:nvPr/>
          </p:nvSpPr>
          <p:spPr bwMode="auto">
            <a:xfrm>
              <a:off x="6986660" y="5670983"/>
              <a:ext cx="978635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RegWEn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396" name="Straight Arrow Connector 395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7" name="Straight Arrow Connector 396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98" name="Rectangle 39"/>
            <p:cNvSpPr>
              <a:spLocks noChangeArrowheads="1"/>
            </p:cNvSpPr>
            <p:nvPr/>
          </p:nvSpPr>
          <p:spPr bwMode="auto">
            <a:xfrm>
              <a:off x="10379248" y="5579604"/>
              <a:ext cx="864821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ALUSel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399" name="Straight Arrow Connector 398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0" name="Rectangle 39"/>
            <p:cNvSpPr>
              <a:spLocks noChangeArrowheads="1"/>
            </p:cNvSpPr>
            <p:nvPr/>
          </p:nvSpPr>
          <p:spPr bwMode="auto">
            <a:xfrm>
              <a:off x="9755956" y="5919561"/>
              <a:ext cx="569868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401" name="Straight Arrow Connector 400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2" name="Rectangle 39"/>
            <p:cNvSpPr>
              <a:spLocks noChangeArrowheads="1"/>
            </p:cNvSpPr>
            <p:nvPr/>
          </p:nvSpPr>
          <p:spPr bwMode="auto">
            <a:xfrm>
              <a:off x="11528912" y="5573083"/>
              <a:ext cx="942856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MemRW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03" name="Group 402"/>
          <p:cNvGrpSpPr/>
          <p:nvPr/>
        </p:nvGrpSpPr>
        <p:grpSpPr>
          <a:xfrm>
            <a:off x="9465705" y="4130535"/>
            <a:ext cx="277273" cy="733853"/>
            <a:chOff x="5791200" y="1352550"/>
            <a:chExt cx="152400" cy="533400"/>
          </a:xfrm>
        </p:grpSpPr>
        <p:sp>
          <p:nvSpPr>
            <p:cNvPr id="404" name="Trapezoid 403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405" name="TextBox 404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5821935" y="1638300"/>
              <a:ext cx="54626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407" name="Freeform 53"/>
          <p:cNvSpPr>
            <a:spLocks/>
          </p:cNvSpPr>
          <p:nvPr/>
        </p:nvSpPr>
        <p:spPr bwMode="auto">
          <a:xfrm flipV="1">
            <a:off x="9740814" y="4416504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08" name="Freeform 53"/>
          <p:cNvSpPr>
            <a:spLocks/>
          </p:cNvSpPr>
          <p:nvPr/>
        </p:nvSpPr>
        <p:spPr bwMode="auto">
          <a:xfrm flipV="1">
            <a:off x="9352750" y="4618724"/>
            <a:ext cx="132181" cy="5900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09" name="Line 86"/>
          <p:cNvSpPr>
            <a:spLocks noChangeShapeType="1"/>
          </p:cNvSpPr>
          <p:nvPr/>
        </p:nvSpPr>
        <p:spPr bwMode="auto">
          <a:xfrm flipH="1">
            <a:off x="9337245" y="4672713"/>
            <a:ext cx="8676" cy="84837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10" name="Rectangle 409"/>
          <p:cNvSpPr>
            <a:spLocks noChangeArrowheads="1"/>
          </p:cNvSpPr>
          <p:nvPr/>
        </p:nvSpPr>
        <p:spPr bwMode="auto">
          <a:xfrm>
            <a:off x="7216377" y="5549461"/>
            <a:ext cx="110847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411" name="Group 410"/>
          <p:cNvGrpSpPr/>
          <p:nvPr/>
        </p:nvGrpSpPr>
        <p:grpSpPr>
          <a:xfrm>
            <a:off x="5885690" y="4921820"/>
            <a:ext cx="853439" cy="1219200"/>
            <a:chOff x="3810000" y="3105150"/>
            <a:chExt cx="533400" cy="762000"/>
          </a:xfrm>
        </p:grpSpPr>
        <p:sp>
          <p:nvSpPr>
            <p:cNvPr id="412" name="Trapezoid 411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3819018" y="3286906"/>
              <a:ext cx="452047" cy="4039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1" dirty="0" err="1">
                  <a:solidFill>
                    <a:schemeClr val="tx2"/>
                  </a:solidFill>
                </a:rPr>
                <a:t>Imm</a:t>
              </a:r>
              <a:r>
                <a:rPr lang="en-US" sz="1800" b="1" dirty="0">
                  <a:solidFill>
                    <a:schemeClr val="tx2"/>
                  </a:solidFill>
                </a:rPr>
                <a:t>.</a:t>
              </a:r>
            </a:p>
            <a:p>
              <a:r>
                <a:rPr lang="en-US" sz="1800" b="1" dirty="0">
                  <a:solidFill>
                    <a:schemeClr val="tx2"/>
                  </a:solidFill>
                </a:rPr>
                <a:t>Gen</a:t>
              </a:r>
            </a:p>
          </p:txBody>
        </p:sp>
      </p:grpSp>
      <p:sp>
        <p:nvSpPr>
          <p:cNvPr id="414" name="Freeform 61"/>
          <p:cNvSpPr>
            <a:spLocks/>
          </p:cNvSpPr>
          <p:nvPr/>
        </p:nvSpPr>
        <p:spPr bwMode="auto">
          <a:xfrm flipV="1">
            <a:off x="5013464" y="5461027"/>
            <a:ext cx="862738" cy="74145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415" name="Line 86"/>
          <p:cNvSpPr>
            <a:spLocks noChangeShapeType="1"/>
          </p:cNvSpPr>
          <p:nvPr/>
        </p:nvSpPr>
        <p:spPr bwMode="auto">
          <a:xfrm flipV="1">
            <a:off x="6739129" y="5508216"/>
            <a:ext cx="2606792" cy="367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416" name="Group 415"/>
          <p:cNvGrpSpPr/>
          <p:nvPr/>
        </p:nvGrpSpPr>
        <p:grpSpPr>
          <a:xfrm>
            <a:off x="2153767" y="1849802"/>
            <a:ext cx="10493287" cy="3033583"/>
            <a:chOff x="3362296" y="2178345"/>
            <a:chExt cx="6561940" cy="1897041"/>
          </a:xfrm>
        </p:grpSpPr>
        <p:sp>
          <p:nvSpPr>
            <p:cNvPr id="417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18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19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20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421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6414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422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423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429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30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1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2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433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34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307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435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6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6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7" name="Rectangle 37"/>
              <p:cNvSpPr>
                <a:spLocks noChangeArrowheads="1"/>
              </p:cNvSpPr>
              <p:nvPr/>
            </p:nvSpPr>
            <p:spPr bwMode="auto">
              <a:xfrm>
                <a:off x="4303" y="1983"/>
                <a:ext cx="2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DataW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424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25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26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42088" cy="1768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427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28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</p:grpSp>
      <p:sp>
        <p:nvSpPr>
          <p:cNvPr id="438" name="Rectangle 56"/>
          <p:cNvSpPr>
            <a:spLocks noChangeArrowheads="1"/>
          </p:cNvSpPr>
          <p:nvPr/>
        </p:nvSpPr>
        <p:spPr bwMode="auto">
          <a:xfrm>
            <a:off x="5008063" y="4923898"/>
            <a:ext cx="685285" cy="559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[31:7]</a:t>
            </a:r>
          </a:p>
        </p:txBody>
      </p:sp>
      <p:grpSp>
        <p:nvGrpSpPr>
          <p:cNvPr id="439" name="Group 438"/>
          <p:cNvGrpSpPr/>
          <p:nvPr/>
        </p:nvGrpSpPr>
        <p:grpSpPr>
          <a:xfrm>
            <a:off x="13104224" y="2432216"/>
            <a:ext cx="383176" cy="1225383"/>
            <a:chOff x="5791200" y="1352550"/>
            <a:chExt cx="152400" cy="541168"/>
          </a:xfrm>
        </p:grpSpPr>
        <p:sp>
          <p:nvSpPr>
            <p:cNvPr id="440" name="Trapezoid 439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5803629" y="1585907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5821934" y="1737123"/>
              <a:ext cx="54627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5803772" y="1427521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sp>
        <p:nvSpPr>
          <p:cNvPr id="444" name="Rectangle 72"/>
          <p:cNvSpPr>
            <a:spLocks noChangeArrowheads="1"/>
          </p:cNvSpPr>
          <p:nvPr/>
        </p:nvSpPr>
        <p:spPr bwMode="auto">
          <a:xfrm>
            <a:off x="12148432" y="507293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45" name="Freeform 444"/>
          <p:cNvSpPr>
            <a:spLocks/>
          </p:cNvSpPr>
          <p:nvPr/>
        </p:nvSpPr>
        <p:spPr bwMode="auto">
          <a:xfrm>
            <a:off x="12292486" y="4724400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446" name="Line 85"/>
          <p:cNvSpPr>
            <a:spLocks noChangeShapeType="1"/>
          </p:cNvSpPr>
          <p:nvPr/>
        </p:nvSpPr>
        <p:spPr bwMode="auto">
          <a:xfrm>
            <a:off x="12368686" y="4857357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447" name="Freeform 53"/>
          <p:cNvSpPr>
            <a:spLocks/>
          </p:cNvSpPr>
          <p:nvPr/>
        </p:nvSpPr>
        <p:spPr bwMode="auto">
          <a:xfrm flipV="1">
            <a:off x="11075432" y="3014291"/>
            <a:ext cx="2014351" cy="7824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48" name="Line 86"/>
          <p:cNvSpPr>
            <a:spLocks noChangeShapeType="1"/>
          </p:cNvSpPr>
          <p:nvPr/>
        </p:nvSpPr>
        <p:spPr bwMode="auto">
          <a:xfrm>
            <a:off x="12875624" y="3415999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49" name="Line 86"/>
          <p:cNvSpPr>
            <a:spLocks noChangeShapeType="1"/>
          </p:cNvSpPr>
          <p:nvPr/>
        </p:nvSpPr>
        <p:spPr bwMode="auto">
          <a:xfrm flipH="1">
            <a:off x="12873920" y="3415999"/>
            <a:ext cx="1" cy="3228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50" name="Line 86"/>
          <p:cNvSpPr>
            <a:spLocks noChangeShapeType="1"/>
          </p:cNvSpPr>
          <p:nvPr/>
        </p:nvSpPr>
        <p:spPr bwMode="auto">
          <a:xfrm>
            <a:off x="12647053" y="3738868"/>
            <a:ext cx="22686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51" name="Line 86"/>
          <p:cNvSpPr>
            <a:spLocks noChangeShapeType="1"/>
          </p:cNvSpPr>
          <p:nvPr/>
        </p:nvSpPr>
        <p:spPr bwMode="auto">
          <a:xfrm>
            <a:off x="13487399" y="3092539"/>
            <a:ext cx="129086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52" name="Line 86"/>
          <p:cNvSpPr>
            <a:spLocks noChangeShapeType="1"/>
          </p:cNvSpPr>
          <p:nvPr/>
        </p:nvSpPr>
        <p:spPr bwMode="auto">
          <a:xfrm flipH="1">
            <a:off x="13616485" y="1861222"/>
            <a:ext cx="23924" cy="1231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53" name="Rectangle 39"/>
          <p:cNvSpPr>
            <a:spLocks noChangeArrowheads="1"/>
          </p:cNvSpPr>
          <p:nvPr/>
        </p:nvSpPr>
        <p:spPr bwMode="auto">
          <a:xfrm>
            <a:off x="12888277" y="6705600"/>
            <a:ext cx="78627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WBSel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54" name="Line 86"/>
          <p:cNvSpPr>
            <a:spLocks noChangeShapeType="1"/>
          </p:cNvSpPr>
          <p:nvPr/>
        </p:nvSpPr>
        <p:spPr bwMode="auto">
          <a:xfrm>
            <a:off x="11044317" y="4541459"/>
            <a:ext cx="302997" cy="852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55" name="Line 86"/>
          <p:cNvSpPr>
            <a:spLocks noChangeShapeType="1"/>
          </p:cNvSpPr>
          <p:nvPr/>
        </p:nvSpPr>
        <p:spPr bwMode="auto">
          <a:xfrm>
            <a:off x="11044317" y="4548642"/>
            <a:ext cx="2507" cy="52429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56" name="Line 86"/>
          <p:cNvSpPr>
            <a:spLocks noChangeShapeType="1"/>
          </p:cNvSpPr>
          <p:nvPr/>
        </p:nvSpPr>
        <p:spPr bwMode="auto">
          <a:xfrm>
            <a:off x="8072516" y="5051062"/>
            <a:ext cx="2971801" cy="3690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57" name="Line 86"/>
          <p:cNvSpPr>
            <a:spLocks noChangeShapeType="1"/>
          </p:cNvSpPr>
          <p:nvPr/>
        </p:nvSpPr>
        <p:spPr bwMode="auto">
          <a:xfrm flipH="1">
            <a:off x="8072517" y="4287425"/>
            <a:ext cx="2507" cy="7753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458" name="Straight Arrow Connector 457"/>
          <p:cNvCxnSpPr/>
          <p:nvPr/>
        </p:nvCxnSpPr>
        <p:spPr bwMode="auto">
          <a:xfrm flipV="1">
            <a:off x="11685153" y="4901204"/>
            <a:ext cx="0" cy="17713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59" name="Group 458"/>
          <p:cNvGrpSpPr/>
          <p:nvPr/>
        </p:nvGrpSpPr>
        <p:grpSpPr>
          <a:xfrm>
            <a:off x="8142280" y="3450511"/>
            <a:ext cx="979755" cy="1219200"/>
            <a:chOff x="3738867" y="3105150"/>
            <a:chExt cx="612347" cy="762000"/>
          </a:xfrm>
        </p:grpSpPr>
        <p:sp>
          <p:nvSpPr>
            <p:cNvPr id="460" name="Trapezoid 459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461" name="TextBox 460"/>
            <p:cNvSpPr txBox="1"/>
            <p:nvPr/>
          </p:nvSpPr>
          <p:spPr>
            <a:xfrm>
              <a:off x="3738867" y="3286906"/>
              <a:ext cx="612347" cy="4039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Branch</a:t>
              </a:r>
            </a:p>
            <a:p>
              <a:r>
                <a:rPr lang="en-US" sz="1800" b="1" dirty="0"/>
                <a:t>Comp</a:t>
              </a:r>
            </a:p>
          </p:txBody>
        </p:sp>
      </p:grpSp>
      <p:sp>
        <p:nvSpPr>
          <p:cNvPr id="462" name="Freeform 53"/>
          <p:cNvSpPr>
            <a:spLocks/>
          </p:cNvSpPr>
          <p:nvPr/>
        </p:nvSpPr>
        <p:spPr bwMode="auto">
          <a:xfrm flipV="1">
            <a:off x="9222488" y="4267199"/>
            <a:ext cx="250237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63" name="Line 86"/>
          <p:cNvSpPr>
            <a:spLocks noChangeShapeType="1"/>
          </p:cNvSpPr>
          <p:nvPr/>
        </p:nvSpPr>
        <p:spPr bwMode="auto">
          <a:xfrm>
            <a:off x="9208148" y="4305652"/>
            <a:ext cx="63" cy="74193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grpSp>
        <p:nvGrpSpPr>
          <p:cNvPr id="464" name="Group 463"/>
          <p:cNvGrpSpPr/>
          <p:nvPr/>
        </p:nvGrpSpPr>
        <p:grpSpPr>
          <a:xfrm>
            <a:off x="9475581" y="3350151"/>
            <a:ext cx="277273" cy="733853"/>
            <a:chOff x="5791200" y="1352550"/>
            <a:chExt cx="152400" cy="533400"/>
          </a:xfrm>
        </p:grpSpPr>
        <p:sp>
          <p:nvSpPr>
            <p:cNvPr id="465" name="Trapezoid 464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466" name="TextBox 465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467" name="TextBox 466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468" name="Freeform 53"/>
          <p:cNvSpPr>
            <a:spLocks/>
          </p:cNvSpPr>
          <p:nvPr/>
        </p:nvSpPr>
        <p:spPr bwMode="auto">
          <a:xfrm flipV="1">
            <a:off x="9218088" y="3838340"/>
            <a:ext cx="276719" cy="6752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69" name="Freeform 53"/>
          <p:cNvSpPr>
            <a:spLocks/>
          </p:cNvSpPr>
          <p:nvPr/>
        </p:nvSpPr>
        <p:spPr bwMode="auto">
          <a:xfrm flipV="1">
            <a:off x="9382495" y="3486813"/>
            <a:ext cx="100106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0" name="Line 86"/>
          <p:cNvSpPr>
            <a:spLocks noChangeShapeType="1"/>
          </p:cNvSpPr>
          <p:nvPr/>
        </p:nvSpPr>
        <p:spPr bwMode="auto">
          <a:xfrm>
            <a:off x="9360632" y="2273321"/>
            <a:ext cx="2127" cy="1270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71" name="Freeform 53"/>
          <p:cNvSpPr>
            <a:spLocks/>
          </p:cNvSpPr>
          <p:nvPr/>
        </p:nvSpPr>
        <p:spPr bwMode="auto">
          <a:xfrm flipV="1">
            <a:off x="9751424" y="3657600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2" name="Line 86"/>
          <p:cNvSpPr>
            <a:spLocks noChangeShapeType="1"/>
          </p:cNvSpPr>
          <p:nvPr/>
        </p:nvSpPr>
        <p:spPr bwMode="auto">
          <a:xfrm>
            <a:off x="8066392" y="3321677"/>
            <a:ext cx="4316" cy="47808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73" name="Line 86"/>
          <p:cNvSpPr>
            <a:spLocks noChangeShapeType="1"/>
          </p:cNvSpPr>
          <p:nvPr/>
        </p:nvSpPr>
        <p:spPr bwMode="auto">
          <a:xfrm flipV="1">
            <a:off x="8055458" y="3314273"/>
            <a:ext cx="1143959" cy="276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4" name="Line 86"/>
          <p:cNvSpPr>
            <a:spLocks noChangeShapeType="1"/>
          </p:cNvSpPr>
          <p:nvPr/>
        </p:nvSpPr>
        <p:spPr bwMode="auto">
          <a:xfrm flipH="1">
            <a:off x="9212608" y="3314273"/>
            <a:ext cx="6472" cy="57547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75" name="Line 86"/>
          <p:cNvSpPr>
            <a:spLocks noChangeShapeType="1"/>
          </p:cNvSpPr>
          <p:nvPr/>
        </p:nvSpPr>
        <p:spPr bwMode="auto">
          <a:xfrm>
            <a:off x="4987224" y="2263585"/>
            <a:ext cx="4384271" cy="651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6" name="Line 86"/>
          <p:cNvSpPr>
            <a:spLocks noChangeShapeType="1"/>
          </p:cNvSpPr>
          <p:nvPr/>
        </p:nvSpPr>
        <p:spPr bwMode="auto">
          <a:xfrm flipV="1">
            <a:off x="2742175" y="3078971"/>
            <a:ext cx="2228280" cy="63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7" name="Line 86"/>
          <p:cNvSpPr>
            <a:spLocks noChangeShapeType="1"/>
          </p:cNvSpPr>
          <p:nvPr/>
        </p:nvSpPr>
        <p:spPr bwMode="auto">
          <a:xfrm flipH="1">
            <a:off x="4969701" y="2281847"/>
            <a:ext cx="754" cy="7895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478" name="Straight Arrow Connector 477"/>
          <p:cNvCxnSpPr/>
          <p:nvPr/>
        </p:nvCxnSpPr>
        <p:spPr bwMode="auto">
          <a:xfrm flipH="1" flipV="1">
            <a:off x="6302276" y="6019800"/>
            <a:ext cx="9852" cy="6331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79" name="Rectangle 39"/>
          <p:cNvSpPr>
            <a:spLocks noChangeArrowheads="1"/>
          </p:cNvSpPr>
          <p:nvPr/>
        </p:nvSpPr>
        <p:spPr bwMode="auto">
          <a:xfrm>
            <a:off x="5789024" y="6774506"/>
            <a:ext cx="868027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80" name="Line 58"/>
          <p:cNvSpPr>
            <a:spLocks noChangeShapeType="1"/>
          </p:cNvSpPr>
          <p:nvPr/>
        </p:nvSpPr>
        <p:spPr bwMode="auto">
          <a:xfrm flipH="1">
            <a:off x="8675292" y="4545249"/>
            <a:ext cx="9855" cy="21077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81" name="Line 58"/>
          <p:cNvSpPr>
            <a:spLocks noChangeShapeType="1"/>
          </p:cNvSpPr>
          <p:nvPr/>
        </p:nvSpPr>
        <p:spPr bwMode="auto">
          <a:xfrm flipH="1">
            <a:off x="8895579" y="4476881"/>
            <a:ext cx="15219" cy="21956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482" name="Straight Arrow Connector 481"/>
          <p:cNvCxnSpPr/>
          <p:nvPr/>
        </p:nvCxnSpPr>
        <p:spPr bwMode="auto">
          <a:xfrm flipV="1">
            <a:off x="8424899" y="4618725"/>
            <a:ext cx="20333" cy="20342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83" name="Group 482"/>
          <p:cNvGrpSpPr/>
          <p:nvPr/>
        </p:nvGrpSpPr>
        <p:grpSpPr>
          <a:xfrm>
            <a:off x="1818411" y="3242022"/>
            <a:ext cx="277273" cy="733853"/>
            <a:chOff x="5791200" y="1352550"/>
            <a:chExt cx="152400" cy="533400"/>
          </a:xfrm>
        </p:grpSpPr>
        <p:sp>
          <p:nvSpPr>
            <p:cNvPr id="484" name="Trapezoid 483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485" name="TextBox 484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486" name="TextBox 485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487" name="Freeform 53"/>
          <p:cNvSpPr>
            <a:spLocks/>
          </p:cNvSpPr>
          <p:nvPr/>
        </p:nvSpPr>
        <p:spPr bwMode="auto">
          <a:xfrm flipV="1">
            <a:off x="1216354" y="3341949"/>
            <a:ext cx="617211" cy="79367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88" name="Line 86"/>
          <p:cNvSpPr>
            <a:spLocks noChangeShapeType="1"/>
          </p:cNvSpPr>
          <p:nvPr/>
        </p:nvSpPr>
        <p:spPr bwMode="auto">
          <a:xfrm flipH="1">
            <a:off x="1214651" y="1676400"/>
            <a:ext cx="1701" cy="17450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89" name="Line 86"/>
          <p:cNvSpPr>
            <a:spLocks noChangeShapeType="1"/>
          </p:cNvSpPr>
          <p:nvPr/>
        </p:nvSpPr>
        <p:spPr bwMode="auto">
          <a:xfrm flipV="1">
            <a:off x="1228171" y="1650111"/>
            <a:ext cx="9816146" cy="2201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90" name="Rectangle 489"/>
          <p:cNvSpPr>
            <a:spLocks noChangeArrowheads="1"/>
          </p:cNvSpPr>
          <p:nvPr/>
        </p:nvSpPr>
        <p:spPr bwMode="auto">
          <a:xfrm>
            <a:off x="1592766" y="6767179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PCSel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91" name="Line 86"/>
          <p:cNvSpPr>
            <a:spLocks noChangeShapeType="1"/>
          </p:cNvSpPr>
          <p:nvPr/>
        </p:nvSpPr>
        <p:spPr bwMode="auto">
          <a:xfrm>
            <a:off x="2084888" y="3568948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492" name="Straight Arrow Connector 491"/>
          <p:cNvCxnSpPr/>
          <p:nvPr/>
        </p:nvCxnSpPr>
        <p:spPr bwMode="auto">
          <a:xfrm flipH="1" flipV="1">
            <a:off x="1959019" y="3911004"/>
            <a:ext cx="26912" cy="27774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3" name="Line 86"/>
          <p:cNvSpPr>
            <a:spLocks noChangeShapeType="1"/>
          </p:cNvSpPr>
          <p:nvPr/>
        </p:nvSpPr>
        <p:spPr bwMode="auto">
          <a:xfrm flipH="1">
            <a:off x="11044317" y="3078299"/>
            <a:ext cx="4684" cy="94293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94" name="TextBox 493"/>
          <p:cNvSpPr txBox="1"/>
          <p:nvPr/>
        </p:nvSpPr>
        <p:spPr>
          <a:xfrm>
            <a:off x="8084720" y="6805870"/>
            <a:ext cx="5001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BrUn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95" name="TextBox 494"/>
          <p:cNvSpPr txBox="1"/>
          <p:nvPr/>
        </p:nvSpPr>
        <p:spPr>
          <a:xfrm>
            <a:off x="8384317" y="7221379"/>
            <a:ext cx="48891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BrEq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96" name="TextBox 495"/>
          <p:cNvSpPr txBox="1"/>
          <p:nvPr/>
        </p:nvSpPr>
        <p:spPr>
          <a:xfrm>
            <a:off x="8694884" y="6805870"/>
            <a:ext cx="4624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BrLT</a:t>
            </a:r>
            <a:endParaRPr lang="en-US" sz="1600" b="1" dirty="0">
              <a:solidFill>
                <a:schemeClr val="tx2"/>
              </a:solidFill>
            </a:endParaRPr>
          </a:p>
        </p:txBody>
      </p:sp>
      <p:grpSp>
        <p:nvGrpSpPr>
          <p:cNvPr id="497" name="Group 496"/>
          <p:cNvGrpSpPr/>
          <p:nvPr/>
        </p:nvGrpSpPr>
        <p:grpSpPr>
          <a:xfrm>
            <a:off x="1228172" y="3560718"/>
            <a:ext cx="12790454" cy="4002638"/>
            <a:chOff x="1575641" y="2430859"/>
            <a:chExt cx="12790454" cy="4002638"/>
          </a:xfrm>
        </p:grpSpPr>
        <p:sp>
          <p:nvSpPr>
            <p:cNvPr id="498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499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cxnSp>
          <p:nvCxnSpPr>
            <p:cNvPr id="500" name="Straight Arrow Connector 499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1" name="Straight Arrow Connector 500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2" name="Straight Arrow Connector 501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03" name="Rectangle 39"/>
            <p:cNvSpPr>
              <a:spLocks noChangeArrowheads="1"/>
            </p:cNvSpPr>
            <p:nvPr/>
          </p:nvSpPr>
          <p:spPr bwMode="auto">
            <a:xfrm>
              <a:off x="9642780" y="5553822"/>
              <a:ext cx="569868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Bsel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504" name="Straight Arrow Connector 503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5" name="Straight Arrow Connector 504"/>
            <p:cNvCxnSpPr/>
            <p:nvPr/>
          </p:nvCxnSpPr>
          <p:spPr bwMode="auto">
            <a:xfrm flipH="1" flipV="1">
              <a:off x="10022529" y="2904651"/>
              <a:ext cx="2340" cy="1521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06" name="Line 86"/>
          <p:cNvSpPr>
            <a:spLocks noChangeShapeType="1"/>
          </p:cNvSpPr>
          <p:nvPr/>
        </p:nvSpPr>
        <p:spPr bwMode="auto">
          <a:xfrm>
            <a:off x="9805327" y="4182953"/>
            <a:ext cx="4799" cy="246428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507" name="Line 86"/>
          <p:cNvSpPr>
            <a:spLocks noChangeShapeType="1"/>
          </p:cNvSpPr>
          <p:nvPr/>
        </p:nvSpPr>
        <p:spPr bwMode="auto">
          <a:xfrm>
            <a:off x="9677400" y="4186706"/>
            <a:ext cx="130048" cy="4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8" name="Line 86"/>
          <p:cNvSpPr>
            <a:spLocks noChangeShapeType="1"/>
          </p:cNvSpPr>
          <p:nvPr/>
        </p:nvSpPr>
        <p:spPr bwMode="auto">
          <a:xfrm flipV="1">
            <a:off x="4479836" y="1239785"/>
            <a:ext cx="8394084" cy="158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09" name="Line 86"/>
          <p:cNvSpPr>
            <a:spLocks noChangeShapeType="1"/>
          </p:cNvSpPr>
          <p:nvPr/>
        </p:nvSpPr>
        <p:spPr bwMode="auto">
          <a:xfrm>
            <a:off x="12877800" y="2737882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0" name="Line 86"/>
          <p:cNvSpPr>
            <a:spLocks noChangeShapeType="1"/>
          </p:cNvSpPr>
          <p:nvPr/>
        </p:nvSpPr>
        <p:spPr bwMode="auto">
          <a:xfrm>
            <a:off x="12873920" y="1245512"/>
            <a:ext cx="3880" cy="150144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511" name="Rectangle 72"/>
          <p:cNvSpPr>
            <a:spLocks noChangeArrowheads="1"/>
          </p:cNvSpPr>
          <p:nvPr/>
        </p:nvSpPr>
        <p:spPr bwMode="auto">
          <a:xfrm>
            <a:off x="12642444" y="3777523"/>
            <a:ext cx="616356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512" name="Rectangle 72"/>
          <p:cNvSpPr>
            <a:spLocks noChangeArrowheads="1"/>
          </p:cNvSpPr>
          <p:nvPr/>
        </p:nvSpPr>
        <p:spPr bwMode="auto">
          <a:xfrm>
            <a:off x="12389261" y="2799350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13" name="Rectangle 72"/>
          <p:cNvSpPr>
            <a:spLocks noChangeArrowheads="1"/>
          </p:cNvSpPr>
          <p:nvPr/>
        </p:nvSpPr>
        <p:spPr bwMode="auto">
          <a:xfrm>
            <a:off x="1264837" y="3100746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274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143000"/>
            <a:ext cx="11405872" cy="1101719"/>
          </a:xfrm>
        </p:spPr>
        <p:txBody>
          <a:bodyPr/>
          <a:lstStyle/>
          <a:p>
            <a:pPr>
              <a:spcBef>
                <a:spcPts val="60"/>
              </a:spcBef>
            </a:pPr>
            <a:r>
              <a:rPr lang="en-US" sz="3360" dirty="0">
                <a:latin typeface="Calibri" charset="0"/>
                <a:ea typeface="ＭＳ Ｐゴシック" charset="0"/>
                <a:cs typeface="ＭＳ Ｐゴシック" charset="0"/>
              </a:rPr>
              <a:t>RTL describes instructions in figures or text</a:t>
            </a:r>
          </a:p>
          <a:p>
            <a:pPr>
              <a:spcBef>
                <a:spcPts val="120"/>
              </a:spcBef>
            </a:pPr>
            <a:r>
              <a:rPr lang="en-US" sz="3360" dirty="0">
                <a:latin typeface="Calibri" charset="0"/>
                <a:ea typeface="ＭＳ Ｐゴシック" charset="0"/>
                <a:cs typeface="ＭＳ Ｐゴシック" charset="0"/>
              </a:rPr>
              <a:t>Can use C (or Verilog) to describe RTL </a:t>
            </a:r>
            <a:endParaRPr lang="en-US" sz="432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1371600" y="2079444"/>
            <a:ext cx="11582400" cy="499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586" tIns="53340" rIns="108586" bIns="53340">
            <a:spAutoFit/>
          </a:bodyPr>
          <a:lstStyle/>
          <a:p>
            <a:pPr algn="l">
              <a:lnSpc>
                <a:spcPct val="90000"/>
              </a:lnSpc>
              <a:spcBef>
                <a:spcPts val="960"/>
              </a:spcBef>
              <a:tabLst>
                <a:tab pos="1371600" algn="l"/>
                <a:tab pos="6440806" algn="l"/>
              </a:tabLst>
            </a:pPr>
            <a:r>
              <a:rPr lang="en-US" sz="4000" b="1" u="sng" dirty="0" err="1">
                <a:latin typeface="Courier" charset="0"/>
                <a:cs typeface="Courier" charset="0"/>
              </a:rPr>
              <a:t>Inst</a:t>
            </a:r>
            <a:r>
              <a:rPr lang="en-US" sz="4000" b="1" dirty="0">
                <a:latin typeface="Courier" charset="0"/>
                <a:cs typeface="Courier" charset="0"/>
              </a:rPr>
              <a:t>  </a:t>
            </a:r>
            <a:r>
              <a:rPr lang="en-US" sz="4000" b="1" u="sng" dirty="0">
                <a:latin typeface="Courier" charset="0"/>
                <a:cs typeface="Courier" charset="0"/>
              </a:rPr>
              <a:t>Register Transfers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tabLst>
                <a:tab pos="1371600" algn="l"/>
                <a:tab pos="6440806" algn="l"/>
              </a:tabLst>
            </a:pPr>
            <a:r>
              <a:rPr lang="en-US" sz="3200" b="1" dirty="0">
                <a:latin typeface="Courier" charset="0"/>
                <a:cs typeface="Courier" charset="0"/>
              </a:rPr>
              <a:t>add   R[</a:t>
            </a:r>
            <a:r>
              <a:rPr lang="en-US" sz="3200" b="1" dirty="0" err="1">
                <a:latin typeface="Courier" charset="0"/>
                <a:cs typeface="Courier" charset="0"/>
              </a:rPr>
              <a:t>rd</a:t>
            </a:r>
            <a:r>
              <a:rPr lang="en-US" sz="3200" b="1" dirty="0">
                <a:latin typeface="Courier" charset="0"/>
                <a:cs typeface="Courier" charset="0"/>
              </a:rPr>
              <a:t>] </a:t>
            </a:r>
            <a:r>
              <a:rPr lang="en-US" sz="3200" b="1" dirty="0">
                <a:latin typeface="Courier" charset="0"/>
                <a:cs typeface="Courier" charset="0"/>
                <a:sym typeface="Symbol" charset="0"/>
              </a:rPr>
              <a:t></a:t>
            </a:r>
            <a:r>
              <a:rPr lang="en-US" sz="3200" b="1" dirty="0">
                <a:latin typeface="Courier" charset="0"/>
                <a:cs typeface="Courier" charset="0"/>
              </a:rPr>
              <a:t> R[rs1] + R[rs2]; PC </a:t>
            </a:r>
            <a:r>
              <a:rPr lang="en-US" sz="3200" b="1" dirty="0">
                <a:latin typeface="Courier" charset="0"/>
                <a:cs typeface="Courier" charset="0"/>
                <a:sym typeface="Symbol" charset="0"/>
              </a:rPr>
              <a:t></a:t>
            </a:r>
            <a:r>
              <a:rPr lang="en-US" sz="3200" b="1" dirty="0">
                <a:latin typeface="Courier" charset="0"/>
                <a:cs typeface="Courier" charset="0"/>
              </a:rPr>
              <a:t> PC + 4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tabLst>
                <a:tab pos="1371600" algn="l"/>
                <a:tab pos="6440806" algn="l"/>
              </a:tabLst>
            </a:pPr>
            <a:r>
              <a:rPr lang="en-US" sz="3200" b="1" dirty="0">
                <a:latin typeface="Courier" charset="0"/>
                <a:cs typeface="Courier" charset="0"/>
              </a:rPr>
              <a:t>sub   R[</a:t>
            </a:r>
            <a:r>
              <a:rPr lang="en-US" sz="3200" b="1" dirty="0" err="1">
                <a:latin typeface="Courier" charset="0"/>
                <a:cs typeface="Courier" charset="0"/>
              </a:rPr>
              <a:t>rd</a:t>
            </a:r>
            <a:r>
              <a:rPr lang="en-US" sz="3200" b="1" dirty="0">
                <a:latin typeface="Courier" charset="0"/>
                <a:cs typeface="Courier" charset="0"/>
              </a:rPr>
              <a:t>] </a:t>
            </a:r>
            <a:r>
              <a:rPr lang="en-US" sz="3200" b="1" dirty="0">
                <a:latin typeface="Courier" charset="0"/>
                <a:cs typeface="Courier" charset="0"/>
                <a:sym typeface="Symbol" charset="0"/>
              </a:rPr>
              <a:t></a:t>
            </a:r>
            <a:r>
              <a:rPr lang="en-US" sz="3200" b="1" dirty="0">
                <a:latin typeface="Courier" charset="0"/>
                <a:cs typeface="Courier" charset="0"/>
              </a:rPr>
              <a:t> R[rs1] – R[rs2]; PC </a:t>
            </a:r>
            <a:r>
              <a:rPr lang="en-US" sz="3200" b="1" dirty="0">
                <a:latin typeface="Courier" charset="0"/>
                <a:cs typeface="Courier" charset="0"/>
                <a:sym typeface="Symbol" charset="0"/>
              </a:rPr>
              <a:t></a:t>
            </a:r>
            <a:r>
              <a:rPr lang="en-US" sz="3200" b="1" dirty="0">
                <a:latin typeface="Courier" charset="0"/>
                <a:cs typeface="Courier" charset="0"/>
              </a:rPr>
              <a:t> PC + 4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tabLst>
                <a:tab pos="1371600" algn="l"/>
                <a:tab pos="6440806" algn="l"/>
              </a:tabLst>
            </a:pPr>
            <a:r>
              <a:rPr lang="en-US" sz="3200" b="1" dirty="0" err="1">
                <a:latin typeface="Courier" charset="0"/>
                <a:cs typeface="Courier" charset="0"/>
              </a:rPr>
              <a:t>ori</a:t>
            </a:r>
            <a:r>
              <a:rPr lang="en-US" sz="3200" b="1" dirty="0">
                <a:latin typeface="Courier" charset="0"/>
                <a:cs typeface="Courier" charset="0"/>
              </a:rPr>
              <a:t>   R[</a:t>
            </a:r>
            <a:r>
              <a:rPr lang="en-US" sz="3200" b="1" dirty="0" err="1">
                <a:latin typeface="Courier" charset="0"/>
                <a:cs typeface="Courier" charset="0"/>
              </a:rPr>
              <a:t>rd</a:t>
            </a:r>
            <a:r>
              <a:rPr lang="en-US" sz="3200" b="1" dirty="0">
                <a:latin typeface="Courier" charset="0"/>
                <a:cs typeface="Courier" charset="0"/>
              </a:rPr>
              <a:t>] </a:t>
            </a:r>
            <a:r>
              <a:rPr lang="en-US" sz="3200" b="1" dirty="0">
                <a:latin typeface="Courier" charset="0"/>
                <a:cs typeface="Courier" charset="0"/>
                <a:sym typeface="Symbol" charset="0"/>
              </a:rPr>
              <a:t></a:t>
            </a:r>
            <a:r>
              <a:rPr lang="en-US" sz="3200" b="1" dirty="0">
                <a:latin typeface="Courier" charset="0"/>
                <a:cs typeface="Courier" charset="0"/>
              </a:rPr>
              <a:t> R[rs1] | </a:t>
            </a:r>
            <a:r>
              <a:rPr lang="en-US" sz="3200" b="1" dirty="0" err="1">
                <a:latin typeface="Courier" charset="0"/>
                <a:cs typeface="Courier" charset="0"/>
              </a:rPr>
              <a:t>Imm</a:t>
            </a:r>
            <a:r>
              <a:rPr lang="en-US" sz="3200" b="1" dirty="0">
                <a:latin typeface="Courier" charset="0"/>
                <a:cs typeface="Courier" charset="0"/>
              </a:rPr>
              <a:t>; PC </a:t>
            </a:r>
            <a:r>
              <a:rPr lang="en-US" sz="3200" b="1" dirty="0">
                <a:latin typeface="Courier" charset="0"/>
                <a:cs typeface="Courier" charset="0"/>
                <a:sym typeface="Symbol" charset="0"/>
              </a:rPr>
              <a:t></a:t>
            </a:r>
            <a:r>
              <a:rPr lang="en-US" sz="3200" b="1" dirty="0">
                <a:latin typeface="Courier" charset="0"/>
                <a:cs typeface="Courier" charset="0"/>
              </a:rPr>
              <a:t> PC + 4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  <a:tabLst>
                <a:tab pos="1371600" algn="l"/>
                <a:tab pos="6440806" algn="l"/>
              </a:tabLst>
            </a:pPr>
            <a:r>
              <a:rPr lang="en-US" sz="3200" b="1" dirty="0" err="1">
                <a:latin typeface="Courier" charset="0"/>
                <a:cs typeface="Courier" charset="0"/>
              </a:rPr>
              <a:t>jal</a:t>
            </a:r>
            <a:r>
              <a:rPr lang="en-US" sz="3200" b="1" dirty="0">
                <a:latin typeface="Courier" charset="0"/>
                <a:cs typeface="Courier" charset="0"/>
              </a:rPr>
              <a:t>   R[</a:t>
            </a:r>
            <a:r>
              <a:rPr lang="en-US" sz="3200" b="1" dirty="0" err="1">
                <a:latin typeface="Courier" charset="0"/>
                <a:cs typeface="Courier" charset="0"/>
              </a:rPr>
              <a:t>rd</a:t>
            </a:r>
            <a:r>
              <a:rPr lang="en-US" sz="3200" b="1" dirty="0">
                <a:latin typeface="Courier" charset="0"/>
                <a:cs typeface="Courier" charset="0"/>
              </a:rPr>
              <a:t>] </a:t>
            </a:r>
            <a:r>
              <a:rPr lang="en-US" sz="3200" b="1" dirty="0">
                <a:latin typeface="Courier" charset="0"/>
                <a:cs typeface="Courier" charset="0"/>
                <a:sym typeface="Symbol" charset="0"/>
              </a:rPr>
              <a:t></a:t>
            </a:r>
            <a:r>
              <a:rPr lang="en-US" sz="3200" b="1" dirty="0">
                <a:latin typeface="Courier" charset="0"/>
                <a:cs typeface="Courier" charset="0"/>
              </a:rPr>
              <a:t> PC + 4; PC </a:t>
            </a:r>
            <a:r>
              <a:rPr lang="en-US" sz="3200" b="1" dirty="0">
                <a:latin typeface="Courier" charset="0"/>
                <a:cs typeface="Courier" charset="0"/>
                <a:sym typeface="Symbol" charset="0"/>
              </a:rPr>
              <a:t></a:t>
            </a:r>
            <a:r>
              <a:rPr lang="en-US" sz="3200" b="1" dirty="0">
                <a:latin typeface="Courier" charset="0"/>
                <a:cs typeface="Courier" charset="0"/>
              </a:rPr>
              <a:t> R[rs1] + </a:t>
            </a:r>
            <a:r>
              <a:rPr lang="en-US" sz="3200" b="1" dirty="0" err="1">
                <a:latin typeface="Courier" charset="0"/>
                <a:cs typeface="Courier" charset="0"/>
              </a:rPr>
              <a:t>Imm</a:t>
            </a:r>
            <a:endParaRPr lang="en-US" sz="3200" b="1" dirty="0">
              <a:latin typeface="Courier" charset="0"/>
              <a:cs typeface="Courier" charset="0"/>
            </a:endParaRPr>
          </a:p>
          <a:p>
            <a:pPr algn="l">
              <a:lnSpc>
                <a:spcPct val="90000"/>
              </a:lnSpc>
              <a:spcBef>
                <a:spcPct val="50000"/>
              </a:spcBef>
              <a:tabLst>
                <a:tab pos="1371600" algn="l"/>
                <a:tab pos="6440806" algn="l"/>
              </a:tabLst>
            </a:pPr>
            <a:r>
              <a:rPr lang="en-US" sz="3200" b="1" dirty="0" err="1">
                <a:latin typeface="Courier" charset="0"/>
                <a:cs typeface="Courier" charset="0"/>
              </a:rPr>
              <a:t>beq</a:t>
            </a:r>
            <a:r>
              <a:rPr lang="en-US" sz="3200" b="1" dirty="0">
                <a:latin typeface="Courier" charset="0"/>
                <a:cs typeface="Courier" charset="0"/>
              </a:rPr>
              <a:t>    if ( R[rs1] == R[rs2] )</a:t>
            </a:r>
            <a:br>
              <a:rPr lang="en-US" sz="3200" b="1" dirty="0">
                <a:latin typeface="Courier" charset="0"/>
                <a:cs typeface="Courier" charset="0"/>
              </a:rPr>
            </a:br>
            <a:r>
              <a:rPr lang="en-US" sz="3200" b="1" dirty="0">
                <a:latin typeface="Courier" charset="0"/>
                <a:cs typeface="Courier" charset="0"/>
              </a:rPr>
              <a:t>            PC </a:t>
            </a:r>
            <a:r>
              <a:rPr lang="en-US" sz="3200" b="1" dirty="0">
                <a:latin typeface="Courier" charset="0"/>
                <a:cs typeface="Courier" charset="0"/>
                <a:sym typeface="Symbol" charset="0"/>
              </a:rPr>
              <a:t></a:t>
            </a:r>
            <a:r>
              <a:rPr lang="en-US" sz="3200" b="1" dirty="0">
                <a:latin typeface="Courier" charset="0"/>
                <a:cs typeface="Courier" charset="0"/>
              </a:rPr>
              <a:t> PC + </a:t>
            </a:r>
            <a:r>
              <a:rPr lang="en-US" sz="3200" b="1" dirty="0" err="1">
                <a:latin typeface="Courier" charset="0"/>
                <a:cs typeface="Courier" charset="0"/>
              </a:rPr>
              <a:t>Imm</a:t>
            </a:r>
            <a:endParaRPr lang="en-US" sz="3200" b="1" dirty="0">
              <a:latin typeface="Courier" charset="0"/>
              <a:cs typeface="Courier" charset="0"/>
            </a:endParaRPr>
          </a:p>
          <a:p>
            <a:pPr algn="l">
              <a:lnSpc>
                <a:spcPct val="90000"/>
              </a:lnSpc>
              <a:spcBef>
                <a:spcPts val="0"/>
              </a:spcBef>
              <a:tabLst>
                <a:tab pos="1371600" algn="l"/>
                <a:tab pos="6440806" algn="l"/>
              </a:tabLst>
            </a:pPr>
            <a:r>
              <a:rPr lang="en-US" sz="3200" b="1" dirty="0">
                <a:latin typeface="Courier" charset="0"/>
                <a:cs typeface="Courier" charset="0"/>
              </a:rPr>
              <a:t>       else PC </a:t>
            </a:r>
            <a:r>
              <a:rPr lang="en-US" sz="3200" b="1" dirty="0">
                <a:latin typeface="Courier" charset="0"/>
                <a:cs typeface="Courier" charset="0"/>
                <a:sym typeface="Symbol" charset="0"/>
              </a:rPr>
              <a:t></a:t>
            </a:r>
            <a:r>
              <a:rPr lang="en-US" sz="3200" b="1" dirty="0">
                <a:latin typeface="Courier" charset="0"/>
                <a:cs typeface="Courier" charset="0"/>
              </a:rPr>
              <a:t> PC + 4</a:t>
            </a:r>
          </a:p>
        </p:txBody>
      </p:sp>
      <p:sp>
        <p:nvSpPr>
          <p:cNvPr id="2662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Register Transfer Level (RTL)</a:t>
            </a:r>
          </a:p>
        </p:txBody>
      </p:sp>
    </p:spTree>
    <p:extLst>
      <p:ext uri="{BB962C8B-B14F-4D97-AF65-F5344CB8AC3E}">
        <p14:creationId xmlns:p14="http://schemas.microsoft.com/office/powerpoint/2010/main" val="2517798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010" y="182880"/>
            <a:ext cx="10206990" cy="640080"/>
          </a:xfrm>
        </p:spPr>
        <p:txBody>
          <a:bodyPr/>
          <a:lstStyle/>
          <a:p>
            <a:r>
              <a:rPr lang="en-US" dirty="0"/>
              <a:t>Our Single-Core Computer (w/o FPU, SIMD)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28800" y="1524000"/>
            <a:ext cx="10515600" cy="5486400"/>
            <a:chOff x="1828800" y="1524000"/>
            <a:chExt cx="8864999" cy="4941332"/>
          </a:xfrm>
        </p:grpSpPr>
        <p:grpSp>
          <p:nvGrpSpPr>
            <p:cNvPr id="5" name="Group 4"/>
            <p:cNvGrpSpPr/>
            <p:nvPr/>
          </p:nvGrpSpPr>
          <p:grpSpPr>
            <a:xfrm>
              <a:off x="1828800" y="1600200"/>
              <a:ext cx="3048000" cy="3962400"/>
              <a:chOff x="609600" y="1676400"/>
              <a:chExt cx="3048000" cy="3962400"/>
            </a:xfrm>
          </p:grpSpPr>
          <p:sp>
            <p:nvSpPr>
              <p:cNvPr id="282" name="Rectangle 281"/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t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Processor</a:t>
                </a:r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t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Control</a:t>
                </a:r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rgbClr val="4F81BD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t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Datapath</a:t>
                </a:r>
                <a:endPara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85" name="Straight Arrow Connector 284"/>
              <p:cNvCxnSpPr/>
              <p:nvPr/>
            </p:nvCxnSpPr>
            <p:spPr>
              <a:xfrm rot="5400000">
                <a:off x="1409700" y="2933700"/>
                <a:ext cx="22860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86" name="Straight Arrow Connector 285"/>
              <p:cNvCxnSpPr/>
              <p:nvPr/>
            </p:nvCxnSpPr>
            <p:spPr>
              <a:xfrm rot="16200000" flipV="1">
                <a:off x="2553494" y="2932906"/>
                <a:ext cx="22860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2133600" y="3505200"/>
              <a:ext cx="2367431" cy="1828800"/>
              <a:chOff x="914399" y="3505200"/>
              <a:chExt cx="2367431" cy="1828800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rgbClr val="9BBB5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PC</a:t>
                </a:r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914399" y="3886200"/>
                <a:ext cx="2362202" cy="685800"/>
                <a:chOff x="1600199" y="3962400"/>
                <a:chExt cx="1600201" cy="685800"/>
              </a:xfrm>
              <a:solidFill>
                <a:srgbClr val="9BBB59"/>
              </a:solidFill>
            </p:grpSpPr>
            <p:sp>
              <p:nvSpPr>
                <p:cNvPr id="272" name="Rectangle 271"/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3" name="Rectangle 272"/>
                <p:cNvSpPr/>
                <p:nvPr/>
              </p:nvSpPr>
              <p:spPr>
                <a:xfrm>
                  <a:off x="1600200" y="40386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4" name="Rectangle 273"/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5" name="Rectangle 274"/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>
                      <a:glow rad="101600">
                        <a:prstClr val="white">
                          <a:alpha val="75000"/>
                        </a:prstClr>
                      </a:glow>
                    </a:effectLst>
                    <a:uLnTx/>
                    <a:uFillTx/>
                    <a:latin typeface="Calibri"/>
                    <a:ea typeface="+mn-ea"/>
                    <a:cs typeface="+mn-cs"/>
                  </a:endParaRPr>
                </a:p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Rectangle 275"/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Rectangle 276"/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8" name="Rectangle 277"/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Rectangle 278"/>
                <p:cNvSpPr/>
                <p:nvPr/>
              </p:nvSpPr>
              <p:spPr>
                <a:xfrm>
                  <a:off x="1600199" y="4495800"/>
                  <a:ext cx="1600199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0" name="Rectangle 279"/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1" name="TextBox 280"/>
                <p:cNvSpPr txBox="1"/>
                <p:nvPr/>
              </p:nvSpPr>
              <p:spPr>
                <a:xfrm>
                  <a:off x="1905000" y="4114800"/>
                  <a:ext cx="103105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glow rad="254000">
                          <a:prstClr val="white">
                            <a:alpha val="75000"/>
                          </a:prstClr>
                        </a:glow>
                      </a:effectLst>
                      <a:uLnTx/>
                      <a:uFillTx/>
                      <a:latin typeface="Calibri"/>
                      <a:ea typeface="+mn-ea"/>
                      <a:cs typeface="+mn-cs"/>
                    </a:rPr>
                    <a:t>Registers</a:t>
                  </a: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14400" y="4648200"/>
                <a:ext cx="2367430" cy="685800"/>
                <a:chOff x="4572000" y="3352800"/>
                <a:chExt cx="2367430" cy="685800"/>
              </a:xfrm>
            </p:grpSpPr>
            <p:sp>
              <p:nvSpPr>
                <p:cNvPr id="270" name="Trapezoid 269"/>
                <p:cNvSpPr/>
                <p:nvPr/>
              </p:nvSpPr>
              <p:spPr>
                <a:xfrm flipV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4572000" y="3352800"/>
                  <a:ext cx="2367430" cy="64633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glow rad="152400">
                          <a:prstClr val="white">
                            <a:alpha val="75000"/>
                          </a:prstClr>
                        </a:glow>
                      </a:effectLst>
                      <a:uLnTx/>
                      <a:uFillTx/>
                      <a:latin typeface="Calibri"/>
                      <a:ea typeface="+mn-ea"/>
                      <a:cs typeface="+mn-cs"/>
                    </a:rPr>
                    <a:t>Arithmetic &amp; Logic Unit</a:t>
                  </a:r>
                </a:p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>
                        <a:glow rad="152400">
                          <a:prstClr val="white">
                            <a:alpha val="75000"/>
                          </a:prstClr>
                        </a:glow>
                      </a:effectLst>
                      <a:uLnTx/>
                      <a:uFillTx/>
                      <a:latin typeface="Calibri"/>
                      <a:ea typeface="+mn-ea"/>
                      <a:cs typeface="+mn-cs"/>
                    </a:rPr>
                    <a:t>(ALU)</a:t>
                  </a:r>
                </a:p>
              </p:txBody>
            </p:sp>
          </p:grpSp>
        </p:grpSp>
        <p:sp>
          <p:nvSpPr>
            <p:cNvPr id="7" name="Rectangle 6"/>
            <p:cNvSpPr/>
            <p:nvPr/>
          </p:nvSpPr>
          <p:spPr>
            <a:xfrm>
              <a:off x="6781800" y="1524000"/>
              <a:ext cx="1905000" cy="41148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t"/>
            <a:lstStyle/>
            <a:p>
              <a:pPr marL="0" marR="0" lvl="0" indent="0" algn="l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Memory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686801" y="1676400"/>
              <a:ext cx="1572897" cy="762000"/>
              <a:chOff x="6656703" y="1676400"/>
              <a:chExt cx="1572897" cy="762000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7315200" y="1676400"/>
                <a:ext cx="914400" cy="762000"/>
              </a:xfrm>
              <a:prstGeom prst="rect">
                <a:avLst/>
              </a:prstGeom>
              <a:solidFill>
                <a:srgbClr val="95B3D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t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Input</a:t>
                </a:r>
              </a:p>
            </p:txBody>
          </p:sp>
          <p:cxnSp>
            <p:nvCxnSpPr>
              <p:cNvPr id="266" name="Straight Arrow Connector 265"/>
              <p:cNvCxnSpPr/>
              <p:nvPr/>
            </p:nvCxnSpPr>
            <p:spPr>
              <a:xfrm flipH="1" flipV="1">
                <a:off x="6656703" y="1981200"/>
                <a:ext cx="658497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  <p:grpSp>
          <p:nvGrpSpPr>
            <p:cNvPr id="9" name="Group 8"/>
            <p:cNvGrpSpPr/>
            <p:nvPr/>
          </p:nvGrpSpPr>
          <p:grpSpPr>
            <a:xfrm>
              <a:off x="8686801" y="4800600"/>
              <a:ext cx="1572897" cy="762000"/>
              <a:chOff x="6656703" y="4800600"/>
              <a:chExt cx="1572897" cy="762000"/>
            </a:xfrm>
          </p:grpSpPr>
          <p:sp>
            <p:nvSpPr>
              <p:cNvPr id="263" name="Rectangle 262"/>
              <p:cNvSpPr/>
              <p:nvPr/>
            </p:nvSpPr>
            <p:spPr>
              <a:xfrm>
                <a:off x="7315200" y="4800600"/>
                <a:ext cx="914400" cy="762000"/>
              </a:xfrm>
              <a:prstGeom prst="rect">
                <a:avLst/>
              </a:prstGeom>
              <a:solidFill>
                <a:srgbClr val="95B3D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t"/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Output</a:t>
                </a:r>
              </a:p>
            </p:txBody>
          </p:sp>
          <p:cxnSp>
            <p:nvCxnSpPr>
              <p:cNvPr id="264" name="Straight Arrow Connector 263"/>
              <p:cNvCxnSpPr/>
              <p:nvPr/>
            </p:nvCxnSpPr>
            <p:spPr>
              <a:xfrm>
                <a:off x="6656703" y="5181600"/>
                <a:ext cx="658497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  <p:grpSp>
          <p:nvGrpSpPr>
            <p:cNvPr id="10" name="Group 9"/>
            <p:cNvGrpSpPr/>
            <p:nvPr/>
          </p:nvGrpSpPr>
          <p:grpSpPr>
            <a:xfrm>
              <a:off x="6934200" y="1981200"/>
              <a:ext cx="1524000" cy="3429000"/>
              <a:chOff x="4953000" y="1981200"/>
              <a:chExt cx="1524000" cy="3429000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4953000" y="40386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254" name="Rectangle 253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5334000" y="40386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245" name="Rectangle 244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5715000" y="40386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236" name="Rectangle 235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6096000" y="40386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227" name="Rectangle 22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4953000" y="47244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218" name="Rectangle 217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5334000" y="47244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5715000" y="47244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6096000" y="47244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4953000" y="33528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5334000" y="33528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73" name="Rectangle 17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5715000" y="33528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6096000" y="33528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55" name="Rectangle 154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4953000" y="26670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5334000" y="26670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5715000" y="26670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6096000" y="26670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4953000" y="19812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5334000" y="19812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715000" y="19812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6096000" y="19812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5181600" y="3352800"/>
                <a:ext cx="1066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glow rad="228600">
                        <a:prstClr val="white">
                          <a:alpha val="75000"/>
                        </a:prstClr>
                      </a:glo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Bytes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267200" y="1752600"/>
              <a:ext cx="2854568" cy="4636532"/>
              <a:chOff x="2743200" y="1752600"/>
              <a:chExt cx="2854568" cy="463653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3333568" y="1752600"/>
                <a:ext cx="1924232" cy="3694331"/>
                <a:chOff x="3333568" y="1752600"/>
                <a:chExt cx="1924232" cy="3694331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3352800" y="2514600"/>
                  <a:ext cx="1905000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55" name="Straight Arrow Connector 54"/>
                <p:cNvCxnSpPr>
                  <a:stCxn id="282" idx="3"/>
                  <a:endCxn id="7" idx="1"/>
                </p:cNvCxnSpPr>
                <p:nvPr/>
              </p:nvCxnSpPr>
              <p:spPr>
                <a:xfrm>
                  <a:off x="3352800" y="3581400"/>
                  <a:ext cx="1905000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3352800" y="4495800"/>
                  <a:ext cx="1905000" cy="1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3352800" y="4724400"/>
                  <a:ext cx="1905000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3352800" y="1752600"/>
                  <a:ext cx="126353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Enable?</a:t>
                  </a:r>
                </a:p>
                <a:p>
                  <a:pPr marL="0" marR="0" lvl="0" indent="0" algn="l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Read/Write</a:t>
                  </a: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333568" y="3200400"/>
                  <a:ext cx="9336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Address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352800" y="3886200"/>
                  <a:ext cx="762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Write Data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3352800" y="4800600"/>
                  <a:ext cx="68579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ReadData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2743200" y="5715000"/>
                <a:ext cx="2854568" cy="674132"/>
                <a:chOff x="2819400" y="5791200"/>
                <a:chExt cx="2854568" cy="674132"/>
              </a:xfrm>
            </p:grpSpPr>
            <p:sp>
              <p:nvSpPr>
                <p:cNvPr id="52" name="Left Brace 51"/>
                <p:cNvSpPr/>
                <p:nvPr/>
              </p:nvSpPr>
              <p:spPr>
                <a:xfrm rot="16200000">
                  <a:off x="4191000" y="5029200"/>
                  <a:ext cx="381000" cy="1905000"/>
                </a:xfrm>
                <a:prstGeom prst="leftBrace">
                  <a:avLst>
                    <a:gd name="adj1" fmla="val 67668"/>
                    <a:gd name="adj2" fmla="val 47995"/>
                  </a:avLst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2819400" y="6096000"/>
                  <a:ext cx="28545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Processor-Memory Interface</a:t>
                  </a:r>
                </a:p>
              </p:txBody>
            </p:sp>
          </p:grpSp>
        </p:grpSp>
        <p:grpSp>
          <p:nvGrpSpPr>
            <p:cNvPr id="12" name="Group 11"/>
            <p:cNvGrpSpPr/>
            <p:nvPr/>
          </p:nvGrpSpPr>
          <p:grpSpPr>
            <a:xfrm>
              <a:off x="8354697" y="5791200"/>
              <a:ext cx="2339102" cy="674132"/>
              <a:chOff x="6324600" y="5791200"/>
              <a:chExt cx="2339102" cy="674132"/>
            </a:xfrm>
          </p:grpSpPr>
          <p:sp>
            <p:nvSpPr>
              <p:cNvPr id="48" name="Left Brace 47"/>
              <p:cNvSpPr/>
              <p:nvPr/>
            </p:nvSpPr>
            <p:spPr>
              <a:xfrm rot="16200000">
                <a:off x="6934200" y="5410200"/>
                <a:ext cx="381000" cy="1143000"/>
              </a:xfrm>
              <a:prstGeom prst="leftBrace">
                <a:avLst>
                  <a:gd name="adj1" fmla="val 28383"/>
                  <a:gd name="adj2" fmla="val 5000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324600" y="6096000"/>
                <a:ext cx="2339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I/O-Memory Interfaces</a:t>
                </a: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6788" y="2601652"/>
              <a:ext cx="1517017" cy="75844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Program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22790" y="4420874"/>
              <a:ext cx="1517017" cy="75844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334000" y="2362200"/>
              <a:ext cx="1522028" cy="2514600"/>
              <a:chOff x="3810000" y="2362200"/>
              <a:chExt cx="1522028" cy="251460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4191000" y="2362200"/>
                <a:ext cx="838200" cy="2514600"/>
                <a:chOff x="3962400" y="685800"/>
                <a:chExt cx="762000" cy="1066800"/>
              </a:xfrm>
            </p:grpSpPr>
            <p:sp>
              <p:nvSpPr>
                <p:cNvPr id="20" name="Rectangle 19"/>
                <p:cNvSpPr/>
                <p:nvPr/>
              </p:nvSpPr>
              <p:spPr>
                <a:xfrm>
                  <a:off x="3962400" y="6858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4343400" y="6858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 21"/>
                <p:cNvSpPr/>
                <p:nvPr/>
              </p:nvSpPr>
              <p:spPr>
                <a:xfrm>
                  <a:off x="3962400" y="7620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4343400" y="7620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3962400" y="8382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4343400" y="8382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962400" y="9144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4343400" y="9144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3962400" y="9906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343400" y="9906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3962400" y="10668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4343400" y="10668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3962400" y="11430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4343400" y="11430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Rectangle 33"/>
                <p:cNvSpPr/>
                <p:nvPr/>
              </p:nvSpPr>
              <p:spPr>
                <a:xfrm>
                  <a:off x="3962400" y="12192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Rectangle 34"/>
                <p:cNvSpPr/>
                <p:nvPr/>
              </p:nvSpPr>
              <p:spPr>
                <a:xfrm>
                  <a:off x="4343400" y="12192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3962400" y="12954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Rectangle 36"/>
                <p:cNvSpPr/>
                <p:nvPr/>
              </p:nvSpPr>
              <p:spPr>
                <a:xfrm>
                  <a:off x="4343400" y="12954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3962400" y="13716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4343400" y="13716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3962400" y="14478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>
                  <a:off x="4343400" y="14478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3962400" y="15240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Rectangle 42"/>
                <p:cNvSpPr/>
                <p:nvPr/>
              </p:nvSpPr>
              <p:spPr>
                <a:xfrm>
                  <a:off x="4343400" y="15240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Rectangle 43"/>
                <p:cNvSpPr/>
                <p:nvPr/>
              </p:nvSpPr>
              <p:spPr>
                <a:xfrm>
                  <a:off x="3962400" y="16002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4343400" y="16002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3962400" y="16764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Rectangle 46"/>
                <p:cNvSpPr/>
                <p:nvPr/>
              </p:nvSpPr>
              <p:spPr>
                <a:xfrm>
                  <a:off x="4343400" y="1676400"/>
                  <a:ext cx="3810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" name="TextBox 18"/>
              <p:cNvSpPr txBox="1"/>
              <p:nvPr/>
            </p:nvSpPr>
            <p:spPr>
              <a:xfrm>
                <a:off x="3810000" y="2819400"/>
                <a:ext cx="15220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>
                      <a:glow rad="254000">
                        <a:prstClr val="white">
                          <a:alpha val="75000"/>
                        </a:prstClr>
                      </a:glow>
                    </a:effectLst>
                    <a:uLnTx/>
                    <a:uFillTx/>
                    <a:latin typeface="Calibri"/>
                    <a:ea typeface="+mn-ea"/>
                    <a:cs typeface="+mn-cs"/>
                  </a:rPr>
                  <a:t>Cache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2059553" y="5486401"/>
              <a:ext cx="25294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Processor organized</a:t>
              </a:r>
              <a:br>
                <a:rPr lang="en-US" sz="18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</a:br>
              <a:r>
                <a:rPr lang="en-US" sz="18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around </a:t>
              </a:r>
              <a:r>
                <a:rPr lang="en-US" sz="1800" b="1" i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words </a:t>
              </a:r>
              <a:r>
                <a:rPr lang="en-US" sz="18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and</a:t>
              </a:r>
              <a:r>
                <a:rPr lang="en-US" sz="1800" b="1" i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 bytes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07573" y="2971800"/>
              <a:ext cx="196043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Memory (including</a:t>
              </a:r>
            </a:p>
            <a:p>
              <a:pPr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8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cache) organized</a:t>
              </a:r>
              <a:br>
                <a:rPr lang="en-US" sz="18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</a:br>
              <a:r>
                <a:rPr lang="en-US" sz="18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around </a:t>
              </a:r>
              <a:r>
                <a:rPr lang="en-US" sz="1800" b="1" i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blocks,</a:t>
              </a:r>
              <a:r>
                <a:rPr lang="en-US" sz="1800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/>
              </a:r>
              <a:br>
                <a:rPr lang="en-US" sz="1800" b="1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</a:br>
              <a:r>
                <a:rPr lang="en-US" sz="18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which are typically</a:t>
              </a:r>
              <a:br>
                <a:rPr lang="en-US" sz="18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</a:br>
              <a:r>
                <a:rPr lang="en-US" sz="1800" dirty="0">
                  <a:solidFill>
                    <a:prstClr val="black"/>
                  </a:solidFill>
                  <a:latin typeface="Calibri"/>
                  <a:ea typeface="+mn-ea"/>
                  <a:cs typeface="+mn-cs"/>
                </a:rPr>
                <a:t>multiple words</a:t>
              </a:r>
            </a:p>
          </p:txBody>
        </p:sp>
      </p:grpSp>
      <p:sp>
        <p:nvSpPr>
          <p:cNvPr id="3" name="Oval 2"/>
          <p:cNvSpPr/>
          <p:nvPr/>
        </p:nvSpPr>
        <p:spPr bwMode="auto">
          <a:xfrm>
            <a:off x="1905000" y="2116238"/>
            <a:ext cx="3539316" cy="930660"/>
          </a:xfrm>
          <a:prstGeom prst="ellipse">
            <a:avLst/>
          </a:prstGeom>
          <a:noFill/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67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010" y="182880"/>
            <a:ext cx="11203758" cy="640080"/>
          </a:xfrm>
        </p:spPr>
        <p:txBody>
          <a:bodyPr/>
          <a:lstStyle/>
          <a:p>
            <a:r>
              <a:rPr lang="en-US" dirty="0"/>
              <a:t>Single-Cycle RV32I </a:t>
            </a:r>
            <a:r>
              <a:rPr lang="en-US" dirty="0" err="1"/>
              <a:t>Datapath</a:t>
            </a:r>
            <a:r>
              <a:rPr lang="en-US" dirty="0"/>
              <a:t> and Control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4" name="Group 173"/>
          <p:cNvGrpSpPr/>
          <p:nvPr/>
        </p:nvGrpSpPr>
        <p:grpSpPr>
          <a:xfrm>
            <a:off x="683624" y="1249155"/>
            <a:ext cx="13334170" cy="3544685"/>
            <a:chOff x="2570548" y="1802732"/>
            <a:chExt cx="7941879" cy="2216657"/>
          </a:xfrm>
        </p:grpSpPr>
        <p:sp>
          <p:nvSpPr>
            <p:cNvPr id="176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77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2064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178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79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180" name="Freeform 34"/>
            <p:cNvSpPr>
              <a:spLocks/>
            </p:cNvSpPr>
            <p:nvPr/>
          </p:nvSpPr>
          <p:spPr bwMode="auto">
            <a:xfrm flipV="1">
              <a:off x="3670807" y="3239112"/>
              <a:ext cx="410336" cy="28590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181" name="Group 35"/>
            <p:cNvGrpSpPr>
              <a:grpSpLocks/>
            </p:cNvGrpSpPr>
            <p:nvPr/>
          </p:nvGrpSpPr>
          <p:grpSpPr bwMode="auto">
            <a:xfrm>
              <a:off x="4011843" y="3187949"/>
              <a:ext cx="805457" cy="831440"/>
              <a:chOff x="1326" y="1691"/>
              <a:chExt cx="470" cy="490"/>
            </a:xfrm>
          </p:grpSpPr>
          <p:sp>
            <p:nvSpPr>
              <p:cNvPr id="188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9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90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82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83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84" name="Freeform 44"/>
            <p:cNvSpPr>
              <a:spLocks/>
            </p:cNvSpPr>
            <p:nvPr/>
          </p:nvSpPr>
          <p:spPr bwMode="auto">
            <a:xfrm>
              <a:off x="2570548" y="1802732"/>
              <a:ext cx="2249907" cy="1545557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185" name="Rectangle 42"/>
            <p:cNvSpPr>
              <a:spLocks noChangeArrowheads="1"/>
            </p:cNvSpPr>
            <p:nvPr/>
          </p:nvSpPr>
          <p:spPr bwMode="auto">
            <a:xfrm>
              <a:off x="2753287" y="3348468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186" name="Rectangle 42"/>
            <p:cNvSpPr>
              <a:spLocks noChangeArrowheads="1"/>
            </p:cNvSpPr>
            <p:nvPr/>
          </p:nvSpPr>
          <p:spPr bwMode="auto">
            <a:xfrm>
              <a:off x="9427592" y="2573562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187" name="Rectangle 42"/>
            <p:cNvSpPr>
              <a:spLocks noChangeArrowheads="1"/>
            </p:cNvSpPr>
            <p:nvPr/>
          </p:nvSpPr>
          <p:spPr bwMode="auto">
            <a:xfrm>
              <a:off x="10260849" y="3048965"/>
              <a:ext cx="251578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wb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1" name="Freeform 48"/>
          <p:cNvSpPr>
            <a:spLocks/>
          </p:cNvSpPr>
          <p:nvPr/>
        </p:nvSpPr>
        <p:spPr bwMode="auto">
          <a:xfrm>
            <a:off x="4987226" y="3516633"/>
            <a:ext cx="1435865" cy="373113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92" name="Freeform 49"/>
          <p:cNvSpPr>
            <a:spLocks/>
          </p:cNvSpPr>
          <p:nvPr/>
        </p:nvSpPr>
        <p:spPr bwMode="auto">
          <a:xfrm>
            <a:off x="4987225" y="3873331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193" name="Freeform 53"/>
          <p:cNvSpPr>
            <a:spLocks/>
          </p:cNvSpPr>
          <p:nvPr/>
        </p:nvSpPr>
        <p:spPr bwMode="auto">
          <a:xfrm>
            <a:off x="7105867" y="4301180"/>
            <a:ext cx="1144409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94" name="Rectangle 56"/>
          <p:cNvSpPr>
            <a:spLocks noChangeArrowheads="1"/>
          </p:cNvSpPr>
          <p:nvPr/>
        </p:nvSpPr>
        <p:spPr bwMode="auto">
          <a:xfrm>
            <a:off x="5128888" y="3950143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195" name="Line 58"/>
          <p:cNvSpPr>
            <a:spLocks noChangeShapeType="1"/>
          </p:cNvSpPr>
          <p:nvPr/>
        </p:nvSpPr>
        <p:spPr bwMode="auto">
          <a:xfrm>
            <a:off x="4987225" y="3524366"/>
            <a:ext cx="9036" cy="31286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96" name="Freeform 61"/>
          <p:cNvSpPr>
            <a:spLocks/>
          </p:cNvSpPr>
          <p:nvPr/>
        </p:nvSpPr>
        <p:spPr bwMode="auto">
          <a:xfrm>
            <a:off x="4973167" y="4230237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97" name="Group 62"/>
          <p:cNvGrpSpPr>
            <a:grpSpLocks/>
          </p:cNvGrpSpPr>
          <p:nvPr/>
        </p:nvGrpSpPr>
        <p:grpSpPr bwMode="auto">
          <a:xfrm>
            <a:off x="9933229" y="3470170"/>
            <a:ext cx="676939" cy="1168993"/>
            <a:chOff x="4085" y="1630"/>
            <a:chExt cx="241" cy="385"/>
          </a:xfrm>
        </p:grpSpPr>
        <p:sp>
          <p:nvSpPr>
            <p:cNvPr id="198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9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218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200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13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201" name="Rectangle 72"/>
          <p:cNvSpPr>
            <a:spLocks noChangeArrowheads="1"/>
          </p:cNvSpPr>
          <p:nvPr/>
        </p:nvSpPr>
        <p:spPr bwMode="auto">
          <a:xfrm>
            <a:off x="7010400" y="5029200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02" name="Rectangle 74"/>
          <p:cNvSpPr>
            <a:spLocks noChangeArrowheads="1"/>
          </p:cNvSpPr>
          <p:nvPr/>
        </p:nvSpPr>
        <p:spPr bwMode="auto">
          <a:xfrm>
            <a:off x="6444181" y="2614312"/>
            <a:ext cx="1502103" cy="2303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03" name="Rectangle 76"/>
          <p:cNvSpPr>
            <a:spLocks noChangeArrowheads="1"/>
          </p:cNvSpPr>
          <p:nvPr/>
        </p:nvSpPr>
        <p:spPr bwMode="auto">
          <a:xfrm>
            <a:off x="6546970" y="4541460"/>
            <a:ext cx="855203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2"/>
                </a:solidFill>
              </a:rPr>
              <a:t>Reg</a:t>
            </a:r>
            <a:r>
              <a:rPr lang="en-US" sz="1800" b="1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204" name="Line 86"/>
          <p:cNvSpPr>
            <a:spLocks noChangeShapeType="1"/>
          </p:cNvSpPr>
          <p:nvPr/>
        </p:nvSpPr>
        <p:spPr bwMode="auto">
          <a:xfrm>
            <a:off x="10612908" y="4036268"/>
            <a:ext cx="74064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5" name="Freeform 53"/>
          <p:cNvSpPr>
            <a:spLocks/>
          </p:cNvSpPr>
          <p:nvPr/>
        </p:nvSpPr>
        <p:spPr bwMode="auto">
          <a:xfrm>
            <a:off x="7966042" y="3789688"/>
            <a:ext cx="284234" cy="5717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6" name="Line 86"/>
          <p:cNvSpPr>
            <a:spLocks noChangeShapeType="1"/>
          </p:cNvSpPr>
          <p:nvPr/>
        </p:nvSpPr>
        <p:spPr bwMode="auto">
          <a:xfrm flipH="1">
            <a:off x="11044317" y="1650112"/>
            <a:ext cx="7822" cy="14288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207" name="Line 86"/>
          <p:cNvSpPr>
            <a:spLocks noChangeShapeType="1"/>
          </p:cNvSpPr>
          <p:nvPr/>
        </p:nvSpPr>
        <p:spPr bwMode="auto">
          <a:xfrm flipV="1">
            <a:off x="5430367" y="1884807"/>
            <a:ext cx="8210042" cy="101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08" name="Line 86"/>
          <p:cNvSpPr>
            <a:spLocks noChangeShapeType="1"/>
          </p:cNvSpPr>
          <p:nvPr/>
        </p:nvSpPr>
        <p:spPr bwMode="auto">
          <a:xfrm flipH="1">
            <a:off x="5408723" y="1884807"/>
            <a:ext cx="11609" cy="113012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209" name="Freeform 53"/>
          <p:cNvSpPr>
            <a:spLocks/>
          </p:cNvSpPr>
          <p:nvPr/>
        </p:nvSpPr>
        <p:spPr bwMode="auto">
          <a:xfrm flipV="1">
            <a:off x="5420332" y="2967748"/>
            <a:ext cx="1004090" cy="4718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10" name="Freeform 209"/>
          <p:cNvSpPr>
            <a:spLocks/>
          </p:cNvSpPr>
          <p:nvPr/>
        </p:nvSpPr>
        <p:spPr bwMode="auto">
          <a:xfrm>
            <a:off x="7335367" y="4785013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211" name="Line 85"/>
          <p:cNvSpPr>
            <a:spLocks noChangeShapeType="1"/>
          </p:cNvSpPr>
          <p:nvPr/>
        </p:nvSpPr>
        <p:spPr bwMode="auto">
          <a:xfrm>
            <a:off x="7411567" y="4917970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12" name="Rectangle 56"/>
          <p:cNvSpPr>
            <a:spLocks noChangeArrowheads="1"/>
          </p:cNvSpPr>
          <p:nvPr/>
        </p:nvSpPr>
        <p:spPr bwMode="auto">
          <a:xfrm>
            <a:off x="5128888" y="3546370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213" name="Rectangle 56"/>
          <p:cNvSpPr>
            <a:spLocks noChangeArrowheads="1"/>
          </p:cNvSpPr>
          <p:nvPr/>
        </p:nvSpPr>
        <p:spPr bwMode="auto">
          <a:xfrm>
            <a:off x="5130604" y="3165370"/>
            <a:ext cx="103942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214" name="Rectangle 76"/>
          <p:cNvSpPr>
            <a:spLocks noChangeArrowheads="1"/>
          </p:cNvSpPr>
          <p:nvPr/>
        </p:nvSpPr>
        <p:spPr bwMode="auto">
          <a:xfrm>
            <a:off x="6420967" y="4079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15" name="Rectangle 76"/>
          <p:cNvSpPr>
            <a:spLocks noChangeArrowheads="1"/>
          </p:cNvSpPr>
          <p:nvPr/>
        </p:nvSpPr>
        <p:spPr bwMode="auto">
          <a:xfrm>
            <a:off x="6420967" y="369877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16" name="Rectangle 76"/>
          <p:cNvSpPr>
            <a:spLocks noChangeArrowheads="1"/>
          </p:cNvSpPr>
          <p:nvPr/>
        </p:nvSpPr>
        <p:spPr bwMode="auto">
          <a:xfrm>
            <a:off x="7259167" y="3676886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17" name="Rectangle 76"/>
          <p:cNvSpPr>
            <a:spLocks noChangeArrowheads="1"/>
          </p:cNvSpPr>
          <p:nvPr/>
        </p:nvSpPr>
        <p:spPr bwMode="auto">
          <a:xfrm>
            <a:off x="7259167" y="4147222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18" name="Rectangle 76"/>
          <p:cNvSpPr>
            <a:spLocks noChangeArrowheads="1"/>
          </p:cNvSpPr>
          <p:nvPr/>
        </p:nvSpPr>
        <p:spPr bwMode="auto">
          <a:xfrm>
            <a:off x="6415940" y="3359859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19" name="Rectangle 76"/>
          <p:cNvSpPr>
            <a:spLocks noChangeArrowheads="1"/>
          </p:cNvSpPr>
          <p:nvPr/>
        </p:nvSpPr>
        <p:spPr bwMode="auto">
          <a:xfrm>
            <a:off x="6420967" y="2861459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20" name="Rectangle 72"/>
          <p:cNvSpPr>
            <a:spLocks noChangeArrowheads="1"/>
          </p:cNvSpPr>
          <p:nvPr/>
        </p:nvSpPr>
        <p:spPr bwMode="auto">
          <a:xfrm>
            <a:off x="10613210" y="3673407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21" name="Rectangle 76"/>
          <p:cNvSpPr>
            <a:spLocks noChangeArrowheads="1"/>
          </p:cNvSpPr>
          <p:nvPr/>
        </p:nvSpPr>
        <p:spPr bwMode="auto">
          <a:xfrm>
            <a:off x="8189521" y="2916371"/>
            <a:ext cx="96901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7503224" y="5028262"/>
            <a:ext cx="96901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223" name="Rectangle 222"/>
          <p:cNvSpPr>
            <a:spLocks noChangeArrowheads="1"/>
          </p:cNvSpPr>
          <p:nvPr/>
        </p:nvSpPr>
        <p:spPr bwMode="auto">
          <a:xfrm>
            <a:off x="4461841" y="6754950"/>
            <a:ext cx="105077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224" name="Group 223"/>
          <p:cNvGrpSpPr/>
          <p:nvPr/>
        </p:nvGrpSpPr>
        <p:grpSpPr>
          <a:xfrm>
            <a:off x="1228172" y="3560718"/>
            <a:ext cx="12790454" cy="4002638"/>
            <a:chOff x="1575641" y="2430859"/>
            <a:chExt cx="12790454" cy="4002638"/>
          </a:xfrm>
        </p:grpSpPr>
        <p:sp>
          <p:nvSpPr>
            <p:cNvPr id="225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226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227" name="Rectangle 39"/>
            <p:cNvSpPr>
              <a:spLocks noChangeArrowheads="1"/>
            </p:cNvSpPr>
            <p:nvPr/>
          </p:nvSpPr>
          <p:spPr bwMode="auto">
            <a:xfrm>
              <a:off x="6986660" y="5670983"/>
              <a:ext cx="978635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RegWEn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228" name="Straight Arrow Connector 227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9" name="Straight Arrow Connector 228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0" name="Rectangle 39"/>
            <p:cNvSpPr>
              <a:spLocks noChangeArrowheads="1"/>
            </p:cNvSpPr>
            <p:nvPr/>
          </p:nvSpPr>
          <p:spPr bwMode="auto">
            <a:xfrm>
              <a:off x="10379248" y="5579604"/>
              <a:ext cx="864821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ALUSel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2" name="Rectangle 39"/>
            <p:cNvSpPr>
              <a:spLocks noChangeArrowheads="1"/>
            </p:cNvSpPr>
            <p:nvPr/>
          </p:nvSpPr>
          <p:spPr bwMode="auto">
            <a:xfrm>
              <a:off x="9755956" y="5919561"/>
              <a:ext cx="569868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233" name="Straight Arrow Connector 232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4" name="Rectangle 39"/>
            <p:cNvSpPr>
              <a:spLocks noChangeArrowheads="1"/>
            </p:cNvSpPr>
            <p:nvPr/>
          </p:nvSpPr>
          <p:spPr bwMode="auto">
            <a:xfrm>
              <a:off x="11528912" y="5573083"/>
              <a:ext cx="942856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MemRW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9465705" y="4130535"/>
            <a:ext cx="277273" cy="733853"/>
            <a:chOff x="5791200" y="1352550"/>
            <a:chExt cx="152400" cy="533400"/>
          </a:xfrm>
        </p:grpSpPr>
        <p:sp>
          <p:nvSpPr>
            <p:cNvPr id="236" name="Trapezoid 23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237" name="TextBox 236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5821935" y="1638300"/>
              <a:ext cx="54626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239" name="Freeform 53"/>
          <p:cNvSpPr>
            <a:spLocks/>
          </p:cNvSpPr>
          <p:nvPr/>
        </p:nvSpPr>
        <p:spPr bwMode="auto">
          <a:xfrm flipV="1">
            <a:off x="9740814" y="4416504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40" name="Freeform 53"/>
          <p:cNvSpPr>
            <a:spLocks/>
          </p:cNvSpPr>
          <p:nvPr/>
        </p:nvSpPr>
        <p:spPr bwMode="auto">
          <a:xfrm flipV="1">
            <a:off x="9352750" y="4618724"/>
            <a:ext cx="132181" cy="5900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41" name="Line 86"/>
          <p:cNvSpPr>
            <a:spLocks noChangeShapeType="1"/>
          </p:cNvSpPr>
          <p:nvPr/>
        </p:nvSpPr>
        <p:spPr bwMode="auto">
          <a:xfrm flipH="1">
            <a:off x="9337245" y="4672713"/>
            <a:ext cx="8676" cy="84837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242" name="Rectangle 241"/>
          <p:cNvSpPr>
            <a:spLocks noChangeArrowheads="1"/>
          </p:cNvSpPr>
          <p:nvPr/>
        </p:nvSpPr>
        <p:spPr bwMode="auto">
          <a:xfrm>
            <a:off x="7216377" y="5549461"/>
            <a:ext cx="110847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243" name="Group 242"/>
          <p:cNvGrpSpPr/>
          <p:nvPr/>
        </p:nvGrpSpPr>
        <p:grpSpPr>
          <a:xfrm>
            <a:off x="5885690" y="4921820"/>
            <a:ext cx="853439" cy="1219200"/>
            <a:chOff x="3810000" y="3105150"/>
            <a:chExt cx="533400" cy="762000"/>
          </a:xfrm>
        </p:grpSpPr>
        <p:sp>
          <p:nvSpPr>
            <p:cNvPr id="244" name="Trapezoid 243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819018" y="3286906"/>
              <a:ext cx="452047" cy="4039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1" dirty="0" err="1">
                  <a:solidFill>
                    <a:schemeClr val="tx2"/>
                  </a:solidFill>
                </a:rPr>
                <a:t>Imm</a:t>
              </a:r>
              <a:r>
                <a:rPr lang="en-US" sz="1800" b="1" dirty="0">
                  <a:solidFill>
                    <a:schemeClr val="tx2"/>
                  </a:solidFill>
                </a:rPr>
                <a:t>.</a:t>
              </a:r>
            </a:p>
            <a:p>
              <a:r>
                <a:rPr lang="en-US" sz="1800" b="1" dirty="0">
                  <a:solidFill>
                    <a:schemeClr val="tx2"/>
                  </a:solidFill>
                </a:rPr>
                <a:t>Gen</a:t>
              </a:r>
            </a:p>
          </p:txBody>
        </p:sp>
      </p:grpSp>
      <p:sp>
        <p:nvSpPr>
          <p:cNvPr id="246" name="Freeform 61"/>
          <p:cNvSpPr>
            <a:spLocks/>
          </p:cNvSpPr>
          <p:nvPr/>
        </p:nvSpPr>
        <p:spPr bwMode="auto">
          <a:xfrm flipV="1">
            <a:off x="5013464" y="5461027"/>
            <a:ext cx="862738" cy="74145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47" name="Line 86"/>
          <p:cNvSpPr>
            <a:spLocks noChangeShapeType="1"/>
          </p:cNvSpPr>
          <p:nvPr/>
        </p:nvSpPr>
        <p:spPr bwMode="auto">
          <a:xfrm flipV="1">
            <a:off x="6739129" y="5508216"/>
            <a:ext cx="2606792" cy="367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248" name="Group 247"/>
          <p:cNvGrpSpPr/>
          <p:nvPr/>
        </p:nvGrpSpPr>
        <p:grpSpPr>
          <a:xfrm>
            <a:off x="2153767" y="1849802"/>
            <a:ext cx="10493287" cy="3033583"/>
            <a:chOff x="3362296" y="2178345"/>
            <a:chExt cx="6561940" cy="1897041"/>
          </a:xfrm>
        </p:grpSpPr>
        <p:sp>
          <p:nvSpPr>
            <p:cNvPr id="249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50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51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52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253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6414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254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255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261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262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3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4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265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266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307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267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8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6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9" name="Rectangle 37"/>
              <p:cNvSpPr>
                <a:spLocks noChangeArrowheads="1"/>
              </p:cNvSpPr>
              <p:nvPr/>
            </p:nvSpPr>
            <p:spPr bwMode="auto">
              <a:xfrm>
                <a:off x="4303" y="1983"/>
                <a:ext cx="2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DataW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56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57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58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42088" cy="1768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259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260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</p:grpSp>
      <p:sp>
        <p:nvSpPr>
          <p:cNvPr id="270" name="Rectangle 56"/>
          <p:cNvSpPr>
            <a:spLocks noChangeArrowheads="1"/>
          </p:cNvSpPr>
          <p:nvPr/>
        </p:nvSpPr>
        <p:spPr bwMode="auto">
          <a:xfrm>
            <a:off x="5008063" y="4923898"/>
            <a:ext cx="799098" cy="559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[31:20]</a:t>
            </a:r>
          </a:p>
        </p:txBody>
      </p:sp>
      <p:grpSp>
        <p:nvGrpSpPr>
          <p:cNvPr id="271" name="Group 270"/>
          <p:cNvGrpSpPr/>
          <p:nvPr/>
        </p:nvGrpSpPr>
        <p:grpSpPr>
          <a:xfrm>
            <a:off x="13104224" y="2432216"/>
            <a:ext cx="383176" cy="1225383"/>
            <a:chOff x="5791200" y="1352550"/>
            <a:chExt cx="152400" cy="541168"/>
          </a:xfrm>
        </p:grpSpPr>
        <p:sp>
          <p:nvSpPr>
            <p:cNvPr id="272" name="Trapezoid 27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5803629" y="1585907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5821934" y="1737123"/>
              <a:ext cx="54627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5803772" y="1427521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sp>
        <p:nvSpPr>
          <p:cNvPr id="276" name="Rectangle 72"/>
          <p:cNvSpPr>
            <a:spLocks noChangeArrowheads="1"/>
          </p:cNvSpPr>
          <p:nvPr/>
        </p:nvSpPr>
        <p:spPr bwMode="auto">
          <a:xfrm>
            <a:off x="12148432" y="507293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77" name="Freeform 276"/>
          <p:cNvSpPr>
            <a:spLocks/>
          </p:cNvSpPr>
          <p:nvPr/>
        </p:nvSpPr>
        <p:spPr bwMode="auto">
          <a:xfrm>
            <a:off x="12292486" y="4724400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278" name="Line 85"/>
          <p:cNvSpPr>
            <a:spLocks noChangeShapeType="1"/>
          </p:cNvSpPr>
          <p:nvPr/>
        </p:nvSpPr>
        <p:spPr bwMode="auto">
          <a:xfrm>
            <a:off x="12368686" y="4857357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279" name="Freeform 53"/>
          <p:cNvSpPr>
            <a:spLocks/>
          </p:cNvSpPr>
          <p:nvPr/>
        </p:nvSpPr>
        <p:spPr bwMode="auto">
          <a:xfrm flipV="1">
            <a:off x="11075432" y="3014291"/>
            <a:ext cx="2014351" cy="7824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0" name="Line 86"/>
          <p:cNvSpPr>
            <a:spLocks noChangeShapeType="1"/>
          </p:cNvSpPr>
          <p:nvPr/>
        </p:nvSpPr>
        <p:spPr bwMode="auto">
          <a:xfrm>
            <a:off x="12875624" y="3415999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1" name="Line 86"/>
          <p:cNvSpPr>
            <a:spLocks noChangeShapeType="1"/>
          </p:cNvSpPr>
          <p:nvPr/>
        </p:nvSpPr>
        <p:spPr bwMode="auto">
          <a:xfrm flipH="1">
            <a:off x="12873920" y="3415999"/>
            <a:ext cx="1" cy="3228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282" name="Line 86"/>
          <p:cNvSpPr>
            <a:spLocks noChangeShapeType="1"/>
          </p:cNvSpPr>
          <p:nvPr/>
        </p:nvSpPr>
        <p:spPr bwMode="auto">
          <a:xfrm>
            <a:off x="12647053" y="3738868"/>
            <a:ext cx="22686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3" name="Line 86"/>
          <p:cNvSpPr>
            <a:spLocks noChangeShapeType="1"/>
          </p:cNvSpPr>
          <p:nvPr/>
        </p:nvSpPr>
        <p:spPr bwMode="auto">
          <a:xfrm>
            <a:off x="13487399" y="3092539"/>
            <a:ext cx="129086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4" name="Line 86"/>
          <p:cNvSpPr>
            <a:spLocks noChangeShapeType="1"/>
          </p:cNvSpPr>
          <p:nvPr/>
        </p:nvSpPr>
        <p:spPr bwMode="auto">
          <a:xfrm flipH="1">
            <a:off x="13616485" y="1861222"/>
            <a:ext cx="23924" cy="1231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285" name="Rectangle 39"/>
          <p:cNvSpPr>
            <a:spLocks noChangeArrowheads="1"/>
          </p:cNvSpPr>
          <p:nvPr/>
        </p:nvSpPr>
        <p:spPr bwMode="auto">
          <a:xfrm>
            <a:off x="12888277" y="6705600"/>
            <a:ext cx="78627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WBSel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286" name="Line 86"/>
          <p:cNvSpPr>
            <a:spLocks noChangeShapeType="1"/>
          </p:cNvSpPr>
          <p:nvPr/>
        </p:nvSpPr>
        <p:spPr bwMode="auto">
          <a:xfrm>
            <a:off x="11044317" y="4541459"/>
            <a:ext cx="302997" cy="852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7" name="Line 86"/>
          <p:cNvSpPr>
            <a:spLocks noChangeShapeType="1"/>
          </p:cNvSpPr>
          <p:nvPr/>
        </p:nvSpPr>
        <p:spPr bwMode="auto">
          <a:xfrm>
            <a:off x="11044317" y="4548642"/>
            <a:ext cx="2507" cy="52429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288" name="Line 86"/>
          <p:cNvSpPr>
            <a:spLocks noChangeShapeType="1"/>
          </p:cNvSpPr>
          <p:nvPr/>
        </p:nvSpPr>
        <p:spPr bwMode="auto">
          <a:xfrm>
            <a:off x="8072516" y="5051062"/>
            <a:ext cx="2971801" cy="3690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89" name="Line 86"/>
          <p:cNvSpPr>
            <a:spLocks noChangeShapeType="1"/>
          </p:cNvSpPr>
          <p:nvPr/>
        </p:nvSpPr>
        <p:spPr bwMode="auto">
          <a:xfrm flipH="1">
            <a:off x="8072517" y="4287425"/>
            <a:ext cx="2507" cy="7753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290" name="Straight Arrow Connector 289"/>
          <p:cNvCxnSpPr/>
          <p:nvPr/>
        </p:nvCxnSpPr>
        <p:spPr bwMode="auto">
          <a:xfrm flipV="1">
            <a:off x="11685153" y="4901204"/>
            <a:ext cx="0" cy="17713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291" name="Group 290"/>
          <p:cNvGrpSpPr/>
          <p:nvPr/>
        </p:nvGrpSpPr>
        <p:grpSpPr>
          <a:xfrm>
            <a:off x="8142280" y="3450511"/>
            <a:ext cx="979755" cy="1219200"/>
            <a:chOff x="3738867" y="3105150"/>
            <a:chExt cx="612347" cy="762000"/>
          </a:xfrm>
        </p:grpSpPr>
        <p:sp>
          <p:nvSpPr>
            <p:cNvPr id="292" name="Trapezoid 291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738867" y="3286906"/>
              <a:ext cx="612347" cy="4039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Branch</a:t>
              </a:r>
            </a:p>
            <a:p>
              <a:r>
                <a:rPr lang="en-US" sz="1800" b="1" dirty="0"/>
                <a:t>Comp</a:t>
              </a:r>
            </a:p>
          </p:txBody>
        </p:sp>
      </p:grpSp>
      <p:sp>
        <p:nvSpPr>
          <p:cNvPr id="294" name="Freeform 53"/>
          <p:cNvSpPr>
            <a:spLocks/>
          </p:cNvSpPr>
          <p:nvPr/>
        </p:nvSpPr>
        <p:spPr bwMode="auto">
          <a:xfrm flipV="1">
            <a:off x="9222488" y="4267199"/>
            <a:ext cx="250237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95" name="Line 86"/>
          <p:cNvSpPr>
            <a:spLocks noChangeShapeType="1"/>
          </p:cNvSpPr>
          <p:nvPr/>
        </p:nvSpPr>
        <p:spPr bwMode="auto">
          <a:xfrm>
            <a:off x="9208148" y="4305652"/>
            <a:ext cx="63" cy="74193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grpSp>
        <p:nvGrpSpPr>
          <p:cNvPr id="296" name="Group 295"/>
          <p:cNvGrpSpPr/>
          <p:nvPr/>
        </p:nvGrpSpPr>
        <p:grpSpPr>
          <a:xfrm>
            <a:off x="9475581" y="3350151"/>
            <a:ext cx="277273" cy="733853"/>
            <a:chOff x="5791200" y="1352550"/>
            <a:chExt cx="152400" cy="533400"/>
          </a:xfrm>
        </p:grpSpPr>
        <p:sp>
          <p:nvSpPr>
            <p:cNvPr id="297" name="Trapezoid 296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298" name="TextBox 297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300" name="Freeform 53"/>
          <p:cNvSpPr>
            <a:spLocks/>
          </p:cNvSpPr>
          <p:nvPr/>
        </p:nvSpPr>
        <p:spPr bwMode="auto">
          <a:xfrm flipV="1">
            <a:off x="9218088" y="3838340"/>
            <a:ext cx="276719" cy="6752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1" name="Freeform 53"/>
          <p:cNvSpPr>
            <a:spLocks/>
          </p:cNvSpPr>
          <p:nvPr/>
        </p:nvSpPr>
        <p:spPr bwMode="auto">
          <a:xfrm flipV="1">
            <a:off x="9382495" y="3486813"/>
            <a:ext cx="100106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2" name="Line 86"/>
          <p:cNvSpPr>
            <a:spLocks noChangeShapeType="1"/>
          </p:cNvSpPr>
          <p:nvPr/>
        </p:nvSpPr>
        <p:spPr bwMode="auto">
          <a:xfrm>
            <a:off x="9360632" y="2273321"/>
            <a:ext cx="2127" cy="1270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03" name="Freeform 53"/>
          <p:cNvSpPr>
            <a:spLocks/>
          </p:cNvSpPr>
          <p:nvPr/>
        </p:nvSpPr>
        <p:spPr bwMode="auto">
          <a:xfrm flipV="1">
            <a:off x="9751424" y="3657600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4" name="Line 86"/>
          <p:cNvSpPr>
            <a:spLocks noChangeShapeType="1"/>
          </p:cNvSpPr>
          <p:nvPr/>
        </p:nvSpPr>
        <p:spPr bwMode="auto">
          <a:xfrm>
            <a:off x="8066392" y="3321677"/>
            <a:ext cx="4316" cy="47808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05" name="Line 86"/>
          <p:cNvSpPr>
            <a:spLocks noChangeShapeType="1"/>
          </p:cNvSpPr>
          <p:nvPr/>
        </p:nvSpPr>
        <p:spPr bwMode="auto">
          <a:xfrm flipV="1">
            <a:off x="8055458" y="3314273"/>
            <a:ext cx="1143959" cy="276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6" name="Line 86"/>
          <p:cNvSpPr>
            <a:spLocks noChangeShapeType="1"/>
          </p:cNvSpPr>
          <p:nvPr/>
        </p:nvSpPr>
        <p:spPr bwMode="auto">
          <a:xfrm flipH="1">
            <a:off x="9212608" y="3314273"/>
            <a:ext cx="6472" cy="57547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07" name="Line 86"/>
          <p:cNvSpPr>
            <a:spLocks noChangeShapeType="1"/>
          </p:cNvSpPr>
          <p:nvPr/>
        </p:nvSpPr>
        <p:spPr bwMode="auto">
          <a:xfrm>
            <a:off x="4987224" y="2263585"/>
            <a:ext cx="4384271" cy="651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8" name="Line 86"/>
          <p:cNvSpPr>
            <a:spLocks noChangeShapeType="1"/>
          </p:cNvSpPr>
          <p:nvPr/>
        </p:nvSpPr>
        <p:spPr bwMode="auto">
          <a:xfrm flipV="1">
            <a:off x="2742175" y="3078971"/>
            <a:ext cx="2228280" cy="63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09" name="Line 86"/>
          <p:cNvSpPr>
            <a:spLocks noChangeShapeType="1"/>
          </p:cNvSpPr>
          <p:nvPr/>
        </p:nvSpPr>
        <p:spPr bwMode="auto">
          <a:xfrm flipH="1">
            <a:off x="4969701" y="2281847"/>
            <a:ext cx="754" cy="7895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310" name="Straight Arrow Connector 309"/>
          <p:cNvCxnSpPr/>
          <p:nvPr/>
        </p:nvCxnSpPr>
        <p:spPr bwMode="auto">
          <a:xfrm flipH="1" flipV="1">
            <a:off x="6302276" y="6019800"/>
            <a:ext cx="9852" cy="6331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1" name="Rectangle 39"/>
          <p:cNvSpPr>
            <a:spLocks noChangeArrowheads="1"/>
          </p:cNvSpPr>
          <p:nvPr/>
        </p:nvSpPr>
        <p:spPr bwMode="auto">
          <a:xfrm>
            <a:off x="5789024" y="6774506"/>
            <a:ext cx="868027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12" name="Line 58"/>
          <p:cNvSpPr>
            <a:spLocks noChangeShapeType="1"/>
          </p:cNvSpPr>
          <p:nvPr/>
        </p:nvSpPr>
        <p:spPr bwMode="auto">
          <a:xfrm flipH="1">
            <a:off x="8675292" y="4545249"/>
            <a:ext cx="9855" cy="21077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13" name="Line 58"/>
          <p:cNvSpPr>
            <a:spLocks noChangeShapeType="1"/>
          </p:cNvSpPr>
          <p:nvPr/>
        </p:nvSpPr>
        <p:spPr bwMode="auto">
          <a:xfrm flipH="1">
            <a:off x="8895579" y="4476881"/>
            <a:ext cx="15219" cy="21956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314" name="Straight Arrow Connector 313"/>
          <p:cNvCxnSpPr/>
          <p:nvPr/>
        </p:nvCxnSpPr>
        <p:spPr bwMode="auto">
          <a:xfrm flipV="1">
            <a:off x="8424899" y="4618725"/>
            <a:ext cx="20333" cy="20342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15" name="Group 314"/>
          <p:cNvGrpSpPr/>
          <p:nvPr/>
        </p:nvGrpSpPr>
        <p:grpSpPr>
          <a:xfrm>
            <a:off x="1818411" y="3242022"/>
            <a:ext cx="277273" cy="733853"/>
            <a:chOff x="5791200" y="1352550"/>
            <a:chExt cx="152400" cy="533400"/>
          </a:xfrm>
        </p:grpSpPr>
        <p:sp>
          <p:nvSpPr>
            <p:cNvPr id="316" name="Trapezoid 31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319" name="Freeform 53"/>
          <p:cNvSpPr>
            <a:spLocks/>
          </p:cNvSpPr>
          <p:nvPr/>
        </p:nvSpPr>
        <p:spPr bwMode="auto">
          <a:xfrm flipV="1">
            <a:off x="1216354" y="3341949"/>
            <a:ext cx="617211" cy="79367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20" name="Line 86"/>
          <p:cNvSpPr>
            <a:spLocks noChangeShapeType="1"/>
          </p:cNvSpPr>
          <p:nvPr/>
        </p:nvSpPr>
        <p:spPr bwMode="auto">
          <a:xfrm flipH="1">
            <a:off x="1214651" y="1676400"/>
            <a:ext cx="1701" cy="17450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21" name="Line 86"/>
          <p:cNvSpPr>
            <a:spLocks noChangeShapeType="1"/>
          </p:cNvSpPr>
          <p:nvPr/>
        </p:nvSpPr>
        <p:spPr bwMode="auto">
          <a:xfrm flipV="1">
            <a:off x="1228171" y="1650111"/>
            <a:ext cx="9816146" cy="2201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22" name="Rectangle 321"/>
          <p:cNvSpPr>
            <a:spLocks noChangeArrowheads="1"/>
          </p:cNvSpPr>
          <p:nvPr/>
        </p:nvSpPr>
        <p:spPr bwMode="auto">
          <a:xfrm>
            <a:off x="1592766" y="6767179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PCSel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23" name="Line 86"/>
          <p:cNvSpPr>
            <a:spLocks noChangeShapeType="1"/>
          </p:cNvSpPr>
          <p:nvPr/>
        </p:nvSpPr>
        <p:spPr bwMode="auto">
          <a:xfrm>
            <a:off x="2084888" y="3568948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324" name="Straight Arrow Connector 323"/>
          <p:cNvCxnSpPr/>
          <p:nvPr/>
        </p:nvCxnSpPr>
        <p:spPr bwMode="auto">
          <a:xfrm flipH="1" flipV="1">
            <a:off x="1959019" y="3911004"/>
            <a:ext cx="26912" cy="27774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5" name="Line 86"/>
          <p:cNvSpPr>
            <a:spLocks noChangeShapeType="1"/>
          </p:cNvSpPr>
          <p:nvPr/>
        </p:nvSpPr>
        <p:spPr bwMode="auto">
          <a:xfrm flipH="1">
            <a:off x="11044317" y="3078299"/>
            <a:ext cx="4684" cy="94293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26" name="TextBox 325"/>
          <p:cNvSpPr txBox="1"/>
          <p:nvPr/>
        </p:nvSpPr>
        <p:spPr>
          <a:xfrm>
            <a:off x="8084720" y="6805870"/>
            <a:ext cx="5001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BrUn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27" name="TextBox 326"/>
          <p:cNvSpPr txBox="1"/>
          <p:nvPr/>
        </p:nvSpPr>
        <p:spPr>
          <a:xfrm>
            <a:off x="8384317" y="7221379"/>
            <a:ext cx="48891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BrEq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28" name="TextBox 327"/>
          <p:cNvSpPr txBox="1"/>
          <p:nvPr/>
        </p:nvSpPr>
        <p:spPr>
          <a:xfrm>
            <a:off x="8694884" y="6805870"/>
            <a:ext cx="4624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BrLT</a:t>
            </a:r>
            <a:endParaRPr lang="en-US" sz="1600" b="1" dirty="0">
              <a:solidFill>
                <a:schemeClr val="tx2"/>
              </a:solidFill>
            </a:endParaRPr>
          </a:p>
        </p:txBody>
      </p:sp>
      <p:grpSp>
        <p:nvGrpSpPr>
          <p:cNvPr id="329" name="Group 328"/>
          <p:cNvGrpSpPr/>
          <p:nvPr/>
        </p:nvGrpSpPr>
        <p:grpSpPr>
          <a:xfrm>
            <a:off x="1228172" y="3560718"/>
            <a:ext cx="12790454" cy="4002638"/>
            <a:chOff x="1575641" y="2430859"/>
            <a:chExt cx="12790454" cy="4002638"/>
          </a:xfrm>
        </p:grpSpPr>
        <p:sp>
          <p:nvSpPr>
            <p:cNvPr id="335" name="Rectangle 39"/>
            <p:cNvSpPr>
              <a:spLocks noChangeArrowheads="1"/>
            </p:cNvSpPr>
            <p:nvPr/>
          </p:nvSpPr>
          <p:spPr bwMode="auto">
            <a:xfrm>
              <a:off x="9642780" y="5553822"/>
              <a:ext cx="569868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Bsel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30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solidFill>
              <a:srgbClr val="FFC000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331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cxnSp>
          <p:nvCxnSpPr>
            <p:cNvPr id="332" name="Straight Arrow Connector 331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3" name="Straight Arrow Connector 332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4" name="Straight Arrow Connector 333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6" name="Straight Arrow Connector 335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37" name="Straight Arrow Connector 336"/>
            <p:cNvCxnSpPr>
              <a:stCxn id="339" idx="0"/>
            </p:cNvCxnSpPr>
            <p:nvPr/>
          </p:nvCxnSpPr>
          <p:spPr bwMode="auto">
            <a:xfrm flipH="1" flipV="1">
              <a:off x="10022529" y="2904651"/>
              <a:ext cx="2340" cy="1521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338" name="Line 86"/>
          <p:cNvSpPr>
            <a:spLocks noChangeShapeType="1"/>
          </p:cNvSpPr>
          <p:nvPr/>
        </p:nvSpPr>
        <p:spPr bwMode="auto">
          <a:xfrm>
            <a:off x="9805327" y="4182953"/>
            <a:ext cx="4799" cy="246428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39" name="Line 86"/>
          <p:cNvSpPr>
            <a:spLocks noChangeShapeType="1"/>
          </p:cNvSpPr>
          <p:nvPr/>
        </p:nvSpPr>
        <p:spPr bwMode="auto">
          <a:xfrm>
            <a:off x="9677400" y="4186706"/>
            <a:ext cx="130048" cy="4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0" name="Line 86"/>
          <p:cNvSpPr>
            <a:spLocks noChangeShapeType="1"/>
          </p:cNvSpPr>
          <p:nvPr/>
        </p:nvSpPr>
        <p:spPr bwMode="auto">
          <a:xfrm flipV="1">
            <a:off x="4479836" y="1239785"/>
            <a:ext cx="8394084" cy="158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1" name="Line 86"/>
          <p:cNvSpPr>
            <a:spLocks noChangeShapeType="1"/>
          </p:cNvSpPr>
          <p:nvPr/>
        </p:nvSpPr>
        <p:spPr bwMode="auto">
          <a:xfrm>
            <a:off x="12877800" y="2737882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42" name="Line 86"/>
          <p:cNvSpPr>
            <a:spLocks noChangeShapeType="1"/>
          </p:cNvSpPr>
          <p:nvPr/>
        </p:nvSpPr>
        <p:spPr bwMode="auto">
          <a:xfrm>
            <a:off x="12873920" y="1245512"/>
            <a:ext cx="3880" cy="150144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43" name="Rectangle 72"/>
          <p:cNvSpPr>
            <a:spLocks noChangeArrowheads="1"/>
          </p:cNvSpPr>
          <p:nvPr/>
        </p:nvSpPr>
        <p:spPr bwMode="auto">
          <a:xfrm>
            <a:off x="12642444" y="3777523"/>
            <a:ext cx="616356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mem</a:t>
            </a:r>
          </a:p>
        </p:txBody>
      </p:sp>
    </p:spTree>
    <p:extLst>
      <p:ext uri="{BB962C8B-B14F-4D97-AF65-F5344CB8AC3E}">
        <p14:creationId xmlns:p14="http://schemas.microsoft.com/office/powerpoint/2010/main" val="40447501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010" y="182880"/>
            <a:ext cx="11203758" cy="640080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683624" y="932065"/>
            <a:ext cx="13334170" cy="3544685"/>
            <a:chOff x="2570548" y="1802732"/>
            <a:chExt cx="7941879" cy="2216657"/>
          </a:xfrm>
        </p:grpSpPr>
        <p:sp>
          <p:nvSpPr>
            <p:cNvPr id="34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345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2064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346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347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348" name="Freeform 34"/>
            <p:cNvSpPr>
              <a:spLocks/>
            </p:cNvSpPr>
            <p:nvPr/>
          </p:nvSpPr>
          <p:spPr bwMode="auto">
            <a:xfrm flipV="1">
              <a:off x="3670807" y="3239112"/>
              <a:ext cx="410336" cy="28590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349" name="Group 35"/>
            <p:cNvGrpSpPr>
              <a:grpSpLocks/>
            </p:cNvGrpSpPr>
            <p:nvPr/>
          </p:nvGrpSpPr>
          <p:grpSpPr bwMode="auto">
            <a:xfrm>
              <a:off x="4011843" y="3187949"/>
              <a:ext cx="805457" cy="831440"/>
              <a:chOff x="1326" y="1691"/>
              <a:chExt cx="470" cy="490"/>
            </a:xfrm>
          </p:grpSpPr>
          <p:sp>
            <p:nvSpPr>
              <p:cNvPr id="358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9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60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350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351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352" name="Freeform 44"/>
            <p:cNvSpPr>
              <a:spLocks/>
            </p:cNvSpPr>
            <p:nvPr/>
          </p:nvSpPr>
          <p:spPr bwMode="auto">
            <a:xfrm>
              <a:off x="2570548" y="1802732"/>
              <a:ext cx="2249907" cy="1545557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353" name="Rectangle 42"/>
            <p:cNvSpPr>
              <a:spLocks noChangeArrowheads="1"/>
            </p:cNvSpPr>
            <p:nvPr/>
          </p:nvSpPr>
          <p:spPr bwMode="auto">
            <a:xfrm>
              <a:off x="2753287" y="3348468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354" name="Rectangle 42"/>
            <p:cNvSpPr>
              <a:spLocks noChangeArrowheads="1"/>
            </p:cNvSpPr>
            <p:nvPr/>
          </p:nvSpPr>
          <p:spPr bwMode="auto">
            <a:xfrm>
              <a:off x="9427592" y="2573562"/>
              <a:ext cx="381426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pc+4</a:t>
              </a:r>
            </a:p>
          </p:txBody>
        </p:sp>
        <p:sp>
          <p:nvSpPr>
            <p:cNvPr id="355" name="Rectangle 42"/>
            <p:cNvSpPr>
              <a:spLocks noChangeArrowheads="1"/>
            </p:cNvSpPr>
            <p:nvPr/>
          </p:nvSpPr>
          <p:spPr bwMode="auto">
            <a:xfrm>
              <a:off x="10260849" y="3048965"/>
              <a:ext cx="251578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wb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356" name="Rectangle 42"/>
            <p:cNvSpPr>
              <a:spLocks noChangeArrowheads="1"/>
            </p:cNvSpPr>
            <p:nvPr/>
          </p:nvSpPr>
          <p:spPr bwMode="auto">
            <a:xfrm>
              <a:off x="7791188" y="2653349"/>
              <a:ext cx="223890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357" name="Rectangle 42"/>
            <p:cNvSpPr>
              <a:spLocks noChangeArrowheads="1"/>
            </p:cNvSpPr>
            <p:nvPr/>
          </p:nvSpPr>
          <p:spPr bwMode="auto">
            <a:xfrm>
              <a:off x="5603449" y="2671012"/>
              <a:ext cx="251578" cy="19607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wb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361" name="Freeform 48"/>
          <p:cNvSpPr>
            <a:spLocks/>
          </p:cNvSpPr>
          <p:nvPr/>
        </p:nvSpPr>
        <p:spPr bwMode="auto">
          <a:xfrm>
            <a:off x="4987226" y="3199543"/>
            <a:ext cx="1435865" cy="373113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62" name="Freeform 49"/>
          <p:cNvSpPr>
            <a:spLocks/>
          </p:cNvSpPr>
          <p:nvPr/>
        </p:nvSpPr>
        <p:spPr bwMode="auto">
          <a:xfrm>
            <a:off x="4987225" y="3556241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63" name="Freeform 53"/>
          <p:cNvSpPr>
            <a:spLocks/>
          </p:cNvSpPr>
          <p:nvPr/>
        </p:nvSpPr>
        <p:spPr bwMode="auto">
          <a:xfrm>
            <a:off x="7105867" y="3984090"/>
            <a:ext cx="1144409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64" name="Rectangle 56"/>
          <p:cNvSpPr>
            <a:spLocks noChangeArrowheads="1"/>
          </p:cNvSpPr>
          <p:nvPr/>
        </p:nvSpPr>
        <p:spPr bwMode="auto">
          <a:xfrm>
            <a:off x="5128888" y="3633053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365" name="Line 58"/>
          <p:cNvSpPr>
            <a:spLocks noChangeShapeType="1"/>
          </p:cNvSpPr>
          <p:nvPr/>
        </p:nvSpPr>
        <p:spPr bwMode="auto">
          <a:xfrm>
            <a:off x="4987225" y="3207276"/>
            <a:ext cx="9036" cy="312862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66" name="Freeform 61"/>
          <p:cNvSpPr>
            <a:spLocks/>
          </p:cNvSpPr>
          <p:nvPr/>
        </p:nvSpPr>
        <p:spPr bwMode="auto">
          <a:xfrm>
            <a:off x="4973167" y="3913147"/>
            <a:ext cx="1435865" cy="1933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367" name="Group 62"/>
          <p:cNvGrpSpPr>
            <a:grpSpLocks/>
          </p:cNvGrpSpPr>
          <p:nvPr/>
        </p:nvGrpSpPr>
        <p:grpSpPr bwMode="auto">
          <a:xfrm>
            <a:off x="9933229" y="3153080"/>
            <a:ext cx="676939" cy="1168993"/>
            <a:chOff x="4085" y="1630"/>
            <a:chExt cx="241" cy="385"/>
          </a:xfrm>
        </p:grpSpPr>
        <p:sp>
          <p:nvSpPr>
            <p:cNvPr id="368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369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218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370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13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371" name="Rectangle 72"/>
          <p:cNvSpPr>
            <a:spLocks noChangeArrowheads="1"/>
          </p:cNvSpPr>
          <p:nvPr/>
        </p:nvSpPr>
        <p:spPr bwMode="auto">
          <a:xfrm>
            <a:off x="7010400" y="4712110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72" name="Rectangle 74"/>
          <p:cNvSpPr>
            <a:spLocks noChangeArrowheads="1"/>
          </p:cNvSpPr>
          <p:nvPr/>
        </p:nvSpPr>
        <p:spPr bwMode="auto">
          <a:xfrm>
            <a:off x="6444181" y="2297222"/>
            <a:ext cx="1502103" cy="230365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73" name="Rectangle 76"/>
          <p:cNvSpPr>
            <a:spLocks noChangeArrowheads="1"/>
          </p:cNvSpPr>
          <p:nvPr/>
        </p:nvSpPr>
        <p:spPr bwMode="auto">
          <a:xfrm>
            <a:off x="6546970" y="4224370"/>
            <a:ext cx="855203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chemeClr val="tx2"/>
                </a:solidFill>
              </a:rPr>
              <a:t>Reg</a:t>
            </a:r>
            <a:r>
              <a:rPr lang="en-US" sz="1800" b="1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374" name="Line 86"/>
          <p:cNvSpPr>
            <a:spLocks noChangeShapeType="1"/>
          </p:cNvSpPr>
          <p:nvPr/>
        </p:nvSpPr>
        <p:spPr bwMode="auto">
          <a:xfrm>
            <a:off x="10612908" y="3719178"/>
            <a:ext cx="74064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75" name="Freeform 53"/>
          <p:cNvSpPr>
            <a:spLocks/>
          </p:cNvSpPr>
          <p:nvPr/>
        </p:nvSpPr>
        <p:spPr bwMode="auto">
          <a:xfrm>
            <a:off x="7966042" y="3472598"/>
            <a:ext cx="284234" cy="5717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76" name="Line 86"/>
          <p:cNvSpPr>
            <a:spLocks noChangeShapeType="1"/>
          </p:cNvSpPr>
          <p:nvPr/>
        </p:nvSpPr>
        <p:spPr bwMode="auto">
          <a:xfrm flipH="1">
            <a:off x="11044317" y="1333022"/>
            <a:ext cx="7822" cy="14288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77" name="Line 86"/>
          <p:cNvSpPr>
            <a:spLocks noChangeShapeType="1"/>
          </p:cNvSpPr>
          <p:nvPr/>
        </p:nvSpPr>
        <p:spPr bwMode="auto">
          <a:xfrm flipV="1">
            <a:off x="5430367" y="1567717"/>
            <a:ext cx="8210042" cy="101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78" name="Line 86"/>
          <p:cNvSpPr>
            <a:spLocks noChangeShapeType="1"/>
          </p:cNvSpPr>
          <p:nvPr/>
        </p:nvSpPr>
        <p:spPr bwMode="auto">
          <a:xfrm flipH="1">
            <a:off x="5408723" y="1567717"/>
            <a:ext cx="11609" cy="113012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379" name="Freeform 53"/>
          <p:cNvSpPr>
            <a:spLocks/>
          </p:cNvSpPr>
          <p:nvPr/>
        </p:nvSpPr>
        <p:spPr bwMode="auto">
          <a:xfrm flipV="1">
            <a:off x="5420332" y="2650658"/>
            <a:ext cx="1004090" cy="4718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380" name="Freeform 379"/>
          <p:cNvSpPr>
            <a:spLocks/>
          </p:cNvSpPr>
          <p:nvPr/>
        </p:nvSpPr>
        <p:spPr bwMode="auto">
          <a:xfrm>
            <a:off x="7335367" y="4467923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381" name="Line 85"/>
          <p:cNvSpPr>
            <a:spLocks noChangeShapeType="1"/>
          </p:cNvSpPr>
          <p:nvPr/>
        </p:nvSpPr>
        <p:spPr bwMode="auto">
          <a:xfrm>
            <a:off x="7411567" y="4600880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382" name="Rectangle 56"/>
          <p:cNvSpPr>
            <a:spLocks noChangeArrowheads="1"/>
          </p:cNvSpPr>
          <p:nvPr/>
        </p:nvSpPr>
        <p:spPr bwMode="auto">
          <a:xfrm>
            <a:off x="5128888" y="3229280"/>
            <a:ext cx="116458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383" name="Rectangle 56"/>
          <p:cNvSpPr>
            <a:spLocks noChangeArrowheads="1"/>
          </p:cNvSpPr>
          <p:nvPr/>
        </p:nvSpPr>
        <p:spPr bwMode="auto">
          <a:xfrm>
            <a:off x="5130604" y="2848280"/>
            <a:ext cx="103942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384" name="Rectangle 76"/>
          <p:cNvSpPr>
            <a:spLocks noChangeArrowheads="1"/>
          </p:cNvSpPr>
          <p:nvPr/>
        </p:nvSpPr>
        <p:spPr bwMode="auto">
          <a:xfrm>
            <a:off x="6420967" y="376268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5" name="Rectangle 76"/>
          <p:cNvSpPr>
            <a:spLocks noChangeArrowheads="1"/>
          </p:cNvSpPr>
          <p:nvPr/>
        </p:nvSpPr>
        <p:spPr bwMode="auto">
          <a:xfrm>
            <a:off x="6420967" y="3381680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6" name="Rectangle 76"/>
          <p:cNvSpPr>
            <a:spLocks noChangeArrowheads="1"/>
          </p:cNvSpPr>
          <p:nvPr/>
        </p:nvSpPr>
        <p:spPr bwMode="auto">
          <a:xfrm>
            <a:off x="7259167" y="3359796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DataA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7" name="Rectangle 76"/>
          <p:cNvSpPr>
            <a:spLocks noChangeArrowheads="1"/>
          </p:cNvSpPr>
          <p:nvPr/>
        </p:nvSpPr>
        <p:spPr bwMode="auto">
          <a:xfrm>
            <a:off x="7259167" y="3830132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DataB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8" name="Rectangle 76"/>
          <p:cNvSpPr>
            <a:spLocks noChangeArrowheads="1"/>
          </p:cNvSpPr>
          <p:nvPr/>
        </p:nvSpPr>
        <p:spPr bwMode="auto">
          <a:xfrm>
            <a:off x="6415940" y="3042769"/>
            <a:ext cx="76222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AddrD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89" name="Rectangle 76"/>
          <p:cNvSpPr>
            <a:spLocks noChangeArrowheads="1"/>
          </p:cNvSpPr>
          <p:nvPr/>
        </p:nvSpPr>
        <p:spPr bwMode="auto">
          <a:xfrm>
            <a:off x="6420967" y="2544369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DataD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90" name="Rectangle 72"/>
          <p:cNvSpPr>
            <a:spLocks noChangeArrowheads="1"/>
          </p:cNvSpPr>
          <p:nvPr/>
        </p:nvSpPr>
        <p:spPr bwMode="auto">
          <a:xfrm>
            <a:off x="10613210" y="3356317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391" name="Rectangle 76"/>
          <p:cNvSpPr>
            <a:spLocks noChangeArrowheads="1"/>
          </p:cNvSpPr>
          <p:nvPr/>
        </p:nvSpPr>
        <p:spPr bwMode="auto">
          <a:xfrm>
            <a:off x="8189521" y="2599281"/>
            <a:ext cx="96901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392" name="Rectangle 76"/>
          <p:cNvSpPr>
            <a:spLocks noChangeArrowheads="1"/>
          </p:cNvSpPr>
          <p:nvPr/>
        </p:nvSpPr>
        <p:spPr bwMode="auto">
          <a:xfrm>
            <a:off x="7503224" y="4711172"/>
            <a:ext cx="96901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Reg</a:t>
            </a:r>
            <a:r>
              <a:rPr lang="en-US" sz="1600" b="1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393" name="Rectangle 392"/>
          <p:cNvSpPr>
            <a:spLocks noChangeArrowheads="1"/>
          </p:cNvSpPr>
          <p:nvPr/>
        </p:nvSpPr>
        <p:spPr bwMode="auto">
          <a:xfrm>
            <a:off x="3886200" y="6437860"/>
            <a:ext cx="105077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394" name="Group 393"/>
          <p:cNvGrpSpPr/>
          <p:nvPr/>
        </p:nvGrpSpPr>
        <p:grpSpPr>
          <a:xfrm>
            <a:off x="1228172" y="3243628"/>
            <a:ext cx="12790454" cy="4002638"/>
            <a:chOff x="1575641" y="2430859"/>
            <a:chExt cx="12790454" cy="4002638"/>
          </a:xfrm>
        </p:grpSpPr>
        <p:sp>
          <p:nvSpPr>
            <p:cNvPr id="395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396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397" name="Rectangle 39"/>
            <p:cNvSpPr>
              <a:spLocks noChangeArrowheads="1"/>
            </p:cNvSpPr>
            <p:nvPr/>
          </p:nvSpPr>
          <p:spPr bwMode="auto">
            <a:xfrm>
              <a:off x="6986660" y="5670983"/>
              <a:ext cx="978635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RegWEn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398" name="Straight Arrow Connector 397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9" name="Straight Arrow Connector 398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0" name="Rectangle 39"/>
            <p:cNvSpPr>
              <a:spLocks noChangeArrowheads="1"/>
            </p:cNvSpPr>
            <p:nvPr/>
          </p:nvSpPr>
          <p:spPr bwMode="auto">
            <a:xfrm>
              <a:off x="10379248" y="5579604"/>
              <a:ext cx="864821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ALUSel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401" name="Straight Arrow Connector 400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2" name="Rectangle 39"/>
            <p:cNvSpPr>
              <a:spLocks noChangeArrowheads="1"/>
            </p:cNvSpPr>
            <p:nvPr/>
          </p:nvSpPr>
          <p:spPr bwMode="auto">
            <a:xfrm>
              <a:off x="9755956" y="5919561"/>
              <a:ext cx="569868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Asel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403" name="Straight Arrow Connector 402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4" name="Rectangle 39"/>
            <p:cNvSpPr>
              <a:spLocks noChangeArrowheads="1"/>
            </p:cNvSpPr>
            <p:nvPr/>
          </p:nvSpPr>
          <p:spPr bwMode="auto">
            <a:xfrm>
              <a:off x="11528912" y="5573083"/>
              <a:ext cx="942856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MemRW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05" name="Group 404"/>
          <p:cNvGrpSpPr/>
          <p:nvPr/>
        </p:nvGrpSpPr>
        <p:grpSpPr>
          <a:xfrm>
            <a:off x="9465705" y="3813445"/>
            <a:ext cx="277273" cy="733853"/>
            <a:chOff x="5791200" y="1352550"/>
            <a:chExt cx="152400" cy="533400"/>
          </a:xfrm>
        </p:grpSpPr>
        <p:sp>
          <p:nvSpPr>
            <p:cNvPr id="406" name="Trapezoid 40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5821935" y="1638300"/>
              <a:ext cx="54626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</p:grpSp>
      <p:sp>
        <p:nvSpPr>
          <p:cNvPr id="409" name="Freeform 53"/>
          <p:cNvSpPr>
            <a:spLocks/>
          </p:cNvSpPr>
          <p:nvPr/>
        </p:nvSpPr>
        <p:spPr bwMode="auto">
          <a:xfrm flipV="1">
            <a:off x="9740814" y="4099414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0" name="Freeform 53"/>
          <p:cNvSpPr>
            <a:spLocks/>
          </p:cNvSpPr>
          <p:nvPr/>
        </p:nvSpPr>
        <p:spPr bwMode="auto">
          <a:xfrm flipV="1">
            <a:off x="9352750" y="4301634"/>
            <a:ext cx="132181" cy="5900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11" name="Line 86"/>
          <p:cNvSpPr>
            <a:spLocks noChangeShapeType="1"/>
          </p:cNvSpPr>
          <p:nvPr/>
        </p:nvSpPr>
        <p:spPr bwMode="auto">
          <a:xfrm flipH="1">
            <a:off x="9337245" y="4355623"/>
            <a:ext cx="8676" cy="84837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12" name="Rectangle 411"/>
          <p:cNvSpPr>
            <a:spLocks noChangeArrowheads="1"/>
          </p:cNvSpPr>
          <p:nvPr/>
        </p:nvSpPr>
        <p:spPr bwMode="auto">
          <a:xfrm>
            <a:off x="7216377" y="5232371"/>
            <a:ext cx="1108477" cy="31354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</a:t>
            </a:r>
            <a:r>
              <a:rPr lang="en-US" sz="1600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413" name="Group 412"/>
          <p:cNvGrpSpPr/>
          <p:nvPr/>
        </p:nvGrpSpPr>
        <p:grpSpPr>
          <a:xfrm>
            <a:off x="5885690" y="4604730"/>
            <a:ext cx="853439" cy="1219200"/>
            <a:chOff x="3810000" y="3105150"/>
            <a:chExt cx="533400" cy="762000"/>
          </a:xfrm>
        </p:grpSpPr>
        <p:sp>
          <p:nvSpPr>
            <p:cNvPr id="414" name="Trapezoid 413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415" name="TextBox 414"/>
            <p:cNvSpPr txBox="1"/>
            <p:nvPr/>
          </p:nvSpPr>
          <p:spPr>
            <a:xfrm>
              <a:off x="3819018" y="3286906"/>
              <a:ext cx="452047" cy="4039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1" dirty="0" err="1">
                  <a:solidFill>
                    <a:schemeClr val="tx2"/>
                  </a:solidFill>
                </a:rPr>
                <a:t>Imm</a:t>
              </a:r>
              <a:r>
                <a:rPr lang="en-US" sz="1800" b="1" dirty="0">
                  <a:solidFill>
                    <a:schemeClr val="tx2"/>
                  </a:solidFill>
                </a:rPr>
                <a:t>.</a:t>
              </a:r>
            </a:p>
            <a:p>
              <a:r>
                <a:rPr lang="en-US" sz="1800" b="1" dirty="0">
                  <a:solidFill>
                    <a:schemeClr val="tx2"/>
                  </a:solidFill>
                </a:rPr>
                <a:t>Gen</a:t>
              </a:r>
            </a:p>
          </p:txBody>
        </p:sp>
      </p:grpSp>
      <p:sp>
        <p:nvSpPr>
          <p:cNvPr id="416" name="Freeform 61"/>
          <p:cNvSpPr>
            <a:spLocks/>
          </p:cNvSpPr>
          <p:nvPr/>
        </p:nvSpPr>
        <p:spPr bwMode="auto">
          <a:xfrm flipV="1">
            <a:off x="5013464" y="5143937"/>
            <a:ext cx="862738" cy="74145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417" name="Line 86"/>
          <p:cNvSpPr>
            <a:spLocks noChangeShapeType="1"/>
          </p:cNvSpPr>
          <p:nvPr/>
        </p:nvSpPr>
        <p:spPr bwMode="auto">
          <a:xfrm flipV="1">
            <a:off x="6739129" y="5191126"/>
            <a:ext cx="2606792" cy="367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grpSp>
        <p:nvGrpSpPr>
          <p:cNvPr id="418" name="Group 417"/>
          <p:cNvGrpSpPr/>
          <p:nvPr/>
        </p:nvGrpSpPr>
        <p:grpSpPr>
          <a:xfrm>
            <a:off x="2145987" y="1532712"/>
            <a:ext cx="10501067" cy="3033583"/>
            <a:chOff x="3357431" y="2178345"/>
            <a:chExt cx="6566805" cy="1897041"/>
          </a:xfrm>
        </p:grpSpPr>
        <p:sp>
          <p:nvSpPr>
            <p:cNvPr id="419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20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21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22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3431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423" name="Rectangle 31"/>
            <p:cNvSpPr>
              <a:spLocks noChangeArrowheads="1"/>
            </p:cNvSpPr>
            <p:nvPr/>
          </p:nvSpPr>
          <p:spPr bwMode="auto">
            <a:xfrm>
              <a:off x="3357431" y="3746374"/>
              <a:ext cx="264141" cy="1960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clk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sp>
          <p:nvSpPr>
            <p:cNvPr id="424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grpSp>
          <p:nvGrpSpPr>
            <p:cNvPr id="425" name="Group 35"/>
            <p:cNvGrpSpPr>
              <a:grpSpLocks/>
            </p:cNvGrpSpPr>
            <p:nvPr/>
          </p:nvGrpSpPr>
          <p:grpSpPr bwMode="auto">
            <a:xfrm>
              <a:off x="4011842" y="3072567"/>
              <a:ext cx="5912394" cy="1002819"/>
              <a:chOff x="1326" y="1623"/>
              <a:chExt cx="3450" cy="591"/>
            </a:xfrm>
          </p:grpSpPr>
          <p:sp>
            <p:nvSpPr>
              <p:cNvPr id="431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32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3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inst</a:t>
                </a:r>
                <a:endParaRPr lang="en-US" sz="11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4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70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  <p:sp>
            <p:nvSpPr>
              <p:cNvPr id="435" name="Rectangle 36"/>
              <p:cNvSpPr>
                <a:spLocks noChangeArrowheads="1"/>
              </p:cNvSpPr>
              <p:nvPr/>
            </p:nvSpPr>
            <p:spPr bwMode="auto">
              <a:xfrm>
                <a:off x="4304" y="1630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436" name="Rectangle 39"/>
              <p:cNvSpPr>
                <a:spLocks noChangeArrowheads="1"/>
              </p:cNvSpPr>
              <p:nvPr/>
            </p:nvSpPr>
            <p:spPr bwMode="auto">
              <a:xfrm>
                <a:off x="4328" y="2075"/>
                <a:ext cx="307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800" b="1" dirty="0">
                    <a:solidFill>
                      <a:schemeClr val="tx2"/>
                    </a:solidFill>
                  </a:rPr>
                  <a:t>DMEM</a:t>
                </a:r>
              </a:p>
            </p:txBody>
          </p:sp>
          <p:sp>
            <p:nvSpPr>
              <p:cNvPr id="437" name="Rectangle 37"/>
              <p:cNvSpPr>
                <a:spLocks noChangeArrowheads="1"/>
              </p:cNvSpPr>
              <p:nvPr/>
            </p:nvSpPr>
            <p:spPr bwMode="auto">
              <a:xfrm>
                <a:off x="4319" y="1829"/>
                <a:ext cx="21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addr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8" name="Rectangle 37"/>
              <p:cNvSpPr>
                <a:spLocks noChangeArrowheads="1"/>
              </p:cNvSpPr>
              <p:nvPr/>
            </p:nvSpPr>
            <p:spPr bwMode="auto">
              <a:xfrm>
                <a:off x="4508" y="1744"/>
                <a:ext cx="266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DataR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9" name="Rectangle 37"/>
              <p:cNvSpPr>
                <a:spLocks noChangeArrowheads="1"/>
              </p:cNvSpPr>
              <p:nvPr/>
            </p:nvSpPr>
            <p:spPr bwMode="auto">
              <a:xfrm>
                <a:off x="4303" y="1983"/>
                <a:ext cx="28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600" b="1" dirty="0" err="1">
                    <a:solidFill>
                      <a:schemeClr val="tx2"/>
                    </a:solidFill>
                  </a:rPr>
                  <a:t>DataW</a:t>
                </a:r>
                <a:endParaRPr lang="en-US" sz="16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426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27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28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42088" cy="17683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429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  <p:sp>
          <p:nvSpPr>
            <p:cNvPr id="430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400" b="1">
                <a:solidFill>
                  <a:schemeClr val="tx2"/>
                </a:solidFill>
              </a:endParaRPr>
            </a:p>
          </p:txBody>
        </p:sp>
      </p:grpSp>
      <p:sp>
        <p:nvSpPr>
          <p:cNvPr id="440" name="Rectangle 56"/>
          <p:cNvSpPr>
            <a:spLocks noChangeArrowheads="1"/>
          </p:cNvSpPr>
          <p:nvPr/>
        </p:nvSpPr>
        <p:spPr bwMode="auto">
          <a:xfrm>
            <a:off x="5008063" y="4606808"/>
            <a:ext cx="685285" cy="55977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Inst</a:t>
            </a:r>
            <a:r>
              <a:rPr lang="en-US" sz="1600" b="1" dirty="0">
                <a:solidFill>
                  <a:schemeClr val="tx2"/>
                </a:solidFill>
              </a:rPr>
              <a:t/>
            </a:r>
            <a:br>
              <a:rPr lang="en-US" sz="1600" b="1" dirty="0">
                <a:solidFill>
                  <a:schemeClr val="tx2"/>
                </a:solidFill>
              </a:rPr>
            </a:br>
            <a:r>
              <a:rPr lang="en-US" sz="1600" b="1" dirty="0">
                <a:solidFill>
                  <a:schemeClr val="tx2"/>
                </a:solidFill>
              </a:rPr>
              <a:t>[31:7]</a:t>
            </a:r>
          </a:p>
        </p:txBody>
      </p:sp>
      <p:grpSp>
        <p:nvGrpSpPr>
          <p:cNvPr id="441" name="Group 440"/>
          <p:cNvGrpSpPr/>
          <p:nvPr/>
        </p:nvGrpSpPr>
        <p:grpSpPr>
          <a:xfrm>
            <a:off x="13104224" y="2115126"/>
            <a:ext cx="383176" cy="1225383"/>
            <a:chOff x="5791200" y="1352550"/>
            <a:chExt cx="152400" cy="541168"/>
          </a:xfrm>
        </p:grpSpPr>
        <p:sp>
          <p:nvSpPr>
            <p:cNvPr id="442" name="Trapezoid 441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443" name="TextBox 442"/>
            <p:cNvSpPr txBox="1"/>
            <p:nvPr/>
          </p:nvSpPr>
          <p:spPr>
            <a:xfrm>
              <a:off x="5803629" y="1585907"/>
              <a:ext cx="76200" cy="1565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5821934" y="1737123"/>
              <a:ext cx="54627" cy="15659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5803772" y="1427521"/>
              <a:ext cx="76200" cy="9514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</p:grpSp>
      <p:sp>
        <p:nvSpPr>
          <p:cNvPr id="446" name="Rectangle 72"/>
          <p:cNvSpPr>
            <a:spLocks noChangeArrowheads="1"/>
          </p:cNvSpPr>
          <p:nvPr/>
        </p:nvSpPr>
        <p:spPr bwMode="auto">
          <a:xfrm>
            <a:off x="12148432" y="4755842"/>
            <a:ext cx="422392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clk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47" name="Freeform 446"/>
          <p:cNvSpPr>
            <a:spLocks/>
          </p:cNvSpPr>
          <p:nvPr/>
        </p:nvSpPr>
        <p:spPr bwMode="auto">
          <a:xfrm>
            <a:off x="12292486" y="4407310"/>
            <a:ext cx="134282" cy="132957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400" b="1">
              <a:solidFill>
                <a:schemeClr val="tx2"/>
              </a:solidFill>
            </a:endParaRPr>
          </a:p>
        </p:txBody>
      </p:sp>
      <p:sp>
        <p:nvSpPr>
          <p:cNvPr id="448" name="Line 85"/>
          <p:cNvSpPr>
            <a:spLocks noChangeShapeType="1"/>
          </p:cNvSpPr>
          <p:nvPr/>
        </p:nvSpPr>
        <p:spPr bwMode="auto">
          <a:xfrm>
            <a:off x="12368686" y="4540267"/>
            <a:ext cx="0" cy="17399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solidFill>
                <a:schemeClr val="tx2"/>
              </a:solidFill>
            </a:endParaRPr>
          </a:p>
        </p:txBody>
      </p:sp>
      <p:sp>
        <p:nvSpPr>
          <p:cNvPr id="449" name="Freeform 53"/>
          <p:cNvSpPr>
            <a:spLocks/>
          </p:cNvSpPr>
          <p:nvPr/>
        </p:nvSpPr>
        <p:spPr bwMode="auto">
          <a:xfrm flipV="1">
            <a:off x="11075432" y="2697201"/>
            <a:ext cx="2014351" cy="78248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50" name="Line 86"/>
          <p:cNvSpPr>
            <a:spLocks noChangeShapeType="1"/>
          </p:cNvSpPr>
          <p:nvPr/>
        </p:nvSpPr>
        <p:spPr bwMode="auto">
          <a:xfrm>
            <a:off x="12875624" y="3098909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51" name="Line 86"/>
          <p:cNvSpPr>
            <a:spLocks noChangeShapeType="1"/>
          </p:cNvSpPr>
          <p:nvPr/>
        </p:nvSpPr>
        <p:spPr bwMode="auto">
          <a:xfrm flipH="1">
            <a:off x="12873920" y="3098909"/>
            <a:ext cx="1" cy="3228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52" name="Line 86"/>
          <p:cNvSpPr>
            <a:spLocks noChangeShapeType="1"/>
          </p:cNvSpPr>
          <p:nvPr/>
        </p:nvSpPr>
        <p:spPr bwMode="auto">
          <a:xfrm>
            <a:off x="12647053" y="3421778"/>
            <a:ext cx="226867" cy="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53" name="Line 86"/>
          <p:cNvSpPr>
            <a:spLocks noChangeShapeType="1"/>
          </p:cNvSpPr>
          <p:nvPr/>
        </p:nvSpPr>
        <p:spPr bwMode="auto">
          <a:xfrm>
            <a:off x="13487399" y="2775449"/>
            <a:ext cx="129086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54" name="Line 86"/>
          <p:cNvSpPr>
            <a:spLocks noChangeShapeType="1"/>
          </p:cNvSpPr>
          <p:nvPr/>
        </p:nvSpPr>
        <p:spPr bwMode="auto">
          <a:xfrm flipH="1">
            <a:off x="13616485" y="1544132"/>
            <a:ext cx="23924" cy="1231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55" name="Rectangle 39"/>
          <p:cNvSpPr>
            <a:spLocks noChangeArrowheads="1"/>
          </p:cNvSpPr>
          <p:nvPr/>
        </p:nvSpPr>
        <p:spPr bwMode="auto">
          <a:xfrm>
            <a:off x="12888277" y="6388510"/>
            <a:ext cx="78627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WBSel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56" name="Line 86"/>
          <p:cNvSpPr>
            <a:spLocks noChangeShapeType="1"/>
          </p:cNvSpPr>
          <p:nvPr/>
        </p:nvSpPr>
        <p:spPr bwMode="auto">
          <a:xfrm>
            <a:off x="11044317" y="4224369"/>
            <a:ext cx="302997" cy="852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57" name="Line 86"/>
          <p:cNvSpPr>
            <a:spLocks noChangeShapeType="1"/>
          </p:cNvSpPr>
          <p:nvPr/>
        </p:nvSpPr>
        <p:spPr bwMode="auto">
          <a:xfrm>
            <a:off x="11044317" y="4231552"/>
            <a:ext cx="2507" cy="52429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58" name="Line 86"/>
          <p:cNvSpPr>
            <a:spLocks noChangeShapeType="1"/>
          </p:cNvSpPr>
          <p:nvPr/>
        </p:nvSpPr>
        <p:spPr bwMode="auto">
          <a:xfrm>
            <a:off x="8072516" y="4733972"/>
            <a:ext cx="2971801" cy="3690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59" name="Line 86"/>
          <p:cNvSpPr>
            <a:spLocks noChangeShapeType="1"/>
          </p:cNvSpPr>
          <p:nvPr/>
        </p:nvSpPr>
        <p:spPr bwMode="auto">
          <a:xfrm flipH="1">
            <a:off x="8072517" y="3970335"/>
            <a:ext cx="2507" cy="7753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460" name="Straight Arrow Connector 459"/>
          <p:cNvCxnSpPr/>
          <p:nvPr/>
        </p:nvCxnSpPr>
        <p:spPr bwMode="auto">
          <a:xfrm flipV="1">
            <a:off x="11685153" y="4584114"/>
            <a:ext cx="0" cy="177133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61" name="Group 460"/>
          <p:cNvGrpSpPr/>
          <p:nvPr/>
        </p:nvGrpSpPr>
        <p:grpSpPr>
          <a:xfrm>
            <a:off x="8142280" y="3133421"/>
            <a:ext cx="979755" cy="1219200"/>
            <a:chOff x="3738867" y="3105150"/>
            <a:chExt cx="612347" cy="762000"/>
          </a:xfrm>
        </p:grpSpPr>
        <p:sp>
          <p:nvSpPr>
            <p:cNvPr id="462" name="Trapezoid 461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8064" dirty="0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738867" y="3286906"/>
              <a:ext cx="612347" cy="40395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Branch</a:t>
              </a:r>
            </a:p>
            <a:p>
              <a:r>
                <a:rPr lang="en-US" sz="1800" b="1" dirty="0"/>
                <a:t>Comp</a:t>
              </a:r>
            </a:p>
          </p:txBody>
        </p:sp>
      </p:grpSp>
      <p:sp>
        <p:nvSpPr>
          <p:cNvPr id="464" name="Freeform 53"/>
          <p:cNvSpPr>
            <a:spLocks/>
          </p:cNvSpPr>
          <p:nvPr/>
        </p:nvSpPr>
        <p:spPr bwMode="auto">
          <a:xfrm flipV="1">
            <a:off x="9222488" y="3950109"/>
            <a:ext cx="250237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65" name="Line 86"/>
          <p:cNvSpPr>
            <a:spLocks noChangeShapeType="1"/>
          </p:cNvSpPr>
          <p:nvPr/>
        </p:nvSpPr>
        <p:spPr bwMode="auto">
          <a:xfrm>
            <a:off x="9208148" y="3988562"/>
            <a:ext cx="63" cy="74193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grpSp>
        <p:nvGrpSpPr>
          <p:cNvPr id="466" name="Group 465"/>
          <p:cNvGrpSpPr/>
          <p:nvPr/>
        </p:nvGrpSpPr>
        <p:grpSpPr>
          <a:xfrm>
            <a:off x="9475581" y="3033061"/>
            <a:ext cx="277273" cy="733853"/>
            <a:chOff x="5791200" y="1352550"/>
            <a:chExt cx="152400" cy="533400"/>
          </a:xfrm>
        </p:grpSpPr>
        <p:sp>
          <p:nvSpPr>
            <p:cNvPr id="467" name="Trapezoid 466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470" name="Freeform 53"/>
          <p:cNvSpPr>
            <a:spLocks/>
          </p:cNvSpPr>
          <p:nvPr/>
        </p:nvSpPr>
        <p:spPr bwMode="auto">
          <a:xfrm flipV="1">
            <a:off x="9218088" y="3521250"/>
            <a:ext cx="276719" cy="67520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1" name="Freeform 53"/>
          <p:cNvSpPr>
            <a:spLocks/>
          </p:cNvSpPr>
          <p:nvPr/>
        </p:nvSpPr>
        <p:spPr bwMode="auto">
          <a:xfrm flipV="1">
            <a:off x="9382495" y="3169723"/>
            <a:ext cx="100106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2" name="Line 86"/>
          <p:cNvSpPr>
            <a:spLocks noChangeShapeType="1"/>
          </p:cNvSpPr>
          <p:nvPr/>
        </p:nvSpPr>
        <p:spPr bwMode="auto">
          <a:xfrm>
            <a:off x="9360632" y="1956231"/>
            <a:ext cx="2127" cy="1270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73" name="Freeform 53"/>
          <p:cNvSpPr>
            <a:spLocks/>
          </p:cNvSpPr>
          <p:nvPr/>
        </p:nvSpPr>
        <p:spPr bwMode="auto">
          <a:xfrm flipV="1">
            <a:off x="9751424" y="3340510"/>
            <a:ext cx="189373" cy="4571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4" name="Line 86"/>
          <p:cNvSpPr>
            <a:spLocks noChangeShapeType="1"/>
          </p:cNvSpPr>
          <p:nvPr/>
        </p:nvSpPr>
        <p:spPr bwMode="auto">
          <a:xfrm>
            <a:off x="8066392" y="3004587"/>
            <a:ext cx="4316" cy="47808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75" name="Line 86"/>
          <p:cNvSpPr>
            <a:spLocks noChangeShapeType="1"/>
          </p:cNvSpPr>
          <p:nvPr/>
        </p:nvSpPr>
        <p:spPr bwMode="auto">
          <a:xfrm flipV="1">
            <a:off x="8055458" y="2997183"/>
            <a:ext cx="1143959" cy="276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6" name="Line 86"/>
          <p:cNvSpPr>
            <a:spLocks noChangeShapeType="1"/>
          </p:cNvSpPr>
          <p:nvPr/>
        </p:nvSpPr>
        <p:spPr bwMode="auto">
          <a:xfrm flipH="1">
            <a:off x="9212608" y="2997183"/>
            <a:ext cx="6472" cy="57547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77" name="Line 86"/>
          <p:cNvSpPr>
            <a:spLocks noChangeShapeType="1"/>
          </p:cNvSpPr>
          <p:nvPr/>
        </p:nvSpPr>
        <p:spPr bwMode="auto">
          <a:xfrm>
            <a:off x="4987224" y="1946495"/>
            <a:ext cx="4384271" cy="651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8" name="Line 86"/>
          <p:cNvSpPr>
            <a:spLocks noChangeShapeType="1"/>
          </p:cNvSpPr>
          <p:nvPr/>
        </p:nvSpPr>
        <p:spPr bwMode="auto">
          <a:xfrm flipV="1">
            <a:off x="2742175" y="2761881"/>
            <a:ext cx="2228280" cy="6389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79" name="Line 86"/>
          <p:cNvSpPr>
            <a:spLocks noChangeShapeType="1"/>
          </p:cNvSpPr>
          <p:nvPr/>
        </p:nvSpPr>
        <p:spPr bwMode="auto">
          <a:xfrm flipH="1">
            <a:off x="4969701" y="1964757"/>
            <a:ext cx="754" cy="78954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cxnSp>
        <p:nvCxnSpPr>
          <p:cNvPr id="480" name="Straight Arrow Connector 479"/>
          <p:cNvCxnSpPr/>
          <p:nvPr/>
        </p:nvCxnSpPr>
        <p:spPr bwMode="auto">
          <a:xfrm flipH="1" flipV="1">
            <a:off x="6302276" y="5702710"/>
            <a:ext cx="9852" cy="6331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81" name="Rectangle 39"/>
          <p:cNvSpPr>
            <a:spLocks noChangeArrowheads="1"/>
          </p:cNvSpPr>
          <p:nvPr/>
        </p:nvSpPr>
        <p:spPr bwMode="auto">
          <a:xfrm>
            <a:off x="5789024" y="6457416"/>
            <a:ext cx="868027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ImmSel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82" name="Line 58"/>
          <p:cNvSpPr>
            <a:spLocks noChangeShapeType="1"/>
          </p:cNvSpPr>
          <p:nvPr/>
        </p:nvSpPr>
        <p:spPr bwMode="auto">
          <a:xfrm flipH="1">
            <a:off x="8675292" y="4228159"/>
            <a:ext cx="9855" cy="210773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83" name="Line 58"/>
          <p:cNvSpPr>
            <a:spLocks noChangeShapeType="1"/>
          </p:cNvSpPr>
          <p:nvPr/>
        </p:nvSpPr>
        <p:spPr bwMode="auto">
          <a:xfrm flipH="1">
            <a:off x="8895579" y="4159791"/>
            <a:ext cx="15219" cy="21956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484" name="Straight Arrow Connector 483"/>
          <p:cNvCxnSpPr/>
          <p:nvPr/>
        </p:nvCxnSpPr>
        <p:spPr bwMode="auto">
          <a:xfrm flipV="1">
            <a:off x="8424899" y="4301635"/>
            <a:ext cx="20333" cy="20342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85" name="Group 484"/>
          <p:cNvGrpSpPr/>
          <p:nvPr/>
        </p:nvGrpSpPr>
        <p:grpSpPr>
          <a:xfrm>
            <a:off x="1818411" y="2924932"/>
            <a:ext cx="277273" cy="733853"/>
            <a:chOff x="5791200" y="1352550"/>
            <a:chExt cx="152400" cy="533400"/>
          </a:xfrm>
        </p:grpSpPr>
        <p:sp>
          <p:nvSpPr>
            <p:cNvPr id="486" name="Trapezoid 485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5400"/>
            </a:p>
          </p:txBody>
        </p:sp>
        <p:sp>
          <p:nvSpPr>
            <p:cNvPr id="487" name="TextBox 486"/>
            <p:cNvSpPr txBox="1"/>
            <p:nvPr/>
          </p:nvSpPr>
          <p:spPr>
            <a:xfrm>
              <a:off x="5807075" y="1390650"/>
              <a:ext cx="76200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488" name="TextBox 487"/>
            <p:cNvSpPr txBox="1"/>
            <p:nvPr/>
          </p:nvSpPr>
          <p:spPr>
            <a:xfrm>
              <a:off x="5821934" y="1638300"/>
              <a:ext cx="54627" cy="1565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489" name="Freeform 53"/>
          <p:cNvSpPr>
            <a:spLocks/>
          </p:cNvSpPr>
          <p:nvPr/>
        </p:nvSpPr>
        <p:spPr bwMode="auto">
          <a:xfrm flipV="1">
            <a:off x="1216354" y="3024859"/>
            <a:ext cx="617211" cy="79367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90" name="Line 86"/>
          <p:cNvSpPr>
            <a:spLocks noChangeShapeType="1"/>
          </p:cNvSpPr>
          <p:nvPr/>
        </p:nvSpPr>
        <p:spPr bwMode="auto">
          <a:xfrm flipH="1">
            <a:off x="1214651" y="1359310"/>
            <a:ext cx="1701" cy="174506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91" name="Line 86"/>
          <p:cNvSpPr>
            <a:spLocks noChangeShapeType="1"/>
          </p:cNvSpPr>
          <p:nvPr/>
        </p:nvSpPr>
        <p:spPr bwMode="auto">
          <a:xfrm flipV="1">
            <a:off x="1228171" y="1333021"/>
            <a:ext cx="9816146" cy="2201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92" name="Rectangle 491"/>
          <p:cNvSpPr>
            <a:spLocks noChangeArrowheads="1"/>
          </p:cNvSpPr>
          <p:nvPr/>
        </p:nvSpPr>
        <p:spPr bwMode="auto">
          <a:xfrm>
            <a:off x="1592766" y="6450089"/>
            <a:ext cx="72856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PCSel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93" name="Line 86"/>
          <p:cNvSpPr>
            <a:spLocks noChangeShapeType="1"/>
          </p:cNvSpPr>
          <p:nvPr/>
        </p:nvSpPr>
        <p:spPr bwMode="auto">
          <a:xfrm>
            <a:off x="2084888" y="3251858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cxnSp>
        <p:nvCxnSpPr>
          <p:cNvPr id="494" name="Straight Arrow Connector 493"/>
          <p:cNvCxnSpPr/>
          <p:nvPr/>
        </p:nvCxnSpPr>
        <p:spPr bwMode="auto">
          <a:xfrm flipH="1" flipV="1">
            <a:off x="1959019" y="3593914"/>
            <a:ext cx="26912" cy="27774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5" name="Line 86"/>
          <p:cNvSpPr>
            <a:spLocks noChangeShapeType="1"/>
          </p:cNvSpPr>
          <p:nvPr/>
        </p:nvSpPr>
        <p:spPr bwMode="auto">
          <a:xfrm flipH="1">
            <a:off x="11044317" y="2761209"/>
            <a:ext cx="4684" cy="94293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496" name="TextBox 495"/>
          <p:cNvSpPr txBox="1"/>
          <p:nvPr/>
        </p:nvSpPr>
        <p:spPr>
          <a:xfrm>
            <a:off x="8084720" y="6488780"/>
            <a:ext cx="50013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BrUn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97" name="TextBox 496"/>
          <p:cNvSpPr txBox="1"/>
          <p:nvPr/>
        </p:nvSpPr>
        <p:spPr>
          <a:xfrm>
            <a:off x="8384317" y="6904289"/>
            <a:ext cx="48891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BrEq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98" name="TextBox 497"/>
          <p:cNvSpPr txBox="1"/>
          <p:nvPr/>
        </p:nvSpPr>
        <p:spPr>
          <a:xfrm>
            <a:off x="8694884" y="6488780"/>
            <a:ext cx="46243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 err="1">
                <a:solidFill>
                  <a:schemeClr val="tx2"/>
                </a:solidFill>
              </a:rPr>
              <a:t>BrLT</a:t>
            </a:r>
            <a:endParaRPr lang="en-US" sz="1600" b="1" dirty="0">
              <a:solidFill>
                <a:schemeClr val="tx2"/>
              </a:solidFill>
            </a:endParaRPr>
          </a:p>
        </p:txBody>
      </p:sp>
      <p:grpSp>
        <p:nvGrpSpPr>
          <p:cNvPr id="499" name="Group 498"/>
          <p:cNvGrpSpPr/>
          <p:nvPr/>
        </p:nvGrpSpPr>
        <p:grpSpPr>
          <a:xfrm>
            <a:off x="1228172" y="3243628"/>
            <a:ext cx="12790454" cy="4002638"/>
            <a:chOff x="1575641" y="2430859"/>
            <a:chExt cx="12790454" cy="4002638"/>
          </a:xfrm>
        </p:grpSpPr>
        <p:sp>
          <p:nvSpPr>
            <p:cNvPr id="500" name="Rectangle 74"/>
            <p:cNvSpPr>
              <a:spLocks noChangeArrowheads="1"/>
            </p:cNvSpPr>
            <p:nvPr/>
          </p:nvSpPr>
          <p:spPr bwMode="auto">
            <a:xfrm>
              <a:off x="1575641" y="5548411"/>
              <a:ext cx="12790454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solidFill>
                  <a:schemeClr val="tx2"/>
                </a:solidFill>
              </a:endParaRPr>
            </a:p>
          </p:txBody>
        </p:sp>
        <p:sp>
          <p:nvSpPr>
            <p:cNvPr id="501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560525" cy="3443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cxnSp>
          <p:nvCxnSpPr>
            <p:cNvPr id="502" name="Straight Arrow Connector 501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3" name="Straight Arrow Connector 502"/>
            <p:cNvCxnSpPr/>
            <p:nvPr/>
          </p:nvCxnSpPr>
          <p:spPr bwMode="auto">
            <a:xfrm flipV="1">
              <a:off x="10708493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4" name="Straight Arrow Connector 503"/>
            <p:cNvCxnSpPr/>
            <p:nvPr/>
          </p:nvCxnSpPr>
          <p:spPr bwMode="auto">
            <a:xfrm flipV="1">
              <a:off x="9946493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05" name="Rectangle 39"/>
            <p:cNvSpPr>
              <a:spLocks noChangeArrowheads="1"/>
            </p:cNvSpPr>
            <p:nvPr/>
          </p:nvSpPr>
          <p:spPr bwMode="auto">
            <a:xfrm>
              <a:off x="9642780" y="5553822"/>
              <a:ext cx="569868" cy="3135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600" b="1" dirty="0" err="1">
                  <a:solidFill>
                    <a:schemeClr val="tx2"/>
                  </a:solidFill>
                </a:rPr>
                <a:t>Bsel</a:t>
              </a:r>
              <a:endParaRPr lang="en-US" sz="1600" b="1" dirty="0">
                <a:solidFill>
                  <a:schemeClr val="tx2"/>
                </a:solidFill>
              </a:endParaRPr>
            </a:p>
          </p:txBody>
        </p:sp>
        <p:cxnSp>
          <p:nvCxnSpPr>
            <p:cNvPr id="506" name="Straight Arrow Connector 505"/>
            <p:cNvCxnSpPr/>
            <p:nvPr/>
          </p:nvCxnSpPr>
          <p:spPr bwMode="auto">
            <a:xfrm flipH="1" flipV="1">
              <a:off x="13606999" y="2430859"/>
              <a:ext cx="12216" cy="3148745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07" name="Straight Arrow Connector 506"/>
            <p:cNvCxnSpPr/>
            <p:nvPr/>
          </p:nvCxnSpPr>
          <p:spPr bwMode="auto">
            <a:xfrm flipH="1" flipV="1">
              <a:off x="10022529" y="2904651"/>
              <a:ext cx="2340" cy="1521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08" name="Line 86"/>
          <p:cNvSpPr>
            <a:spLocks noChangeShapeType="1"/>
          </p:cNvSpPr>
          <p:nvPr/>
        </p:nvSpPr>
        <p:spPr bwMode="auto">
          <a:xfrm>
            <a:off x="9805327" y="3865863"/>
            <a:ext cx="4799" cy="2464286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509" name="Line 86"/>
          <p:cNvSpPr>
            <a:spLocks noChangeShapeType="1"/>
          </p:cNvSpPr>
          <p:nvPr/>
        </p:nvSpPr>
        <p:spPr bwMode="auto">
          <a:xfrm>
            <a:off x="9677400" y="3869616"/>
            <a:ext cx="130048" cy="429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0" name="Line 86"/>
          <p:cNvSpPr>
            <a:spLocks noChangeShapeType="1"/>
          </p:cNvSpPr>
          <p:nvPr/>
        </p:nvSpPr>
        <p:spPr bwMode="auto">
          <a:xfrm flipV="1">
            <a:off x="4479836" y="922695"/>
            <a:ext cx="8394084" cy="158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1" name="Line 86"/>
          <p:cNvSpPr>
            <a:spLocks noChangeShapeType="1"/>
          </p:cNvSpPr>
          <p:nvPr/>
        </p:nvSpPr>
        <p:spPr bwMode="auto">
          <a:xfrm>
            <a:off x="12877800" y="2420792"/>
            <a:ext cx="226898" cy="531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non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512" name="Line 86"/>
          <p:cNvSpPr>
            <a:spLocks noChangeShapeType="1"/>
          </p:cNvSpPr>
          <p:nvPr/>
        </p:nvSpPr>
        <p:spPr bwMode="auto">
          <a:xfrm>
            <a:off x="12873920" y="928422"/>
            <a:ext cx="3880" cy="150144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800" dirty="0"/>
          </a:p>
        </p:txBody>
      </p:sp>
      <p:sp>
        <p:nvSpPr>
          <p:cNvPr id="513" name="Rectangle 72"/>
          <p:cNvSpPr>
            <a:spLocks noChangeArrowheads="1"/>
          </p:cNvSpPr>
          <p:nvPr/>
        </p:nvSpPr>
        <p:spPr bwMode="auto">
          <a:xfrm>
            <a:off x="12642444" y="3460433"/>
            <a:ext cx="616356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chemeClr val="tx2"/>
                </a:solidFill>
              </a:rPr>
              <a:t>mem</a:t>
            </a:r>
          </a:p>
        </p:txBody>
      </p:sp>
      <p:sp>
        <p:nvSpPr>
          <p:cNvPr id="514" name="Rectangle 72"/>
          <p:cNvSpPr>
            <a:spLocks noChangeArrowheads="1"/>
          </p:cNvSpPr>
          <p:nvPr/>
        </p:nvSpPr>
        <p:spPr bwMode="auto">
          <a:xfrm>
            <a:off x="12389261" y="2482260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515" name="Rectangle 72"/>
          <p:cNvSpPr>
            <a:spLocks noChangeArrowheads="1"/>
          </p:cNvSpPr>
          <p:nvPr/>
        </p:nvSpPr>
        <p:spPr bwMode="auto">
          <a:xfrm>
            <a:off x="1264837" y="2783656"/>
            <a:ext cx="433614" cy="3135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 err="1">
                <a:solidFill>
                  <a:schemeClr val="tx2"/>
                </a:solidFill>
              </a:rPr>
              <a:t>alu</a:t>
            </a:r>
            <a:endParaRPr lang="en-US" sz="1600" b="1" dirty="0">
              <a:solidFill>
                <a:schemeClr val="tx2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2438400" y="3807729"/>
            <a:ext cx="1590" cy="22208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16" name="Straight Connector 515"/>
          <p:cNvCxnSpPr>
            <a:endCxn id="348" idx="2"/>
          </p:cNvCxnSpPr>
          <p:nvPr/>
        </p:nvCxnSpPr>
        <p:spPr bwMode="auto">
          <a:xfrm>
            <a:off x="2634434" y="3273233"/>
            <a:ext cx="581862" cy="148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Freeform 16"/>
          <p:cNvSpPr/>
          <p:nvPr/>
        </p:nvSpPr>
        <p:spPr bwMode="auto">
          <a:xfrm>
            <a:off x="2755812" y="2388273"/>
            <a:ext cx="466660" cy="882869"/>
          </a:xfrm>
          <a:custGeom>
            <a:avLst/>
            <a:gdLst>
              <a:gd name="connsiteX0" fmla="*/ 6307 w 466660"/>
              <a:gd name="connsiteY0" fmla="*/ 882869 h 882869"/>
              <a:gd name="connsiteX1" fmla="*/ 0 w 466660"/>
              <a:gd name="connsiteY1" fmla="*/ 0 h 882869"/>
              <a:gd name="connsiteX2" fmla="*/ 466660 w 466660"/>
              <a:gd name="connsiteY2" fmla="*/ 0 h 88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6660" h="882869">
                <a:moveTo>
                  <a:pt x="6307" y="882869"/>
                </a:moveTo>
                <a:cubicBezTo>
                  <a:pt x="4205" y="588579"/>
                  <a:pt x="2102" y="294290"/>
                  <a:pt x="0" y="0"/>
                </a:cubicBezTo>
                <a:lnTo>
                  <a:pt x="466660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Freeform 19"/>
          <p:cNvSpPr/>
          <p:nvPr/>
        </p:nvSpPr>
        <p:spPr bwMode="auto">
          <a:xfrm>
            <a:off x="671052" y="914400"/>
            <a:ext cx="3797709" cy="2477729"/>
          </a:xfrm>
          <a:custGeom>
            <a:avLst/>
            <a:gdLst>
              <a:gd name="connsiteX0" fmla="*/ 3193025 w 3797709"/>
              <a:gd name="connsiteY0" fmla="*/ 1194620 h 2477729"/>
              <a:gd name="connsiteX1" fmla="*/ 3797709 w 3797709"/>
              <a:gd name="connsiteY1" fmla="*/ 1194620 h 2477729"/>
              <a:gd name="connsiteX2" fmla="*/ 3782961 w 3797709"/>
              <a:gd name="connsiteY2" fmla="*/ 7375 h 2477729"/>
              <a:gd name="connsiteX3" fmla="*/ 22122 w 3797709"/>
              <a:gd name="connsiteY3" fmla="*/ 0 h 2477729"/>
              <a:gd name="connsiteX4" fmla="*/ 0 w 3797709"/>
              <a:gd name="connsiteY4" fmla="*/ 2477729 h 2477729"/>
              <a:gd name="connsiteX5" fmla="*/ 1150374 w 3797709"/>
              <a:gd name="connsiteY5" fmla="*/ 2477729 h 247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7709" h="2477729">
                <a:moveTo>
                  <a:pt x="3193025" y="1194620"/>
                </a:moveTo>
                <a:lnTo>
                  <a:pt x="3797709" y="1194620"/>
                </a:lnTo>
                <a:lnTo>
                  <a:pt x="3782961" y="7375"/>
                </a:lnTo>
                <a:lnTo>
                  <a:pt x="22122" y="0"/>
                </a:lnTo>
                <a:lnTo>
                  <a:pt x="0" y="2477729"/>
                </a:lnTo>
                <a:lnTo>
                  <a:pt x="1150374" y="2477729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517" name="Group 4"/>
          <p:cNvGrpSpPr>
            <a:grpSpLocks/>
          </p:cNvGrpSpPr>
          <p:nvPr/>
        </p:nvGrpSpPr>
        <p:grpSpPr bwMode="auto">
          <a:xfrm>
            <a:off x="1686201" y="7364961"/>
            <a:ext cx="11060351" cy="758819"/>
            <a:chOff x="263" y="895"/>
            <a:chExt cx="5177" cy="894"/>
          </a:xfrm>
        </p:grpSpPr>
        <p:grpSp>
          <p:nvGrpSpPr>
            <p:cNvPr id="518" name="Group 5"/>
            <p:cNvGrpSpPr>
              <a:grpSpLocks/>
            </p:cNvGrpSpPr>
            <p:nvPr/>
          </p:nvGrpSpPr>
          <p:grpSpPr bwMode="auto">
            <a:xfrm>
              <a:off x="263" y="895"/>
              <a:ext cx="5177" cy="894"/>
              <a:chOff x="263" y="895"/>
              <a:chExt cx="5177" cy="894"/>
            </a:xfrm>
          </p:grpSpPr>
          <p:sp>
            <p:nvSpPr>
              <p:cNvPr id="525" name="Text Box 6"/>
              <p:cNvSpPr txBox="1">
                <a:spLocks noChangeArrowheads="1"/>
              </p:cNvSpPr>
              <p:nvPr/>
            </p:nvSpPr>
            <p:spPr bwMode="auto">
              <a:xfrm>
                <a:off x="727" y="1426"/>
                <a:ext cx="137" cy="3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1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26" name="Text Box 7"/>
              <p:cNvSpPr txBox="1">
                <a:spLocks noChangeArrowheads="1"/>
              </p:cNvSpPr>
              <p:nvPr/>
            </p:nvSpPr>
            <p:spPr bwMode="auto">
              <a:xfrm>
                <a:off x="1593" y="1426"/>
                <a:ext cx="137" cy="3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chemeClr val="tx2"/>
                    </a:solidFill>
                    <a:latin typeface="Courier New" pitchFamily="-65" charset="0"/>
                  </a:rPr>
                  <a:t>5</a:t>
                </a:r>
                <a:endParaRPr lang="en-US" sz="1100">
                  <a:solidFill>
                    <a:schemeClr val="tx2"/>
                  </a:solidFill>
                </a:endParaRPr>
              </a:p>
            </p:txBody>
          </p:sp>
          <p:sp>
            <p:nvSpPr>
              <p:cNvPr id="527" name="Text Box 8"/>
              <p:cNvSpPr txBox="1">
                <a:spLocks noChangeArrowheads="1"/>
              </p:cNvSpPr>
              <p:nvPr/>
            </p:nvSpPr>
            <p:spPr bwMode="auto">
              <a:xfrm>
                <a:off x="2392" y="1426"/>
                <a:ext cx="137" cy="3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chemeClr val="tx2"/>
                    </a:solidFill>
                    <a:latin typeface="Courier New" pitchFamily="-65" charset="0"/>
                  </a:rPr>
                  <a:t>5</a:t>
                </a:r>
                <a:endParaRPr lang="en-US" sz="1100">
                  <a:solidFill>
                    <a:schemeClr val="tx2"/>
                  </a:solidFill>
                </a:endParaRPr>
              </a:p>
            </p:txBody>
          </p:sp>
          <p:sp>
            <p:nvSpPr>
              <p:cNvPr id="528" name="Text Box 9"/>
              <p:cNvSpPr txBox="1">
                <a:spLocks noChangeArrowheads="1"/>
              </p:cNvSpPr>
              <p:nvPr/>
            </p:nvSpPr>
            <p:spPr bwMode="auto">
              <a:xfrm>
                <a:off x="3190" y="1426"/>
                <a:ext cx="137" cy="3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  <a:latin typeface="Courier New" pitchFamily="-65" charset="0"/>
                  </a:rPr>
                  <a:t>3</a:t>
                </a:r>
                <a:endParaRPr lang="en-US" sz="1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29" name="Text Box 10"/>
              <p:cNvSpPr txBox="1">
                <a:spLocks noChangeArrowheads="1"/>
              </p:cNvSpPr>
              <p:nvPr/>
            </p:nvSpPr>
            <p:spPr bwMode="auto">
              <a:xfrm>
                <a:off x="4855" y="1426"/>
                <a:ext cx="137" cy="3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11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30" name="Text Box 11"/>
              <p:cNvSpPr txBox="1">
                <a:spLocks noChangeArrowheads="1"/>
              </p:cNvSpPr>
              <p:nvPr/>
            </p:nvSpPr>
            <p:spPr bwMode="auto">
              <a:xfrm>
                <a:off x="3990" y="1426"/>
                <a:ext cx="137" cy="3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400" b="1">
                    <a:solidFill>
                      <a:schemeClr val="tx2"/>
                    </a:solidFill>
                    <a:latin typeface="Courier New" pitchFamily="-65" charset="0"/>
                  </a:rPr>
                  <a:t>5</a:t>
                </a:r>
                <a:endParaRPr lang="en-US" sz="1100">
                  <a:solidFill>
                    <a:schemeClr val="tx2"/>
                  </a:solidFill>
                </a:endParaRPr>
              </a:p>
            </p:txBody>
          </p:sp>
          <p:sp>
            <p:nvSpPr>
              <p:cNvPr id="531" name="Text Box 6"/>
              <p:cNvSpPr txBox="1">
                <a:spLocks noChangeArrowheads="1"/>
              </p:cNvSpPr>
              <p:nvPr/>
            </p:nvSpPr>
            <p:spPr bwMode="auto">
              <a:xfrm>
                <a:off x="263" y="898"/>
                <a:ext cx="173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2"/>
                    </a:solidFill>
                    <a:latin typeface="Courier New" pitchFamily="-65" charset="0"/>
                  </a:rPr>
                  <a:t>31</a:t>
                </a:r>
                <a:endParaRPr lang="en-US" sz="10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32" name="Text Box 7"/>
              <p:cNvSpPr txBox="1">
                <a:spLocks noChangeArrowheads="1"/>
              </p:cNvSpPr>
              <p:nvPr/>
            </p:nvSpPr>
            <p:spPr bwMode="auto">
              <a:xfrm>
                <a:off x="1062" y="898"/>
                <a:ext cx="173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2"/>
                    </a:solidFill>
                    <a:latin typeface="Courier New" pitchFamily="-65" charset="0"/>
                  </a:rPr>
                  <a:t>25</a:t>
                </a:r>
                <a:endParaRPr lang="en-US" sz="10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33" name="Text Box 8"/>
              <p:cNvSpPr txBox="1">
                <a:spLocks noChangeArrowheads="1"/>
              </p:cNvSpPr>
              <p:nvPr/>
            </p:nvSpPr>
            <p:spPr bwMode="auto">
              <a:xfrm>
                <a:off x="1871" y="898"/>
                <a:ext cx="173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2"/>
                    </a:solidFill>
                    <a:latin typeface="Courier New" pitchFamily="-65" charset="0"/>
                  </a:rPr>
                  <a:t>20</a:t>
                </a:r>
                <a:endParaRPr lang="en-US" sz="10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34" name="Text Box 9"/>
              <p:cNvSpPr txBox="1">
                <a:spLocks noChangeArrowheads="1"/>
              </p:cNvSpPr>
              <p:nvPr/>
            </p:nvSpPr>
            <p:spPr bwMode="auto">
              <a:xfrm>
                <a:off x="2650" y="898"/>
                <a:ext cx="173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2"/>
                    </a:solidFill>
                    <a:latin typeface="Courier New" pitchFamily="-65" charset="0"/>
                  </a:rPr>
                  <a:t>15</a:t>
                </a:r>
                <a:endParaRPr lang="en-US" sz="10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35" name="Text Box 10"/>
              <p:cNvSpPr txBox="1">
                <a:spLocks noChangeArrowheads="1"/>
              </p:cNvSpPr>
              <p:nvPr/>
            </p:nvSpPr>
            <p:spPr bwMode="auto">
              <a:xfrm>
                <a:off x="4384" y="898"/>
                <a:ext cx="130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10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36" name="Text Box 11"/>
              <p:cNvSpPr txBox="1">
                <a:spLocks noChangeArrowheads="1"/>
              </p:cNvSpPr>
              <p:nvPr/>
            </p:nvSpPr>
            <p:spPr bwMode="auto">
              <a:xfrm>
                <a:off x="3482" y="898"/>
                <a:ext cx="173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2"/>
                    </a:solidFill>
                    <a:latin typeface="Courier New" pitchFamily="-65" charset="0"/>
                  </a:rPr>
                  <a:t>12</a:t>
                </a:r>
                <a:endParaRPr lang="en-US" sz="10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37" name="Text Box 7"/>
              <p:cNvSpPr txBox="1">
                <a:spLocks noChangeArrowheads="1"/>
              </p:cNvSpPr>
              <p:nvPr/>
            </p:nvSpPr>
            <p:spPr bwMode="auto">
              <a:xfrm>
                <a:off x="1257" y="898"/>
                <a:ext cx="173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2"/>
                    </a:solidFill>
                    <a:latin typeface="Courier New" pitchFamily="-65" charset="0"/>
                  </a:rPr>
                  <a:t>24</a:t>
                </a:r>
                <a:endParaRPr lang="en-US" sz="10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38" name="Text Box 8"/>
              <p:cNvSpPr txBox="1">
                <a:spLocks noChangeArrowheads="1"/>
              </p:cNvSpPr>
              <p:nvPr/>
            </p:nvSpPr>
            <p:spPr bwMode="auto">
              <a:xfrm>
                <a:off x="2071" y="896"/>
                <a:ext cx="173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2"/>
                    </a:solidFill>
                    <a:latin typeface="Courier New" pitchFamily="-65" charset="0"/>
                  </a:rPr>
                  <a:t>19</a:t>
                </a:r>
                <a:endParaRPr lang="en-US" sz="10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39" name="Text Box 9"/>
              <p:cNvSpPr txBox="1">
                <a:spLocks noChangeArrowheads="1"/>
              </p:cNvSpPr>
              <p:nvPr/>
            </p:nvSpPr>
            <p:spPr bwMode="auto">
              <a:xfrm>
                <a:off x="2828" y="895"/>
                <a:ext cx="173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2"/>
                    </a:solidFill>
                    <a:latin typeface="Courier New" pitchFamily="-65" charset="0"/>
                  </a:rPr>
                  <a:t>14</a:t>
                </a:r>
                <a:endParaRPr lang="en-US" sz="10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40" name="Text Box 11"/>
              <p:cNvSpPr txBox="1">
                <a:spLocks noChangeArrowheads="1"/>
              </p:cNvSpPr>
              <p:nvPr/>
            </p:nvSpPr>
            <p:spPr bwMode="auto">
              <a:xfrm>
                <a:off x="3669" y="898"/>
                <a:ext cx="173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2"/>
                    </a:solidFill>
                    <a:latin typeface="Courier New" pitchFamily="-65" charset="0"/>
                  </a:rPr>
                  <a:t>11</a:t>
                </a:r>
                <a:endParaRPr lang="en-US" sz="10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41" name="Text Box 10"/>
              <p:cNvSpPr txBox="1">
                <a:spLocks noChangeArrowheads="1"/>
              </p:cNvSpPr>
              <p:nvPr/>
            </p:nvSpPr>
            <p:spPr bwMode="auto">
              <a:xfrm>
                <a:off x="4475" y="898"/>
                <a:ext cx="130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2"/>
                    </a:solidFill>
                    <a:latin typeface="Courier New" pitchFamily="-65" charset="0"/>
                  </a:rPr>
                  <a:t>6</a:t>
                </a:r>
                <a:endParaRPr lang="en-US" sz="10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42" name="Text Box 10"/>
              <p:cNvSpPr txBox="1">
                <a:spLocks noChangeArrowheads="1"/>
              </p:cNvSpPr>
              <p:nvPr/>
            </p:nvSpPr>
            <p:spPr bwMode="auto">
              <a:xfrm>
                <a:off x="5310" y="898"/>
                <a:ext cx="130" cy="32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tx2"/>
                    </a:solidFill>
                    <a:latin typeface="Courier New" pitchFamily="-65" charset="0"/>
                  </a:rPr>
                  <a:t>0</a:t>
                </a:r>
                <a:endParaRPr lang="en-US" sz="105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43" name="Text Box 6"/>
              <p:cNvSpPr txBox="1">
                <a:spLocks noChangeArrowheads="1"/>
              </p:cNvSpPr>
              <p:nvPr/>
            </p:nvSpPr>
            <p:spPr bwMode="auto">
              <a:xfrm>
                <a:off x="517" y="1106"/>
                <a:ext cx="433" cy="39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2"/>
                    </a:solidFill>
                    <a:latin typeface="Courier New" pitchFamily="-65" charset="0"/>
                  </a:rPr>
                  <a:t>funct7</a:t>
                </a:r>
                <a:endParaRPr lang="en-US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44" name="Text Box 6"/>
              <p:cNvSpPr txBox="1">
                <a:spLocks noChangeArrowheads="1"/>
              </p:cNvSpPr>
              <p:nvPr/>
            </p:nvSpPr>
            <p:spPr bwMode="auto">
              <a:xfrm>
                <a:off x="1577" y="1112"/>
                <a:ext cx="260" cy="39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tx2"/>
                    </a:solidFill>
                    <a:latin typeface="Courier New" pitchFamily="-65" charset="0"/>
                  </a:rPr>
                  <a:t>rs2</a:t>
                </a:r>
                <a:endParaRPr lang="en-US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45" name="Text Box 6"/>
              <p:cNvSpPr txBox="1">
                <a:spLocks noChangeArrowheads="1"/>
              </p:cNvSpPr>
              <p:nvPr/>
            </p:nvSpPr>
            <p:spPr bwMode="auto">
              <a:xfrm>
                <a:off x="2390" y="1106"/>
                <a:ext cx="260" cy="39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tx2"/>
                    </a:solidFill>
                    <a:latin typeface="Courier New" pitchFamily="-65" charset="0"/>
                  </a:rPr>
                  <a:t>rs1</a:t>
                </a:r>
                <a:endParaRPr lang="en-US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46" name="Text Box 6"/>
              <p:cNvSpPr txBox="1">
                <a:spLocks noChangeArrowheads="1"/>
              </p:cNvSpPr>
              <p:nvPr/>
            </p:nvSpPr>
            <p:spPr bwMode="auto">
              <a:xfrm>
                <a:off x="3038" y="1106"/>
                <a:ext cx="433" cy="39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tx2"/>
                    </a:solidFill>
                    <a:latin typeface="Courier New" pitchFamily="-65" charset="0"/>
                  </a:rPr>
                  <a:t>funct3</a:t>
                </a:r>
                <a:endParaRPr lang="en-US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47" name="Text Box 6"/>
              <p:cNvSpPr txBox="1">
                <a:spLocks noChangeArrowheads="1"/>
              </p:cNvSpPr>
              <p:nvPr/>
            </p:nvSpPr>
            <p:spPr bwMode="auto">
              <a:xfrm>
                <a:off x="4008" y="1106"/>
                <a:ext cx="202" cy="39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1600" b="1" dirty="0" err="1">
                    <a:solidFill>
                      <a:schemeClr val="tx2"/>
                    </a:solidFill>
                    <a:latin typeface="Courier New" pitchFamily="-65" charset="0"/>
                  </a:rPr>
                  <a:t>rd</a:t>
                </a:r>
                <a:endParaRPr lang="en-US" sz="12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48" name="Text Box 6"/>
              <p:cNvSpPr txBox="1">
                <a:spLocks noChangeArrowheads="1"/>
              </p:cNvSpPr>
              <p:nvPr/>
            </p:nvSpPr>
            <p:spPr bwMode="auto">
              <a:xfrm>
                <a:off x="4815" y="1106"/>
                <a:ext cx="433" cy="39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tx2"/>
                    </a:solidFill>
                    <a:latin typeface="Courier New" pitchFamily="-65" charset="0"/>
                  </a:rPr>
                  <a:t>opcode</a:t>
                </a:r>
                <a:endParaRPr lang="en-US" sz="12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19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tx2"/>
                </a:solidFill>
              </a:endParaRPr>
            </a:p>
          </p:txBody>
        </p:sp>
        <p:sp>
          <p:nvSpPr>
            <p:cNvPr id="520" name="Line 13"/>
            <p:cNvSpPr>
              <a:spLocks noChangeShapeType="1"/>
            </p:cNvSpPr>
            <p:nvPr/>
          </p:nvSpPr>
          <p:spPr bwMode="auto">
            <a:xfrm>
              <a:off x="12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200">
                <a:solidFill>
                  <a:schemeClr val="tx2"/>
                </a:solidFill>
              </a:endParaRPr>
            </a:p>
          </p:txBody>
        </p:sp>
        <p:sp>
          <p:nvSpPr>
            <p:cNvPr id="521" name="Line 14"/>
            <p:cNvSpPr>
              <a:spLocks noChangeShapeType="1"/>
            </p:cNvSpPr>
            <p:nvPr/>
          </p:nvSpPr>
          <p:spPr bwMode="auto">
            <a:xfrm>
              <a:off x="20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200">
                <a:solidFill>
                  <a:schemeClr val="tx2"/>
                </a:solidFill>
              </a:endParaRPr>
            </a:p>
          </p:txBody>
        </p:sp>
        <p:sp>
          <p:nvSpPr>
            <p:cNvPr id="522" name="Line 15"/>
            <p:cNvSpPr>
              <a:spLocks noChangeShapeType="1"/>
            </p:cNvSpPr>
            <p:nvPr/>
          </p:nvSpPr>
          <p:spPr bwMode="auto">
            <a:xfrm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200">
                <a:solidFill>
                  <a:schemeClr val="tx2"/>
                </a:solidFill>
              </a:endParaRPr>
            </a:p>
          </p:txBody>
        </p:sp>
        <p:sp>
          <p:nvSpPr>
            <p:cNvPr id="523" name="Line 16"/>
            <p:cNvSpPr>
              <a:spLocks noChangeShapeType="1"/>
            </p:cNvSpPr>
            <p:nvPr/>
          </p:nvSpPr>
          <p:spPr bwMode="auto">
            <a:xfrm>
              <a:off x="36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200">
                <a:solidFill>
                  <a:schemeClr val="tx2"/>
                </a:solidFill>
              </a:endParaRPr>
            </a:p>
          </p:txBody>
        </p:sp>
        <p:sp>
          <p:nvSpPr>
            <p:cNvPr id="524" name="Line 17"/>
            <p:cNvSpPr>
              <a:spLocks noChangeShapeType="1"/>
            </p:cNvSpPr>
            <p:nvPr/>
          </p:nvSpPr>
          <p:spPr bwMode="auto">
            <a:xfrm>
              <a:off x="44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200">
                <a:solidFill>
                  <a:schemeClr val="tx2"/>
                </a:solidFill>
              </a:endParaRPr>
            </a:p>
          </p:txBody>
        </p:sp>
      </p:grpSp>
      <p:cxnSp>
        <p:nvCxnSpPr>
          <p:cNvPr id="549" name="Straight Connector 548"/>
          <p:cNvCxnSpPr/>
          <p:nvPr/>
        </p:nvCxnSpPr>
        <p:spPr bwMode="auto">
          <a:xfrm>
            <a:off x="4475544" y="3551798"/>
            <a:ext cx="506201" cy="369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Freeform 21"/>
          <p:cNvSpPr/>
          <p:nvPr/>
        </p:nvSpPr>
        <p:spPr bwMode="auto">
          <a:xfrm>
            <a:off x="4970206" y="3193026"/>
            <a:ext cx="1445342" cy="346587"/>
          </a:xfrm>
          <a:custGeom>
            <a:avLst/>
            <a:gdLst>
              <a:gd name="connsiteX0" fmla="*/ 0 w 1445342"/>
              <a:gd name="connsiteY0" fmla="*/ 346587 h 346587"/>
              <a:gd name="connsiteX1" fmla="*/ 7375 w 1445342"/>
              <a:gd name="connsiteY1" fmla="*/ 0 h 346587"/>
              <a:gd name="connsiteX2" fmla="*/ 1445342 w 1445342"/>
              <a:gd name="connsiteY2" fmla="*/ 0 h 34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5342" h="346587">
                <a:moveTo>
                  <a:pt x="0" y="346587"/>
                </a:moveTo>
                <a:lnTo>
                  <a:pt x="7375" y="0"/>
                </a:lnTo>
                <a:lnTo>
                  <a:pt x="1445342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550" name="Straight Connector 549"/>
          <p:cNvCxnSpPr>
            <a:endCxn id="362" idx="1"/>
          </p:cNvCxnSpPr>
          <p:nvPr/>
        </p:nvCxnSpPr>
        <p:spPr bwMode="auto">
          <a:xfrm>
            <a:off x="4930047" y="3549346"/>
            <a:ext cx="1491286" cy="689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1" name="Straight Connector 550"/>
          <p:cNvCxnSpPr/>
          <p:nvPr/>
        </p:nvCxnSpPr>
        <p:spPr bwMode="auto">
          <a:xfrm>
            <a:off x="5007797" y="3915321"/>
            <a:ext cx="1460221" cy="10508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52" name="Straight Connector 551"/>
          <p:cNvCxnSpPr>
            <a:stCxn id="22" idx="0"/>
            <a:endCxn id="365" idx="1"/>
          </p:cNvCxnSpPr>
          <p:nvPr/>
        </p:nvCxnSpPr>
        <p:spPr bwMode="auto">
          <a:xfrm>
            <a:off x="4970206" y="3539613"/>
            <a:ext cx="26055" cy="279628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Freeform 33"/>
          <p:cNvSpPr/>
          <p:nvPr/>
        </p:nvSpPr>
        <p:spPr bwMode="auto">
          <a:xfrm>
            <a:off x="3421626" y="6341806"/>
            <a:ext cx="1592826" cy="516194"/>
          </a:xfrm>
          <a:custGeom>
            <a:avLst/>
            <a:gdLst>
              <a:gd name="connsiteX0" fmla="*/ 1585451 w 1592826"/>
              <a:gd name="connsiteY0" fmla="*/ 0 h 516194"/>
              <a:gd name="connsiteX1" fmla="*/ 1592826 w 1592826"/>
              <a:gd name="connsiteY1" fmla="*/ 516194 h 516194"/>
              <a:gd name="connsiteX2" fmla="*/ 0 w 1592826"/>
              <a:gd name="connsiteY2" fmla="*/ 516194 h 51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92826" h="516194">
                <a:moveTo>
                  <a:pt x="1585451" y="0"/>
                </a:moveTo>
                <a:lnTo>
                  <a:pt x="1592826" y="516194"/>
                </a:lnTo>
                <a:lnTo>
                  <a:pt x="0" y="516194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Freeform 34"/>
          <p:cNvSpPr/>
          <p:nvPr/>
        </p:nvSpPr>
        <p:spPr bwMode="auto">
          <a:xfrm>
            <a:off x="5014452" y="6858000"/>
            <a:ext cx="1047135" cy="7374"/>
          </a:xfrm>
          <a:custGeom>
            <a:avLst/>
            <a:gdLst>
              <a:gd name="connsiteX0" fmla="*/ 0 w 1047135"/>
              <a:gd name="connsiteY0" fmla="*/ 0 h 7374"/>
              <a:gd name="connsiteX1" fmla="*/ 1047135 w 1047135"/>
              <a:gd name="connsiteY1" fmla="*/ 7374 h 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7135" h="7374">
                <a:moveTo>
                  <a:pt x="0" y="0"/>
                </a:moveTo>
                <a:lnTo>
                  <a:pt x="1047135" y="7374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53" name="Rectangle 552"/>
          <p:cNvSpPr>
            <a:spLocks noChangeArrowheads="1"/>
          </p:cNvSpPr>
          <p:nvPr/>
        </p:nvSpPr>
        <p:spPr bwMode="auto">
          <a:xfrm>
            <a:off x="1599400" y="6696852"/>
            <a:ext cx="730169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=pc+4</a:t>
            </a:r>
          </a:p>
        </p:txBody>
      </p:sp>
      <p:sp>
        <p:nvSpPr>
          <p:cNvPr id="36" name="Freeform 35"/>
          <p:cNvSpPr/>
          <p:nvPr/>
        </p:nvSpPr>
        <p:spPr bwMode="auto">
          <a:xfrm>
            <a:off x="1850923" y="3237271"/>
            <a:ext cx="390832" cy="117987"/>
          </a:xfrm>
          <a:custGeom>
            <a:avLst/>
            <a:gdLst>
              <a:gd name="connsiteX0" fmla="*/ 0 w 390832"/>
              <a:gd name="connsiteY0" fmla="*/ 117987 h 117987"/>
              <a:gd name="connsiteX1" fmla="*/ 235974 w 390832"/>
              <a:gd name="connsiteY1" fmla="*/ 14748 h 117987"/>
              <a:gd name="connsiteX2" fmla="*/ 390832 w 390832"/>
              <a:gd name="connsiteY2" fmla="*/ 0 h 117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832" h="117987">
                <a:moveTo>
                  <a:pt x="0" y="117987"/>
                </a:moveTo>
                <a:lnTo>
                  <a:pt x="235974" y="14748"/>
                </a:lnTo>
                <a:lnTo>
                  <a:pt x="390832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54" name="Rectangle 553"/>
          <p:cNvSpPr>
            <a:spLocks noChangeArrowheads="1"/>
          </p:cNvSpPr>
          <p:nvPr/>
        </p:nvSpPr>
        <p:spPr bwMode="auto">
          <a:xfrm>
            <a:off x="6216167" y="6705600"/>
            <a:ext cx="33743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=*</a:t>
            </a:r>
          </a:p>
        </p:txBody>
      </p:sp>
      <p:sp>
        <p:nvSpPr>
          <p:cNvPr id="555" name="Rectangle 554"/>
          <p:cNvSpPr>
            <a:spLocks noChangeArrowheads="1"/>
          </p:cNvSpPr>
          <p:nvPr/>
        </p:nvSpPr>
        <p:spPr bwMode="auto">
          <a:xfrm>
            <a:off x="7037135" y="6705600"/>
            <a:ext cx="37109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=1</a:t>
            </a:r>
          </a:p>
        </p:txBody>
      </p:sp>
      <p:sp>
        <p:nvSpPr>
          <p:cNvPr id="556" name="Rectangle 555"/>
          <p:cNvSpPr>
            <a:spLocks noChangeArrowheads="1"/>
          </p:cNvSpPr>
          <p:nvPr/>
        </p:nvSpPr>
        <p:spPr bwMode="auto">
          <a:xfrm>
            <a:off x="8181086" y="6673856"/>
            <a:ext cx="33743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=*</a:t>
            </a:r>
          </a:p>
        </p:txBody>
      </p:sp>
      <p:cxnSp>
        <p:nvCxnSpPr>
          <p:cNvPr id="559" name="Straight Connector 558"/>
          <p:cNvCxnSpPr/>
          <p:nvPr/>
        </p:nvCxnSpPr>
        <p:spPr bwMode="auto">
          <a:xfrm>
            <a:off x="1967322" y="3604191"/>
            <a:ext cx="26055" cy="279628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60" name="Rectangle 559"/>
          <p:cNvSpPr>
            <a:spLocks noChangeArrowheads="1"/>
          </p:cNvSpPr>
          <p:nvPr/>
        </p:nvSpPr>
        <p:spPr bwMode="auto">
          <a:xfrm>
            <a:off x="9448800" y="6553200"/>
            <a:ext cx="37109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=0</a:t>
            </a:r>
          </a:p>
        </p:txBody>
      </p:sp>
      <p:sp>
        <p:nvSpPr>
          <p:cNvPr id="561" name="Rectangle 560"/>
          <p:cNvSpPr>
            <a:spLocks noChangeArrowheads="1"/>
          </p:cNvSpPr>
          <p:nvPr/>
        </p:nvSpPr>
        <p:spPr bwMode="auto">
          <a:xfrm>
            <a:off x="9525000" y="6925452"/>
            <a:ext cx="371097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=0</a:t>
            </a:r>
          </a:p>
        </p:txBody>
      </p:sp>
      <p:cxnSp>
        <p:nvCxnSpPr>
          <p:cNvPr id="562" name="Straight Connector 561"/>
          <p:cNvCxnSpPr/>
          <p:nvPr/>
        </p:nvCxnSpPr>
        <p:spPr bwMode="auto">
          <a:xfrm flipH="1">
            <a:off x="6873409" y="4655404"/>
            <a:ext cx="3574" cy="172158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3" name="Straight Connector 562"/>
          <p:cNvCxnSpPr>
            <a:stCxn id="406" idx="3"/>
          </p:cNvCxnSpPr>
          <p:nvPr/>
        </p:nvCxnSpPr>
        <p:spPr bwMode="auto">
          <a:xfrm flipH="1">
            <a:off x="9594730" y="4460360"/>
            <a:ext cx="9611" cy="188183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64" name="Straight Connector 563"/>
          <p:cNvCxnSpPr/>
          <p:nvPr/>
        </p:nvCxnSpPr>
        <p:spPr bwMode="auto">
          <a:xfrm flipH="1">
            <a:off x="9794104" y="3843631"/>
            <a:ext cx="13344" cy="255684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" name="Freeform 39"/>
          <p:cNvSpPr/>
          <p:nvPr/>
        </p:nvSpPr>
        <p:spPr bwMode="auto">
          <a:xfrm>
            <a:off x="9453716" y="3370006"/>
            <a:ext cx="457200" cy="206478"/>
          </a:xfrm>
          <a:custGeom>
            <a:avLst/>
            <a:gdLst>
              <a:gd name="connsiteX0" fmla="*/ 0 w 457200"/>
              <a:gd name="connsiteY0" fmla="*/ 206478 h 206478"/>
              <a:gd name="connsiteX1" fmla="*/ 294968 w 457200"/>
              <a:gd name="connsiteY1" fmla="*/ 7375 h 206478"/>
              <a:gd name="connsiteX2" fmla="*/ 457200 w 457200"/>
              <a:gd name="connsiteY2" fmla="*/ 0 h 206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200" h="206478">
                <a:moveTo>
                  <a:pt x="0" y="206478"/>
                </a:moveTo>
                <a:lnTo>
                  <a:pt x="294968" y="7375"/>
                </a:lnTo>
                <a:lnTo>
                  <a:pt x="457200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9478229" y="3985523"/>
            <a:ext cx="447741" cy="189186"/>
          </a:xfrm>
          <a:custGeom>
            <a:avLst/>
            <a:gdLst>
              <a:gd name="connsiteX0" fmla="*/ 0 w 447741"/>
              <a:gd name="connsiteY0" fmla="*/ 0 h 189186"/>
              <a:gd name="connsiteX1" fmla="*/ 258554 w 447741"/>
              <a:gd name="connsiteY1" fmla="*/ 170267 h 189186"/>
              <a:gd name="connsiteX2" fmla="*/ 447741 w 447741"/>
              <a:gd name="connsiteY2" fmla="*/ 189186 h 18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741" h="189186">
                <a:moveTo>
                  <a:pt x="0" y="0"/>
                </a:moveTo>
                <a:lnTo>
                  <a:pt x="258554" y="170267"/>
                </a:lnTo>
                <a:lnTo>
                  <a:pt x="447741" y="189186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7919884" y="2979174"/>
            <a:ext cx="1504335" cy="560439"/>
          </a:xfrm>
          <a:custGeom>
            <a:avLst/>
            <a:gdLst>
              <a:gd name="connsiteX0" fmla="*/ 0 w 1504335"/>
              <a:gd name="connsiteY0" fmla="*/ 501445 h 560439"/>
              <a:gd name="connsiteX1" fmla="*/ 147484 w 1504335"/>
              <a:gd name="connsiteY1" fmla="*/ 479323 h 560439"/>
              <a:gd name="connsiteX2" fmla="*/ 154858 w 1504335"/>
              <a:gd name="connsiteY2" fmla="*/ 7374 h 560439"/>
              <a:gd name="connsiteX3" fmla="*/ 1290484 w 1504335"/>
              <a:gd name="connsiteY3" fmla="*/ 0 h 560439"/>
              <a:gd name="connsiteX4" fmla="*/ 1275735 w 1504335"/>
              <a:gd name="connsiteY4" fmla="*/ 560439 h 560439"/>
              <a:gd name="connsiteX5" fmla="*/ 1504335 w 1504335"/>
              <a:gd name="connsiteY5" fmla="*/ 560439 h 560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4335" h="560439">
                <a:moveTo>
                  <a:pt x="0" y="501445"/>
                </a:moveTo>
                <a:lnTo>
                  <a:pt x="147484" y="479323"/>
                </a:lnTo>
                <a:lnTo>
                  <a:pt x="154858" y="7374"/>
                </a:lnTo>
                <a:lnTo>
                  <a:pt x="1290484" y="0"/>
                </a:lnTo>
                <a:lnTo>
                  <a:pt x="1275735" y="560439"/>
                </a:lnTo>
                <a:lnTo>
                  <a:pt x="1504335" y="560439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6" name="Freeform 45"/>
          <p:cNvSpPr/>
          <p:nvPr/>
        </p:nvSpPr>
        <p:spPr bwMode="auto">
          <a:xfrm>
            <a:off x="7934632" y="3989439"/>
            <a:ext cx="1460091" cy="774290"/>
          </a:xfrm>
          <a:custGeom>
            <a:avLst/>
            <a:gdLst>
              <a:gd name="connsiteX0" fmla="*/ 0 w 1460091"/>
              <a:gd name="connsiteY0" fmla="*/ 0 h 774290"/>
              <a:gd name="connsiteX1" fmla="*/ 169607 w 1460091"/>
              <a:gd name="connsiteY1" fmla="*/ 0 h 774290"/>
              <a:gd name="connsiteX2" fmla="*/ 162233 w 1460091"/>
              <a:gd name="connsiteY2" fmla="*/ 737419 h 774290"/>
              <a:gd name="connsiteX3" fmla="*/ 1275736 w 1460091"/>
              <a:gd name="connsiteY3" fmla="*/ 774290 h 774290"/>
              <a:gd name="connsiteX4" fmla="*/ 1275736 w 1460091"/>
              <a:gd name="connsiteY4" fmla="*/ 14748 h 774290"/>
              <a:gd name="connsiteX5" fmla="*/ 1460091 w 1460091"/>
              <a:gd name="connsiteY5" fmla="*/ 7374 h 7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0091" h="774290">
                <a:moveTo>
                  <a:pt x="0" y="0"/>
                </a:moveTo>
                <a:lnTo>
                  <a:pt x="169607" y="0"/>
                </a:lnTo>
                <a:lnTo>
                  <a:pt x="162233" y="737419"/>
                </a:lnTo>
                <a:lnTo>
                  <a:pt x="1275736" y="774290"/>
                </a:lnTo>
                <a:lnTo>
                  <a:pt x="1275736" y="14748"/>
                </a:lnTo>
                <a:lnTo>
                  <a:pt x="1460091" y="7374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66" name="Rectangle 565"/>
          <p:cNvSpPr>
            <a:spLocks noChangeArrowheads="1"/>
          </p:cNvSpPr>
          <p:nvPr/>
        </p:nvSpPr>
        <p:spPr bwMode="auto">
          <a:xfrm>
            <a:off x="10085767" y="6705600"/>
            <a:ext cx="621165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=add</a:t>
            </a:r>
          </a:p>
        </p:txBody>
      </p:sp>
      <p:sp>
        <p:nvSpPr>
          <p:cNvPr id="47" name="Freeform 46"/>
          <p:cNvSpPr/>
          <p:nvPr/>
        </p:nvSpPr>
        <p:spPr bwMode="auto">
          <a:xfrm>
            <a:off x="10633587" y="2750574"/>
            <a:ext cx="2477729" cy="966020"/>
          </a:xfrm>
          <a:custGeom>
            <a:avLst/>
            <a:gdLst>
              <a:gd name="connsiteX0" fmla="*/ 0 w 2477729"/>
              <a:gd name="connsiteY0" fmla="*/ 958645 h 966020"/>
              <a:gd name="connsiteX1" fmla="*/ 405581 w 2477729"/>
              <a:gd name="connsiteY1" fmla="*/ 966020 h 966020"/>
              <a:gd name="connsiteX2" fmla="*/ 412955 w 2477729"/>
              <a:gd name="connsiteY2" fmla="*/ 22123 h 966020"/>
              <a:gd name="connsiteX3" fmla="*/ 2477729 w 2477729"/>
              <a:gd name="connsiteY3" fmla="*/ 0 h 96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7729" h="966020">
                <a:moveTo>
                  <a:pt x="0" y="958645"/>
                </a:moveTo>
                <a:lnTo>
                  <a:pt x="405581" y="966020"/>
                </a:lnTo>
                <a:lnTo>
                  <a:pt x="412955" y="22123"/>
                </a:lnTo>
                <a:lnTo>
                  <a:pt x="2477729" y="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67" name="Rectangle 566"/>
          <p:cNvSpPr>
            <a:spLocks noChangeArrowheads="1"/>
          </p:cNvSpPr>
          <p:nvPr/>
        </p:nvSpPr>
        <p:spPr bwMode="auto">
          <a:xfrm>
            <a:off x="11285672" y="6629400"/>
            <a:ext cx="757420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=Read</a:t>
            </a:r>
          </a:p>
        </p:txBody>
      </p:sp>
      <p:sp>
        <p:nvSpPr>
          <p:cNvPr id="568" name="Rectangle 567"/>
          <p:cNvSpPr>
            <a:spLocks noChangeArrowheads="1"/>
          </p:cNvSpPr>
          <p:nvPr/>
        </p:nvSpPr>
        <p:spPr bwMode="auto">
          <a:xfrm>
            <a:off x="13064189" y="6687057"/>
            <a:ext cx="371096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=1</a:t>
            </a:r>
          </a:p>
        </p:txBody>
      </p:sp>
      <p:cxnSp>
        <p:nvCxnSpPr>
          <p:cNvPr id="569" name="Straight Connector 568"/>
          <p:cNvCxnSpPr/>
          <p:nvPr/>
        </p:nvCxnSpPr>
        <p:spPr bwMode="auto">
          <a:xfrm>
            <a:off x="10349913" y="4206581"/>
            <a:ext cx="1262" cy="212395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70" name="Straight Connector 569"/>
          <p:cNvCxnSpPr>
            <a:stCxn id="444" idx="2"/>
          </p:cNvCxnSpPr>
          <p:nvPr/>
        </p:nvCxnSpPr>
        <p:spPr bwMode="auto">
          <a:xfrm flipH="1">
            <a:off x="13247922" y="3340509"/>
            <a:ext cx="2250" cy="302424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0" name="Freeform 49"/>
          <p:cNvSpPr/>
          <p:nvPr/>
        </p:nvSpPr>
        <p:spPr bwMode="auto">
          <a:xfrm>
            <a:off x="5383161" y="1541206"/>
            <a:ext cx="8273845" cy="1246239"/>
          </a:xfrm>
          <a:custGeom>
            <a:avLst/>
            <a:gdLst>
              <a:gd name="connsiteX0" fmla="*/ 8082116 w 8273845"/>
              <a:gd name="connsiteY0" fmla="*/ 1246239 h 1246239"/>
              <a:gd name="connsiteX1" fmla="*/ 8229600 w 8273845"/>
              <a:gd name="connsiteY1" fmla="*/ 1246239 h 1246239"/>
              <a:gd name="connsiteX2" fmla="*/ 8273845 w 8273845"/>
              <a:gd name="connsiteY2" fmla="*/ 0 h 1246239"/>
              <a:gd name="connsiteX3" fmla="*/ 22123 w 8273845"/>
              <a:gd name="connsiteY3" fmla="*/ 7375 h 1246239"/>
              <a:gd name="connsiteX4" fmla="*/ 0 w 8273845"/>
              <a:gd name="connsiteY4" fmla="*/ 1143000 h 1246239"/>
              <a:gd name="connsiteX5" fmla="*/ 1061884 w 8273845"/>
              <a:gd name="connsiteY5" fmla="*/ 1143000 h 1246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73845" h="1246239">
                <a:moveTo>
                  <a:pt x="8082116" y="1246239"/>
                </a:moveTo>
                <a:lnTo>
                  <a:pt x="8229600" y="1246239"/>
                </a:lnTo>
                <a:lnTo>
                  <a:pt x="8273845" y="0"/>
                </a:lnTo>
                <a:lnTo>
                  <a:pt x="22123" y="7375"/>
                </a:lnTo>
                <a:lnTo>
                  <a:pt x="0" y="1143000"/>
                </a:lnTo>
                <a:lnTo>
                  <a:pt x="1061884" y="1143000"/>
                </a:lnTo>
              </a:path>
            </a:pathLst>
          </a:custGeom>
          <a:noFill/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571" name="Straight Connector 570"/>
          <p:cNvCxnSpPr>
            <a:stCxn id="47" idx="3"/>
          </p:cNvCxnSpPr>
          <p:nvPr/>
        </p:nvCxnSpPr>
        <p:spPr bwMode="auto">
          <a:xfrm>
            <a:off x="13111316" y="2750574"/>
            <a:ext cx="360761" cy="42649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42" name="Rectangle 241"/>
          <p:cNvSpPr>
            <a:spLocks noChangeArrowheads="1"/>
          </p:cNvSpPr>
          <p:nvPr/>
        </p:nvSpPr>
        <p:spPr bwMode="auto">
          <a:xfrm>
            <a:off x="8685938" y="6657759"/>
            <a:ext cx="33743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=*</a:t>
            </a:r>
          </a:p>
        </p:txBody>
      </p:sp>
      <p:sp>
        <p:nvSpPr>
          <p:cNvPr id="243" name="Rectangle 242"/>
          <p:cNvSpPr>
            <a:spLocks noChangeArrowheads="1"/>
          </p:cNvSpPr>
          <p:nvPr/>
        </p:nvSpPr>
        <p:spPr bwMode="auto">
          <a:xfrm>
            <a:off x="8901516" y="6887745"/>
            <a:ext cx="337433" cy="31354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7866" tIns="33338" rIns="67866" bIns="33338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600" b="1" dirty="0">
                <a:solidFill>
                  <a:srgbClr val="C00000"/>
                </a:solidFill>
              </a:rPr>
              <a:t>=*</a:t>
            </a:r>
          </a:p>
        </p:txBody>
      </p:sp>
      <p:cxnSp>
        <p:nvCxnSpPr>
          <p:cNvPr id="244" name="Straight Connector 243"/>
          <p:cNvCxnSpPr/>
          <p:nvPr/>
        </p:nvCxnSpPr>
        <p:spPr bwMode="auto">
          <a:xfrm flipV="1">
            <a:off x="2438400" y="3810000"/>
            <a:ext cx="1590" cy="22208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5" name="Straight Connector 244"/>
          <p:cNvCxnSpPr/>
          <p:nvPr/>
        </p:nvCxnSpPr>
        <p:spPr bwMode="auto">
          <a:xfrm flipV="1">
            <a:off x="7466010" y="4578520"/>
            <a:ext cx="1590" cy="22208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90220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2" grpId="0" animBg="1"/>
      <p:bldP spid="34" grpId="0" animBg="1"/>
      <p:bldP spid="35" grpId="0" animBg="1"/>
      <p:bldP spid="553" grpId="0"/>
      <p:bldP spid="36" grpId="0" animBg="1"/>
      <p:bldP spid="554" grpId="0"/>
      <p:bldP spid="555" grpId="0"/>
      <p:bldP spid="556" grpId="0"/>
      <p:bldP spid="560" grpId="0"/>
      <p:bldP spid="561" grpId="0"/>
      <p:bldP spid="40" grpId="0" animBg="1"/>
      <p:bldP spid="42" grpId="0" animBg="1"/>
      <p:bldP spid="44" grpId="0" animBg="1"/>
      <p:bldP spid="46" grpId="0" animBg="1"/>
      <p:bldP spid="566" grpId="0"/>
      <p:bldP spid="47" grpId="0" animBg="1"/>
      <p:bldP spid="567" grpId="0"/>
      <p:bldP spid="568" grpId="0"/>
      <p:bldP spid="50" grpId="0" animBg="1"/>
      <p:bldP spid="242" grpId="0"/>
      <p:bldP spid="2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dirty="0"/>
              <a:t> Execution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22382" y="4267200"/>
            <a:ext cx="12101139" cy="277000"/>
            <a:chOff x="513988" y="4629150"/>
            <a:chExt cx="7563212" cy="29678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066800" y="4857750"/>
              <a:ext cx="7010400" cy="1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72292" y="4629150"/>
              <a:ext cx="320601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1000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066800" y="4629150"/>
              <a:ext cx="7010400" cy="1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177292" y="4629150"/>
              <a:ext cx="320601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1004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3988" y="4629151"/>
              <a:ext cx="200376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PC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18174" y="4754882"/>
            <a:ext cx="12471106" cy="276999"/>
            <a:chOff x="54159" y="4629150"/>
            <a:chExt cx="7794441" cy="29678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066800" y="4857750"/>
              <a:ext cx="6781800" cy="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112708" y="4629150"/>
              <a:ext cx="320601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1004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1066800" y="4629150"/>
              <a:ext cx="6781800" cy="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558292" y="4629150"/>
              <a:ext cx="320601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1008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4159" y="4629150"/>
              <a:ext cx="364683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/>
                <a:t>PC+4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63320" y="5242562"/>
            <a:ext cx="12304041" cy="276999"/>
            <a:chOff x="158574" y="4629150"/>
            <a:chExt cx="7690026" cy="296785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1066800" y="4857750"/>
              <a:ext cx="6781800" cy="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780319" y="4629150"/>
              <a:ext cx="1033937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b="1" dirty="0">
                  <a:latin typeface="Courier New"/>
                  <a:cs typeface="Courier New"/>
                </a:rPr>
                <a:t>add x1,x2,x3</a:t>
              </a:r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1066800" y="4629150"/>
              <a:ext cx="6781800" cy="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599719" y="4629150"/>
              <a:ext cx="1033937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b="1" dirty="0">
                  <a:latin typeface="Courier New"/>
                  <a:cs typeface="Courier New"/>
                </a:rPr>
                <a:t>add x6,x7,x9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58574" y="4629150"/>
              <a:ext cx="585096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 err="1"/>
                <a:t>inst</a:t>
              </a:r>
              <a:r>
                <a:rPr lang="en-US" sz="1800" dirty="0"/>
                <a:t>[31:0]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31740" y="3886204"/>
            <a:ext cx="12701380" cy="277000"/>
            <a:chOff x="519837" y="3181349"/>
            <a:chExt cx="7938363" cy="296785"/>
          </a:xfrm>
        </p:grpSpPr>
        <p:grpSp>
          <p:nvGrpSpPr>
            <p:cNvPr id="41" name="Group 40"/>
            <p:cNvGrpSpPr/>
            <p:nvPr/>
          </p:nvGrpSpPr>
          <p:grpSpPr>
            <a:xfrm>
              <a:off x="519837" y="3181349"/>
              <a:ext cx="4204563" cy="296785"/>
              <a:chOff x="672237" y="4629150"/>
              <a:chExt cx="4204563" cy="296785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>
                <a:off x="1066800" y="4857750"/>
                <a:ext cx="914400" cy="0"/>
              </a:xfrm>
              <a:prstGeom prst="line">
                <a:avLst/>
              </a:prstGeom>
              <a:ln w="28575" cap="rnd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V="1">
                <a:off x="1981200" y="4629150"/>
                <a:ext cx="152400" cy="228600"/>
              </a:xfrm>
              <a:prstGeom prst="line">
                <a:avLst/>
              </a:prstGeom>
              <a:ln w="28575" cap="rnd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2133600" y="4629150"/>
                <a:ext cx="1295400" cy="1"/>
              </a:xfrm>
              <a:prstGeom prst="line">
                <a:avLst/>
              </a:prstGeom>
              <a:ln w="28575" cap="rnd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 flipV="1">
                <a:off x="3429000" y="4629151"/>
                <a:ext cx="152400" cy="228600"/>
              </a:xfrm>
              <a:prstGeom prst="line">
                <a:avLst/>
              </a:prstGeom>
              <a:ln w="28575" cap="rnd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>
                <a:off x="3581400" y="4857751"/>
                <a:ext cx="1143000" cy="1"/>
              </a:xfrm>
              <a:prstGeom prst="line">
                <a:avLst/>
              </a:prstGeom>
              <a:ln w="28575" cap="rnd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V="1">
                <a:off x="4724400" y="4629151"/>
                <a:ext cx="152400" cy="228600"/>
              </a:xfrm>
              <a:prstGeom prst="line">
                <a:avLst/>
              </a:prstGeom>
              <a:ln w="28575" cap="rnd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672237" y="4629151"/>
                <a:ext cx="360676" cy="2967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/>
                  <a:t>Clock</a:t>
                </a:r>
              </a:p>
            </p:txBody>
          </p:sp>
          <p:cxnSp>
            <p:nvCxnSpPr>
              <p:cNvPr id="56" name="Straight Connector 55"/>
              <p:cNvCxnSpPr/>
              <p:nvPr/>
            </p:nvCxnSpPr>
            <p:spPr>
              <a:xfrm flipV="1">
                <a:off x="1962693" y="4698506"/>
                <a:ext cx="125073" cy="32071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H="1" flipV="1">
                <a:off x="2084560" y="4698506"/>
                <a:ext cx="16034" cy="109043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V="1">
                <a:off x="4701951" y="4700170"/>
                <a:ext cx="125073" cy="32071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4823818" y="4700170"/>
                <a:ext cx="16034" cy="109043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" name="Straight Connector 41"/>
            <p:cNvCxnSpPr/>
            <p:nvPr/>
          </p:nvCxnSpPr>
          <p:spPr>
            <a:xfrm>
              <a:off x="4724400" y="3181350"/>
              <a:ext cx="1295400" cy="1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 flipV="1">
              <a:off x="6019800" y="3181351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172200" y="3409951"/>
              <a:ext cx="1143000" cy="1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7315200" y="3181351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7292751" y="3252370"/>
              <a:ext cx="125073" cy="32071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7414618" y="3252370"/>
              <a:ext cx="16034" cy="109043"/>
            </a:xfrm>
            <a:prstGeom prst="line">
              <a:avLst/>
            </a:prstGeom>
            <a:ln w="28575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7467600" y="3181349"/>
              <a:ext cx="990600" cy="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832442" y="5971401"/>
            <a:ext cx="13188359" cy="276999"/>
            <a:chOff x="-394124" y="4629150"/>
            <a:chExt cx="8242724" cy="296785"/>
          </a:xfrm>
        </p:grpSpPr>
        <p:cxnSp>
          <p:nvCxnSpPr>
            <p:cNvPr id="61" name="Straight Connector 60"/>
            <p:cNvCxnSpPr/>
            <p:nvPr/>
          </p:nvCxnSpPr>
          <p:spPr>
            <a:xfrm>
              <a:off x="1066800" y="4857750"/>
              <a:ext cx="6781800" cy="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2768172" y="4629150"/>
              <a:ext cx="516969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b="1" dirty="0" err="1">
                  <a:latin typeface="Courier New"/>
                  <a:cs typeface="Courier New"/>
                </a:rPr>
                <a:t>Reg</a:t>
              </a:r>
              <a:r>
                <a:rPr lang="en-US" sz="1800" b="1" dirty="0">
                  <a:latin typeface="Courier New"/>
                  <a:cs typeface="Courier New"/>
                </a:rPr>
                <a:t>[2]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 flipH="1"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066800" y="4629150"/>
              <a:ext cx="6781800" cy="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5587572" y="4629150"/>
              <a:ext cx="516969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b="1" dirty="0" err="1">
                  <a:latin typeface="Courier New"/>
                  <a:cs typeface="Courier New"/>
                </a:rPr>
                <a:t>Reg</a:t>
              </a:r>
              <a:r>
                <a:rPr lang="en-US" sz="1800" b="1" dirty="0">
                  <a:latin typeface="Courier New"/>
                  <a:cs typeface="Courier New"/>
                </a:rPr>
                <a:t>[7]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-394124" y="4629150"/>
              <a:ext cx="545021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 err="1"/>
                <a:t>Reg</a:t>
              </a:r>
              <a:r>
                <a:rPr lang="en-US" sz="1800" dirty="0"/>
                <a:t>[rs1]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75360" y="6858000"/>
            <a:ext cx="12679681" cy="276999"/>
            <a:chOff x="-1371601" y="4629150"/>
            <a:chExt cx="7924801" cy="296785"/>
          </a:xfrm>
        </p:grpSpPr>
        <p:cxnSp>
          <p:nvCxnSpPr>
            <p:cNvPr id="73" name="Straight Connector 72"/>
            <p:cNvCxnSpPr/>
            <p:nvPr/>
          </p:nvCxnSpPr>
          <p:spPr>
            <a:xfrm>
              <a:off x="1066800" y="4857750"/>
              <a:ext cx="5486400" cy="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789824" y="4629150"/>
              <a:ext cx="1120098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b="1" dirty="0" err="1">
                  <a:latin typeface="Courier New"/>
                  <a:cs typeface="Courier New"/>
                </a:rPr>
                <a:t>Reg</a:t>
              </a:r>
              <a:r>
                <a:rPr lang="en-US" sz="1800" b="1" dirty="0">
                  <a:latin typeface="Courier New"/>
                  <a:cs typeface="Courier New"/>
                </a:rPr>
                <a:t>[2]+</a:t>
              </a:r>
              <a:r>
                <a:rPr lang="en-US" sz="1800" b="1" dirty="0" err="1">
                  <a:latin typeface="Courier New"/>
                  <a:cs typeface="Courier New"/>
                </a:rPr>
                <a:t>Reg</a:t>
              </a:r>
              <a:r>
                <a:rPr lang="en-US" sz="1800" b="1" dirty="0">
                  <a:latin typeface="Courier New"/>
                  <a:cs typeface="Courier New"/>
                </a:rPr>
                <a:t>[3]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 flipH="1"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066800" y="4629150"/>
              <a:ext cx="5486400" cy="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-1371601" y="4629150"/>
              <a:ext cx="192361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 err="1"/>
                <a:t>alu</a:t>
              </a:r>
              <a:endParaRPr lang="en-US" sz="18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075824" y="4629150"/>
              <a:ext cx="1120098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b="1" dirty="0" err="1">
                  <a:latin typeface="Courier New"/>
                  <a:cs typeface="Courier New"/>
                </a:rPr>
                <a:t>Reg</a:t>
              </a:r>
              <a:r>
                <a:rPr lang="en-US" sz="1800" b="1" dirty="0">
                  <a:latin typeface="Courier New"/>
                  <a:cs typeface="Courier New"/>
                </a:rPr>
                <a:t>[7]+</a:t>
              </a:r>
              <a:r>
                <a:rPr lang="en-US" sz="1800" b="1" dirty="0" err="1">
                  <a:latin typeface="Courier New"/>
                  <a:cs typeface="Courier New"/>
                </a:rPr>
                <a:t>Reg</a:t>
              </a:r>
              <a:r>
                <a:rPr lang="en-US" sz="1800" b="1" dirty="0">
                  <a:latin typeface="Courier New"/>
                  <a:cs typeface="Courier New"/>
                </a:rPr>
                <a:t>[9]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832442" y="6443830"/>
            <a:ext cx="13188359" cy="276999"/>
            <a:chOff x="-394124" y="4629150"/>
            <a:chExt cx="8242724" cy="296785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1066800" y="4857750"/>
              <a:ext cx="6781800" cy="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2768172" y="4629150"/>
              <a:ext cx="516969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b="1" dirty="0" err="1">
                  <a:latin typeface="Courier New"/>
                  <a:cs typeface="Courier New"/>
                </a:rPr>
                <a:t>Reg</a:t>
              </a:r>
              <a:r>
                <a:rPr lang="en-US" sz="1800" b="1" dirty="0">
                  <a:latin typeface="Courier New"/>
                  <a:cs typeface="Courier New"/>
                </a:rPr>
                <a:t>[3]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H="1"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flipH="1"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066800" y="4629150"/>
              <a:ext cx="6781800" cy="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5587572" y="4629150"/>
              <a:ext cx="516969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b="1" dirty="0" err="1">
                  <a:latin typeface="Courier New"/>
                  <a:cs typeface="Courier New"/>
                </a:rPr>
                <a:t>Reg</a:t>
              </a:r>
              <a:r>
                <a:rPr lang="en-US" sz="1800" b="1" dirty="0">
                  <a:latin typeface="Courier New"/>
                  <a:cs typeface="Courier New"/>
                </a:rPr>
                <a:t>[9]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-394124" y="4629150"/>
              <a:ext cx="545021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 err="1"/>
                <a:t>Reg</a:t>
              </a:r>
              <a:r>
                <a:rPr lang="en-US" sz="1800" dirty="0"/>
                <a:t>[rs2]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126685" y="7724000"/>
            <a:ext cx="12528356" cy="277000"/>
            <a:chOff x="704178" y="4857750"/>
            <a:chExt cx="7830222" cy="296786"/>
          </a:xfrm>
        </p:grpSpPr>
        <p:grpSp>
          <p:nvGrpSpPr>
            <p:cNvPr id="95" name="Group 94"/>
            <p:cNvGrpSpPr/>
            <p:nvPr/>
          </p:nvGrpSpPr>
          <p:grpSpPr>
            <a:xfrm>
              <a:off x="704178" y="4857750"/>
              <a:ext cx="7830222" cy="296786"/>
              <a:chOff x="704178" y="4629150"/>
              <a:chExt cx="7830222" cy="296786"/>
            </a:xfrm>
          </p:grpSpPr>
          <p:cxnSp>
            <p:nvCxnSpPr>
              <p:cNvPr id="97" name="Straight Connector 96"/>
              <p:cNvCxnSpPr/>
              <p:nvPr/>
            </p:nvCxnSpPr>
            <p:spPr>
              <a:xfrm>
                <a:off x="1066800" y="4857750"/>
                <a:ext cx="7467600" cy="0"/>
              </a:xfrm>
              <a:prstGeom prst="line">
                <a:avLst/>
              </a:prstGeom>
              <a:ln w="28575" cap="rnd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flipH="1" flipV="1">
                <a:off x="4724400" y="4629150"/>
                <a:ext cx="152400" cy="228600"/>
              </a:xfrm>
              <a:prstGeom prst="line">
                <a:avLst/>
              </a:prstGeom>
              <a:ln w="28575" cap="rnd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3263338" y="4629150"/>
                <a:ext cx="240451" cy="2967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/>
                  <a:t>???</a:t>
                </a:r>
              </a:p>
            </p:txBody>
          </p:sp>
          <p:cxnSp>
            <p:nvCxnSpPr>
              <p:cNvPr id="100" name="Straight Connector 99"/>
              <p:cNvCxnSpPr/>
              <p:nvPr/>
            </p:nvCxnSpPr>
            <p:spPr>
              <a:xfrm flipV="1">
                <a:off x="4724400" y="4629150"/>
                <a:ext cx="152400" cy="228600"/>
              </a:xfrm>
              <a:prstGeom prst="line">
                <a:avLst/>
              </a:prstGeom>
              <a:ln w="28575" cap="rnd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>
                <a:off x="1066800" y="4629150"/>
                <a:ext cx="7467600" cy="0"/>
              </a:xfrm>
              <a:prstGeom prst="line">
                <a:avLst/>
              </a:prstGeom>
              <a:ln w="28575" cap="rnd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704178" y="4629151"/>
                <a:ext cx="424796" cy="2967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800" dirty="0" err="1"/>
                  <a:t>Reg</a:t>
                </a:r>
                <a:r>
                  <a:rPr lang="en-US" sz="1800" dirty="0"/>
                  <a:t>[1]</a:t>
                </a:r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5456824" y="4857750"/>
              <a:ext cx="1120098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b="1" dirty="0" err="1">
                  <a:latin typeface="Courier New"/>
                  <a:cs typeface="Courier New"/>
                </a:rPr>
                <a:t>Reg</a:t>
              </a:r>
              <a:r>
                <a:rPr lang="en-US" sz="1800" b="1" dirty="0">
                  <a:latin typeface="Courier New"/>
                  <a:cs typeface="Courier New"/>
                </a:rPr>
                <a:t>[2]+</a:t>
              </a:r>
              <a:r>
                <a:rPr lang="en-US" sz="1800" b="1" dirty="0" err="1">
                  <a:latin typeface="Courier New"/>
                  <a:cs typeface="Courier New"/>
                </a:rPr>
                <a:t>Reg</a:t>
              </a:r>
              <a:r>
                <a:rPr lang="en-US" sz="1800" b="1" dirty="0">
                  <a:latin typeface="Courier New"/>
                  <a:cs typeface="Courier New"/>
                </a:rPr>
                <a:t>[3]</a:t>
              </a:r>
            </a:p>
          </p:txBody>
        </p:sp>
      </p:grpSp>
      <p:grpSp>
        <p:nvGrpSpPr>
          <p:cNvPr id="315" name="Group 314"/>
          <p:cNvGrpSpPr/>
          <p:nvPr/>
        </p:nvGrpSpPr>
        <p:grpSpPr>
          <a:xfrm>
            <a:off x="2761025" y="838200"/>
            <a:ext cx="9807279" cy="3038355"/>
            <a:chOff x="683624" y="922695"/>
            <a:chExt cx="13349353" cy="6509681"/>
          </a:xfrm>
        </p:grpSpPr>
        <p:grpSp>
          <p:nvGrpSpPr>
            <p:cNvPr id="104" name="Group 103"/>
            <p:cNvGrpSpPr/>
            <p:nvPr/>
          </p:nvGrpSpPr>
          <p:grpSpPr>
            <a:xfrm>
              <a:off x="683624" y="932065"/>
              <a:ext cx="13349353" cy="3707488"/>
              <a:chOff x="2570548" y="1802732"/>
              <a:chExt cx="7950922" cy="2318466"/>
            </a:xfrm>
          </p:grpSpPr>
          <p:sp>
            <p:nvSpPr>
              <p:cNvPr id="105" name="Line 26"/>
              <p:cNvSpPr>
                <a:spLocks noChangeShapeType="1"/>
              </p:cNvSpPr>
              <p:nvPr/>
            </p:nvSpPr>
            <p:spPr bwMode="auto">
              <a:xfrm>
                <a:off x="4851572" y="3427203"/>
                <a:ext cx="274198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6" name="Rectangle 27"/>
              <p:cNvSpPr>
                <a:spLocks noChangeArrowheads="1"/>
              </p:cNvSpPr>
              <p:nvPr/>
            </p:nvSpPr>
            <p:spPr bwMode="auto">
              <a:xfrm>
                <a:off x="3686513" y="2185487"/>
                <a:ext cx="241073" cy="3170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50" b="1" dirty="0">
                    <a:solidFill>
                      <a:schemeClr val="tx2"/>
                    </a:solidFill>
                  </a:rPr>
                  <a:t>+4</a:t>
                </a:r>
              </a:p>
            </p:txBody>
          </p:sp>
          <p:sp>
            <p:nvSpPr>
              <p:cNvPr id="107" name="Line 29"/>
              <p:cNvSpPr>
                <a:spLocks noChangeShapeType="1"/>
              </p:cNvSpPr>
              <p:nvPr/>
            </p:nvSpPr>
            <p:spPr bwMode="auto">
              <a:xfrm>
                <a:off x="3923082" y="2260040"/>
                <a:ext cx="97330" cy="541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4108435" y="2402325"/>
                <a:ext cx="334643" cy="3170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50" b="1" dirty="0">
                    <a:solidFill>
                      <a:schemeClr val="tx2"/>
                    </a:solidFill>
                  </a:rPr>
                  <a:t>Add</a:t>
                </a:r>
              </a:p>
            </p:txBody>
          </p:sp>
          <p:sp>
            <p:nvSpPr>
              <p:cNvPr id="109" name="Freeform 34"/>
              <p:cNvSpPr>
                <a:spLocks/>
              </p:cNvSpPr>
              <p:nvPr/>
            </p:nvSpPr>
            <p:spPr bwMode="auto">
              <a:xfrm flipV="1">
                <a:off x="3670807" y="3239112"/>
                <a:ext cx="410336" cy="28590"/>
              </a:xfrm>
              <a:custGeom>
                <a:avLst/>
                <a:gdLst>
                  <a:gd name="T0" fmla="*/ 0 w 193"/>
                  <a:gd name="T1" fmla="*/ 0 h 1"/>
                  <a:gd name="T2" fmla="*/ 144 w 193"/>
                  <a:gd name="T3" fmla="*/ 0 h 1"/>
                  <a:gd name="T4" fmla="*/ 192 w 193"/>
                  <a:gd name="T5" fmla="*/ 0 h 1"/>
                  <a:gd name="T6" fmla="*/ 0 60000 65536"/>
                  <a:gd name="T7" fmla="*/ 0 60000 65536"/>
                  <a:gd name="T8" fmla="*/ 0 60000 65536"/>
                  <a:gd name="T9" fmla="*/ 0 w 193"/>
                  <a:gd name="T10" fmla="*/ 0 h 1"/>
                  <a:gd name="T11" fmla="*/ 193 w 193"/>
                  <a:gd name="T12" fmla="*/ 1 h 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3" h="1">
                    <a:moveTo>
                      <a:pt x="0" y="0"/>
                    </a:moveTo>
                    <a:lnTo>
                      <a:pt x="144" y="0"/>
                    </a:lnTo>
                    <a:lnTo>
                      <a:pt x="192" y="0"/>
                    </a:lnTo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110" name="Group 35"/>
              <p:cNvGrpSpPr>
                <a:grpSpLocks/>
              </p:cNvGrpSpPr>
              <p:nvPr/>
            </p:nvGrpSpPr>
            <p:grpSpPr bwMode="auto">
              <a:xfrm>
                <a:off x="4015273" y="3187949"/>
                <a:ext cx="802030" cy="933249"/>
                <a:chOff x="1328" y="1691"/>
                <a:chExt cx="468" cy="550"/>
              </a:xfrm>
            </p:grpSpPr>
            <p:sp>
              <p:nvSpPr>
                <p:cNvPr id="119" name="Rectangle 37"/>
                <p:cNvSpPr>
                  <a:spLocks noChangeArrowheads="1"/>
                </p:cNvSpPr>
                <p:nvPr/>
              </p:nvSpPr>
              <p:spPr bwMode="auto">
                <a:xfrm>
                  <a:off x="1328" y="1691"/>
                  <a:ext cx="210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050" b="1" dirty="0" err="1">
                      <a:solidFill>
                        <a:schemeClr val="tx2"/>
                      </a:solidFill>
                    </a:rPr>
                    <a:t>addr</a:t>
                  </a:r>
                  <a:endParaRPr lang="en-US" sz="105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20" name="Rectangle 38"/>
                <p:cNvSpPr>
                  <a:spLocks noChangeArrowheads="1"/>
                </p:cNvSpPr>
                <p:nvPr/>
              </p:nvSpPr>
              <p:spPr bwMode="auto">
                <a:xfrm>
                  <a:off x="1613" y="1774"/>
                  <a:ext cx="183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050" b="1" dirty="0" err="1">
                      <a:solidFill>
                        <a:schemeClr val="tx2"/>
                      </a:solidFill>
                    </a:rPr>
                    <a:t>inst</a:t>
                  </a:r>
                  <a:endParaRPr lang="en-US" sz="8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21" name="Rectangle 39"/>
                <p:cNvSpPr>
                  <a:spLocks noChangeArrowheads="1"/>
                </p:cNvSpPr>
                <p:nvPr/>
              </p:nvSpPr>
              <p:spPr bwMode="auto">
                <a:xfrm>
                  <a:off x="1447" y="2054"/>
                  <a:ext cx="238" cy="18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100" b="1" dirty="0">
                      <a:solidFill>
                        <a:schemeClr val="tx2"/>
                      </a:solidFill>
                    </a:rPr>
                    <a:t>IMEM</a:t>
                  </a:r>
                </a:p>
              </p:txBody>
            </p:sp>
          </p:grpSp>
          <p:sp>
            <p:nvSpPr>
              <p:cNvPr id="111" name="Line 41"/>
              <p:cNvSpPr>
                <a:spLocks noChangeShapeType="1"/>
              </p:cNvSpPr>
              <p:nvPr/>
            </p:nvSpPr>
            <p:spPr bwMode="auto">
              <a:xfrm>
                <a:off x="3684517" y="3267702"/>
                <a:ext cx="5484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12" name="Freeform 43"/>
              <p:cNvSpPr>
                <a:spLocks/>
              </p:cNvSpPr>
              <p:nvPr/>
            </p:nvSpPr>
            <p:spPr bwMode="auto">
              <a:xfrm>
                <a:off x="3506289" y="3498469"/>
                <a:ext cx="83973" cy="83144"/>
              </a:xfrm>
              <a:custGeom>
                <a:avLst/>
                <a:gdLst>
                  <a:gd name="T0" fmla="*/ 0 w 49"/>
                  <a:gd name="T1" fmla="*/ 48 h 49"/>
                  <a:gd name="T2" fmla="*/ 24 w 49"/>
                  <a:gd name="T3" fmla="*/ 0 h 49"/>
                  <a:gd name="T4" fmla="*/ 48 w 49"/>
                  <a:gd name="T5" fmla="*/ 48 h 49"/>
                  <a:gd name="T6" fmla="*/ 0 60000 65536"/>
                  <a:gd name="T7" fmla="*/ 0 60000 65536"/>
                  <a:gd name="T8" fmla="*/ 0 60000 65536"/>
                  <a:gd name="T9" fmla="*/ 0 w 49"/>
                  <a:gd name="T10" fmla="*/ 0 h 49"/>
                  <a:gd name="T11" fmla="*/ 49 w 49"/>
                  <a:gd name="T12" fmla="*/ 49 h 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" h="49">
                    <a:moveTo>
                      <a:pt x="0" y="48"/>
                    </a:moveTo>
                    <a:lnTo>
                      <a:pt x="24" y="0"/>
                    </a:lnTo>
                    <a:lnTo>
                      <a:pt x="48" y="48"/>
                    </a:lnTo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13" name="Freeform 44"/>
              <p:cNvSpPr>
                <a:spLocks/>
              </p:cNvSpPr>
              <p:nvPr/>
            </p:nvSpPr>
            <p:spPr bwMode="auto">
              <a:xfrm>
                <a:off x="2570548" y="1802732"/>
                <a:ext cx="2249907" cy="1545557"/>
              </a:xfrm>
              <a:custGeom>
                <a:avLst/>
                <a:gdLst>
                  <a:gd name="T0" fmla="*/ 921 w 1106"/>
                  <a:gd name="T1" fmla="*/ 410 h 845"/>
                  <a:gd name="T2" fmla="*/ 1104 w 1106"/>
                  <a:gd name="T3" fmla="*/ 409 h 845"/>
                  <a:gd name="T4" fmla="*/ 1106 w 1106"/>
                  <a:gd name="T5" fmla="*/ 1 h 845"/>
                  <a:gd name="T6" fmla="*/ 775 w 1106"/>
                  <a:gd name="T7" fmla="*/ 0 h 845"/>
                  <a:gd name="T8" fmla="*/ 2 w 1106"/>
                  <a:gd name="T9" fmla="*/ 1 h 845"/>
                  <a:gd name="T10" fmla="*/ 0 w 1106"/>
                  <a:gd name="T11" fmla="*/ 845 h 845"/>
                  <a:gd name="T12" fmla="*/ 335 w 1106"/>
                  <a:gd name="T13" fmla="*/ 845 h 84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106"/>
                  <a:gd name="T22" fmla="*/ 0 h 845"/>
                  <a:gd name="T23" fmla="*/ 1106 w 1106"/>
                  <a:gd name="T24" fmla="*/ 845 h 84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106" h="845">
                    <a:moveTo>
                      <a:pt x="921" y="410"/>
                    </a:moveTo>
                    <a:lnTo>
                      <a:pt x="1104" y="409"/>
                    </a:lnTo>
                    <a:lnTo>
                      <a:pt x="1106" y="1"/>
                    </a:lnTo>
                    <a:lnTo>
                      <a:pt x="775" y="0"/>
                    </a:lnTo>
                    <a:lnTo>
                      <a:pt x="2" y="1"/>
                    </a:lnTo>
                    <a:lnTo>
                      <a:pt x="0" y="845"/>
                    </a:lnTo>
                    <a:lnTo>
                      <a:pt x="335" y="845"/>
                    </a:lnTo>
                  </a:path>
                </a:pathLst>
              </a:custGeom>
              <a:noFill/>
              <a:ln w="28575" cap="rnd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14" name="Rectangle 42"/>
              <p:cNvSpPr>
                <a:spLocks noChangeArrowheads="1"/>
              </p:cNvSpPr>
              <p:nvPr/>
            </p:nvSpPr>
            <p:spPr bwMode="auto">
              <a:xfrm>
                <a:off x="2756534" y="3348468"/>
                <a:ext cx="374930" cy="3170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50" b="1" dirty="0">
                    <a:solidFill>
                      <a:schemeClr val="tx2"/>
                    </a:solidFill>
                  </a:rPr>
                  <a:t>pc+4</a:t>
                </a:r>
              </a:p>
            </p:txBody>
          </p:sp>
          <p:sp>
            <p:nvSpPr>
              <p:cNvPr id="116" name="Rectangle 42"/>
              <p:cNvSpPr>
                <a:spLocks noChangeArrowheads="1"/>
              </p:cNvSpPr>
              <p:nvPr/>
            </p:nvSpPr>
            <p:spPr bwMode="auto">
              <a:xfrm>
                <a:off x="10251806" y="3048965"/>
                <a:ext cx="269664" cy="3170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50" b="1" dirty="0" err="1">
                    <a:solidFill>
                      <a:schemeClr val="tx2"/>
                    </a:solidFill>
                  </a:rPr>
                  <a:t>wb</a:t>
                </a:r>
                <a:endParaRPr lang="en-US" sz="105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7" name="Rectangle 42"/>
              <p:cNvSpPr>
                <a:spLocks noChangeArrowheads="1"/>
              </p:cNvSpPr>
              <p:nvPr/>
            </p:nvSpPr>
            <p:spPr bwMode="auto">
              <a:xfrm>
                <a:off x="7780649" y="2653348"/>
                <a:ext cx="244971" cy="3170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50" b="1" dirty="0">
                    <a:solidFill>
                      <a:schemeClr val="tx2"/>
                    </a:solidFill>
                  </a:rPr>
                  <a:t>pc</a:t>
                </a:r>
              </a:p>
            </p:txBody>
          </p:sp>
          <p:sp>
            <p:nvSpPr>
              <p:cNvPr id="118" name="Rectangle 42"/>
              <p:cNvSpPr>
                <a:spLocks noChangeArrowheads="1"/>
              </p:cNvSpPr>
              <p:nvPr/>
            </p:nvSpPr>
            <p:spPr bwMode="auto">
              <a:xfrm>
                <a:off x="5594407" y="2671012"/>
                <a:ext cx="269664" cy="31700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50" b="1" dirty="0" err="1">
                    <a:solidFill>
                      <a:schemeClr val="tx2"/>
                    </a:solidFill>
                  </a:rPr>
                  <a:t>wb</a:t>
                </a:r>
                <a:endParaRPr lang="en-US" sz="105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22" name="Freeform 48"/>
            <p:cNvSpPr>
              <a:spLocks/>
            </p:cNvSpPr>
            <p:nvPr/>
          </p:nvSpPr>
          <p:spPr bwMode="auto">
            <a:xfrm>
              <a:off x="4987226" y="3199543"/>
              <a:ext cx="1435865" cy="373113"/>
            </a:xfrm>
            <a:custGeom>
              <a:avLst/>
              <a:gdLst>
                <a:gd name="T0" fmla="*/ 0 w 817"/>
                <a:gd name="T1" fmla="*/ 192 h 193"/>
                <a:gd name="T2" fmla="*/ 0 w 817"/>
                <a:gd name="T3" fmla="*/ 0 h 193"/>
                <a:gd name="T4" fmla="*/ 816 w 817"/>
                <a:gd name="T5" fmla="*/ 0 h 193"/>
                <a:gd name="T6" fmla="*/ 0 60000 65536"/>
                <a:gd name="T7" fmla="*/ 0 60000 65536"/>
                <a:gd name="T8" fmla="*/ 0 60000 65536"/>
                <a:gd name="T9" fmla="*/ 0 w 817"/>
                <a:gd name="T10" fmla="*/ 0 h 193"/>
                <a:gd name="T11" fmla="*/ 817 w 817"/>
                <a:gd name="T12" fmla="*/ 193 h 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7" h="193">
                  <a:moveTo>
                    <a:pt x="0" y="192"/>
                  </a:moveTo>
                  <a:lnTo>
                    <a:pt x="0" y="0"/>
                  </a:lnTo>
                  <a:lnTo>
                    <a:pt x="816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chemeClr val="tx2"/>
                </a:solidFill>
              </a:endParaRPr>
            </a:p>
          </p:txBody>
        </p:sp>
        <p:sp>
          <p:nvSpPr>
            <p:cNvPr id="123" name="Freeform 49"/>
            <p:cNvSpPr>
              <a:spLocks/>
            </p:cNvSpPr>
            <p:nvPr/>
          </p:nvSpPr>
          <p:spPr bwMode="auto">
            <a:xfrm>
              <a:off x="4987225" y="3556241"/>
              <a:ext cx="1435865" cy="1933"/>
            </a:xfrm>
            <a:custGeom>
              <a:avLst/>
              <a:gdLst>
                <a:gd name="T0" fmla="*/ 0 w 817"/>
                <a:gd name="T1" fmla="*/ 0 h 1"/>
                <a:gd name="T2" fmla="*/ 816 w 817"/>
                <a:gd name="T3" fmla="*/ 0 h 1"/>
                <a:gd name="T4" fmla="*/ 0 60000 65536"/>
                <a:gd name="T5" fmla="*/ 0 60000 65536"/>
                <a:gd name="T6" fmla="*/ 0 w 817"/>
                <a:gd name="T7" fmla="*/ 0 h 1"/>
                <a:gd name="T8" fmla="*/ 817 w 8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7" h="1">
                  <a:moveTo>
                    <a:pt x="0" y="0"/>
                  </a:moveTo>
                  <a:lnTo>
                    <a:pt x="816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chemeClr val="tx2"/>
                </a:solidFill>
              </a:endParaRPr>
            </a:p>
          </p:txBody>
        </p:sp>
        <p:sp>
          <p:nvSpPr>
            <p:cNvPr id="124" name="Freeform 53"/>
            <p:cNvSpPr>
              <a:spLocks/>
            </p:cNvSpPr>
            <p:nvPr/>
          </p:nvSpPr>
          <p:spPr bwMode="auto">
            <a:xfrm>
              <a:off x="7105867" y="3984090"/>
              <a:ext cx="1144409" cy="45719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25" name="Rectangle 56"/>
            <p:cNvSpPr>
              <a:spLocks noChangeArrowheads="1"/>
            </p:cNvSpPr>
            <p:nvPr/>
          </p:nvSpPr>
          <p:spPr bwMode="auto">
            <a:xfrm>
              <a:off x="5138961" y="3419160"/>
              <a:ext cx="1144437" cy="5069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 err="1">
                  <a:solidFill>
                    <a:schemeClr val="tx2"/>
                  </a:solidFill>
                </a:rPr>
                <a:t>Inst</a:t>
              </a:r>
              <a:r>
                <a:rPr lang="en-US" sz="1050" b="1" dirty="0">
                  <a:solidFill>
                    <a:schemeClr val="tx2"/>
                  </a:solidFill>
                </a:rPr>
                <a:t>[24:20]</a:t>
              </a:r>
            </a:p>
          </p:txBody>
        </p:sp>
        <p:sp>
          <p:nvSpPr>
            <p:cNvPr id="126" name="Line 58"/>
            <p:cNvSpPr>
              <a:spLocks noChangeShapeType="1"/>
            </p:cNvSpPr>
            <p:nvPr/>
          </p:nvSpPr>
          <p:spPr bwMode="auto">
            <a:xfrm>
              <a:off x="4987225" y="3207276"/>
              <a:ext cx="9036" cy="312862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27" name="Freeform 61"/>
            <p:cNvSpPr>
              <a:spLocks/>
            </p:cNvSpPr>
            <p:nvPr/>
          </p:nvSpPr>
          <p:spPr bwMode="auto">
            <a:xfrm>
              <a:off x="4973167" y="3913147"/>
              <a:ext cx="1435865" cy="1933"/>
            </a:xfrm>
            <a:custGeom>
              <a:avLst/>
              <a:gdLst>
                <a:gd name="T0" fmla="*/ 0 w 817"/>
                <a:gd name="T1" fmla="*/ 0 h 1"/>
                <a:gd name="T2" fmla="*/ 816 w 817"/>
                <a:gd name="T3" fmla="*/ 0 h 1"/>
                <a:gd name="T4" fmla="*/ 0 60000 65536"/>
                <a:gd name="T5" fmla="*/ 0 60000 65536"/>
                <a:gd name="T6" fmla="*/ 0 w 817"/>
                <a:gd name="T7" fmla="*/ 0 h 1"/>
                <a:gd name="T8" fmla="*/ 817 w 8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7" h="1">
                  <a:moveTo>
                    <a:pt x="0" y="0"/>
                  </a:moveTo>
                  <a:lnTo>
                    <a:pt x="816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chemeClr val="tx2"/>
                </a:solidFill>
              </a:endParaRPr>
            </a:p>
          </p:txBody>
        </p:sp>
        <p:grpSp>
          <p:nvGrpSpPr>
            <p:cNvPr id="128" name="Group 62"/>
            <p:cNvGrpSpPr>
              <a:grpSpLocks/>
            </p:cNvGrpSpPr>
            <p:nvPr/>
          </p:nvGrpSpPr>
          <p:grpSpPr bwMode="auto">
            <a:xfrm>
              <a:off x="9933212" y="3153080"/>
              <a:ext cx="676938" cy="1168993"/>
              <a:chOff x="4085" y="1630"/>
              <a:chExt cx="241" cy="385"/>
            </a:xfrm>
          </p:grpSpPr>
          <p:sp>
            <p:nvSpPr>
              <p:cNvPr id="129" name="Freeform 65"/>
              <p:cNvSpPr>
                <a:spLocks/>
              </p:cNvSpPr>
              <p:nvPr/>
            </p:nvSpPr>
            <p:spPr bwMode="auto">
              <a:xfrm>
                <a:off x="4085" y="1630"/>
                <a:ext cx="241" cy="385"/>
              </a:xfrm>
              <a:custGeom>
                <a:avLst/>
                <a:gdLst>
                  <a:gd name="T0" fmla="*/ 0 w 241"/>
                  <a:gd name="T1" fmla="*/ 0 h 385"/>
                  <a:gd name="T2" fmla="*/ 0 w 241"/>
                  <a:gd name="T3" fmla="*/ 160 h 385"/>
                  <a:gd name="T4" fmla="*/ 48 w 241"/>
                  <a:gd name="T5" fmla="*/ 192 h 385"/>
                  <a:gd name="T6" fmla="*/ 0 w 241"/>
                  <a:gd name="T7" fmla="*/ 224 h 385"/>
                  <a:gd name="T8" fmla="*/ 0 w 241"/>
                  <a:gd name="T9" fmla="*/ 384 h 385"/>
                  <a:gd name="T10" fmla="*/ 240 w 241"/>
                  <a:gd name="T11" fmla="*/ 288 h 385"/>
                  <a:gd name="T12" fmla="*/ 240 w 241"/>
                  <a:gd name="T13" fmla="*/ 96 h 385"/>
                  <a:gd name="T14" fmla="*/ 0 w 241"/>
                  <a:gd name="T15" fmla="*/ 0 h 38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1"/>
                  <a:gd name="T25" fmla="*/ 0 h 385"/>
                  <a:gd name="T26" fmla="*/ 241 w 241"/>
                  <a:gd name="T27" fmla="*/ 385 h 38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1" h="385">
                    <a:moveTo>
                      <a:pt x="0" y="0"/>
                    </a:moveTo>
                    <a:lnTo>
                      <a:pt x="0" y="160"/>
                    </a:lnTo>
                    <a:lnTo>
                      <a:pt x="48" y="192"/>
                    </a:lnTo>
                    <a:lnTo>
                      <a:pt x="0" y="224"/>
                    </a:lnTo>
                    <a:lnTo>
                      <a:pt x="0" y="384"/>
                    </a:lnTo>
                    <a:lnTo>
                      <a:pt x="240" y="288"/>
                    </a:lnTo>
                    <a:lnTo>
                      <a:pt x="240" y="9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100"/>
              </a:p>
            </p:txBody>
          </p:sp>
          <p:sp>
            <p:nvSpPr>
              <p:cNvPr id="130" name="Rectangle 66"/>
              <p:cNvSpPr>
                <a:spLocks noChangeArrowheads="1"/>
              </p:cNvSpPr>
              <p:nvPr/>
            </p:nvSpPr>
            <p:spPr bwMode="auto">
              <a:xfrm>
                <a:off x="4111" y="1828"/>
                <a:ext cx="208" cy="16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00" b="1" dirty="0">
                    <a:solidFill>
                      <a:schemeClr val="tx2"/>
                    </a:solidFill>
                  </a:rPr>
                  <a:t>ALU</a:t>
                </a:r>
              </a:p>
            </p:txBody>
          </p:sp>
          <p:sp>
            <p:nvSpPr>
              <p:cNvPr id="131" name="Rectangle 66"/>
              <p:cNvSpPr>
                <a:spLocks noChangeArrowheads="1"/>
              </p:cNvSpPr>
              <p:nvPr/>
            </p:nvSpPr>
            <p:spPr bwMode="auto">
              <a:xfrm>
                <a:off x="4144" y="1708"/>
                <a:ext cx="117" cy="200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400" b="1" dirty="0">
                    <a:solidFill>
                      <a:schemeClr val="tx2"/>
                    </a:solidFill>
                  </a:rPr>
                  <a:t>+</a:t>
                </a:r>
              </a:p>
            </p:txBody>
          </p:sp>
        </p:grpSp>
        <p:sp>
          <p:nvSpPr>
            <p:cNvPr id="132" name="Rectangle 72"/>
            <p:cNvSpPr>
              <a:spLocks noChangeArrowheads="1"/>
            </p:cNvSpPr>
            <p:nvPr/>
          </p:nvSpPr>
          <p:spPr bwMode="auto">
            <a:xfrm>
              <a:off x="6995218" y="4712110"/>
              <a:ext cx="452757" cy="5069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 err="1">
                  <a:solidFill>
                    <a:schemeClr val="tx2"/>
                  </a:solidFill>
                </a:rPr>
                <a:t>clk</a:t>
              </a:r>
              <a:endParaRPr lang="en-US" sz="1050" b="1" dirty="0">
                <a:solidFill>
                  <a:schemeClr val="tx2"/>
                </a:solidFill>
              </a:endParaRPr>
            </a:p>
          </p:txBody>
        </p:sp>
        <p:sp>
          <p:nvSpPr>
            <p:cNvPr id="133" name="Rectangle 74"/>
            <p:cNvSpPr>
              <a:spLocks noChangeArrowheads="1"/>
            </p:cNvSpPr>
            <p:nvPr/>
          </p:nvSpPr>
          <p:spPr bwMode="auto">
            <a:xfrm>
              <a:off x="6444181" y="2297222"/>
              <a:ext cx="1502103" cy="230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chemeClr val="tx2"/>
                </a:solidFill>
              </a:endParaRPr>
            </a:p>
          </p:txBody>
        </p:sp>
        <p:sp>
          <p:nvSpPr>
            <p:cNvPr id="134" name="Rectangle 76"/>
            <p:cNvSpPr>
              <a:spLocks noChangeArrowheads="1"/>
            </p:cNvSpPr>
            <p:nvPr/>
          </p:nvSpPr>
          <p:spPr bwMode="auto">
            <a:xfrm>
              <a:off x="6583455" y="4224370"/>
              <a:ext cx="782233" cy="5069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00" b="1" dirty="0" err="1">
                  <a:solidFill>
                    <a:schemeClr val="tx2"/>
                  </a:solidFill>
                </a:rPr>
                <a:t>Reg</a:t>
              </a:r>
              <a:r>
                <a:rPr lang="en-US" sz="1100" b="1" dirty="0">
                  <a:solidFill>
                    <a:schemeClr val="tx2"/>
                  </a:solidFill>
                </a:rPr>
                <a:t> [ ]</a:t>
              </a:r>
            </a:p>
          </p:txBody>
        </p:sp>
        <p:sp>
          <p:nvSpPr>
            <p:cNvPr id="135" name="Line 86"/>
            <p:cNvSpPr>
              <a:spLocks noChangeShapeType="1"/>
            </p:cNvSpPr>
            <p:nvPr/>
          </p:nvSpPr>
          <p:spPr bwMode="auto">
            <a:xfrm>
              <a:off x="10612908" y="3719178"/>
              <a:ext cx="740647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36" name="Freeform 53"/>
            <p:cNvSpPr>
              <a:spLocks/>
            </p:cNvSpPr>
            <p:nvPr/>
          </p:nvSpPr>
          <p:spPr bwMode="auto">
            <a:xfrm>
              <a:off x="7966042" y="3472598"/>
              <a:ext cx="284234" cy="57178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37" name="Line 86"/>
            <p:cNvSpPr>
              <a:spLocks noChangeShapeType="1"/>
            </p:cNvSpPr>
            <p:nvPr/>
          </p:nvSpPr>
          <p:spPr bwMode="auto">
            <a:xfrm flipH="1">
              <a:off x="11044317" y="1333022"/>
              <a:ext cx="7822" cy="142886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100" dirty="0"/>
            </a:p>
          </p:txBody>
        </p:sp>
        <p:sp>
          <p:nvSpPr>
            <p:cNvPr id="138" name="Line 86"/>
            <p:cNvSpPr>
              <a:spLocks noChangeShapeType="1"/>
            </p:cNvSpPr>
            <p:nvPr/>
          </p:nvSpPr>
          <p:spPr bwMode="auto">
            <a:xfrm flipV="1">
              <a:off x="5430367" y="1567717"/>
              <a:ext cx="8210042" cy="1016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39" name="Line 86"/>
            <p:cNvSpPr>
              <a:spLocks noChangeShapeType="1"/>
            </p:cNvSpPr>
            <p:nvPr/>
          </p:nvSpPr>
          <p:spPr bwMode="auto">
            <a:xfrm flipH="1">
              <a:off x="5408723" y="1567717"/>
              <a:ext cx="11609" cy="113012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100" dirty="0"/>
            </a:p>
          </p:txBody>
        </p:sp>
        <p:sp>
          <p:nvSpPr>
            <p:cNvPr id="140" name="Freeform 53"/>
            <p:cNvSpPr>
              <a:spLocks/>
            </p:cNvSpPr>
            <p:nvPr/>
          </p:nvSpPr>
          <p:spPr bwMode="auto">
            <a:xfrm flipV="1">
              <a:off x="5420332" y="2650658"/>
              <a:ext cx="1004090" cy="47180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41" name="Freeform 140"/>
            <p:cNvSpPr>
              <a:spLocks/>
            </p:cNvSpPr>
            <p:nvPr/>
          </p:nvSpPr>
          <p:spPr bwMode="auto">
            <a:xfrm>
              <a:off x="7335367" y="4467923"/>
              <a:ext cx="134282" cy="132957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142" name="Line 85"/>
            <p:cNvSpPr>
              <a:spLocks noChangeShapeType="1"/>
            </p:cNvSpPr>
            <p:nvPr/>
          </p:nvSpPr>
          <p:spPr bwMode="auto">
            <a:xfrm>
              <a:off x="7411567" y="4600880"/>
              <a:ext cx="0" cy="17399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chemeClr val="tx2"/>
                </a:solidFill>
              </a:endParaRPr>
            </a:p>
          </p:txBody>
        </p:sp>
        <p:sp>
          <p:nvSpPr>
            <p:cNvPr id="143" name="Rectangle 56"/>
            <p:cNvSpPr>
              <a:spLocks noChangeArrowheads="1"/>
            </p:cNvSpPr>
            <p:nvPr/>
          </p:nvSpPr>
          <p:spPr bwMode="auto">
            <a:xfrm>
              <a:off x="5138961" y="3092642"/>
              <a:ext cx="1144437" cy="5069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 err="1">
                  <a:solidFill>
                    <a:schemeClr val="tx2"/>
                  </a:solidFill>
                </a:rPr>
                <a:t>Inst</a:t>
              </a:r>
              <a:r>
                <a:rPr lang="en-US" sz="1050" b="1" dirty="0">
                  <a:solidFill>
                    <a:schemeClr val="tx2"/>
                  </a:solidFill>
                </a:rPr>
                <a:t>[19:15]</a:t>
              </a:r>
            </a:p>
          </p:txBody>
        </p:sp>
        <p:sp>
          <p:nvSpPr>
            <p:cNvPr id="144" name="Rectangle 56"/>
            <p:cNvSpPr>
              <a:spLocks noChangeArrowheads="1"/>
            </p:cNvSpPr>
            <p:nvPr/>
          </p:nvSpPr>
          <p:spPr bwMode="auto">
            <a:xfrm>
              <a:off x="5131553" y="2766125"/>
              <a:ext cx="1037522" cy="5069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 err="1">
                  <a:solidFill>
                    <a:schemeClr val="tx2"/>
                  </a:solidFill>
                </a:rPr>
                <a:t>Inst</a:t>
              </a:r>
              <a:r>
                <a:rPr lang="en-US" sz="1050" b="1" dirty="0">
                  <a:solidFill>
                    <a:schemeClr val="tx2"/>
                  </a:solidFill>
                </a:rPr>
                <a:t>[11:7]</a:t>
              </a:r>
            </a:p>
          </p:txBody>
        </p:sp>
        <p:sp>
          <p:nvSpPr>
            <p:cNvPr id="145" name="Rectangle 76"/>
            <p:cNvSpPr>
              <a:spLocks noChangeArrowheads="1"/>
            </p:cNvSpPr>
            <p:nvPr/>
          </p:nvSpPr>
          <p:spPr bwMode="auto">
            <a:xfrm>
              <a:off x="6414239" y="3762680"/>
              <a:ext cx="775686" cy="5069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 err="1">
                  <a:solidFill>
                    <a:schemeClr val="tx2"/>
                  </a:solidFill>
                </a:rPr>
                <a:t>AddrB</a:t>
              </a:r>
              <a:endParaRPr lang="en-US" sz="1050" b="1" dirty="0">
                <a:solidFill>
                  <a:schemeClr val="tx2"/>
                </a:solidFill>
              </a:endParaRPr>
            </a:p>
          </p:txBody>
        </p:sp>
        <p:sp>
          <p:nvSpPr>
            <p:cNvPr id="146" name="Rectangle 76"/>
            <p:cNvSpPr>
              <a:spLocks noChangeArrowheads="1"/>
            </p:cNvSpPr>
            <p:nvPr/>
          </p:nvSpPr>
          <p:spPr bwMode="auto">
            <a:xfrm>
              <a:off x="6414239" y="3381679"/>
              <a:ext cx="775686" cy="5069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 err="1">
                  <a:solidFill>
                    <a:schemeClr val="tx2"/>
                  </a:solidFill>
                </a:rPr>
                <a:t>AddrA</a:t>
              </a:r>
              <a:endParaRPr lang="en-US" sz="1050" b="1" dirty="0">
                <a:solidFill>
                  <a:schemeClr val="tx2"/>
                </a:solidFill>
              </a:endParaRPr>
            </a:p>
          </p:txBody>
        </p:sp>
        <p:sp>
          <p:nvSpPr>
            <p:cNvPr id="147" name="Rectangle 76"/>
            <p:cNvSpPr>
              <a:spLocks noChangeArrowheads="1"/>
            </p:cNvSpPr>
            <p:nvPr/>
          </p:nvSpPr>
          <p:spPr bwMode="auto">
            <a:xfrm>
              <a:off x="7251973" y="3359795"/>
              <a:ext cx="742958" cy="5069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 err="1">
                  <a:solidFill>
                    <a:schemeClr val="tx2"/>
                  </a:solidFill>
                </a:rPr>
                <a:t>DataA</a:t>
              </a:r>
              <a:endParaRPr lang="en-US" sz="1050" b="1" dirty="0">
                <a:solidFill>
                  <a:schemeClr val="tx2"/>
                </a:solidFill>
              </a:endParaRPr>
            </a:p>
          </p:txBody>
        </p:sp>
        <p:sp>
          <p:nvSpPr>
            <p:cNvPr id="148" name="Rectangle 76"/>
            <p:cNvSpPr>
              <a:spLocks noChangeArrowheads="1"/>
            </p:cNvSpPr>
            <p:nvPr/>
          </p:nvSpPr>
          <p:spPr bwMode="auto">
            <a:xfrm>
              <a:off x="7251973" y="3830132"/>
              <a:ext cx="742958" cy="5069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 err="1">
                  <a:solidFill>
                    <a:schemeClr val="tx2"/>
                  </a:solidFill>
                </a:rPr>
                <a:t>DataB</a:t>
              </a:r>
              <a:endParaRPr lang="en-US" sz="1050" b="1" dirty="0">
                <a:solidFill>
                  <a:schemeClr val="tx2"/>
                </a:solidFill>
              </a:endParaRPr>
            </a:p>
          </p:txBody>
        </p:sp>
        <p:sp>
          <p:nvSpPr>
            <p:cNvPr id="149" name="Rectangle 76"/>
            <p:cNvSpPr>
              <a:spLocks noChangeArrowheads="1"/>
            </p:cNvSpPr>
            <p:nvPr/>
          </p:nvSpPr>
          <p:spPr bwMode="auto">
            <a:xfrm>
              <a:off x="6409212" y="3042770"/>
              <a:ext cx="775686" cy="5069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 err="1">
                  <a:solidFill>
                    <a:schemeClr val="tx2"/>
                  </a:solidFill>
                </a:rPr>
                <a:t>AddrD</a:t>
              </a:r>
              <a:endParaRPr lang="en-US" sz="1050" b="1" dirty="0">
                <a:solidFill>
                  <a:schemeClr val="tx2"/>
                </a:solidFill>
              </a:endParaRPr>
            </a:p>
          </p:txBody>
        </p:sp>
        <p:sp>
          <p:nvSpPr>
            <p:cNvPr id="150" name="Rectangle 76"/>
            <p:cNvSpPr>
              <a:spLocks noChangeArrowheads="1"/>
            </p:cNvSpPr>
            <p:nvPr/>
          </p:nvSpPr>
          <p:spPr bwMode="auto">
            <a:xfrm>
              <a:off x="6413772" y="2544368"/>
              <a:ext cx="742958" cy="5069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 err="1">
                  <a:solidFill>
                    <a:schemeClr val="tx2"/>
                  </a:solidFill>
                </a:rPr>
                <a:t>DataD</a:t>
              </a:r>
              <a:endParaRPr lang="en-US" sz="1050" b="1" dirty="0">
                <a:solidFill>
                  <a:schemeClr val="tx2"/>
                </a:solidFill>
              </a:endParaRPr>
            </a:p>
          </p:txBody>
        </p:sp>
        <p:sp>
          <p:nvSpPr>
            <p:cNvPr id="151" name="Rectangle 72"/>
            <p:cNvSpPr>
              <a:spLocks noChangeArrowheads="1"/>
            </p:cNvSpPr>
            <p:nvPr/>
          </p:nvSpPr>
          <p:spPr bwMode="auto">
            <a:xfrm>
              <a:off x="10598184" y="3092642"/>
              <a:ext cx="463665" cy="5069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 err="1">
                  <a:solidFill>
                    <a:schemeClr val="tx2"/>
                  </a:solidFill>
                </a:rPr>
                <a:t>alu</a:t>
              </a:r>
              <a:endParaRPr lang="en-US" sz="1050" b="1" dirty="0">
                <a:solidFill>
                  <a:schemeClr val="tx2"/>
                </a:solidFill>
              </a:endParaRPr>
            </a:p>
          </p:txBody>
        </p:sp>
        <p:sp>
          <p:nvSpPr>
            <p:cNvPr id="152" name="Rectangle 76"/>
            <p:cNvSpPr>
              <a:spLocks noChangeArrowheads="1"/>
            </p:cNvSpPr>
            <p:nvPr/>
          </p:nvSpPr>
          <p:spPr bwMode="auto">
            <a:xfrm>
              <a:off x="8191272" y="2599280"/>
              <a:ext cx="965516" cy="5069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 err="1">
                  <a:solidFill>
                    <a:schemeClr val="tx2"/>
                  </a:solidFill>
                </a:rPr>
                <a:t>Reg</a:t>
              </a:r>
              <a:r>
                <a:rPr lang="en-US" sz="1050" b="1" dirty="0">
                  <a:solidFill>
                    <a:schemeClr val="tx2"/>
                  </a:solidFill>
                </a:rPr>
                <a:t>[rs1]</a:t>
              </a:r>
            </a:p>
          </p:txBody>
        </p:sp>
        <p:sp>
          <p:nvSpPr>
            <p:cNvPr id="153" name="Rectangle 76"/>
            <p:cNvSpPr>
              <a:spLocks noChangeArrowheads="1"/>
            </p:cNvSpPr>
            <p:nvPr/>
          </p:nvSpPr>
          <p:spPr bwMode="auto">
            <a:xfrm>
              <a:off x="7504974" y="4711172"/>
              <a:ext cx="965516" cy="50692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 err="1">
                  <a:solidFill>
                    <a:schemeClr val="tx2"/>
                  </a:solidFill>
                </a:rPr>
                <a:t>Reg</a:t>
              </a:r>
              <a:r>
                <a:rPr lang="en-US" sz="1050" b="1" dirty="0">
                  <a:solidFill>
                    <a:schemeClr val="tx2"/>
                  </a:solidFill>
                </a:rPr>
                <a:t>[rs2]</a:t>
              </a:r>
            </a:p>
          </p:txBody>
        </p:sp>
        <p:sp>
          <p:nvSpPr>
            <p:cNvPr id="154" name="Rectangle 153"/>
            <p:cNvSpPr>
              <a:spLocks noChangeArrowheads="1"/>
            </p:cNvSpPr>
            <p:nvPr/>
          </p:nvSpPr>
          <p:spPr bwMode="auto">
            <a:xfrm>
              <a:off x="4468464" y="6437859"/>
              <a:ext cx="1037522" cy="5069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 err="1">
                  <a:solidFill>
                    <a:schemeClr val="tx2"/>
                  </a:solidFill>
                </a:rPr>
                <a:t>Inst</a:t>
              </a:r>
              <a:r>
                <a:rPr lang="en-US" sz="1050" b="1" dirty="0">
                  <a:solidFill>
                    <a:schemeClr val="tx2"/>
                  </a:solidFill>
                </a:rPr>
                <a:t>[31:0]</a:t>
              </a: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1228172" y="3243628"/>
              <a:ext cx="12790454" cy="4002638"/>
              <a:chOff x="1575641" y="2430859"/>
              <a:chExt cx="12790454" cy="4002638"/>
            </a:xfrm>
          </p:grpSpPr>
          <p:sp>
            <p:nvSpPr>
              <p:cNvPr id="156" name="Rectangle 74"/>
              <p:cNvSpPr>
                <a:spLocks noChangeArrowheads="1"/>
              </p:cNvSpPr>
              <p:nvPr/>
            </p:nvSpPr>
            <p:spPr bwMode="auto">
              <a:xfrm>
                <a:off x="1575641" y="5548411"/>
                <a:ext cx="12790454" cy="885086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100">
                  <a:solidFill>
                    <a:schemeClr val="tx2"/>
                  </a:solidFill>
                </a:endParaRPr>
              </a:p>
            </p:txBody>
          </p:sp>
          <p:sp>
            <p:nvSpPr>
              <p:cNvPr id="157" name="Rectangle 39"/>
              <p:cNvSpPr>
                <a:spLocks noChangeArrowheads="1"/>
              </p:cNvSpPr>
              <p:nvPr/>
            </p:nvSpPr>
            <p:spPr bwMode="auto">
              <a:xfrm>
                <a:off x="3419769" y="5926573"/>
                <a:ext cx="1369178" cy="50692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100" b="1" dirty="0">
                    <a:solidFill>
                      <a:schemeClr val="tx2"/>
                    </a:solidFill>
                  </a:rPr>
                  <a:t>Control logic</a:t>
                </a:r>
              </a:p>
            </p:txBody>
          </p:sp>
          <p:sp>
            <p:nvSpPr>
              <p:cNvPr id="158" name="Rectangle 39"/>
              <p:cNvSpPr>
                <a:spLocks noChangeArrowheads="1"/>
              </p:cNvSpPr>
              <p:nvPr/>
            </p:nvSpPr>
            <p:spPr bwMode="auto">
              <a:xfrm>
                <a:off x="7006310" y="5670983"/>
                <a:ext cx="939332" cy="49044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50" b="1" dirty="0" err="1">
                    <a:solidFill>
                      <a:schemeClr val="tx2"/>
                    </a:solidFill>
                  </a:rPr>
                  <a:t>RegWEn</a:t>
                </a:r>
                <a:endParaRPr lang="en-US" sz="105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59" name="Straight Arrow Connector 158"/>
              <p:cNvCxnSpPr/>
              <p:nvPr/>
            </p:nvCxnSpPr>
            <p:spPr bwMode="auto">
              <a:xfrm flipV="1">
                <a:off x="7239000" y="3807668"/>
                <a:ext cx="0" cy="173501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" name="Straight Arrow Connector 159"/>
              <p:cNvCxnSpPr/>
              <p:nvPr/>
            </p:nvCxnSpPr>
            <p:spPr bwMode="auto">
              <a:xfrm flipV="1">
                <a:off x="10708493" y="3367602"/>
                <a:ext cx="0" cy="211601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61" name="Rectangle 39"/>
              <p:cNvSpPr>
                <a:spLocks noChangeArrowheads="1"/>
              </p:cNvSpPr>
              <p:nvPr/>
            </p:nvSpPr>
            <p:spPr bwMode="auto">
              <a:xfrm>
                <a:off x="10375812" y="5579603"/>
                <a:ext cx="871692" cy="50692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50" b="1" dirty="0" err="1">
                    <a:solidFill>
                      <a:schemeClr val="tx2"/>
                    </a:solidFill>
                  </a:rPr>
                  <a:t>ALUSel</a:t>
                </a:r>
                <a:endParaRPr lang="en-US" sz="105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62" name="Straight Arrow Connector 161"/>
              <p:cNvCxnSpPr/>
              <p:nvPr/>
            </p:nvCxnSpPr>
            <p:spPr bwMode="auto">
              <a:xfrm flipV="1">
                <a:off x="9946493" y="3655155"/>
                <a:ext cx="0" cy="186797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63" name="Rectangle 39"/>
              <p:cNvSpPr>
                <a:spLocks noChangeArrowheads="1"/>
              </p:cNvSpPr>
              <p:nvPr/>
            </p:nvSpPr>
            <p:spPr bwMode="auto">
              <a:xfrm>
                <a:off x="9744688" y="5919560"/>
                <a:ext cx="592402" cy="50692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50" b="1" dirty="0" err="1">
                    <a:solidFill>
                      <a:schemeClr val="tx2"/>
                    </a:solidFill>
                  </a:rPr>
                  <a:t>Asel</a:t>
                </a:r>
                <a:endParaRPr lang="en-US" sz="105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164" name="Straight Arrow Connector 163"/>
              <p:cNvCxnSpPr/>
              <p:nvPr/>
            </p:nvCxnSpPr>
            <p:spPr bwMode="auto">
              <a:xfrm flipH="1" flipV="1">
                <a:off x="13606999" y="2430859"/>
                <a:ext cx="12216" cy="3148745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165" name="Rectangle 39"/>
              <p:cNvSpPr>
                <a:spLocks noChangeArrowheads="1"/>
              </p:cNvSpPr>
              <p:nvPr/>
            </p:nvSpPr>
            <p:spPr bwMode="auto">
              <a:xfrm>
                <a:off x="11528491" y="5573081"/>
                <a:ext cx="943698" cy="50692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50" b="1" dirty="0" err="1">
                    <a:solidFill>
                      <a:schemeClr val="tx2"/>
                    </a:solidFill>
                  </a:rPr>
                  <a:t>MemRW</a:t>
                </a:r>
                <a:endParaRPr lang="en-US" sz="1050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166" name="Group 165"/>
            <p:cNvGrpSpPr/>
            <p:nvPr/>
          </p:nvGrpSpPr>
          <p:grpSpPr>
            <a:xfrm>
              <a:off x="9465705" y="3813447"/>
              <a:ext cx="277273" cy="733854"/>
              <a:chOff x="5791200" y="1352550"/>
              <a:chExt cx="152400" cy="533400"/>
            </a:xfrm>
          </p:grpSpPr>
          <p:sp>
            <p:nvSpPr>
              <p:cNvPr id="167" name="Trapezoid 166"/>
              <p:cNvSpPr/>
              <p:nvPr/>
            </p:nvSpPr>
            <p:spPr>
              <a:xfrm rot="5400000">
                <a:off x="5600700" y="1543050"/>
                <a:ext cx="533400" cy="152400"/>
              </a:xfrm>
              <a:prstGeom prst="trapezoid">
                <a:avLst>
                  <a:gd name="adj" fmla="val 62709"/>
                </a:avLst>
              </a:prstGeom>
              <a:solidFill>
                <a:srgbClr val="FFFFFF"/>
              </a:solidFill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600"/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807075" y="1390650"/>
                <a:ext cx="76200" cy="2396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/>
                  <a:t>0</a:t>
                </a:r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22863" y="1638302"/>
                <a:ext cx="52769" cy="239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</p:grpSp>
        <p:sp>
          <p:nvSpPr>
            <p:cNvPr id="170" name="Freeform 53"/>
            <p:cNvSpPr>
              <a:spLocks/>
            </p:cNvSpPr>
            <p:nvPr/>
          </p:nvSpPr>
          <p:spPr bwMode="auto">
            <a:xfrm flipV="1">
              <a:off x="9740814" y="4099414"/>
              <a:ext cx="189373" cy="45719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71" name="Freeform 53"/>
            <p:cNvSpPr>
              <a:spLocks/>
            </p:cNvSpPr>
            <p:nvPr/>
          </p:nvSpPr>
          <p:spPr bwMode="auto">
            <a:xfrm flipV="1">
              <a:off x="9352750" y="4301634"/>
              <a:ext cx="132181" cy="59009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172" name="Line 86"/>
            <p:cNvSpPr>
              <a:spLocks noChangeShapeType="1"/>
            </p:cNvSpPr>
            <p:nvPr/>
          </p:nvSpPr>
          <p:spPr bwMode="auto">
            <a:xfrm flipH="1">
              <a:off x="9337245" y="4355623"/>
              <a:ext cx="8676" cy="84837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100" dirty="0"/>
            </a:p>
          </p:txBody>
        </p:sp>
        <p:sp>
          <p:nvSpPr>
            <p:cNvPr id="173" name="Rectangle 172"/>
            <p:cNvSpPr>
              <a:spLocks noChangeArrowheads="1"/>
            </p:cNvSpPr>
            <p:nvPr/>
          </p:nvSpPr>
          <p:spPr bwMode="auto">
            <a:xfrm>
              <a:off x="7225670" y="5232372"/>
              <a:ext cx="1089888" cy="50692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 err="1">
                  <a:solidFill>
                    <a:schemeClr val="tx2"/>
                  </a:solidFill>
                </a:rPr>
                <a:t>Imm</a:t>
              </a:r>
              <a:r>
                <a:rPr lang="en-US" sz="1050" b="1" dirty="0">
                  <a:solidFill>
                    <a:schemeClr val="tx2"/>
                  </a:solidFill>
                </a:rPr>
                <a:t>[31:0]</a:t>
              </a:r>
            </a:p>
          </p:txBody>
        </p:sp>
        <p:grpSp>
          <p:nvGrpSpPr>
            <p:cNvPr id="174" name="Group 173"/>
            <p:cNvGrpSpPr/>
            <p:nvPr/>
          </p:nvGrpSpPr>
          <p:grpSpPr>
            <a:xfrm>
              <a:off x="5885690" y="4604726"/>
              <a:ext cx="853439" cy="1219199"/>
              <a:chOff x="3810000" y="3105150"/>
              <a:chExt cx="533400" cy="762000"/>
            </a:xfrm>
          </p:grpSpPr>
          <p:sp>
            <p:nvSpPr>
              <p:cNvPr id="175" name="Trapezoid 174"/>
              <p:cNvSpPr/>
              <p:nvPr/>
            </p:nvSpPr>
            <p:spPr>
              <a:xfrm rot="5400000">
                <a:off x="3695700" y="3219450"/>
                <a:ext cx="762000" cy="533400"/>
              </a:xfrm>
              <a:prstGeom prst="trapezoid">
                <a:avLst>
                  <a:gd name="adj" fmla="val 30656"/>
                </a:avLst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000" dirty="0"/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3827391" y="3286908"/>
                <a:ext cx="435301" cy="5769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err="1">
                    <a:solidFill>
                      <a:schemeClr val="tx2"/>
                    </a:solidFill>
                  </a:rPr>
                  <a:t>Imm</a:t>
                </a:r>
                <a:r>
                  <a:rPr lang="en-US" sz="1100" b="1" dirty="0">
                    <a:solidFill>
                      <a:schemeClr val="tx2"/>
                    </a:solidFill>
                  </a:rPr>
                  <a:t>.</a:t>
                </a:r>
              </a:p>
              <a:p>
                <a:r>
                  <a:rPr lang="en-US" sz="1100" b="1" dirty="0">
                    <a:solidFill>
                      <a:schemeClr val="tx2"/>
                    </a:solidFill>
                  </a:rPr>
                  <a:t>Gen</a:t>
                </a:r>
              </a:p>
            </p:txBody>
          </p:sp>
        </p:grpSp>
        <p:sp>
          <p:nvSpPr>
            <p:cNvPr id="177" name="Freeform 61"/>
            <p:cNvSpPr>
              <a:spLocks/>
            </p:cNvSpPr>
            <p:nvPr/>
          </p:nvSpPr>
          <p:spPr bwMode="auto">
            <a:xfrm flipV="1">
              <a:off x="5013464" y="5143937"/>
              <a:ext cx="862738" cy="74145"/>
            </a:xfrm>
            <a:custGeom>
              <a:avLst/>
              <a:gdLst>
                <a:gd name="T0" fmla="*/ 0 w 817"/>
                <a:gd name="T1" fmla="*/ 0 h 1"/>
                <a:gd name="T2" fmla="*/ 816 w 817"/>
                <a:gd name="T3" fmla="*/ 0 h 1"/>
                <a:gd name="T4" fmla="*/ 0 60000 65536"/>
                <a:gd name="T5" fmla="*/ 0 60000 65536"/>
                <a:gd name="T6" fmla="*/ 0 w 817"/>
                <a:gd name="T7" fmla="*/ 0 h 1"/>
                <a:gd name="T8" fmla="*/ 817 w 8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7" h="1">
                  <a:moveTo>
                    <a:pt x="0" y="0"/>
                  </a:moveTo>
                  <a:lnTo>
                    <a:pt x="816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chemeClr val="tx2"/>
                </a:solidFill>
              </a:endParaRPr>
            </a:p>
          </p:txBody>
        </p:sp>
        <p:sp>
          <p:nvSpPr>
            <p:cNvPr id="178" name="Line 86"/>
            <p:cNvSpPr>
              <a:spLocks noChangeShapeType="1"/>
            </p:cNvSpPr>
            <p:nvPr/>
          </p:nvSpPr>
          <p:spPr bwMode="auto">
            <a:xfrm flipV="1">
              <a:off x="6739129" y="5191126"/>
              <a:ext cx="2606792" cy="367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2130802" y="1532712"/>
              <a:ext cx="10516252" cy="3163825"/>
              <a:chOff x="3347935" y="2178345"/>
              <a:chExt cx="6576301" cy="1978488"/>
            </a:xfrm>
          </p:grpSpPr>
          <p:sp>
            <p:nvSpPr>
              <p:cNvPr id="180" name="Line 26"/>
              <p:cNvSpPr>
                <a:spLocks noChangeShapeType="1"/>
              </p:cNvSpPr>
              <p:nvPr/>
            </p:nvSpPr>
            <p:spPr bwMode="auto">
              <a:xfrm>
                <a:off x="4851572" y="3427203"/>
                <a:ext cx="274198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81" name="Freeform 28"/>
              <p:cNvSpPr>
                <a:spLocks/>
              </p:cNvSpPr>
              <p:nvPr/>
            </p:nvSpPr>
            <p:spPr bwMode="auto">
              <a:xfrm>
                <a:off x="4028978" y="2178345"/>
                <a:ext cx="413011" cy="653275"/>
              </a:xfrm>
              <a:custGeom>
                <a:avLst/>
                <a:gdLst>
                  <a:gd name="T0" fmla="*/ 0 w 241"/>
                  <a:gd name="T1" fmla="*/ 0 h 385"/>
                  <a:gd name="T2" fmla="*/ 0 w 241"/>
                  <a:gd name="T3" fmla="*/ 160 h 385"/>
                  <a:gd name="T4" fmla="*/ 48 w 241"/>
                  <a:gd name="T5" fmla="*/ 192 h 385"/>
                  <a:gd name="T6" fmla="*/ 0 w 241"/>
                  <a:gd name="T7" fmla="*/ 224 h 385"/>
                  <a:gd name="T8" fmla="*/ 0 w 241"/>
                  <a:gd name="T9" fmla="*/ 384 h 385"/>
                  <a:gd name="T10" fmla="*/ 240 w 241"/>
                  <a:gd name="T11" fmla="*/ 288 h 385"/>
                  <a:gd name="T12" fmla="*/ 240 w 241"/>
                  <a:gd name="T13" fmla="*/ 96 h 385"/>
                  <a:gd name="T14" fmla="*/ 0 w 241"/>
                  <a:gd name="T15" fmla="*/ 0 h 38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1"/>
                  <a:gd name="T25" fmla="*/ 0 h 385"/>
                  <a:gd name="T26" fmla="*/ 241 w 241"/>
                  <a:gd name="T27" fmla="*/ 385 h 38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1" h="385">
                    <a:moveTo>
                      <a:pt x="0" y="0"/>
                    </a:moveTo>
                    <a:lnTo>
                      <a:pt x="0" y="160"/>
                    </a:lnTo>
                    <a:lnTo>
                      <a:pt x="48" y="192"/>
                    </a:lnTo>
                    <a:lnTo>
                      <a:pt x="0" y="224"/>
                    </a:lnTo>
                    <a:lnTo>
                      <a:pt x="0" y="384"/>
                    </a:lnTo>
                    <a:lnTo>
                      <a:pt x="240" y="288"/>
                    </a:lnTo>
                    <a:lnTo>
                      <a:pt x="240" y="9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82" name="Line 29"/>
              <p:cNvSpPr>
                <a:spLocks noChangeShapeType="1"/>
              </p:cNvSpPr>
              <p:nvPr/>
            </p:nvSpPr>
            <p:spPr bwMode="auto">
              <a:xfrm flipV="1">
                <a:off x="3923081" y="2259792"/>
                <a:ext cx="99042" cy="683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83" name="Rectangle 30"/>
              <p:cNvSpPr>
                <a:spLocks noChangeArrowheads="1"/>
              </p:cNvSpPr>
              <p:nvPr/>
            </p:nvSpPr>
            <p:spPr bwMode="auto">
              <a:xfrm>
                <a:off x="4100079" y="2402324"/>
                <a:ext cx="351354" cy="3170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50" b="1" dirty="0">
                    <a:solidFill>
                      <a:schemeClr val="tx2"/>
                    </a:solidFill>
                  </a:rPr>
                  <a:t>Add</a:t>
                </a:r>
              </a:p>
            </p:txBody>
          </p:sp>
          <p:sp>
            <p:nvSpPr>
              <p:cNvPr id="184" name="Rectangle 31"/>
              <p:cNvSpPr>
                <a:spLocks noChangeArrowheads="1"/>
              </p:cNvSpPr>
              <p:nvPr/>
            </p:nvSpPr>
            <p:spPr bwMode="auto">
              <a:xfrm>
                <a:off x="3347935" y="3746374"/>
                <a:ext cx="283130" cy="31700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50" b="1" dirty="0" err="1">
                    <a:solidFill>
                      <a:schemeClr val="tx2"/>
                    </a:solidFill>
                  </a:rPr>
                  <a:t>clk</a:t>
                </a:r>
                <a:endParaRPr lang="en-US" sz="105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85" name="Line 32"/>
              <p:cNvSpPr>
                <a:spLocks noChangeShapeType="1"/>
              </p:cNvSpPr>
              <p:nvPr/>
            </p:nvSpPr>
            <p:spPr bwMode="auto">
              <a:xfrm>
                <a:off x="3557701" y="3576523"/>
                <a:ext cx="0" cy="14083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chemeClr val="tx2"/>
                  </a:solidFill>
                </a:endParaRPr>
              </a:p>
            </p:txBody>
          </p:sp>
          <p:grpSp>
            <p:nvGrpSpPr>
              <p:cNvPr id="186" name="Group 35"/>
              <p:cNvGrpSpPr>
                <a:grpSpLocks/>
              </p:cNvGrpSpPr>
              <p:nvPr/>
            </p:nvGrpSpPr>
            <p:grpSpPr bwMode="auto">
              <a:xfrm>
                <a:off x="4006700" y="3072567"/>
                <a:ext cx="5917536" cy="1084266"/>
                <a:chOff x="1323" y="1623"/>
                <a:chExt cx="3453" cy="639"/>
              </a:xfrm>
            </p:grpSpPr>
            <p:sp>
              <p:nvSpPr>
                <p:cNvPr id="192" name="Rectangle 36"/>
                <p:cNvSpPr>
                  <a:spLocks noChangeArrowheads="1"/>
                </p:cNvSpPr>
                <p:nvPr/>
              </p:nvSpPr>
              <p:spPr bwMode="auto">
                <a:xfrm>
                  <a:off x="1331" y="1623"/>
                  <a:ext cx="472" cy="58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4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3" name="Rectangle 37"/>
                <p:cNvSpPr>
                  <a:spLocks noChangeArrowheads="1"/>
                </p:cNvSpPr>
                <p:nvPr/>
              </p:nvSpPr>
              <p:spPr bwMode="auto">
                <a:xfrm>
                  <a:off x="1323" y="1691"/>
                  <a:ext cx="220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050" b="1" dirty="0" err="1">
                      <a:solidFill>
                        <a:schemeClr val="tx2"/>
                      </a:solidFill>
                    </a:rPr>
                    <a:t>addr</a:t>
                  </a:r>
                  <a:endParaRPr lang="en-US" sz="105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4" name="Rectangle 38"/>
                <p:cNvSpPr>
                  <a:spLocks noChangeArrowheads="1"/>
                </p:cNvSpPr>
                <p:nvPr/>
              </p:nvSpPr>
              <p:spPr bwMode="auto">
                <a:xfrm>
                  <a:off x="1609" y="1774"/>
                  <a:ext cx="192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050" b="1" dirty="0" err="1">
                      <a:solidFill>
                        <a:schemeClr val="tx2"/>
                      </a:solidFill>
                    </a:rPr>
                    <a:t>inst</a:t>
                  </a:r>
                  <a:endParaRPr lang="en-US" sz="80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5" name="Rectangle 39"/>
                <p:cNvSpPr>
                  <a:spLocks noChangeArrowheads="1"/>
                </p:cNvSpPr>
                <p:nvPr/>
              </p:nvSpPr>
              <p:spPr bwMode="auto">
                <a:xfrm>
                  <a:off x="1443" y="2054"/>
                  <a:ext cx="250" cy="18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100" b="1" dirty="0">
                      <a:solidFill>
                        <a:schemeClr val="tx2"/>
                      </a:solidFill>
                    </a:rPr>
                    <a:t>IMEM</a:t>
                  </a:r>
                </a:p>
              </p:txBody>
            </p:sp>
            <p:sp>
              <p:nvSpPr>
                <p:cNvPr id="196" name="Rectangle 36"/>
                <p:cNvSpPr>
                  <a:spLocks noChangeArrowheads="1"/>
                </p:cNvSpPr>
                <p:nvPr/>
              </p:nvSpPr>
              <p:spPr bwMode="auto">
                <a:xfrm>
                  <a:off x="4304" y="1630"/>
                  <a:ext cx="472" cy="58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 sz="1400" b="1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7" name="Rectangle 39"/>
                <p:cNvSpPr>
                  <a:spLocks noChangeArrowheads="1"/>
                </p:cNvSpPr>
                <p:nvPr/>
              </p:nvSpPr>
              <p:spPr bwMode="auto">
                <a:xfrm>
                  <a:off x="4339" y="2075"/>
                  <a:ext cx="282" cy="187"/>
                </a:xfrm>
                <a:prstGeom prst="rect">
                  <a:avLst/>
                </a:prstGeom>
                <a:noFill/>
                <a:ln w="254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100" b="1" dirty="0">
                      <a:solidFill>
                        <a:schemeClr val="tx2"/>
                      </a:solidFill>
                    </a:rPr>
                    <a:t>DMEM</a:t>
                  </a:r>
                </a:p>
              </p:txBody>
            </p:sp>
            <p:sp>
              <p:nvSpPr>
                <p:cNvPr id="198" name="Rectangle 37"/>
                <p:cNvSpPr>
                  <a:spLocks noChangeArrowheads="1"/>
                </p:cNvSpPr>
                <p:nvPr/>
              </p:nvSpPr>
              <p:spPr bwMode="auto">
                <a:xfrm>
                  <a:off x="4316" y="1829"/>
                  <a:ext cx="220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050" b="1" dirty="0" err="1">
                      <a:solidFill>
                        <a:schemeClr val="tx2"/>
                      </a:solidFill>
                    </a:rPr>
                    <a:t>addr</a:t>
                  </a:r>
                  <a:endParaRPr lang="en-US" sz="105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199" name="Rectangle 37"/>
                <p:cNvSpPr>
                  <a:spLocks noChangeArrowheads="1"/>
                </p:cNvSpPr>
                <p:nvPr/>
              </p:nvSpPr>
              <p:spPr bwMode="auto">
                <a:xfrm>
                  <a:off x="4505" y="1744"/>
                  <a:ext cx="271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050" b="1" dirty="0" err="1">
                      <a:solidFill>
                        <a:schemeClr val="tx2"/>
                      </a:solidFill>
                    </a:rPr>
                    <a:t>DataR</a:t>
                  </a:r>
                  <a:endParaRPr lang="en-US" sz="1050" b="1" dirty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0" name="Rectangle 37"/>
                <p:cNvSpPr>
                  <a:spLocks noChangeArrowheads="1"/>
                </p:cNvSpPr>
                <p:nvPr/>
              </p:nvSpPr>
              <p:spPr bwMode="auto">
                <a:xfrm>
                  <a:off x="4301" y="1983"/>
                  <a:ext cx="286" cy="187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67866" tIns="33338" rIns="67866" bIns="33338">
                  <a:prstTxWarp prst="textNoShape">
                    <a:avLst/>
                  </a:prstTxWarp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sz="1050" b="1" dirty="0" err="1">
                      <a:solidFill>
                        <a:schemeClr val="tx2"/>
                      </a:solidFill>
                    </a:rPr>
                    <a:t>DataW</a:t>
                  </a:r>
                  <a:endParaRPr lang="en-US" sz="1050" b="1" dirty="0">
                    <a:solidFill>
                      <a:schemeClr val="tx2"/>
                    </a:solidFill>
                  </a:endParaRPr>
                </a:p>
              </p:txBody>
            </p:sp>
          </p:grpSp>
          <p:sp>
            <p:nvSpPr>
              <p:cNvPr id="187" name="Rectangle 40"/>
              <p:cNvSpPr>
                <a:spLocks noChangeArrowheads="1"/>
              </p:cNvSpPr>
              <p:nvPr/>
            </p:nvSpPr>
            <p:spPr bwMode="auto">
              <a:xfrm>
                <a:off x="3437739" y="2955487"/>
                <a:ext cx="219358" cy="62442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88" name="Line 41"/>
              <p:cNvSpPr>
                <a:spLocks noChangeShapeType="1"/>
              </p:cNvSpPr>
              <p:nvPr/>
            </p:nvSpPr>
            <p:spPr bwMode="auto">
              <a:xfrm>
                <a:off x="3684517" y="3267702"/>
                <a:ext cx="54840" cy="0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89" name="Rectangle 42"/>
              <p:cNvSpPr>
                <a:spLocks noChangeArrowheads="1"/>
              </p:cNvSpPr>
              <p:nvPr/>
            </p:nvSpPr>
            <p:spPr bwMode="auto">
              <a:xfrm>
                <a:off x="3396932" y="3157761"/>
                <a:ext cx="268120" cy="29638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00" b="1" dirty="0">
                    <a:solidFill>
                      <a:schemeClr val="tx2"/>
                    </a:solidFill>
                  </a:rPr>
                  <a:t>PC</a:t>
                </a:r>
              </a:p>
            </p:txBody>
          </p:sp>
          <p:sp>
            <p:nvSpPr>
              <p:cNvPr id="190" name="Freeform 43"/>
              <p:cNvSpPr>
                <a:spLocks/>
              </p:cNvSpPr>
              <p:nvPr/>
            </p:nvSpPr>
            <p:spPr bwMode="auto">
              <a:xfrm>
                <a:off x="3506289" y="3498469"/>
                <a:ext cx="83973" cy="83144"/>
              </a:xfrm>
              <a:custGeom>
                <a:avLst/>
                <a:gdLst>
                  <a:gd name="T0" fmla="*/ 0 w 49"/>
                  <a:gd name="T1" fmla="*/ 48 h 49"/>
                  <a:gd name="T2" fmla="*/ 24 w 49"/>
                  <a:gd name="T3" fmla="*/ 0 h 49"/>
                  <a:gd name="T4" fmla="*/ 48 w 49"/>
                  <a:gd name="T5" fmla="*/ 48 h 49"/>
                  <a:gd name="T6" fmla="*/ 0 60000 65536"/>
                  <a:gd name="T7" fmla="*/ 0 60000 65536"/>
                  <a:gd name="T8" fmla="*/ 0 60000 65536"/>
                  <a:gd name="T9" fmla="*/ 0 w 49"/>
                  <a:gd name="T10" fmla="*/ 0 h 49"/>
                  <a:gd name="T11" fmla="*/ 49 w 49"/>
                  <a:gd name="T12" fmla="*/ 49 h 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9" h="49">
                    <a:moveTo>
                      <a:pt x="0" y="48"/>
                    </a:moveTo>
                    <a:lnTo>
                      <a:pt x="24" y="0"/>
                    </a:lnTo>
                    <a:lnTo>
                      <a:pt x="48" y="48"/>
                    </a:lnTo>
                  </a:path>
                </a:pathLst>
              </a:custGeom>
              <a:noFill/>
              <a:ln w="25400" cap="rnd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91" name="Freeform 45"/>
              <p:cNvSpPr>
                <a:spLocks/>
              </p:cNvSpPr>
              <p:nvPr/>
            </p:nvSpPr>
            <p:spPr bwMode="auto">
              <a:xfrm>
                <a:off x="3741071" y="2711145"/>
                <a:ext cx="287908" cy="565040"/>
              </a:xfrm>
              <a:custGeom>
                <a:avLst/>
                <a:gdLst>
                  <a:gd name="T0" fmla="*/ 1 w 168"/>
                  <a:gd name="T1" fmla="*/ 333 h 333"/>
                  <a:gd name="T2" fmla="*/ 0 w 168"/>
                  <a:gd name="T3" fmla="*/ 5 h 333"/>
                  <a:gd name="T4" fmla="*/ 5 w 168"/>
                  <a:gd name="T5" fmla="*/ 0 h 333"/>
                  <a:gd name="T6" fmla="*/ 168 w 168"/>
                  <a:gd name="T7" fmla="*/ 4 h 33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68"/>
                  <a:gd name="T13" fmla="*/ 0 h 333"/>
                  <a:gd name="T14" fmla="*/ 168 w 168"/>
                  <a:gd name="T15" fmla="*/ 333 h 33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68" h="333">
                    <a:moveTo>
                      <a:pt x="1" y="333"/>
                    </a:moveTo>
                    <a:lnTo>
                      <a:pt x="0" y="5"/>
                    </a:lnTo>
                    <a:lnTo>
                      <a:pt x="5" y="0"/>
                    </a:lnTo>
                    <a:lnTo>
                      <a:pt x="168" y="4"/>
                    </a:lnTo>
                  </a:path>
                </a:pathLst>
              </a:custGeom>
              <a:noFill/>
              <a:ln w="25400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4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01" name="Rectangle 56"/>
            <p:cNvSpPr>
              <a:spLocks noChangeArrowheads="1"/>
            </p:cNvSpPr>
            <p:nvPr/>
          </p:nvSpPr>
          <p:spPr bwMode="auto">
            <a:xfrm>
              <a:off x="5008064" y="4398711"/>
              <a:ext cx="697136" cy="8696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050" b="1" dirty="0" err="1">
                  <a:solidFill>
                    <a:schemeClr val="tx2"/>
                  </a:solidFill>
                </a:rPr>
                <a:t>Inst</a:t>
              </a:r>
              <a:r>
                <a:rPr lang="en-US" sz="1050" b="1" dirty="0">
                  <a:solidFill>
                    <a:schemeClr val="tx2"/>
                  </a:solidFill>
                </a:rPr>
                <a:t/>
              </a:r>
              <a:br>
                <a:rPr lang="en-US" sz="1050" b="1" dirty="0">
                  <a:solidFill>
                    <a:schemeClr val="tx2"/>
                  </a:solidFill>
                </a:rPr>
              </a:br>
              <a:r>
                <a:rPr lang="en-US" sz="1050" b="1" dirty="0">
                  <a:solidFill>
                    <a:schemeClr val="tx2"/>
                  </a:solidFill>
                </a:rPr>
                <a:t>[31:7]</a:t>
              </a:r>
            </a:p>
          </p:txBody>
        </p:sp>
        <p:grpSp>
          <p:nvGrpSpPr>
            <p:cNvPr id="202" name="Group 201"/>
            <p:cNvGrpSpPr/>
            <p:nvPr/>
          </p:nvGrpSpPr>
          <p:grpSpPr>
            <a:xfrm>
              <a:off x="13104224" y="2115127"/>
              <a:ext cx="383176" cy="1207794"/>
              <a:chOff x="5791200" y="1352550"/>
              <a:chExt cx="152400" cy="533400"/>
            </a:xfrm>
          </p:grpSpPr>
          <p:sp>
            <p:nvSpPr>
              <p:cNvPr id="203" name="Trapezoid 202"/>
              <p:cNvSpPr/>
              <p:nvPr/>
            </p:nvSpPr>
            <p:spPr>
              <a:xfrm rot="5400000">
                <a:off x="5600700" y="1543050"/>
                <a:ext cx="533400" cy="152400"/>
              </a:xfrm>
              <a:prstGeom prst="trapezoid">
                <a:avLst>
                  <a:gd name="adj" fmla="val 62709"/>
                </a:avLst>
              </a:prstGeom>
              <a:solidFill>
                <a:srgbClr val="FFFFFF"/>
              </a:solidFill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600"/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803629" y="1585907"/>
                <a:ext cx="76200" cy="145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5830155" y="1737123"/>
                <a:ext cx="38184" cy="14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dirty="0"/>
                  <a:t>0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5803772" y="1427521"/>
                <a:ext cx="76200" cy="1456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/>
                  <a:t>2</a:t>
                </a:r>
              </a:p>
            </p:txBody>
          </p:sp>
        </p:grpSp>
        <p:sp>
          <p:nvSpPr>
            <p:cNvPr id="207" name="Rectangle 72"/>
            <p:cNvSpPr>
              <a:spLocks noChangeArrowheads="1"/>
            </p:cNvSpPr>
            <p:nvPr/>
          </p:nvSpPr>
          <p:spPr bwMode="auto">
            <a:xfrm>
              <a:off x="12133249" y="4755841"/>
              <a:ext cx="452757" cy="5069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 err="1">
                  <a:solidFill>
                    <a:schemeClr val="tx2"/>
                  </a:solidFill>
                </a:rPr>
                <a:t>clk</a:t>
              </a:r>
              <a:endParaRPr lang="en-US" sz="1050" b="1" dirty="0">
                <a:solidFill>
                  <a:schemeClr val="tx2"/>
                </a:solidFill>
              </a:endParaRPr>
            </a:p>
          </p:txBody>
        </p:sp>
        <p:sp>
          <p:nvSpPr>
            <p:cNvPr id="208" name="Freeform 207"/>
            <p:cNvSpPr>
              <a:spLocks/>
            </p:cNvSpPr>
            <p:nvPr/>
          </p:nvSpPr>
          <p:spPr bwMode="auto">
            <a:xfrm>
              <a:off x="12292486" y="4407310"/>
              <a:ext cx="134282" cy="132957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400" b="1">
                <a:solidFill>
                  <a:schemeClr val="tx2"/>
                </a:solidFill>
              </a:endParaRPr>
            </a:p>
          </p:txBody>
        </p:sp>
        <p:sp>
          <p:nvSpPr>
            <p:cNvPr id="209" name="Line 85"/>
            <p:cNvSpPr>
              <a:spLocks noChangeShapeType="1"/>
            </p:cNvSpPr>
            <p:nvPr/>
          </p:nvSpPr>
          <p:spPr bwMode="auto">
            <a:xfrm>
              <a:off x="12368686" y="4540267"/>
              <a:ext cx="0" cy="17399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chemeClr val="tx2"/>
                </a:solidFill>
              </a:endParaRPr>
            </a:p>
          </p:txBody>
        </p:sp>
        <p:sp>
          <p:nvSpPr>
            <p:cNvPr id="210" name="Freeform 53"/>
            <p:cNvSpPr>
              <a:spLocks/>
            </p:cNvSpPr>
            <p:nvPr/>
          </p:nvSpPr>
          <p:spPr bwMode="auto">
            <a:xfrm flipV="1">
              <a:off x="11075432" y="2697201"/>
              <a:ext cx="2014351" cy="78248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211" name="Line 86"/>
            <p:cNvSpPr>
              <a:spLocks noChangeShapeType="1"/>
            </p:cNvSpPr>
            <p:nvPr/>
          </p:nvSpPr>
          <p:spPr bwMode="auto">
            <a:xfrm>
              <a:off x="12875624" y="3098909"/>
              <a:ext cx="226898" cy="53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212" name="Line 86"/>
            <p:cNvSpPr>
              <a:spLocks noChangeShapeType="1"/>
            </p:cNvSpPr>
            <p:nvPr/>
          </p:nvSpPr>
          <p:spPr bwMode="auto">
            <a:xfrm flipH="1">
              <a:off x="12873920" y="3098909"/>
              <a:ext cx="1" cy="32287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100" dirty="0"/>
            </a:p>
          </p:txBody>
        </p:sp>
        <p:sp>
          <p:nvSpPr>
            <p:cNvPr id="213" name="Line 86"/>
            <p:cNvSpPr>
              <a:spLocks noChangeShapeType="1"/>
            </p:cNvSpPr>
            <p:nvPr/>
          </p:nvSpPr>
          <p:spPr bwMode="auto">
            <a:xfrm>
              <a:off x="12647053" y="3421778"/>
              <a:ext cx="226867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214" name="Line 86"/>
            <p:cNvSpPr>
              <a:spLocks noChangeShapeType="1"/>
            </p:cNvSpPr>
            <p:nvPr/>
          </p:nvSpPr>
          <p:spPr bwMode="auto">
            <a:xfrm>
              <a:off x="13487399" y="2775449"/>
              <a:ext cx="12908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215" name="Line 86"/>
            <p:cNvSpPr>
              <a:spLocks noChangeShapeType="1"/>
            </p:cNvSpPr>
            <p:nvPr/>
          </p:nvSpPr>
          <p:spPr bwMode="auto">
            <a:xfrm flipH="1">
              <a:off x="13616485" y="1544132"/>
              <a:ext cx="23924" cy="12313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100" dirty="0"/>
            </a:p>
          </p:txBody>
        </p:sp>
        <p:sp>
          <p:nvSpPr>
            <p:cNvPr id="216" name="Rectangle 39"/>
            <p:cNvSpPr>
              <a:spLocks noChangeArrowheads="1"/>
            </p:cNvSpPr>
            <p:nvPr/>
          </p:nvSpPr>
          <p:spPr bwMode="auto">
            <a:xfrm>
              <a:off x="12883752" y="6388511"/>
              <a:ext cx="795325" cy="5069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 err="1">
                  <a:solidFill>
                    <a:schemeClr val="tx2"/>
                  </a:solidFill>
                </a:rPr>
                <a:t>WBSel</a:t>
              </a:r>
              <a:endParaRPr lang="en-US" sz="1050" b="1" dirty="0">
                <a:solidFill>
                  <a:schemeClr val="tx2"/>
                </a:solidFill>
              </a:endParaRPr>
            </a:p>
          </p:txBody>
        </p:sp>
        <p:sp>
          <p:nvSpPr>
            <p:cNvPr id="217" name="Line 86"/>
            <p:cNvSpPr>
              <a:spLocks noChangeShapeType="1"/>
            </p:cNvSpPr>
            <p:nvPr/>
          </p:nvSpPr>
          <p:spPr bwMode="auto">
            <a:xfrm>
              <a:off x="11044317" y="4224369"/>
              <a:ext cx="302997" cy="852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218" name="Line 86"/>
            <p:cNvSpPr>
              <a:spLocks noChangeShapeType="1"/>
            </p:cNvSpPr>
            <p:nvPr/>
          </p:nvSpPr>
          <p:spPr bwMode="auto">
            <a:xfrm>
              <a:off x="11044317" y="4231552"/>
              <a:ext cx="2507" cy="52429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100" dirty="0"/>
            </a:p>
          </p:txBody>
        </p:sp>
        <p:sp>
          <p:nvSpPr>
            <p:cNvPr id="219" name="Line 86"/>
            <p:cNvSpPr>
              <a:spLocks noChangeShapeType="1"/>
            </p:cNvSpPr>
            <p:nvPr/>
          </p:nvSpPr>
          <p:spPr bwMode="auto">
            <a:xfrm>
              <a:off x="8072516" y="4733972"/>
              <a:ext cx="2971801" cy="3690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220" name="Line 86"/>
            <p:cNvSpPr>
              <a:spLocks noChangeShapeType="1"/>
            </p:cNvSpPr>
            <p:nvPr/>
          </p:nvSpPr>
          <p:spPr bwMode="auto">
            <a:xfrm flipH="1">
              <a:off x="8072517" y="3970335"/>
              <a:ext cx="2507" cy="77534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100" dirty="0"/>
            </a:p>
          </p:txBody>
        </p:sp>
        <p:cxnSp>
          <p:nvCxnSpPr>
            <p:cNvPr id="221" name="Straight Arrow Connector 220"/>
            <p:cNvCxnSpPr/>
            <p:nvPr/>
          </p:nvCxnSpPr>
          <p:spPr bwMode="auto">
            <a:xfrm flipV="1">
              <a:off x="11685153" y="4584114"/>
              <a:ext cx="0" cy="1771339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222" name="Group 221"/>
            <p:cNvGrpSpPr/>
            <p:nvPr/>
          </p:nvGrpSpPr>
          <p:grpSpPr>
            <a:xfrm>
              <a:off x="8174823" y="3133417"/>
              <a:ext cx="934712" cy="1219199"/>
              <a:chOff x="3759205" y="3105150"/>
              <a:chExt cx="584195" cy="762000"/>
            </a:xfrm>
          </p:grpSpPr>
          <p:sp>
            <p:nvSpPr>
              <p:cNvPr id="223" name="Trapezoid 222"/>
              <p:cNvSpPr/>
              <p:nvPr/>
            </p:nvSpPr>
            <p:spPr>
              <a:xfrm rot="5400000">
                <a:off x="3695700" y="3219450"/>
                <a:ext cx="762000" cy="533400"/>
              </a:xfrm>
              <a:prstGeom prst="trapezoid">
                <a:avLst>
                  <a:gd name="adj" fmla="val 30656"/>
                </a:avLst>
              </a:prstGeom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46304" tIns="73152" rIns="146304" bIns="73152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000" dirty="0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3759205" y="3286908"/>
                <a:ext cx="571672" cy="5769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/>
                  <a:t>Branch</a:t>
                </a:r>
              </a:p>
              <a:p>
                <a:r>
                  <a:rPr lang="en-US" sz="1100" b="1" dirty="0"/>
                  <a:t>Comp</a:t>
                </a:r>
              </a:p>
            </p:txBody>
          </p:sp>
        </p:grpSp>
        <p:sp>
          <p:nvSpPr>
            <p:cNvPr id="225" name="Freeform 53"/>
            <p:cNvSpPr>
              <a:spLocks/>
            </p:cNvSpPr>
            <p:nvPr/>
          </p:nvSpPr>
          <p:spPr bwMode="auto">
            <a:xfrm flipV="1">
              <a:off x="9222488" y="3950109"/>
              <a:ext cx="250237" cy="45719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226" name="Line 86"/>
            <p:cNvSpPr>
              <a:spLocks noChangeShapeType="1"/>
            </p:cNvSpPr>
            <p:nvPr/>
          </p:nvSpPr>
          <p:spPr bwMode="auto">
            <a:xfrm>
              <a:off x="9208148" y="3988562"/>
              <a:ext cx="63" cy="7419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100" dirty="0"/>
            </a:p>
          </p:txBody>
        </p:sp>
        <p:grpSp>
          <p:nvGrpSpPr>
            <p:cNvPr id="227" name="Group 226"/>
            <p:cNvGrpSpPr/>
            <p:nvPr/>
          </p:nvGrpSpPr>
          <p:grpSpPr>
            <a:xfrm>
              <a:off x="9475581" y="3033063"/>
              <a:ext cx="277273" cy="733854"/>
              <a:chOff x="5791200" y="1352550"/>
              <a:chExt cx="152400" cy="533400"/>
            </a:xfrm>
          </p:grpSpPr>
          <p:sp>
            <p:nvSpPr>
              <p:cNvPr id="228" name="Trapezoid 227"/>
              <p:cNvSpPr/>
              <p:nvPr/>
            </p:nvSpPr>
            <p:spPr>
              <a:xfrm rot="5400000">
                <a:off x="5600700" y="1543050"/>
                <a:ext cx="533400" cy="152400"/>
              </a:xfrm>
              <a:prstGeom prst="trapezoid">
                <a:avLst>
                  <a:gd name="adj" fmla="val 62709"/>
                </a:avLst>
              </a:prstGeom>
              <a:solidFill>
                <a:srgbClr val="FFFFFF"/>
              </a:solidFill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600"/>
              </a:p>
            </p:txBody>
          </p:sp>
          <p:sp>
            <p:nvSpPr>
              <p:cNvPr id="229" name="TextBox 228"/>
              <p:cNvSpPr txBox="1"/>
              <p:nvPr/>
            </p:nvSpPr>
            <p:spPr>
              <a:xfrm>
                <a:off x="5807075" y="1390650"/>
                <a:ext cx="76200" cy="239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230" name="TextBox 229"/>
              <p:cNvSpPr txBox="1"/>
              <p:nvPr/>
            </p:nvSpPr>
            <p:spPr>
              <a:xfrm>
                <a:off x="5822863" y="1638302"/>
                <a:ext cx="52769" cy="239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dirty="0"/>
                  <a:t>0</a:t>
                </a:r>
              </a:p>
            </p:txBody>
          </p:sp>
        </p:grpSp>
        <p:sp>
          <p:nvSpPr>
            <p:cNvPr id="231" name="Freeform 53"/>
            <p:cNvSpPr>
              <a:spLocks/>
            </p:cNvSpPr>
            <p:nvPr/>
          </p:nvSpPr>
          <p:spPr bwMode="auto">
            <a:xfrm flipV="1">
              <a:off x="9218088" y="3521250"/>
              <a:ext cx="276719" cy="67520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232" name="Freeform 53"/>
            <p:cNvSpPr>
              <a:spLocks/>
            </p:cNvSpPr>
            <p:nvPr/>
          </p:nvSpPr>
          <p:spPr bwMode="auto">
            <a:xfrm flipV="1">
              <a:off x="9382495" y="3169723"/>
              <a:ext cx="100106" cy="45719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233" name="Line 86"/>
            <p:cNvSpPr>
              <a:spLocks noChangeShapeType="1"/>
            </p:cNvSpPr>
            <p:nvPr/>
          </p:nvSpPr>
          <p:spPr bwMode="auto">
            <a:xfrm>
              <a:off x="9360632" y="1956231"/>
              <a:ext cx="2127" cy="12706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100" dirty="0"/>
            </a:p>
          </p:txBody>
        </p:sp>
        <p:sp>
          <p:nvSpPr>
            <p:cNvPr id="234" name="Freeform 53"/>
            <p:cNvSpPr>
              <a:spLocks/>
            </p:cNvSpPr>
            <p:nvPr/>
          </p:nvSpPr>
          <p:spPr bwMode="auto">
            <a:xfrm flipV="1">
              <a:off x="9751424" y="3340510"/>
              <a:ext cx="189373" cy="45719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235" name="Line 86"/>
            <p:cNvSpPr>
              <a:spLocks noChangeShapeType="1"/>
            </p:cNvSpPr>
            <p:nvPr/>
          </p:nvSpPr>
          <p:spPr bwMode="auto">
            <a:xfrm>
              <a:off x="8066392" y="3004587"/>
              <a:ext cx="4316" cy="47808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100" dirty="0"/>
            </a:p>
          </p:txBody>
        </p:sp>
        <p:sp>
          <p:nvSpPr>
            <p:cNvPr id="236" name="Line 86"/>
            <p:cNvSpPr>
              <a:spLocks noChangeShapeType="1"/>
            </p:cNvSpPr>
            <p:nvPr/>
          </p:nvSpPr>
          <p:spPr bwMode="auto">
            <a:xfrm flipV="1">
              <a:off x="8055458" y="2997183"/>
              <a:ext cx="1143959" cy="276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237" name="Line 86"/>
            <p:cNvSpPr>
              <a:spLocks noChangeShapeType="1"/>
            </p:cNvSpPr>
            <p:nvPr/>
          </p:nvSpPr>
          <p:spPr bwMode="auto">
            <a:xfrm flipH="1">
              <a:off x="9212608" y="2997183"/>
              <a:ext cx="6472" cy="57547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100" dirty="0"/>
            </a:p>
          </p:txBody>
        </p:sp>
        <p:sp>
          <p:nvSpPr>
            <p:cNvPr id="238" name="Line 86"/>
            <p:cNvSpPr>
              <a:spLocks noChangeShapeType="1"/>
            </p:cNvSpPr>
            <p:nvPr/>
          </p:nvSpPr>
          <p:spPr bwMode="auto">
            <a:xfrm>
              <a:off x="4987224" y="1946495"/>
              <a:ext cx="4384271" cy="651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239" name="Line 86"/>
            <p:cNvSpPr>
              <a:spLocks noChangeShapeType="1"/>
            </p:cNvSpPr>
            <p:nvPr/>
          </p:nvSpPr>
          <p:spPr bwMode="auto">
            <a:xfrm flipV="1">
              <a:off x="2742175" y="2761881"/>
              <a:ext cx="2228280" cy="638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240" name="Line 86"/>
            <p:cNvSpPr>
              <a:spLocks noChangeShapeType="1"/>
            </p:cNvSpPr>
            <p:nvPr/>
          </p:nvSpPr>
          <p:spPr bwMode="auto">
            <a:xfrm flipH="1">
              <a:off x="4969701" y="1964757"/>
              <a:ext cx="754" cy="78954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100" dirty="0"/>
            </a:p>
          </p:txBody>
        </p:sp>
        <p:cxnSp>
          <p:nvCxnSpPr>
            <p:cNvPr id="241" name="Straight Arrow Connector 240"/>
            <p:cNvCxnSpPr/>
            <p:nvPr/>
          </p:nvCxnSpPr>
          <p:spPr bwMode="auto">
            <a:xfrm flipH="1" flipV="1">
              <a:off x="6302276" y="5702710"/>
              <a:ext cx="9852" cy="633187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42" name="Rectangle 39"/>
            <p:cNvSpPr>
              <a:spLocks noChangeArrowheads="1"/>
            </p:cNvSpPr>
            <p:nvPr/>
          </p:nvSpPr>
          <p:spPr bwMode="auto">
            <a:xfrm>
              <a:off x="5789373" y="6457416"/>
              <a:ext cx="867328" cy="5069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 err="1">
                  <a:solidFill>
                    <a:schemeClr val="tx2"/>
                  </a:solidFill>
                </a:rPr>
                <a:t>ImmSel</a:t>
              </a:r>
              <a:endParaRPr lang="en-US" sz="1050" b="1" dirty="0">
                <a:solidFill>
                  <a:schemeClr val="tx2"/>
                </a:solidFill>
              </a:endParaRPr>
            </a:p>
          </p:txBody>
        </p:sp>
        <p:sp>
          <p:nvSpPr>
            <p:cNvPr id="243" name="Line 58"/>
            <p:cNvSpPr>
              <a:spLocks noChangeShapeType="1"/>
            </p:cNvSpPr>
            <p:nvPr/>
          </p:nvSpPr>
          <p:spPr bwMode="auto">
            <a:xfrm flipH="1">
              <a:off x="8675292" y="4228159"/>
              <a:ext cx="9855" cy="21077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244" name="Line 58"/>
            <p:cNvSpPr>
              <a:spLocks noChangeShapeType="1"/>
            </p:cNvSpPr>
            <p:nvPr/>
          </p:nvSpPr>
          <p:spPr bwMode="auto">
            <a:xfrm flipH="1">
              <a:off x="8895579" y="4159791"/>
              <a:ext cx="15219" cy="21956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cxnSp>
          <p:nvCxnSpPr>
            <p:cNvPr id="245" name="Straight Arrow Connector 244"/>
            <p:cNvCxnSpPr/>
            <p:nvPr/>
          </p:nvCxnSpPr>
          <p:spPr bwMode="auto">
            <a:xfrm flipV="1">
              <a:off x="8424899" y="4301635"/>
              <a:ext cx="20333" cy="203426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grpSp>
          <p:nvGrpSpPr>
            <p:cNvPr id="246" name="Group 245"/>
            <p:cNvGrpSpPr/>
            <p:nvPr/>
          </p:nvGrpSpPr>
          <p:grpSpPr>
            <a:xfrm>
              <a:off x="1818411" y="2924934"/>
              <a:ext cx="277273" cy="733854"/>
              <a:chOff x="5791200" y="1352550"/>
              <a:chExt cx="152400" cy="533400"/>
            </a:xfrm>
          </p:grpSpPr>
          <p:sp>
            <p:nvSpPr>
              <p:cNvPr id="247" name="Trapezoid 246"/>
              <p:cNvSpPr/>
              <p:nvPr/>
            </p:nvSpPr>
            <p:spPr>
              <a:xfrm rot="5400000">
                <a:off x="5600700" y="1543050"/>
                <a:ext cx="533400" cy="152400"/>
              </a:xfrm>
              <a:prstGeom prst="trapezoid">
                <a:avLst>
                  <a:gd name="adj" fmla="val 62709"/>
                </a:avLst>
              </a:prstGeom>
              <a:solidFill>
                <a:srgbClr val="FFFFFF"/>
              </a:solidFill>
              <a:ln w="28575" cmpd="sng">
                <a:solidFill>
                  <a:schemeClr val="tx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3600"/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807075" y="1390650"/>
                <a:ext cx="76200" cy="239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000" dirty="0"/>
                  <a:t>1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5822863" y="1638302"/>
                <a:ext cx="52769" cy="2396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00" dirty="0"/>
                  <a:t>0</a:t>
                </a:r>
              </a:p>
            </p:txBody>
          </p:sp>
        </p:grpSp>
        <p:sp>
          <p:nvSpPr>
            <p:cNvPr id="250" name="Freeform 53"/>
            <p:cNvSpPr>
              <a:spLocks/>
            </p:cNvSpPr>
            <p:nvPr/>
          </p:nvSpPr>
          <p:spPr bwMode="auto">
            <a:xfrm flipV="1">
              <a:off x="1216354" y="3024859"/>
              <a:ext cx="617211" cy="79367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251" name="Line 86"/>
            <p:cNvSpPr>
              <a:spLocks noChangeShapeType="1"/>
            </p:cNvSpPr>
            <p:nvPr/>
          </p:nvSpPr>
          <p:spPr bwMode="auto">
            <a:xfrm flipH="1">
              <a:off x="1214651" y="1359310"/>
              <a:ext cx="1701" cy="174506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100" dirty="0"/>
            </a:p>
          </p:txBody>
        </p:sp>
        <p:sp>
          <p:nvSpPr>
            <p:cNvPr id="252" name="Line 86"/>
            <p:cNvSpPr>
              <a:spLocks noChangeShapeType="1"/>
            </p:cNvSpPr>
            <p:nvPr/>
          </p:nvSpPr>
          <p:spPr bwMode="auto">
            <a:xfrm flipV="1">
              <a:off x="1228171" y="1333021"/>
              <a:ext cx="9816146" cy="2201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253" name="Rectangle 252"/>
            <p:cNvSpPr>
              <a:spLocks noChangeArrowheads="1"/>
            </p:cNvSpPr>
            <p:nvPr/>
          </p:nvSpPr>
          <p:spPr bwMode="auto">
            <a:xfrm>
              <a:off x="1585569" y="6450088"/>
              <a:ext cx="742958" cy="5069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 err="1">
                  <a:solidFill>
                    <a:schemeClr val="tx2"/>
                  </a:solidFill>
                </a:rPr>
                <a:t>PCSel</a:t>
              </a:r>
              <a:endParaRPr lang="en-US" sz="1050" b="1" dirty="0">
                <a:solidFill>
                  <a:schemeClr val="tx2"/>
                </a:solidFill>
              </a:endParaRPr>
            </a:p>
          </p:txBody>
        </p:sp>
        <p:sp>
          <p:nvSpPr>
            <p:cNvPr id="254" name="Line 86"/>
            <p:cNvSpPr>
              <a:spLocks noChangeShapeType="1"/>
            </p:cNvSpPr>
            <p:nvPr/>
          </p:nvSpPr>
          <p:spPr bwMode="auto">
            <a:xfrm>
              <a:off x="2084888" y="3251858"/>
              <a:ext cx="226898" cy="53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cxnSp>
          <p:nvCxnSpPr>
            <p:cNvPr id="255" name="Straight Arrow Connector 254"/>
            <p:cNvCxnSpPr/>
            <p:nvPr/>
          </p:nvCxnSpPr>
          <p:spPr bwMode="auto">
            <a:xfrm flipH="1" flipV="1">
              <a:off x="1959019" y="3593914"/>
              <a:ext cx="26912" cy="277743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56" name="Line 86"/>
            <p:cNvSpPr>
              <a:spLocks noChangeShapeType="1"/>
            </p:cNvSpPr>
            <p:nvPr/>
          </p:nvSpPr>
          <p:spPr bwMode="auto">
            <a:xfrm flipH="1">
              <a:off x="11044317" y="2761209"/>
              <a:ext cx="4684" cy="94293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100" dirty="0"/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8110047" y="6488780"/>
              <a:ext cx="449483" cy="34619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 err="1">
                  <a:solidFill>
                    <a:schemeClr val="tx2"/>
                  </a:solidFill>
                </a:rPr>
                <a:t>BrUn</a:t>
              </a:r>
              <a:endParaRPr lang="en-US" sz="1050" b="1" dirty="0">
                <a:solidFill>
                  <a:schemeClr val="tx2"/>
                </a:solidFill>
              </a:endParaRP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8409489" y="6904288"/>
              <a:ext cx="438574" cy="34619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 err="1">
                  <a:solidFill>
                    <a:schemeClr val="tx2"/>
                  </a:solidFill>
                </a:rPr>
                <a:t>BrEq</a:t>
              </a:r>
              <a:endParaRPr lang="en-US" sz="1050" b="1" dirty="0">
                <a:solidFill>
                  <a:schemeClr val="tx2"/>
                </a:solidFill>
              </a:endParaRP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8712270" y="6488780"/>
              <a:ext cx="427664" cy="34619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50" b="1" dirty="0" err="1">
                  <a:solidFill>
                    <a:schemeClr val="tx2"/>
                  </a:solidFill>
                </a:rPr>
                <a:t>BrLT</a:t>
              </a:r>
              <a:endParaRPr lang="en-US" sz="1050" b="1" dirty="0">
                <a:solidFill>
                  <a:schemeClr val="tx2"/>
                </a:solidFill>
              </a:endParaRPr>
            </a:p>
          </p:txBody>
        </p:sp>
        <p:grpSp>
          <p:nvGrpSpPr>
            <p:cNvPr id="260" name="Group 259"/>
            <p:cNvGrpSpPr/>
            <p:nvPr/>
          </p:nvGrpSpPr>
          <p:grpSpPr>
            <a:xfrm>
              <a:off x="6891531" y="3243628"/>
              <a:ext cx="6380215" cy="3629885"/>
              <a:chOff x="7239000" y="2430859"/>
              <a:chExt cx="6380215" cy="3629885"/>
            </a:xfrm>
          </p:grpSpPr>
          <p:cxnSp>
            <p:nvCxnSpPr>
              <p:cNvPr id="263" name="Straight Arrow Connector 262"/>
              <p:cNvCxnSpPr/>
              <p:nvPr/>
            </p:nvCxnSpPr>
            <p:spPr bwMode="auto">
              <a:xfrm flipV="1">
                <a:off x="7239000" y="3807668"/>
                <a:ext cx="0" cy="173501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4" name="Straight Arrow Connector 263"/>
              <p:cNvCxnSpPr/>
              <p:nvPr/>
            </p:nvCxnSpPr>
            <p:spPr bwMode="auto">
              <a:xfrm flipV="1">
                <a:off x="10708493" y="3367602"/>
                <a:ext cx="0" cy="2116017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5" name="Straight Arrow Connector 264"/>
              <p:cNvCxnSpPr/>
              <p:nvPr/>
            </p:nvCxnSpPr>
            <p:spPr bwMode="auto">
              <a:xfrm flipV="1">
                <a:off x="9946493" y="3655155"/>
                <a:ext cx="0" cy="186797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sp>
            <p:nvSpPr>
              <p:cNvPr id="266" name="Rectangle 39"/>
              <p:cNvSpPr>
                <a:spLocks noChangeArrowheads="1"/>
              </p:cNvSpPr>
              <p:nvPr/>
            </p:nvSpPr>
            <p:spPr bwMode="auto">
              <a:xfrm>
                <a:off x="9631512" y="5553820"/>
                <a:ext cx="592402" cy="506924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67866" tIns="33338" rIns="67866" bIns="33338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050" b="1" dirty="0" err="1">
                    <a:solidFill>
                      <a:schemeClr val="tx2"/>
                    </a:solidFill>
                  </a:rPr>
                  <a:t>Bsel</a:t>
                </a:r>
                <a:endParaRPr lang="en-US" sz="1050" b="1" dirty="0">
                  <a:solidFill>
                    <a:schemeClr val="tx2"/>
                  </a:solidFill>
                </a:endParaRPr>
              </a:p>
            </p:txBody>
          </p:sp>
          <p:cxnSp>
            <p:nvCxnSpPr>
              <p:cNvPr id="267" name="Straight Arrow Connector 266"/>
              <p:cNvCxnSpPr/>
              <p:nvPr/>
            </p:nvCxnSpPr>
            <p:spPr bwMode="auto">
              <a:xfrm flipH="1" flipV="1">
                <a:off x="13606999" y="2430859"/>
                <a:ext cx="12216" cy="3148745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Arrow Connector 267"/>
              <p:cNvCxnSpPr/>
              <p:nvPr/>
            </p:nvCxnSpPr>
            <p:spPr bwMode="auto">
              <a:xfrm flipH="1" flipV="1">
                <a:off x="10022529" y="2904651"/>
                <a:ext cx="2340" cy="15219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69" name="Line 86"/>
            <p:cNvSpPr>
              <a:spLocks noChangeShapeType="1"/>
            </p:cNvSpPr>
            <p:nvPr/>
          </p:nvSpPr>
          <p:spPr bwMode="auto">
            <a:xfrm>
              <a:off x="9805327" y="3865863"/>
              <a:ext cx="4799" cy="246428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100" dirty="0"/>
            </a:p>
          </p:txBody>
        </p:sp>
        <p:sp>
          <p:nvSpPr>
            <p:cNvPr id="270" name="Line 86"/>
            <p:cNvSpPr>
              <a:spLocks noChangeShapeType="1"/>
            </p:cNvSpPr>
            <p:nvPr/>
          </p:nvSpPr>
          <p:spPr bwMode="auto">
            <a:xfrm>
              <a:off x="9677400" y="3869616"/>
              <a:ext cx="130048" cy="429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271" name="Line 86"/>
            <p:cNvSpPr>
              <a:spLocks noChangeShapeType="1"/>
            </p:cNvSpPr>
            <p:nvPr/>
          </p:nvSpPr>
          <p:spPr bwMode="auto">
            <a:xfrm flipV="1">
              <a:off x="4479836" y="922695"/>
              <a:ext cx="8394084" cy="1588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272" name="Line 86"/>
            <p:cNvSpPr>
              <a:spLocks noChangeShapeType="1"/>
            </p:cNvSpPr>
            <p:nvPr/>
          </p:nvSpPr>
          <p:spPr bwMode="auto">
            <a:xfrm>
              <a:off x="12877800" y="2420792"/>
              <a:ext cx="226898" cy="53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/>
            </a:p>
          </p:txBody>
        </p:sp>
        <p:sp>
          <p:nvSpPr>
            <p:cNvPr id="273" name="Line 86"/>
            <p:cNvSpPr>
              <a:spLocks noChangeShapeType="1"/>
            </p:cNvSpPr>
            <p:nvPr/>
          </p:nvSpPr>
          <p:spPr bwMode="auto">
            <a:xfrm>
              <a:off x="12873920" y="928422"/>
              <a:ext cx="3880" cy="150144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100" dirty="0"/>
            </a:p>
          </p:txBody>
        </p:sp>
        <p:sp>
          <p:nvSpPr>
            <p:cNvPr id="274" name="Rectangle 72"/>
            <p:cNvSpPr>
              <a:spLocks noChangeArrowheads="1"/>
            </p:cNvSpPr>
            <p:nvPr/>
          </p:nvSpPr>
          <p:spPr bwMode="auto">
            <a:xfrm>
              <a:off x="12633691" y="3460433"/>
              <a:ext cx="633860" cy="5069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>
                  <a:solidFill>
                    <a:schemeClr val="tx2"/>
                  </a:solidFill>
                </a:rPr>
                <a:t>mem</a:t>
              </a:r>
            </a:p>
          </p:txBody>
        </p:sp>
        <p:sp>
          <p:nvSpPr>
            <p:cNvPr id="275" name="Rectangle 72"/>
            <p:cNvSpPr>
              <a:spLocks noChangeArrowheads="1"/>
            </p:cNvSpPr>
            <p:nvPr/>
          </p:nvSpPr>
          <p:spPr bwMode="auto">
            <a:xfrm>
              <a:off x="12434773" y="2276349"/>
              <a:ext cx="463665" cy="5069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 err="1">
                  <a:solidFill>
                    <a:schemeClr val="tx2"/>
                  </a:solidFill>
                </a:rPr>
                <a:t>alu</a:t>
              </a:r>
              <a:endParaRPr lang="en-US" sz="1050" b="1" dirty="0">
                <a:solidFill>
                  <a:schemeClr val="tx2"/>
                </a:solidFill>
              </a:endParaRPr>
            </a:p>
          </p:txBody>
        </p:sp>
        <p:sp>
          <p:nvSpPr>
            <p:cNvPr id="276" name="Rectangle 72"/>
            <p:cNvSpPr>
              <a:spLocks noChangeArrowheads="1"/>
            </p:cNvSpPr>
            <p:nvPr/>
          </p:nvSpPr>
          <p:spPr bwMode="auto">
            <a:xfrm>
              <a:off x="1249811" y="2602866"/>
              <a:ext cx="463665" cy="5069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 err="1">
                  <a:solidFill>
                    <a:schemeClr val="tx2"/>
                  </a:solidFill>
                </a:rPr>
                <a:t>alu</a:t>
              </a:r>
              <a:endParaRPr lang="en-US" sz="1050" b="1" dirty="0">
                <a:solidFill>
                  <a:schemeClr val="tx2"/>
                </a:solidFill>
              </a:endParaRPr>
            </a:p>
          </p:txBody>
        </p:sp>
        <p:sp>
          <p:nvSpPr>
            <p:cNvPr id="288" name="Rectangle 287"/>
            <p:cNvSpPr>
              <a:spLocks noChangeArrowheads="1"/>
            </p:cNvSpPr>
            <p:nvPr/>
          </p:nvSpPr>
          <p:spPr bwMode="auto">
            <a:xfrm>
              <a:off x="1594097" y="6696851"/>
              <a:ext cx="740775" cy="5069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>
                  <a:solidFill>
                    <a:srgbClr val="C00000"/>
                  </a:solidFill>
                </a:rPr>
                <a:t>=pc+4</a:t>
              </a:r>
            </a:p>
          </p:txBody>
        </p:sp>
        <p:sp>
          <p:nvSpPr>
            <p:cNvPr id="290" name="Rectangle 289"/>
            <p:cNvSpPr>
              <a:spLocks noChangeArrowheads="1"/>
            </p:cNvSpPr>
            <p:nvPr/>
          </p:nvSpPr>
          <p:spPr bwMode="auto">
            <a:xfrm>
              <a:off x="6198872" y="6705601"/>
              <a:ext cx="372025" cy="5069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>
                  <a:solidFill>
                    <a:srgbClr val="C00000"/>
                  </a:solidFill>
                </a:rPr>
                <a:t>=*</a:t>
              </a:r>
            </a:p>
          </p:txBody>
        </p:sp>
        <p:sp>
          <p:nvSpPr>
            <p:cNvPr id="291" name="Rectangle 290"/>
            <p:cNvSpPr>
              <a:spLocks noChangeArrowheads="1"/>
            </p:cNvSpPr>
            <p:nvPr/>
          </p:nvSpPr>
          <p:spPr bwMode="auto">
            <a:xfrm>
              <a:off x="7020307" y="6705601"/>
              <a:ext cx="404754" cy="5069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>
                  <a:solidFill>
                    <a:srgbClr val="C00000"/>
                  </a:solidFill>
                </a:rPr>
                <a:t>=1</a:t>
              </a:r>
            </a:p>
          </p:txBody>
        </p:sp>
        <p:sp>
          <p:nvSpPr>
            <p:cNvPr id="292" name="Rectangle 291"/>
            <p:cNvSpPr>
              <a:spLocks noChangeArrowheads="1"/>
            </p:cNvSpPr>
            <p:nvPr/>
          </p:nvSpPr>
          <p:spPr bwMode="auto">
            <a:xfrm>
              <a:off x="8163791" y="6673856"/>
              <a:ext cx="372025" cy="5069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>
                  <a:solidFill>
                    <a:srgbClr val="C00000"/>
                  </a:solidFill>
                </a:rPr>
                <a:t>=*</a:t>
              </a:r>
            </a:p>
          </p:txBody>
        </p:sp>
        <p:sp>
          <p:nvSpPr>
            <p:cNvPr id="294" name="Rectangle 293"/>
            <p:cNvSpPr>
              <a:spLocks noChangeArrowheads="1"/>
            </p:cNvSpPr>
            <p:nvPr/>
          </p:nvSpPr>
          <p:spPr bwMode="auto">
            <a:xfrm>
              <a:off x="9431970" y="6553201"/>
              <a:ext cx="404754" cy="5069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>
                  <a:solidFill>
                    <a:srgbClr val="C00000"/>
                  </a:solidFill>
                </a:rPr>
                <a:t>=0</a:t>
              </a:r>
            </a:p>
          </p:txBody>
        </p:sp>
        <p:sp>
          <p:nvSpPr>
            <p:cNvPr id="295" name="Rectangle 294"/>
            <p:cNvSpPr>
              <a:spLocks noChangeArrowheads="1"/>
            </p:cNvSpPr>
            <p:nvPr/>
          </p:nvSpPr>
          <p:spPr bwMode="auto">
            <a:xfrm>
              <a:off x="9508170" y="6925452"/>
              <a:ext cx="404754" cy="5069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>
                  <a:solidFill>
                    <a:srgbClr val="C00000"/>
                  </a:solidFill>
                </a:rPr>
                <a:t>=0</a:t>
              </a:r>
            </a:p>
          </p:txBody>
        </p:sp>
        <p:sp>
          <p:nvSpPr>
            <p:cNvPr id="303" name="Rectangle 302"/>
            <p:cNvSpPr>
              <a:spLocks noChangeArrowheads="1"/>
            </p:cNvSpPr>
            <p:nvPr/>
          </p:nvSpPr>
          <p:spPr bwMode="auto">
            <a:xfrm>
              <a:off x="10076146" y="6705601"/>
              <a:ext cx="640405" cy="5069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>
                  <a:solidFill>
                    <a:srgbClr val="C00000"/>
                  </a:solidFill>
                </a:rPr>
                <a:t>=add</a:t>
              </a:r>
            </a:p>
          </p:txBody>
        </p:sp>
        <p:sp>
          <p:nvSpPr>
            <p:cNvPr id="305" name="Rectangle 304"/>
            <p:cNvSpPr>
              <a:spLocks noChangeArrowheads="1"/>
            </p:cNvSpPr>
            <p:nvPr/>
          </p:nvSpPr>
          <p:spPr bwMode="auto">
            <a:xfrm>
              <a:off x="11279812" y="6629401"/>
              <a:ext cx="769140" cy="5069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>
                  <a:solidFill>
                    <a:srgbClr val="C00000"/>
                  </a:solidFill>
                </a:rPr>
                <a:t>=Read</a:t>
              </a:r>
            </a:p>
          </p:txBody>
        </p:sp>
        <p:sp>
          <p:nvSpPr>
            <p:cNvPr id="306" name="Rectangle 305"/>
            <p:cNvSpPr>
              <a:spLocks noChangeArrowheads="1"/>
            </p:cNvSpPr>
            <p:nvPr/>
          </p:nvSpPr>
          <p:spPr bwMode="auto">
            <a:xfrm>
              <a:off x="13047361" y="6687058"/>
              <a:ext cx="404754" cy="5069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>
                  <a:solidFill>
                    <a:srgbClr val="C00000"/>
                  </a:solidFill>
                </a:rPr>
                <a:t>=1</a:t>
              </a:r>
            </a:p>
          </p:txBody>
        </p:sp>
        <p:sp>
          <p:nvSpPr>
            <p:cNvPr id="311" name="Rectangle 310"/>
            <p:cNvSpPr>
              <a:spLocks noChangeArrowheads="1"/>
            </p:cNvSpPr>
            <p:nvPr/>
          </p:nvSpPr>
          <p:spPr bwMode="auto">
            <a:xfrm>
              <a:off x="8668644" y="6657759"/>
              <a:ext cx="372025" cy="5069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>
                  <a:solidFill>
                    <a:srgbClr val="C00000"/>
                  </a:solidFill>
                </a:rPr>
                <a:t>=*</a:t>
              </a:r>
            </a:p>
          </p:txBody>
        </p:sp>
        <p:sp>
          <p:nvSpPr>
            <p:cNvPr id="312" name="Rectangle 311"/>
            <p:cNvSpPr>
              <a:spLocks noChangeArrowheads="1"/>
            </p:cNvSpPr>
            <p:nvPr/>
          </p:nvSpPr>
          <p:spPr bwMode="auto">
            <a:xfrm>
              <a:off x="8884221" y="6887746"/>
              <a:ext cx="372025" cy="5069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050" b="1" dirty="0">
                  <a:solidFill>
                    <a:srgbClr val="C00000"/>
                  </a:solidFill>
                </a:rPr>
                <a:t>=*</a:t>
              </a:r>
            </a:p>
          </p:txBody>
        </p:sp>
      </p:grpSp>
      <p:grpSp>
        <p:nvGrpSpPr>
          <p:cNvPr id="316" name="Group 315"/>
          <p:cNvGrpSpPr/>
          <p:nvPr/>
        </p:nvGrpSpPr>
        <p:grpSpPr>
          <a:xfrm>
            <a:off x="1311431" y="7315200"/>
            <a:ext cx="12673268" cy="276999"/>
            <a:chOff x="-1367593" y="4629150"/>
            <a:chExt cx="7920793" cy="296785"/>
          </a:xfrm>
        </p:grpSpPr>
        <p:cxnSp>
          <p:nvCxnSpPr>
            <p:cNvPr id="317" name="Straight Connector 316"/>
            <p:cNvCxnSpPr/>
            <p:nvPr/>
          </p:nvCxnSpPr>
          <p:spPr>
            <a:xfrm>
              <a:off x="1066800" y="4857750"/>
              <a:ext cx="5486400" cy="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 flipH="1"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319"/>
            <p:cNvSpPr txBox="1"/>
            <p:nvPr/>
          </p:nvSpPr>
          <p:spPr>
            <a:xfrm>
              <a:off x="2789824" y="4629150"/>
              <a:ext cx="1120098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b="1" dirty="0" err="1">
                  <a:latin typeface="Courier New"/>
                  <a:cs typeface="Courier New"/>
                </a:rPr>
                <a:t>Reg</a:t>
              </a:r>
              <a:r>
                <a:rPr lang="en-US" sz="1800" b="1" dirty="0">
                  <a:latin typeface="Courier New"/>
                  <a:cs typeface="Courier New"/>
                </a:rPr>
                <a:t>[2]+</a:t>
              </a:r>
              <a:r>
                <a:rPr lang="en-US" sz="1800" b="1" dirty="0" err="1">
                  <a:latin typeface="Courier New"/>
                  <a:cs typeface="Courier New"/>
                </a:rPr>
                <a:t>Reg</a:t>
              </a:r>
              <a:r>
                <a:rPr lang="en-US" sz="1800" b="1" dirty="0">
                  <a:latin typeface="Courier New"/>
                  <a:cs typeface="Courier New"/>
                </a:rPr>
                <a:t>[3]</a:t>
              </a:r>
            </a:p>
          </p:txBody>
        </p:sp>
        <p:cxnSp>
          <p:nvCxnSpPr>
            <p:cNvPr id="321" name="Straight Connector 320"/>
            <p:cNvCxnSpPr/>
            <p:nvPr/>
          </p:nvCxnSpPr>
          <p:spPr>
            <a:xfrm flipH="1"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1066800" y="4629150"/>
              <a:ext cx="5486400" cy="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TextBox 323"/>
            <p:cNvSpPr txBox="1"/>
            <p:nvPr/>
          </p:nvSpPr>
          <p:spPr>
            <a:xfrm>
              <a:off x="-1367593" y="4629150"/>
              <a:ext cx="184346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 err="1"/>
                <a:t>wb</a:t>
              </a:r>
              <a:endParaRPr lang="en-US" sz="1800" dirty="0"/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5075824" y="4629150"/>
              <a:ext cx="1120098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b="1" dirty="0" err="1">
                  <a:latin typeface="Courier New"/>
                  <a:cs typeface="Courier New"/>
                </a:rPr>
                <a:t>Reg</a:t>
              </a:r>
              <a:r>
                <a:rPr lang="en-US" sz="1800" b="1" dirty="0">
                  <a:latin typeface="Courier New"/>
                  <a:cs typeface="Courier New"/>
                </a:rPr>
                <a:t>[7]+</a:t>
              </a:r>
              <a:r>
                <a:rPr lang="en-US" sz="1800" b="1" dirty="0" err="1">
                  <a:latin typeface="Courier New"/>
                  <a:cs typeface="Courier New"/>
                </a:rPr>
                <a:t>Reg</a:t>
              </a:r>
              <a:r>
                <a:rPr lang="en-US" sz="1800" b="1" dirty="0">
                  <a:latin typeface="Courier New"/>
                  <a:cs typeface="Courier New"/>
                </a:rPr>
                <a:t>[9]</a:t>
              </a:r>
            </a:p>
          </p:txBody>
        </p:sp>
      </p:grpSp>
      <p:grpSp>
        <p:nvGrpSpPr>
          <p:cNvPr id="326" name="Group 325"/>
          <p:cNvGrpSpPr/>
          <p:nvPr/>
        </p:nvGrpSpPr>
        <p:grpSpPr>
          <a:xfrm>
            <a:off x="761998" y="5638801"/>
            <a:ext cx="13030202" cy="277000"/>
            <a:chOff x="-295276" y="4629150"/>
            <a:chExt cx="8143876" cy="296786"/>
          </a:xfrm>
        </p:grpSpPr>
        <p:cxnSp>
          <p:nvCxnSpPr>
            <p:cNvPr id="327" name="Straight Connector 326"/>
            <p:cNvCxnSpPr/>
            <p:nvPr/>
          </p:nvCxnSpPr>
          <p:spPr>
            <a:xfrm>
              <a:off x="1066800" y="4857750"/>
              <a:ext cx="6781800" cy="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 flipH="1"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TextBox 330"/>
            <p:cNvSpPr txBox="1"/>
            <p:nvPr/>
          </p:nvSpPr>
          <p:spPr>
            <a:xfrm>
              <a:off x="2552774" y="4629150"/>
              <a:ext cx="947776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b="1" dirty="0">
                  <a:latin typeface="Courier New"/>
                  <a:cs typeface="Courier New"/>
                </a:rPr>
                <a:t>add control</a:t>
              </a:r>
            </a:p>
          </p:txBody>
        </p:sp>
        <p:cxnSp>
          <p:nvCxnSpPr>
            <p:cNvPr id="332" name="Straight Connector 331"/>
            <p:cNvCxnSpPr/>
            <p:nvPr/>
          </p:nvCxnSpPr>
          <p:spPr>
            <a:xfrm flipH="1"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 flipH="1"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1066800" y="4629150"/>
              <a:ext cx="6781800" cy="0"/>
            </a:xfrm>
            <a:prstGeom prst="line">
              <a:avLst/>
            </a:prstGeom>
            <a:ln w="28575" cap="rnd" cmpd="sng"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TextBox 335"/>
            <p:cNvSpPr txBox="1"/>
            <p:nvPr/>
          </p:nvSpPr>
          <p:spPr>
            <a:xfrm>
              <a:off x="5372171" y="4629150"/>
              <a:ext cx="947776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b="1" dirty="0">
                  <a:latin typeface="Courier New"/>
                  <a:cs typeface="Courier New"/>
                </a:rPr>
                <a:t>add control</a:t>
              </a:r>
            </a:p>
          </p:txBody>
        </p:sp>
        <p:sp>
          <p:nvSpPr>
            <p:cNvPr id="337" name="TextBox 336"/>
            <p:cNvSpPr txBox="1"/>
            <p:nvPr/>
          </p:nvSpPr>
          <p:spPr>
            <a:xfrm>
              <a:off x="-295276" y="4629151"/>
              <a:ext cx="1249391" cy="2967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dirty="0"/>
                <a:t>     Control logic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6946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- Title Slide copy">
  <a:themeElements>
    <a:clrScheme name="">
      <a:dk1>
        <a:srgbClr val="FC0128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99"/>
      </a:accent2>
      <a:accent3>
        <a:srgbClr val="FFFFFF"/>
      </a:accent3>
      <a:accent4>
        <a:srgbClr val="D70121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Slide copy">
      <a:majorFont>
        <a:latin typeface="Helvetica"/>
        <a:ea typeface="ヒラギノ角ゴ ProN W6"/>
        <a:cs typeface="ヒラギノ角ゴ ProN W6"/>
      </a:majorFont>
      <a:minorFont>
        <a:latin typeface="Helvetica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Slide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Title and Content">
  <a:themeElements>
    <a:clrScheme name="">
      <a:dk1>
        <a:srgbClr val="FC0128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70121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Title and Content">
      <a:majorFont>
        <a:latin typeface="Helvetica"/>
        <a:ea typeface="ヒラギノ角ゴ ProN W6"/>
        <a:cs typeface="ヒラギノ角ゴ ProN W6"/>
      </a:majorFont>
      <a:minorFont>
        <a:latin typeface="Helvetica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19430</TotalTime>
  <Pages>0</Pages>
  <Words>1779</Words>
  <Characters>0</Characters>
  <Application>Microsoft Office PowerPoint</Application>
  <PresentationFormat>Custom</PresentationFormat>
  <Lines>0</Lines>
  <Paragraphs>1126</Paragraphs>
  <Slides>20</Slides>
  <Notes>12</Notes>
  <HiddenSlides>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ＭＳ Ｐゴシック</vt:lpstr>
      <vt:lpstr>Arial</vt:lpstr>
      <vt:lpstr>Calibri</vt:lpstr>
      <vt:lpstr>Courier</vt:lpstr>
      <vt:lpstr>Courier New</vt:lpstr>
      <vt:lpstr>Gill Sans</vt:lpstr>
      <vt:lpstr>Helvetica</vt:lpstr>
      <vt:lpstr>Symbol</vt:lpstr>
      <vt:lpstr>Times</vt:lpstr>
      <vt:lpstr>Wingdings</vt:lpstr>
      <vt:lpstr>ヒラギノ角ゴ ProN W3</vt:lpstr>
      <vt:lpstr>ヒラギノ角ゴ ProN W6</vt:lpstr>
      <vt:lpstr>Default - Title Slide copy</vt:lpstr>
      <vt:lpstr>Default - Title and Content</vt:lpstr>
      <vt:lpstr>CONTROL</vt:lpstr>
      <vt:lpstr>Review</vt:lpstr>
      <vt:lpstr>Recap: Complete RV32I ISA</vt:lpstr>
      <vt:lpstr>Complete Single-Cycle RV32I Datapath!</vt:lpstr>
      <vt:lpstr>Register Transfer Level (RTL)</vt:lpstr>
      <vt:lpstr>Our Single-Core Computer (w/o FPU, SIMD)</vt:lpstr>
      <vt:lpstr>Single-Cycle RV32I Datapath and Control</vt:lpstr>
      <vt:lpstr>Example: add</vt:lpstr>
      <vt:lpstr>add Execution</vt:lpstr>
      <vt:lpstr>Example: sw</vt:lpstr>
      <vt:lpstr>Example: beq</vt:lpstr>
      <vt:lpstr>Peer Instruction(s): Critical Path  (yellkey) </vt:lpstr>
      <vt:lpstr>Peer Instruction(s): Critical Path  (citizen   try) </vt:lpstr>
      <vt:lpstr>Instruction Timing</vt:lpstr>
      <vt:lpstr>Instruction Timing</vt:lpstr>
      <vt:lpstr>Control Logic Truth Table</vt:lpstr>
      <vt:lpstr>Control Realization Options</vt:lpstr>
      <vt:lpstr>Single-Cycle RISC-V RV32I Datapath</vt:lpstr>
      <vt:lpstr>Single-Cycle RISC-V RV32I Datapath</vt:lpstr>
      <vt:lpstr>“And In conclusion…”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CS61C - Lecture 13</dc:title>
  <dc:subject/>
  <dc:creator>John Wawrzynek</dc:creator>
  <cp:keywords/>
  <dc:description/>
  <cp:lastModifiedBy>User</cp:lastModifiedBy>
  <cp:revision>394</cp:revision>
  <cp:lastPrinted>2019-10-08T22:59:17Z</cp:lastPrinted>
  <dcterms:modified xsi:type="dcterms:W3CDTF">2025-02-14T08:30:08Z</dcterms:modified>
</cp:coreProperties>
</file>