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8" r:id="rId3"/>
    <p:sldId id="260" r:id="rId4"/>
    <p:sldId id="261" r:id="rId5"/>
    <p:sldId id="262" r:id="rId6"/>
    <p:sldId id="263" r:id="rId7"/>
    <p:sldId id="264" r:id="rId8"/>
    <p:sldId id="265" r:id="rId9"/>
    <p:sldId id="267" r:id="rId10"/>
    <p:sldId id="266" r:id="rId11"/>
  </p:sldIdLst>
  <p:sldSz cx="9144000" cy="5143500" type="screen16x9"/>
  <p:notesSz cx="6858000" cy="9144000"/>
  <p:embeddedFontLst>
    <p:embeddedFont>
      <p:font typeface="Dosis" pitchFamily="2" charset="0"/>
      <p:regular r:id="rId13"/>
      <p:bold r:id="rId14"/>
    </p:embeddedFont>
    <p:embeddedFont>
      <p:font typeface="Muli" panose="020B0604020202020204" charset="0"/>
      <p:regular r:id="rId15"/>
    </p:embeddedFont>
    <p:embeddedFont>
      <p:font typeface="Nunito" pitchFamily="2" charset="0"/>
      <p:regular r:id="rId16"/>
      <p:bold r:id="rId17"/>
      <p:italic r:id="rId18"/>
      <p:boldItalic r:id="rId19"/>
    </p:embeddedFont>
    <p:embeddedFont>
      <p:font typeface="Rubik" panose="020B0604020202020204" charset="-79"/>
      <p:regular r:id="rId20"/>
      <p:bold r:id="rId21"/>
      <p:italic r:id="rId22"/>
      <p:boldItalic r:id="rId23"/>
    </p:embeddedFont>
    <p:embeddedFont>
      <p:font typeface="Rubik Light" panose="020B0604020202020204" charset="-79"/>
      <p:regular r:id="rId24"/>
      <p:bold r:id="rId25"/>
      <p:italic r:id="rId26"/>
      <p:boldItalic r:id="rId27"/>
    </p:embeddedFont>
    <p:embeddedFont>
      <p:font typeface="Rubik Medium" panose="020B0604020202020204" charset="-79"/>
      <p:regular r:id="rId28"/>
      <p:bold r:id="rId29"/>
      <p:italic r:id="rId30"/>
      <p:boldItalic r:id="rId31"/>
    </p:embeddedFont>
    <p:embeddedFont>
      <p:font typeface="Rubik SemiBold" panose="020B0604020202020204" charset="-79"/>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1nl8uAJepcjcA2CnLI/GAkZt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44" y="4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5ee86830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4495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7900" y="1596200"/>
            <a:ext cx="6239100" cy="1800463"/>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3500" b="1" i="0" u="none" strike="noStrike" cap="none" dirty="0">
                <a:solidFill>
                  <a:schemeClr val="lt1"/>
                </a:solidFill>
                <a:latin typeface="Rubik"/>
                <a:ea typeface="Rubik"/>
                <a:cs typeface="Rubik"/>
                <a:sym typeface="Rubik"/>
              </a:rPr>
              <a:t>Analisis Kinerja </a:t>
            </a:r>
            <a:r>
              <a:rPr lang="en" sz="3500" b="1" dirty="0">
                <a:solidFill>
                  <a:schemeClr val="lt1"/>
                </a:solidFill>
                <a:latin typeface="Rubik"/>
                <a:ea typeface="Rubik"/>
                <a:cs typeface="Rubik"/>
                <a:sym typeface="Rubik"/>
              </a:rPr>
              <a:t>Bisnis Kimia Farma Tahun 2020 - 2023</a:t>
            </a:r>
            <a:endParaRPr sz="3500" b="0" i="0" u="none" strike="noStrike" cap="none" dirty="0">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a:solidFill>
                  <a:schemeClr val="lt1"/>
                </a:solidFill>
                <a:latin typeface="Rubik SemiBold"/>
                <a:ea typeface="Rubik SemiBold"/>
                <a:cs typeface="Rubik SemiBold"/>
                <a:sym typeface="Rubik SemiBold"/>
              </a:rPr>
              <a:t>Kimia Farma </a:t>
            </a:r>
            <a:r>
              <a:rPr lang="en" sz="2500" b="0" i="0" u="none" strike="noStrike" cap="none">
                <a:solidFill>
                  <a:schemeClr val="lt1"/>
                </a:solidFill>
                <a:latin typeface="Rubik SemiBold"/>
                <a:ea typeface="Rubik SemiBold"/>
                <a:cs typeface="Rubik SemiBold"/>
                <a:sym typeface="Rubik SemiBold"/>
              </a:rPr>
              <a:t>- </a:t>
            </a:r>
            <a:r>
              <a:rPr lang="en" sz="2500">
                <a:solidFill>
                  <a:schemeClr val="lt1"/>
                </a:solidFill>
                <a:latin typeface="Rubik SemiBold"/>
                <a:ea typeface="Rubik SemiBold"/>
                <a:cs typeface="Rubik SemiBold"/>
                <a:sym typeface="Rubik SemiBold"/>
              </a:rPr>
              <a:t>Big Data Analytics</a:t>
            </a:r>
            <a:endParaRPr sz="2500" b="0" i="0" u="none" strike="noStrike" cap="non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1415742"/>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chemeClr val="lt1"/>
                </a:solidFill>
                <a:latin typeface="Rubik Light"/>
                <a:ea typeface="Rubik Light"/>
                <a:cs typeface="Rubik Light"/>
                <a:sym typeface="Rubik Light"/>
              </a:rPr>
              <a:t>Presented by</a:t>
            </a:r>
            <a:endParaRPr sz="2000" b="0" i="0" u="none" strike="noStrike" cap="none" dirty="0">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dirty="0">
                <a:solidFill>
                  <a:schemeClr val="lt1"/>
                </a:solidFill>
                <a:latin typeface="Rubik Light"/>
                <a:ea typeface="Rubik Light"/>
                <a:cs typeface="Rubik Light"/>
                <a:sym typeface="Rubik Light"/>
              </a:rPr>
              <a:t>Candraditya Dwaya Putra</a:t>
            </a:r>
            <a:endParaRPr sz="3000" b="0" i="0" u="none" strike="noStrike" cap="none" dirty="0">
              <a:solidFill>
                <a:schemeClr val="lt1"/>
              </a:solidFill>
              <a:latin typeface="Rubik Light"/>
              <a:ea typeface="Rubik Light"/>
              <a:cs typeface="Rubik Light"/>
              <a:sym typeface="Rubik Light"/>
            </a:endParaRPr>
          </a:p>
        </p:txBody>
      </p:sp>
      <p:pic>
        <p:nvPicPr>
          <p:cNvPr id="61" name="Google Shape;61;p1"/>
          <p:cNvPicPr preferRelativeResize="0"/>
          <p:nvPr/>
        </p:nvPicPr>
        <p:blipFill>
          <a:blip r:embed="rId5">
            <a:alphaModFix/>
          </a:blip>
          <a:stretch>
            <a:fillRect/>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52" name="Google Shape;152;p8"/>
          <p:cNvSpPr txBox="1"/>
          <p:nvPr/>
        </p:nvSpPr>
        <p:spPr>
          <a:xfrm>
            <a:off x="2376000" y="1939850"/>
            <a:ext cx="4392000" cy="8772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3" name="Google Shape;153;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2" name="Google Shape;103;p4">
            <a:extLst>
              <a:ext uri="{FF2B5EF4-FFF2-40B4-BE49-F238E27FC236}">
                <a16:creationId xmlns:a16="http://schemas.microsoft.com/office/drawing/2014/main" id="{E66BEA6A-C4C8-D81D-2349-CA11EA6D1174}"/>
              </a:ext>
            </a:extLst>
          </p:cNvPr>
          <p:cNvPicPr preferRelativeResize="0"/>
          <p:nvPr/>
        </p:nvPicPr>
        <p:blipFill>
          <a:blip r:embed="rId5">
            <a:alphaModFix/>
          </a:blip>
          <a:stretch>
            <a:fillRect/>
          </a:stretch>
        </p:blipFill>
        <p:spPr>
          <a:xfrm>
            <a:off x="4791974" y="4110399"/>
            <a:ext cx="1800020" cy="646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73" name="Google Shape;73;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74" name="Google Shape;74;p3"/>
          <p:cNvSpPr/>
          <p:nvPr/>
        </p:nvSpPr>
        <p:spPr>
          <a:xfrm>
            <a:off x="0" y="0"/>
            <a:ext cx="4572000" cy="5143500"/>
          </a:xfrm>
          <a:prstGeom prst="rect">
            <a:avLst/>
          </a:prstGeom>
          <a:solidFill>
            <a:srgbClr val="019FAB">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
          <p:cNvSpPr txBox="1"/>
          <p:nvPr/>
        </p:nvSpPr>
        <p:spPr>
          <a:xfrm>
            <a:off x="4867250" y="95917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dirty="0">
                <a:solidFill>
                  <a:srgbClr val="000000"/>
                </a:solidFill>
                <a:latin typeface="Rubik SemiBold"/>
                <a:ea typeface="Rubik SemiBold"/>
                <a:cs typeface="Rubik SemiBold"/>
                <a:sym typeface="Rubik SemiBold"/>
              </a:rPr>
              <a:t>Candraditya Dwaya Putra</a:t>
            </a:r>
            <a:endParaRPr sz="2000" b="0" i="0" u="none" strike="noStrike" cap="none" dirty="0">
              <a:solidFill>
                <a:srgbClr val="000000"/>
              </a:solidFill>
              <a:latin typeface="Rubik SemiBold"/>
              <a:ea typeface="Rubik SemiBold"/>
              <a:cs typeface="Rubik SemiBold"/>
              <a:sym typeface="Rubik SemiBold"/>
            </a:endParaRPr>
          </a:p>
        </p:txBody>
      </p:sp>
      <p:sp>
        <p:nvSpPr>
          <p:cNvPr id="78" name="Google Shape;78;p3"/>
          <p:cNvSpPr txBox="1"/>
          <p:nvPr/>
        </p:nvSpPr>
        <p:spPr>
          <a:xfrm>
            <a:off x="4867250" y="160417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dirty="0">
                <a:solidFill>
                  <a:srgbClr val="019FAB"/>
                </a:solidFill>
                <a:latin typeface="Rubik SemiBold"/>
                <a:ea typeface="Rubik SemiBold"/>
                <a:cs typeface="Rubik SemiBold"/>
                <a:sym typeface="Rubik SemiBold"/>
              </a:rPr>
              <a:t>GIS Coordinator</a:t>
            </a:r>
            <a:endParaRPr sz="2000" b="0" i="0" u="none" strike="noStrike" cap="none" dirty="0">
              <a:solidFill>
                <a:srgbClr val="019FAB"/>
              </a:solidFill>
              <a:latin typeface="Rubik SemiBold"/>
              <a:ea typeface="Rubik SemiBold"/>
              <a:cs typeface="Rubik SemiBold"/>
              <a:sym typeface="Rubik SemiBold"/>
            </a:endParaRPr>
          </a:p>
        </p:txBody>
      </p:sp>
      <p:sp>
        <p:nvSpPr>
          <p:cNvPr id="79" name="Google Shape;79;p3"/>
          <p:cNvSpPr txBox="1"/>
          <p:nvPr/>
        </p:nvSpPr>
        <p:spPr>
          <a:xfrm>
            <a:off x="4867250" y="2453075"/>
            <a:ext cx="3504600" cy="2443716"/>
          </a:xfrm>
          <a:prstGeom prst="rect">
            <a:avLst/>
          </a:prstGeom>
          <a:noFill/>
          <a:ln>
            <a:noFill/>
          </a:ln>
        </p:spPr>
        <p:txBody>
          <a:bodyPr spcFirstLastPara="1" wrap="square" lIns="91425" tIns="91425" rIns="91425" bIns="91425" anchor="t" anchorCtr="0">
            <a:spAutoFit/>
          </a:bodyPr>
          <a:lstStyle/>
          <a:p>
            <a:pPr marL="0" lvl="0" indent="0" algn="just" rtl="0">
              <a:lnSpc>
                <a:spcPct val="95000"/>
              </a:lnSpc>
              <a:spcBef>
                <a:spcPts val="0"/>
              </a:spcBef>
              <a:spcAft>
                <a:spcPts val="1200"/>
              </a:spcAft>
              <a:buSzPts val="1018"/>
              <a:buNone/>
            </a:pPr>
            <a:r>
              <a:rPr lang="en-US" sz="1200" dirty="0">
                <a:solidFill>
                  <a:schemeClr val="dk1"/>
                </a:solidFill>
                <a:latin typeface="Nunito"/>
                <a:ea typeface="Nunito"/>
                <a:cs typeface="Nunito"/>
                <a:sym typeface="Nunito"/>
              </a:rPr>
              <a:t>“</a:t>
            </a:r>
            <a:r>
              <a:rPr lang="en-US" sz="1200" b="1" dirty="0">
                <a:solidFill>
                  <a:schemeClr val="dk1"/>
                </a:solidFill>
                <a:latin typeface="Nunito"/>
                <a:ea typeface="Nunito"/>
                <a:cs typeface="Nunito"/>
                <a:sym typeface="Nunito"/>
              </a:rPr>
              <a:t>Have more than 11 years professional career in GIS and Management geodatabase. Good knowledge </a:t>
            </a:r>
            <a:r>
              <a:rPr lang="en-US" sz="1200" b="1" dirty="0" err="1">
                <a:solidFill>
                  <a:schemeClr val="dk1"/>
                </a:solidFill>
                <a:latin typeface="Nunito"/>
                <a:ea typeface="Nunito"/>
                <a:cs typeface="Nunito"/>
                <a:sym typeface="Nunito"/>
              </a:rPr>
              <a:t>WebGIS</a:t>
            </a:r>
            <a:r>
              <a:rPr lang="en-US" sz="1200" b="1" dirty="0">
                <a:solidFill>
                  <a:schemeClr val="dk1"/>
                </a:solidFill>
                <a:latin typeface="Nunito"/>
                <a:ea typeface="Nunito"/>
                <a:cs typeface="Nunito"/>
                <a:sym typeface="Nunito"/>
              </a:rPr>
              <a:t> Development, with strong experience Geospatial data in Forestry, environmental and regional planning. Skilled at data collection and analysis that elicits accurate and valuable information utilizing technical principles and theories. Technical proficiencies include  SQL, Python, Machine Learning, MS Office, ESRI GIS, QGIS, HTML, CSS/Bootstrap, </a:t>
            </a:r>
            <a:r>
              <a:rPr lang="en-US" sz="1200" b="1" dirty="0" err="1">
                <a:solidFill>
                  <a:schemeClr val="dk1"/>
                </a:solidFill>
                <a:latin typeface="Nunito"/>
                <a:ea typeface="Nunito"/>
                <a:cs typeface="Nunito"/>
                <a:sym typeface="Nunito"/>
              </a:rPr>
              <a:t>Javascript</a:t>
            </a:r>
            <a:r>
              <a:rPr lang="en-US" sz="1200" b="1" dirty="0">
                <a:solidFill>
                  <a:schemeClr val="dk1"/>
                </a:solidFill>
                <a:latin typeface="Nunito"/>
                <a:ea typeface="Nunito"/>
                <a:cs typeface="Nunito"/>
                <a:sym typeface="Nunito"/>
              </a:rPr>
              <a:t>, geomorphology and Geospatial Software</a:t>
            </a:r>
            <a:r>
              <a:rPr lang="en-US" sz="1200" dirty="0">
                <a:solidFill>
                  <a:schemeClr val="dk1"/>
                </a:solidFill>
                <a:latin typeface="Nunito"/>
                <a:ea typeface="Nunito"/>
                <a:cs typeface="Nunito"/>
                <a:sym typeface="Nunito"/>
              </a:rPr>
              <a:t>. ”</a:t>
            </a:r>
            <a:endParaRPr lang="en-US" sz="2400" dirty="0"/>
          </a:p>
        </p:txBody>
      </p:sp>
      <p:sp>
        <p:nvSpPr>
          <p:cNvPr id="80" name="Google Shape;80;p3"/>
          <p:cNvSpPr txBox="1"/>
          <p:nvPr/>
        </p:nvSpPr>
        <p:spPr>
          <a:xfrm>
            <a:off x="1004800" y="3306025"/>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dirty="0">
                <a:latin typeface="Rubik Medium"/>
                <a:ea typeface="Rubik Medium"/>
                <a:cs typeface="Rubik Medium"/>
                <a:sym typeface="Rubik Medium"/>
              </a:rPr>
              <a:t>Kota Bekasi</a:t>
            </a:r>
            <a:endParaRPr sz="1200" u="none" strike="noStrike" cap="none" dirty="0">
              <a:solidFill>
                <a:srgbClr val="000000"/>
              </a:solidFill>
              <a:latin typeface="Rubik Medium"/>
              <a:ea typeface="Rubik Medium"/>
              <a:cs typeface="Rubik Medium"/>
              <a:sym typeface="Rubik Medium"/>
            </a:endParaRPr>
          </a:p>
        </p:txBody>
      </p:sp>
      <p:pic>
        <p:nvPicPr>
          <p:cNvPr id="81" name="Google Shape;81;p3"/>
          <p:cNvPicPr preferRelativeResize="0"/>
          <p:nvPr/>
        </p:nvPicPr>
        <p:blipFill>
          <a:blip r:embed="rId5">
            <a:alphaModFix/>
          </a:blip>
          <a:stretch>
            <a:fillRect/>
          </a:stretch>
        </p:blipFill>
        <p:spPr>
          <a:xfrm>
            <a:off x="510750" y="4151900"/>
            <a:ext cx="369300" cy="369300"/>
          </a:xfrm>
          <a:prstGeom prst="rect">
            <a:avLst/>
          </a:prstGeom>
          <a:noFill/>
          <a:ln>
            <a:noFill/>
          </a:ln>
        </p:spPr>
      </p:pic>
      <p:pic>
        <p:nvPicPr>
          <p:cNvPr id="82" name="Google Shape;82;p3"/>
          <p:cNvPicPr preferRelativeResize="0"/>
          <p:nvPr/>
        </p:nvPicPr>
        <p:blipFill>
          <a:blip r:embed="rId6">
            <a:alphaModFix/>
          </a:blip>
          <a:stretch>
            <a:fillRect/>
          </a:stretch>
        </p:blipFill>
        <p:spPr>
          <a:xfrm>
            <a:off x="495300" y="3290575"/>
            <a:ext cx="400201" cy="400201"/>
          </a:xfrm>
          <a:prstGeom prst="rect">
            <a:avLst/>
          </a:prstGeom>
          <a:noFill/>
          <a:ln>
            <a:noFill/>
          </a:ln>
        </p:spPr>
      </p:pic>
      <p:pic>
        <p:nvPicPr>
          <p:cNvPr id="83" name="Google Shape;83;p3"/>
          <p:cNvPicPr preferRelativeResize="0"/>
          <p:nvPr/>
        </p:nvPicPr>
        <p:blipFill>
          <a:blip r:embed="rId7">
            <a:alphaModFix/>
          </a:blip>
          <a:stretch>
            <a:fillRect/>
          </a:stretch>
        </p:blipFill>
        <p:spPr>
          <a:xfrm>
            <a:off x="504096" y="3789577"/>
            <a:ext cx="369300" cy="263511"/>
          </a:xfrm>
          <a:prstGeom prst="rect">
            <a:avLst/>
          </a:prstGeom>
          <a:noFill/>
          <a:ln>
            <a:noFill/>
          </a:ln>
        </p:spPr>
      </p:pic>
      <p:sp>
        <p:nvSpPr>
          <p:cNvPr id="84" name="Google Shape;84;p3"/>
          <p:cNvSpPr txBox="1"/>
          <p:nvPr/>
        </p:nvSpPr>
        <p:spPr>
          <a:xfrm>
            <a:off x="1004800" y="4128250"/>
            <a:ext cx="3504600" cy="55396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200" dirty="0">
                <a:solidFill>
                  <a:srgbClr val="000000"/>
                </a:solidFill>
                <a:latin typeface="Dosis"/>
              </a:rPr>
              <a:t>https://www.linkedin.com/in/candraditya-dwaya-putra-77719a66</a:t>
            </a:r>
          </a:p>
        </p:txBody>
      </p:sp>
      <p:sp>
        <p:nvSpPr>
          <p:cNvPr id="85" name="Google Shape;85;p3"/>
          <p:cNvSpPr txBox="1"/>
          <p:nvPr/>
        </p:nvSpPr>
        <p:spPr>
          <a:xfrm>
            <a:off x="1004800" y="3736688"/>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u="none" strike="noStrike" cap="none" dirty="0">
                <a:solidFill>
                  <a:srgbClr val="000000"/>
                </a:solidFill>
                <a:latin typeface="Rubik Medium"/>
                <a:ea typeface="Rubik Medium"/>
                <a:cs typeface="Rubik Medium"/>
                <a:sym typeface="Rubik Medium"/>
              </a:rPr>
              <a:t>candradityaputra1@gmail.com</a:t>
            </a:r>
            <a:endParaRPr sz="1200" u="none" strike="noStrike" cap="none" dirty="0">
              <a:solidFill>
                <a:srgbClr val="000000"/>
              </a:solidFill>
              <a:latin typeface="Rubik Medium"/>
              <a:ea typeface="Rubik Medium"/>
              <a:cs typeface="Rubik Medium"/>
              <a:sym typeface="Rubik Medium"/>
            </a:endParaRPr>
          </a:p>
        </p:txBody>
      </p:sp>
      <p:sp>
        <p:nvSpPr>
          <p:cNvPr id="2" name="Freeform 13">
            <a:extLst>
              <a:ext uri="{FF2B5EF4-FFF2-40B4-BE49-F238E27FC236}">
                <a16:creationId xmlns:a16="http://schemas.microsoft.com/office/drawing/2014/main" id="{B287BC1B-79C3-883E-DBD9-BD304AEF8057}"/>
              </a:ext>
            </a:extLst>
          </p:cNvPr>
          <p:cNvSpPr/>
          <p:nvPr/>
        </p:nvSpPr>
        <p:spPr>
          <a:xfrm>
            <a:off x="491212" y="4681296"/>
            <a:ext cx="400201" cy="376188"/>
          </a:xfrm>
          <a:custGeom>
            <a:avLst/>
            <a:gdLst/>
            <a:ahLst/>
            <a:cxnLst/>
            <a:rect l="l" t="t" r="r" b="b"/>
            <a:pathLst>
              <a:path w="580463" h="545635">
                <a:moveTo>
                  <a:pt x="0" y="0"/>
                </a:moveTo>
                <a:lnTo>
                  <a:pt x="580464" y="0"/>
                </a:lnTo>
                <a:lnTo>
                  <a:pt x="580464" y="545635"/>
                </a:lnTo>
                <a:lnTo>
                  <a:pt x="0" y="54563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 name="Google Shape;85;p3">
            <a:extLst>
              <a:ext uri="{FF2B5EF4-FFF2-40B4-BE49-F238E27FC236}">
                <a16:creationId xmlns:a16="http://schemas.microsoft.com/office/drawing/2014/main" id="{D18D19E0-6494-5CFD-CFEA-DFB69700F314}"/>
              </a:ext>
            </a:extLst>
          </p:cNvPr>
          <p:cNvSpPr txBox="1"/>
          <p:nvPr/>
        </p:nvSpPr>
        <p:spPr>
          <a:xfrm>
            <a:off x="965888" y="4638572"/>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u="none" strike="noStrike" cap="none" dirty="0">
                <a:solidFill>
                  <a:srgbClr val="000000"/>
                </a:solidFill>
                <a:latin typeface="Rubik Medium"/>
                <a:ea typeface="Rubik Medium"/>
                <a:cs typeface="Rubik Medium"/>
                <a:sym typeface="Rubik Medium"/>
              </a:rPr>
              <a:t>CandraDi0627</a:t>
            </a:r>
            <a:endParaRPr sz="1200" u="none" strike="noStrike" cap="none" dirty="0">
              <a:solidFill>
                <a:srgbClr val="000000"/>
              </a:solidFill>
              <a:latin typeface="Rubik Medium"/>
              <a:ea typeface="Rubik Medium"/>
              <a:cs typeface="Rubik Medium"/>
              <a:sym typeface="Rubik Medium"/>
            </a:endParaRPr>
          </a:p>
        </p:txBody>
      </p:sp>
      <p:pic>
        <p:nvPicPr>
          <p:cNvPr id="4" name="Google Shape;101;p25">
            <a:extLst>
              <a:ext uri="{FF2B5EF4-FFF2-40B4-BE49-F238E27FC236}">
                <a16:creationId xmlns:a16="http://schemas.microsoft.com/office/drawing/2014/main" id="{9C25150F-4C7E-22FE-498B-4681B853D520}"/>
              </a:ext>
            </a:extLst>
          </p:cNvPr>
          <p:cNvPicPr preferRelativeResize="0"/>
          <p:nvPr/>
        </p:nvPicPr>
        <p:blipFill rotWithShape="1">
          <a:blip r:embed="rId10"/>
          <a:srcRect t="6756" b="26722"/>
          <a:stretch/>
        </p:blipFill>
        <p:spPr>
          <a:xfrm>
            <a:off x="880050" y="514399"/>
            <a:ext cx="2749688" cy="2749688"/>
          </a:xfrm>
          <a:prstGeom prst="roundRect">
            <a:avLst>
              <a:gd name="adj" fmla="val 50000"/>
            </a:avLst>
          </a:prstGeom>
          <a:noFill/>
          <a:ln w="9525" cap="flat" cmpd="sng">
            <a:solidFill>
              <a:schemeClr val="dk1"/>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0" name="Google Shape;100;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1" name="Google Shape;101;p4"/>
          <p:cNvSpPr txBox="1"/>
          <p:nvPr/>
        </p:nvSpPr>
        <p:spPr>
          <a:xfrm>
            <a:off x="340500" y="1406350"/>
            <a:ext cx="5604600" cy="3508623"/>
          </a:xfrm>
          <a:prstGeom prst="rect">
            <a:avLst/>
          </a:prstGeom>
          <a:noFill/>
          <a:ln>
            <a:noFill/>
          </a:ln>
        </p:spPr>
        <p:txBody>
          <a:bodyPr spcFirstLastPara="1" wrap="square" lIns="91425" tIns="91425" rIns="91425" bIns="91425" anchor="t" anchorCtr="0">
            <a:spAutoFit/>
          </a:bodyPr>
          <a:lstStyle/>
          <a:p>
            <a:pPr>
              <a:lnSpc>
                <a:spcPct val="200000"/>
              </a:lnSpc>
            </a:pPr>
            <a:r>
              <a:rPr lang="en-US" sz="1200" dirty="0">
                <a:solidFill>
                  <a:schemeClr val="tx1"/>
                </a:solidFill>
                <a:latin typeface="Muli"/>
              </a:rPr>
              <a:t>Kimia </a:t>
            </a:r>
            <a:r>
              <a:rPr lang="en-US" sz="1200" dirty="0" err="1">
                <a:solidFill>
                  <a:schemeClr val="tx1"/>
                </a:solidFill>
                <a:latin typeface="Muli"/>
              </a:rPr>
              <a:t>Farma</a:t>
            </a:r>
            <a:r>
              <a:rPr lang="en-US" sz="1200" dirty="0">
                <a:solidFill>
                  <a:schemeClr val="tx1"/>
                </a:solidFill>
                <a:latin typeface="Muli"/>
              </a:rPr>
              <a:t> </a:t>
            </a:r>
            <a:r>
              <a:rPr lang="en-US" sz="1200" dirty="0" err="1">
                <a:solidFill>
                  <a:schemeClr val="tx1"/>
                </a:solidFill>
                <a:latin typeface="Muli"/>
              </a:rPr>
              <a:t>adalah</a:t>
            </a:r>
            <a:r>
              <a:rPr lang="en-US" sz="1200" dirty="0">
                <a:solidFill>
                  <a:schemeClr val="tx1"/>
                </a:solidFill>
                <a:latin typeface="Muli"/>
              </a:rPr>
              <a:t> </a:t>
            </a:r>
            <a:r>
              <a:rPr lang="en-US" sz="1200" dirty="0" err="1">
                <a:solidFill>
                  <a:schemeClr val="tx1"/>
                </a:solidFill>
                <a:latin typeface="Muli"/>
              </a:rPr>
              <a:t>perusahaan</a:t>
            </a:r>
            <a:r>
              <a:rPr lang="en-US" sz="1200" dirty="0">
                <a:solidFill>
                  <a:schemeClr val="tx1"/>
                </a:solidFill>
                <a:latin typeface="Muli"/>
              </a:rPr>
              <a:t> </a:t>
            </a:r>
            <a:r>
              <a:rPr lang="en-US" sz="1200" dirty="0" err="1">
                <a:solidFill>
                  <a:schemeClr val="tx1"/>
                </a:solidFill>
                <a:latin typeface="Muli"/>
              </a:rPr>
              <a:t>industri</a:t>
            </a:r>
            <a:r>
              <a:rPr lang="en-US" sz="1200" dirty="0">
                <a:solidFill>
                  <a:schemeClr val="tx1"/>
                </a:solidFill>
                <a:latin typeface="Muli"/>
              </a:rPr>
              <a:t> </a:t>
            </a:r>
            <a:r>
              <a:rPr lang="en-US" sz="1200" dirty="0" err="1">
                <a:solidFill>
                  <a:schemeClr val="tx1"/>
                </a:solidFill>
                <a:latin typeface="Muli"/>
              </a:rPr>
              <a:t>farmasi</a:t>
            </a:r>
            <a:r>
              <a:rPr lang="en-US" sz="1200" dirty="0">
                <a:solidFill>
                  <a:schemeClr val="tx1"/>
                </a:solidFill>
                <a:latin typeface="Muli"/>
              </a:rPr>
              <a:t> </a:t>
            </a:r>
            <a:r>
              <a:rPr lang="en-US" sz="1200" dirty="0" err="1">
                <a:solidFill>
                  <a:schemeClr val="tx1"/>
                </a:solidFill>
                <a:latin typeface="Muli"/>
              </a:rPr>
              <a:t>pertama</a:t>
            </a:r>
            <a:r>
              <a:rPr lang="en-US" sz="1200" dirty="0">
                <a:solidFill>
                  <a:schemeClr val="tx1"/>
                </a:solidFill>
                <a:latin typeface="Muli"/>
              </a:rPr>
              <a:t> di Indonesia yang </a:t>
            </a:r>
            <a:r>
              <a:rPr lang="en-US" sz="1200" dirty="0" err="1">
                <a:solidFill>
                  <a:schemeClr val="tx1"/>
                </a:solidFill>
                <a:latin typeface="Muli"/>
              </a:rPr>
              <a:t>didirikan</a:t>
            </a:r>
            <a:r>
              <a:rPr lang="en-US" sz="1200" dirty="0">
                <a:solidFill>
                  <a:schemeClr val="tx1"/>
                </a:solidFill>
                <a:latin typeface="Muli"/>
              </a:rPr>
              <a:t> oleh </a:t>
            </a:r>
            <a:r>
              <a:rPr lang="en-US" sz="1200" dirty="0" err="1">
                <a:solidFill>
                  <a:schemeClr val="tx1"/>
                </a:solidFill>
                <a:latin typeface="Muli"/>
              </a:rPr>
              <a:t>Pemerintah</a:t>
            </a:r>
            <a:r>
              <a:rPr lang="en-US" sz="1200" dirty="0">
                <a:solidFill>
                  <a:schemeClr val="tx1"/>
                </a:solidFill>
                <a:latin typeface="Muli"/>
              </a:rPr>
              <a:t> </a:t>
            </a:r>
            <a:r>
              <a:rPr lang="en-US" sz="1200" dirty="0" err="1">
                <a:solidFill>
                  <a:schemeClr val="tx1"/>
                </a:solidFill>
                <a:latin typeface="Muli"/>
              </a:rPr>
              <a:t>Hindia</a:t>
            </a:r>
            <a:r>
              <a:rPr lang="en-US" sz="1200" dirty="0">
                <a:solidFill>
                  <a:schemeClr val="tx1"/>
                </a:solidFill>
                <a:latin typeface="Muli"/>
              </a:rPr>
              <a:t> Belanda </a:t>
            </a:r>
            <a:r>
              <a:rPr lang="en-US" sz="1200" dirty="0" err="1">
                <a:solidFill>
                  <a:schemeClr val="tx1"/>
                </a:solidFill>
                <a:latin typeface="Muli"/>
              </a:rPr>
              <a:t>tahun</a:t>
            </a:r>
            <a:r>
              <a:rPr lang="en-US" sz="1200" dirty="0">
                <a:solidFill>
                  <a:schemeClr val="tx1"/>
                </a:solidFill>
                <a:latin typeface="Muli"/>
              </a:rPr>
              <a:t> 1817. Nama </a:t>
            </a:r>
            <a:r>
              <a:rPr lang="en-US" sz="1200" dirty="0" err="1">
                <a:solidFill>
                  <a:schemeClr val="tx1"/>
                </a:solidFill>
                <a:latin typeface="Muli"/>
              </a:rPr>
              <a:t>perusahaan</a:t>
            </a:r>
            <a:r>
              <a:rPr lang="en-US" sz="1200" dirty="0">
                <a:solidFill>
                  <a:schemeClr val="tx1"/>
                </a:solidFill>
                <a:latin typeface="Muli"/>
              </a:rPr>
              <a:t> </a:t>
            </a:r>
            <a:r>
              <a:rPr lang="en-US" sz="1200" dirty="0" err="1">
                <a:solidFill>
                  <a:schemeClr val="tx1"/>
                </a:solidFill>
                <a:latin typeface="Muli"/>
              </a:rPr>
              <a:t>ini</a:t>
            </a:r>
            <a:r>
              <a:rPr lang="en-US" sz="1200" dirty="0">
                <a:solidFill>
                  <a:schemeClr val="tx1"/>
                </a:solidFill>
                <a:latin typeface="Muli"/>
              </a:rPr>
              <a:t> pada </a:t>
            </a:r>
            <a:r>
              <a:rPr lang="en-US" sz="1200" dirty="0" err="1">
                <a:solidFill>
                  <a:schemeClr val="tx1"/>
                </a:solidFill>
                <a:latin typeface="Muli"/>
              </a:rPr>
              <a:t>awalnya</a:t>
            </a:r>
            <a:r>
              <a:rPr lang="en-US" sz="1200" dirty="0">
                <a:solidFill>
                  <a:schemeClr val="tx1"/>
                </a:solidFill>
                <a:latin typeface="Muli"/>
              </a:rPr>
              <a:t> </a:t>
            </a:r>
            <a:r>
              <a:rPr lang="en-US" sz="1200" dirty="0" err="1">
                <a:solidFill>
                  <a:schemeClr val="tx1"/>
                </a:solidFill>
                <a:latin typeface="Muli"/>
              </a:rPr>
              <a:t>adalah</a:t>
            </a:r>
            <a:r>
              <a:rPr lang="en-US" sz="1200" dirty="0">
                <a:solidFill>
                  <a:schemeClr val="tx1"/>
                </a:solidFill>
                <a:latin typeface="Muli"/>
              </a:rPr>
              <a:t> NV </a:t>
            </a:r>
            <a:r>
              <a:rPr lang="en-US" sz="1200" dirty="0" err="1">
                <a:solidFill>
                  <a:schemeClr val="tx1"/>
                </a:solidFill>
                <a:latin typeface="Muli"/>
              </a:rPr>
              <a:t>Chemicalien</a:t>
            </a:r>
            <a:r>
              <a:rPr lang="en-US" sz="1200" dirty="0">
                <a:solidFill>
                  <a:schemeClr val="tx1"/>
                </a:solidFill>
                <a:latin typeface="Muli"/>
              </a:rPr>
              <a:t> Handle </a:t>
            </a:r>
            <a:r>
              <a:rPr lang="en-US" sz="1200" dirty="0" err="1">
                <a:solidFill>
                  <a:schemeClr val="tx1"/>
                </a:solidFill>
                <a:latin typeface="Muli"/>
              </a:rPr>
              <a:t>Rathkamp</a:t>
            </a:r>
            <a:r>
              <a:rPr lang="en-US" sz="1200" dirty="0">
                <a:solidFill>
                  <a:schemeClr val="tx1"/>
                </a:solidFill>
                <a:latin typeface="Muli"/>
              </a:rPr>
              <a:t> &amp; Co. </a:t>
            </a:r>
            <a:r>
              <a:rPr lang="en-US" sz="1200" dirty="0" err="1">
                <a:solidFill>
                  <a:schemeClr val="tx1"/>
                </a:solidFill>
                <a:latin typeface="Muli"/>
              </a:rPr>
              <a:t>Berdasarkan</a:t>
            </a:r>
            <a:r>
              <a:rPr lang="en-US" sz="1200" dirty="0">
                <a:solidFill>
                  <a:schemeClr val="tx1"/>
                </a:solidFill>
                <a:latin typeface="Muli"/>
              </a:rPr>
              <a:t> </a:t>
            </a:r>
            <a:r>
              <a:rPr lang="en-US" sz="1200" dirty="0" err="1">
                <a:solidFill>
                  <a:schemeClr val="tx1"/>
                </a:solidFill>
                <a:latin typeface="Muli"/>
              </a:rPr>
              <a:t>kebijaksanaan</a:t>
            </a:r>
            <a:r>
              <a:rPr lang="en-US" sz="1200" dirty="0">
                <a:solidFill>
                  <a:schemeClr val="tx1"/>
                </a:solidFill>
                <a:latin typeface="Muli"/>
              </a:rPr>
              <a:t> </a:t>
            </a:r>
            <a:r>
              <a:rPr lang="en-US" sz="1200" dirty="0" err="1">
                <a:solidFill>
                  <a:schemeClr val="tx1"/>
                </a:solidFill>
                <a:latin typeface="Muli"/>
              </a:rPr>
              <a:t>nasionalisasi</a:t>
            </a:r>
            <a:r>
              <a:rPr lang="en-US" sz="1200" dirty="0">
                <a:solidFill>
                  <a:schemeClr val="tx1"/>
                </a:solidFill>
                <a:latin typeface="Muli"/>
              </a:rPr>
              <a:t> </a:t>
            </a:r>
            <a:r>
              <a:rPr lang="en-US" sz="1200" dirty="0" err="1">
                <a:solidFill>
                  <a:schemeClr val="tx1"/>
                </a:solidFill>
                <a:latin typeface="Muli"/>
              </a:rPr>
              <a:t>atas</a:t>
            </a:r>
            <a:r>
              <a:rPr lang="en-US" sz="1200" dirty="0">
                <a:solidFill>
                  <a:schemeClr val="tx1"/>
                </a:solidFill>
                <a:latin typeface="Muli"/>
              </a:rPr>
              <a:t> </a:t>
            </a:r>
            <a:r>
              <a:rPr lang="en-US" sz="1200" dirty="0" err="1">
                <a:solidFill>
                  <a:schemeClr val="tx1"/>
                </a:solidFill>
                <a:latin typeface="Muli"/>
              </a:rPr>
              <a:t>eks</a:t>
            </a:r>
            <a:r>
              <a:rPr lang="en-US" sz="1200" dirty="0">
                <a:solidFill>
                  <a:schemeClr val="tx1"/>
                </a:solidFill>
                <a:latin typeface="Muli"/>
              </a:rPr>
              <a:t> </a:t>
            </a:r>
            <a:r>
              <a:rPr lang="en-US" sz="1200" dirty="0" err="1">
                <a:solidFill>
                  <a:schemeClr val="tx1"/>
                </a:solidFill>
                <a:latin typeface="Muli"/>
              </a:rPr>
              <a:t>perusahaan</a:t>
            </a:r>
            <a:r>
              <a:rPr lang="en-US" sz="1200" dirty="0">
                <a:solidFill>
                  <a:schemeClr val="tx1"/>
                </a:solidFill>
                <a:latin typeface="Muli"/>
              </a:rPr>
              <a:t> Belanda di masa </a:t>
            </a:r>
            <a:r>
              <a:rPr lang="en-US" sz="1200" dirty="0" err="1">
                <a:solidFill>
                  <a:schemeClr val="tx1"/>
                </a:solidFill>
                <a:latin typeface="Muli"/>
              </a:rPr>
              <a:t>awalkemerdekaan</a:t>
            </a:r>
            <a:r>
              <a:rPr lang="en-US" sz="1200" dirty="0">
                <a:solidFill>
                  <a:schemeClr val="tx1"/>
                </a:solidFill>
                <a:latin typeface="Muli"/>
              </a:rPr>
              <a:t>, pada </a:t>
            </a:r>
            <a:r>
              <a:rPr lang="en-US" sz="1200" dirty="0" err="1">
                <a:solidFill>
                  <a:schemeClr val="tx1"/>
                </a:solidFill>
                <a:latin typeface="Muli"/>
              </a:rPr>
              <a:t>tahun</a:t>
            </a:r>
            <a:r>
              <a:rPr lang="en-US" sz="1200" dirty="0">
                <a:solidFill>
                  <a:schemeClr val="tx1"/>
                </a:solidFill>
                <a:latin typeface="Muli"/>
              </a:rPr>
              <a:t> 1958, </a:t>
            </a:r>
            <a:r>
              <a:rPr lang="en-US" sz="1200" dirty="0" err="1">
                <a:solidFill>
                  <a:schemeClr val="tx1"/>
                </a:solidFill>
                <a:latin typeface="Muli"/>
              </a:rPr>
              <a:t>Pemerintah</a:t>
            </a:r>
            <a:r>
              <a:rPr lang="en-US" sz="1200" dirty="0">
                <a:solidFill>
                  <a:schemeClr val="tx1"/>
                </a:solidFill>
                <a:latin typeface="Muli"/>
              </a:rPr>
              <a:t> </a:t>
            </a:r>
            <a:r>
              <a:rPr lang="en-US" sz="1200" dirty="0" err="1">
                <a:solidFill>
                  <a:schemeClr val="tx1"/>
                </a:solidFill>
                <a:latin typeface="Muli"/>
              </a:rPr>
              <a:t>Republik</a:t>
            </a:r>
            <a:r>
              <a:rPr lang="en-US" sz="1200" dirty="0">
                <a:solidFill>
                  <a:schemeClr val="tx1"/>
                </a:solidFill>
                <a:latin typeface="Muli"/>
              </a:rPr>
              <a:t> Indonesia </a:t>
            </a:r>
            <a:r>
              <a:rPr lang="en-US" sz="1200" dirty="0" err="1">
                <a:solidFill>
                  <a:schemeClr val="tx1"/>
                </a:solidFill>
                <a:latin typeface="Muli"/>
              </a:rPr>
              <a:t>melakukan</a:t>
            </a:r>
            <a:r>
              <a:rPr lang="en-US" sz="1200" dirty="0">
                <a:solidFill>
                  <a:schemeClr val="tx1"/>
                </a:solidFill>
                <a:latin typeface="Muli"/>
              </a:rPr>
              <a:t> </a:t>
            </a:r>
            <a:r>
              <a:rPr lang="en-US" sz="1200" dirty="0" err="1">
                <a:solidFill>
                  <a:schemeClr val="tx1"/>
                </a:solidFill>
                <a:latin typeface="Muli"/>
              </a:rPr>
              <a:t>peleburan</a:t>
            </a:r>
            <a:r>
              <a:rPr lang="en-US" sz="1200" dirty="0">
                <a:solidFill>
                  <a:schemeClr val="tx1"/>
                </a:solidFill>
                <a:latin typeface="Muli"/>
              </a:rPr>
              <a:t> </a:t>
            </a:r>
            <a:r>
              <a:rPr lang="en-US" sz="1200" dirty="0" err="1">
                <a:solidFill>
                  <a:schemeClr val="tx1"/>
                </a:solidFill>
                <a:latin typeface="Muli"/>
              </a:rPr>
              <a:t>sejumlah</a:t>
            </a:r>
            <a:r>
              <a:rPr lang="en-US" sz="1200" dirty="0">
                <a:solidFill>
                  <a:schemeClr val="tx1"/>
                </a:solidFill>
                <a:latin typeface="Muli"/>
              </a:rPr>
              <a:t> </a:t>
            </a:r>
            <a:r>
              <a:rPr lang="en-US" sz="1200" dirty="0" err="1">
                <a:solidFill>
                  <a:schemeClr val="tx1"/>
                </a:solidFill>
                <a:latin typeface="Muli"/>
              </a:rPr>
              <a:t>perusahaan</a:t>
            </a:r>
            <a:r>
              <a:rPr lang="en-US" sz="1200" dirty="0">
                <a:solidFill>
                  <a:schemeClr val="tx1"/>
                </a:solidFill>
                <a:latin typeface="Muli"/>
              </a:rPr>
              <a:t> </a:t>
            </a:r>
            <a:r>
              <a:rPr lang="en-US" sz="1200" dirty="0" err="1">
                <a:solidFill>
                  <a:schemeClr val="tx1"/>
                </a:solidFill>
                <a:latin typeface="Muli"/>
              </a:rPr>
              <a:t>farmasi</a:t>
            </a:r>
            <a:r>
              <a:rPr lang="en-US" sz="1200" dirty="0">
                <a:solidFill>
                  <a:schemeClr val="tx1"/>
                </a:solidFill>
                <a:latin typeface="Muli"/>
              </a:rPr>
              <a:t> </a:t>
            </a:r>
            <a:r>
              <a:rPr lang="en-US" sz="1200" dirty="0" err="1">
                <a:solidFill>
                  <a:schemeClr val="tx1"/>
                </a:solidFill>
                <a:latin typeface="Muli"/>
              </a:rPr>
              <a:t>menjadi</a:t>
            </a:r>
            <a:r>
              <a:rPr lang="en-US" sz="1200" dirty="0">
                <a:solidFill>
                  <a:schemeClr val="tx1"/>
                </a:solidFill>
                <a:latin typeface="Muli"/>
              </a:rPr>
              <a:t> PNF (Perusahaan Negara </a:t>
            </a:r>
            <a:r>
              <a:rPr lang="en-US" sz="1200" dirty="0" err="1">
                <a:solidFill>
                  <a:schemeClr val="tx1"/>
                </a:solidFill>
                <a:latin typeface="Muli"/>
              </a:rPr>
              <a:t>Farmasi</a:t>
            </a:r>
            <a:r>
              <a:rPr lang="en-US" sz="1200" dirty="0">
                <a:solidFill>
                  <a:schemeClr val="tx1"/>
                </a:solidFill>
                <a:latin typeface="Muli"/>
              </a:rPr>
              <a:t>) </a:t>
            </a:r>
            <a:r>
              <a:rPr lang="en-US" sz="1200" dirty="0" err="1">
                <a:solidFill>
                  <a:schemeClr val="tx1"/>
                </a:solidFill>
                <a:latin typeface="Muli"/>
              </a:rPr>
              <a:t>Bhinneka</a:t>
            </a:r>
            <a:r>
              <a:rPr lang="en-US" sz="1200" dirty="0">
                <a:solidFill>
                  <a:schemeClr val="tx1"/>
                </a:solidFill>
                <a:latin typeface="Muli"/>
              </a:rPr>
              <a:t> Kimia </a:t>
            </a:r>
            <a:r>
              <a:rPr lang="en-US" sz="1200" dirty="0" err="1">
                <a:solidFill>
                  <a:schemeClr val="tx1"/>
                </a:solidFill>
                <a:latin typeface="Muli"/>
              </a:rPr>
              <a:t>Farma</a:t>
            </a:r>
            <a:r>
              <a:rPr lang="en-US" sz="1200" dirty="0">
                <a:solidFill>
                  <a:schemeClr val="tx1"/>
                </a:solidFill>
                <a:latin typeface="Muli"/>
              </a:rPr>
              <a:t>. </a:t>
            </a:r>
            <a:r>
              <a:rPr lang="en-US" sz="1200" dirty="0" err="1">
                <a:solidFill>
                  <a:schemeClr val="tx1"/>
                </a:solidFill>
                <a:latin typeface="Muli"/>
              </a:rPr>
              <a:t>Kemudian</a:t>
            </a:r>
            <a:r>
              <a:rPr lang="en-US" sz="1200" dirty="0">
                <a:solidFill>
                  <a:schemeClr val="tx1"/>
                </a:solidFill>
                <a:latin typeface="Muli"/>
              </a:rPr>
              <a:t> pada </a:t>
            </a:r>
            <a:r>
              <a:rPr lang="en-US" sz="1200" dirty="0" err="1">
                <a:solidFill>
                  <a:schemeClr val="tx1"/>
                </a:solidFill>
                <a:latin typeface="Muli"/>
              </a:rPr>
              <a:t>tanggal</a:t>
            </a:r>
            <a:r>
              <a:rPr lang="en-US" sz="1200" dirty="0">
                <a:solidFill>
                  <a:schemeClr val="tx1"/>
                </a:solidFill>
                <a:latin typeface="Muli"/>
              </a:rPr>
              <a:t> 16 </a:t>
            </a:r>
            <a:r>
              <a:rPr lang="en-US" sz="1200" dirty="0" err="1">
                <a:solidFill>
                  <a:schemeClr val="tx1"/>
                </a:solidFill>
                <a:latin typeface="Muli"/>
              </a:rPr>
              <a:t>Agustus</a:t>
            </a:r>
            <a:r>
              <a:rPr lang="en-US" sz="1200" dirty="0">
                <a:solidFill>
                  <a:schemeClr val="tx1"/>
                </a:solidFill>
                <a:latin typeface="Muli"/>
              </a:rPr>
              <a:t> 1971, </a:t>
            </a:r>
            <a:r>
              <a:rPr lang="en-US" sz="1200" dirty="0" err="1">
                <a:solidFill>
                  <a:schemeClr val="tx1"/>
                </a:solidFill>
                <a:latin typeface="Muli"/>
              </a:rPr>
              <a:t>bentuk</a:t>
            </a:r>
            <a:r>
              <a:rPr lang="en-US" sz="1200" dirty="0">
                <a:solidFill>
                  <a:schemeClr val="tx1"/>
                </a:solidFill>
                <a:latin typeface="Muli"/>
              </a:rPr>
              <a:t> badan </a:t>
            </a:r>
            <a:r>
              <a:rPr lang="en-US" sz="1200" dirty="0" err="1">
                <a:solidFill>
                  <a:schemeClr val="tx1"/>
                </a:solidFill>
                <a:latin typeface="Muli"/>
              </a:rPr>
              <a:t>hukum</a:t>
            </a:r>
            <a:r>
              <a:rPr lang="en-US" sz="1200" dirty="0">
                <a:solidFill>
                  <a:schemeClr val="tx1"/>
                </a:solidFill>
                <a:latin typeface="Muli"/>
              </a:rPr>
              <a:t> PNF </a:t>
            </a:r>
            <a:r>
              <a:rPr lang="en-US" sz="1200" dirty="0" err="1">
                <a:solidFill>
                  <a:schemeClr val="tx1"/>
                </a:solidFill>
                <a:latin typeface="Muli"/>
              </a:rPr>
              <a:t>diubah</a:t>
            </a:r>
            <a:r>
              <a:rPr lang="en-US" sz="1200" dirty="0">
                <a:solidFill>
                  <a:schemeClr val="tx1"/>
                </a:solidFill>
                <a:latin typeface="Muli"/>
              </a:rPr>
              <a:t> </a:t>
            </a:r>
            <a:r>
              <a:rPr lang="en-US" sz="1200" dirty="0" err="1">
                <a:solidFill>
                  <a:schemeClr val="tx1"/>
                </a:solidFill>
                <a:latin typeface="Muli"/>
              </a:rPr>
              <a:t>menjadi</a:t>
            </a:r>
            <a:r>
              <a:rPr lang="en-US" sz="1200" dirty="0">
                <a:solidFill>
                  <a:schemeClr val="tx1"/>
                </a:solidFill>
                <a:latin typeface="Muli"/>
              </a:rPr>
              <a:t> Perseroan </a:t>
            </a:r>
            <a:r>
              <a:rPr lang="en-US" sz="1200" dirty="0" err="1">
                <a:solidFill>
                  <a:schemeClr val="tx1"/>
                </a:solidFill>
                <a:latin typeface="Muli"/>
              </a:rPr>
              <a:t>Terbatas</a:t>
            </a:r>
            <a:r>
              <a:rPr lang="en-US" sz="1200" dirty="0">
                <a:solidFill>
                  <a:schemeClr val="tx1"/>
                </a:solidFill>
                <a:latin typeface="Muli"/>
              </a:rPr>
              <a:t>, </a:t>
            </a:r>
            <a:r>
              <a:rPr lang="en-US" sz="1200" dirty="0" err="1">
                <a:solidFill>
                  <a:schemeClr val="tx1"/>
                </a:solidFill>
                <a:latin typeface="Muli"/>
              </a:rPr>
              <a:t>sehingga</a:t>
            </a:r>
            <a:r>
              <a:rPr lang="en-US" sz="1200" dirty="0">
                <a:solidFill>
                  <a:schemeClr val="tx1"/>
                </a:solidFill>
                <a:latin typeface="Muli"/>
              </a:rPr>
              <a:t> </a:t>
            </a:r>
            <a:r>
              <a:rPr lang="en-US" sz="1200" dirty="0" err="1">
                <a:solidFill>
                  <a:schemeClr val="tx1"/>
                </a:solidFill>
                <a:latin typeface="Muli"/>
              </a:rPr>
              <a:t>nama</a:t>
            </a:r>
            <a:r>
              <a:rPr lang="en-US" sz="1200" dirty="0">
                <a:solidFill>
                  <a:schemeClr val="tx1"/>
                </a:solidFill>
                <a:latin typeface="Muli"/>
              </a:rPr>
              <a:t> </a:t>
            </a:r>
            <a:r>
              <a:rPr lang="en-US" sz="1200" dirty="0" err="1">
                <a:solidFill>
                  <a:schemeClr val="tx1"/>
                </a:solidFill>
                <a:latin typeface="Muli"/>
              </a:rPr>
              <a:t>perusahaan</a:t>
            </a:r>
            <a:r>
              <a:rPr lang="en-US" sz="1200" dirty="0">
                <a:solidFill>
                  <a:schemeClr val="tx1"/>
                </a:solidFill>
                <a:latin typeface="Muli"/>
              </a:rPr>
              <a:t> </a:t>
            </a:r>
            <a:r>
              <a:rPr lang="en-US" sz="1200" dirty="0" err="1">
                <a:solidFill>
                  <a:schemeClr val="tx1"/>
                </a:solidFill>
                <a:latin typeface="Muli"/>
              </a:rPr>
              <a:t>berubah</a:t>
            </a:r>
            <a:r>
              <a:rPr lang="en-US" sz="1200" dirty="0">
                <a:solidFill>
                  <a:schemeClr val="tx1"/>
                </a:solidFill>
                <a:latin typeface="Muli"/>
              </a:rPr>
              <a:t> </a:t>
            </a:r>
            <a:r>
              <a:rPr lang="en-US" sz="1200" dirty="0" err="1">
                <a:solidFill>
                  <a:schemeClr val="tx1"/>
                </a:solidFill>
                <a:latin typeface="Muli"/>
              </a:rPr>
              <a:t>menjadi</a:t>
            </a:r>
            <a:r>
              <a:rPr lang="en-US" sz="1200" dirty="0">
                <a:solidFill>
                  <a:schemeClr val="tx1"/>
                </a:solidFill>
                <a:latin typeface="Muli"/>
              </a:rPr>
              <a:t> PT Kimia </a:t>
            </a:r>
            <a:r>
              <a:rPr lang="en-US" sz="1200" dirty="0" err="1">
                <a:solidFill>
                  <a:schemeClr val="tx1"/>
                </a:solidFill>
                <a:latin typeface="Muli"/>
              </a:rPr>
              <a:t>Farma</a:t>
            </a:r>
            <a:r>
              <a:rPr lang="en-US" sz="1200" dirty="0">
                <a:solidFill>
                  <a:schemeClr val="tx1"/>
                </a:solidFill>
                <a:latin typeface="Muli"/>
              </a:rPr>
              <a:t> (Persero).</a:t>
            </a:r>
          </a:p>
        </p:txBody>
      </p:sp>
      <p:sp>
        <p:nvSpPr>
          <p:cNvPr id="102" name="Google Shape;102;p4"/>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About </a:t>
            </a:r>
            <a:r>
              <a:rPr lang="en" sz="3000" b="1">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103" name="Google Shape;103;p4"/>
          <p:cNvPicPr preferRelativeResize="0"/>
          <p:nvPr/>
        </p:nvPicPr>
        <p:blipFill>
          <a:blip r:embed="rId5">
            <a:alphaModFix/>
          </a:blip>
          <a:stretch>
            <a:fillRect/>
          </a:stretch>
        </p:blipFill>
        <p:spPr>
          <a:xfrm>
            <a:off x="5842150" y="1456568"/>
            <a:ext cx="3104925" cy="1115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65ee868302_0_99"/>
          <p:cNvSpPr txBox="1"/>
          <p:nvPr/>
        </p:nvSpPr>
        <p:spPr>
          <a:xfrm>
            <a:off x="340500" y="1406350"/>
            <a:ext cx="8340300" cy="1492686"/>
          </a:xfrm>
          <a:prstGeom prst="rect">
            <a:avLst/>
          </a:prstGeom>
          <a:noFill/>
          <a:ln>
            <a:noFill/>
          </a:ln>
        </p:spPr>
        <p:txBody>
          <a:bodyPr spcFirstLastPara="1" wrap="square" lIns="91425" tIns="91425" rIns="91425" bIns="91425" anchor="t" anchorCtr="0">
            <a:spAutoFit/>
          </a:bodyPr>
          <a:lstStyle/>
          <a:p>
            <a:pPr algn="just">
              <a:lnSpc>
                <a:spcPts val="3359"/>
              </a:lnSpc>
            </a:pPr>
            <a:r>
              <a:rPr lang="en-US" sz="1200" dirty="0" err="1">
                <a:solidFill>
                  <a:schemeClr val="tx1"/>
                </a:solidFill>
                <a:latin typeface="+mj-lt"/>
              </a:rPr>
              <a:t>Sebagai</a:t>
            </a:r>
            <a:r>
              <a:rPr lang="en-US" sz="1200" dirty="0">
                <a:solidFill>
                  <a:schemeClr val="tx1"/>
                </a:solidFill>
                <a:latin typeface="+mj-lt"/>
              </a:rPr>
              <a:t> Big Data Analytics Intern di Kimia </a:t>
            </a:r>
            <a:r>
              <a:rPr lang="en-US" sz="1200" dirty="0" err="1">
                <a:solidFill>
                  <a:schemeClr val="tx1"/>
                </a:solidFill>
                <a:latin typeface="+mj-lt"/>
              </a:rPr>
              <a:t>Farma</a:t>
            </a:r>
            <a:r>
              <a:rPr lang="en-US" sz="1200" dirty="0">
                <a:solidFill>
                  <a:schemeClr val="tx1"/>
                </a:solidFill>
                <a:latin typeface="+mj-lt"/>
              </a:rPr>
              <a:t>, </a:t>
            </a:r>
            <a:r>
              <a:rPr lang="en-US" sz="1200" dirty="0" err="1">
                <a:solidFill>
                  <a:schemeClr val="tx1"/>
                </a:solidFill>
                <a:latin typeface="+mj-lt"/>
              </a:rPr>
              <a:t>akan</a:t>
            </a:r>
            <a:r>
              <a:rPr lang="en-US" sz="1200" dirty="0">
                <a:solidFill>
                  <a:schemeClr val="tx1"/>
                </a:solidFill>
                <a:latin typeface="+mj-lt"/>
              </a:rPr>
              <a:t> </a:t>
            </a:r>
            <a:r>
              <a:rPr lang="en-US" sz="1200" dirty="0" err="1">
                <a:solidFill>
                  <a:schemeClr val="tx1"/>
                </a:solidFill>
                <a:latin typeface="+mj-lt"/>
              </a:rPr>
              <a:t>dihadapkan</a:t>
            </a:r>
            <a:r>
              <a:rPr lang="en-US" sz="1200" dirty="0">
                <a:solidFill>
                  <a:schemeClr val="tx1"/>
                </a:solidFill>
                <a:latin typeface="+mj-lt"/>
              </a:rPr>
              <a:t> </a:t>
            </a:r>
            <a:r>
              <a:rPr lang="en-US" sz="1200" dirty="0" err="1">
                <a:solidFill>
                  <a:schemeClr val="tx1"/>
                </a:solidFill>
                <a:latin typeface="+mj-lt"/>
              </a:rPr>
              <a:t>dengan</a:t>
            </a:r>
            <a:r>
              <a:rPr lang="en-US" sz="1200" dirty="0">
                <a:solidFill>
                  <a:schemeClr val="tx1"/>
                </a:solidFill>
                <a:latin typeface="+mj-lt"/>
              </a:rPr>
              <a:t> </a:t>
            </a:r>
            <a:r>
              <a:rPr lang="en-US" sz="1200" dirty="0" err="1">
                <a:solidFill>
                  <a:schemeClr val="tx1"/>
                </a:solidFill>
                <a:latin typeface="+mj-lt"/>
              </a:rPr>
              <a:t>serangkaian</a:t>
            </a:r>
            <a:r>
              <a:rPr lang="en-US" sz="1200" dirty="0">
                <a:solidFill>
                  <a:schemeClr val="tx1"/>
                </a:solidFill>
                <a:latin typeface="+mj-lt"/>
              </a:rPr>
              <a:t> </a:t>
            </a:r>
            <a:r>
              <a:rPr lang="en-US" sz="1200" dirty="0" err="1">
                <a:solidFill>
                  <a:schemeClr val="tx1"/>
                </a:solidFill>
                <a:latin typeface="+mj-lt"/>
              </a:rPr>
              <a:t>tantangan</a:t>
            </a:r>
            <a:r>
              <a:rPr lang="en-US" sz="1200" dirty="0">
                <a:solidFill>
                  <a:schemeClr val="tx1"/>
                </a:solidFill>
                <a:latin typeface="+mj-lt"/>
              </a:rPr>
              <a:t> yang </a:t>
            </a:r>
            <a:r>
              <a:rPr lang="en-US" sz="1200" dirty="0" err="1">
                <a:solidFill>
                  <a:schemeClr val="tx1"/>
                </a:solidFill>
                <a:latin typeface="+mj-lt"/>
              </a:rPr>
              <a:t>memerlukan</a:t>
            </a:r>
            <a:r>
              <a:rPr lang="en-US" sz="1200" dirty="0">
                <a:solidFill>
                  <a:schemeClr val="tx1"/>
                </a:solidFill>
                <a:latin typeface="+mj-lt"/>
              </a:rPr>
              <a:t> </a:t>
            </a:r>
            <a:r>
              <a:rPr lang="en-US" sz="1200" dirty="0" err="1">
                <a:solidFill>
                  <a:schemeClr val="tx1"/>
                </a:solidFill>
                <a:latin typeface="+mj-lt"/>
              </a:rPr>
              <a:t>pemahaman</a:t>
            </a:r>
            <a:r>
              <a:rPr lang="en-US" sz="1200" dirty="0">
                <a:solidFill>
                  <a:schemeClr val="tx1"/>
                </a:solidFill>
                <a:latin typeface="+mj-lt"/>
              </a:rPr>
              <a:t> </a:t>
            </a:r>
            <a:r>
              <a:rPr lang="en-US" sz="1200" dirty="0" err="1">
                <a:solidFill>
                  <a:schemeClr val="tx1"/>
                </a:solidFill>
                <a:latin typeface="+mj-lt"/>
              </a:rPr>
              <a:t>mendalam</a:t>
            </a:r>
            <a:r>
              <a:rPr lang="en-US" sz="1200" dirty="0">
                <a:solidFill>
                  <a:schemeClr val="tx1"/>
                </a:solidFill>
                <a:latin typeface="+mj-lt"/>
              </a:rPr>
              <a:t> </a:t>
            </a:r>
            <a:r>
              <a:rPr lang="en-US" sz="1200" dirty="0" err="1">
                <a:solidFill>
                  <a:schemeClr val="tx1"/>
                </a:solidFill>
                <a:latin typeface="+mj-lt"/>
              </a:rPr>
              <a:t>tentang</a:t>
            </a:r>
            <a:r>
              <a:rPr lang="en-US" sz="1200" dirty="0">
                <a:solidFill>
                  <a:schemeClr val="tx1"/>
                </a:solidFill>
                <a:latin typeface="+mj-lt"/>
              </a:rPr>
              <a:t> data dan </a:t>
            </a:r>
            <a:r>
              <a:rPr lang="en-US" sz="1200" dirty="0" err="1">
                <a:solidFill>
                  <a:schemeClr val="tx1"/>
                </a:solidFill>
                <a:latin typeface="+mj-lt"/>
              </a:rPr>
              <a:t>kemampuan</a:t>
            </a:r>
            <a:r>
              <a:rPr lang="en-US" sz="1200" dirty="0">
                <a:solidFill>
                  <a:schemeClr val="tx1"/>
                </a:solidFill>
                <a:latin typeface="+mj-lt"/>
              </a:rPr>
              <a:t> </a:t>
            </a:r>
            <a:r>
              <a:rPr lang="en-US" sz="1200" dirty="0" err="1">
                <a:solidFill>
                  <a:schemeClr val="tx1"/>
                </a:solidFill>
                <a:latin typeface="+mj-lt"/>
              </a:rPr>
              <a:t>analisis</a:t>
            </a:r>
            <a:r>
              <a:rPr lang="en-US" sz="1200" dirty="0">
                <a:solidFill>
                  <a:schemeClr val="tx1"/>
                </a:solidFill>
                <a:latin typeface="+mj-lt"/>
              </a:rPr>
              <a:t>. Salah </a:t>
            </a:r>
            <a:r>
              <a:rPr lang="en-US" sz="1200" dirty="0" err="1">
                <a:solidFill>
                  <a:schemeClr val="tx1"/>
                </a:solidFill>
                <a:latin typeface="+mj-lt"/>
              </a:rPr>
              <a:t>satu</a:t>
            </a:r>
            <a:r>
              <a:rPr lang="en-US" sz="1200" dirty="0">
                <a:solidFill>
                  <a:schemeClr val="tx1"/>
                </a:solidFill>
                <a:latin typeface="+mj-lt"/>
              </a:rPr>
              <a:t> </a:t>
            </a:r>
            <a:r>
              <a:rPr lang="en-US" sz="1200" dirty="0" err="1">
                <a:solidFill>
                  <a:schemeClr val="tx1"/>
                </a:solidFill>
                <a:latin typeface="+mj-lt"/>
              </a:rPr>
              <a:t>proyek</a:t>
            </a:r>
            <a:r>
              <a:rPr lang="en-US" sz="1200" dirty="0">
                <a:solidFill>
                  <a:schemeClr val="tx1"/>
                </a:solidFill>
                <a:latin typeface="+mj-lt"/>
              </a:rPr>
              <a:t> </a:t>
            </a:r>
            <a:r>
              <a:rPr lang="en-US" sz="1200" dirty="0" err="1">
                <a:solidFill>
                  <a:schemeClr val="tx1"/>
                </a:solidFill>
                <a:latin typeface="+mj-lt"/>
              </a:rPr>
              <a:t>utama</a:t>
            </a:r>
            <a:r>
              <a:rPr lang="en-US" sz="1200" dirty="0">
                <a:solidFill>
                  <a:schemeClr val="tx1"/>
                </a:solidFill>
                <a:latin typeface="+mj-lt"/>
              </a:rPr>
              <a:t> Anda </a:t>
            </a:r>
            <a:r>
              <a:rPr lang="en-US" sz="1200" dirty="0" err="1">
                <a:solidFill>
                  <a:schemeClr val="tx1"/>
                </a:solidFill>
                <a:latin typeface="+mj-lt"/>
              </a:rPr>
              <a:t>adalah</a:t>
            </a:r>
            <a:r>
              <a:rPr lang="en-US" sz="1200" dirty="0">
                <a:solidFill>
                  <a:schemeClr val="tx1"/>
                </a:solidFill>
                <a:latin typeface="+mj-lt"/>
              </a:rPr>
              <a:t> </a:t>
            </a:r>
            <a:r>
              <a:rPr lang="en-US" sz="1200" dirty="0" err="1">
                <a:solidFill>
                  <a:schemeClr val="tx1"/>
                </a:solidFill>
                <a:latin typeface="+mj-lt"/>
              </a:rPr>
              <a:t>mengevaluasi</a:t>
            </a:r>
            <a:r>
              <a:rPr lang="en-US" sz="1200" dirty="0">
                <a:solidFill>
                  <a:schemeClr val="tx1"/>
                </a:solidFill>
                <a:latin typeface="+mj-lt"/>
              </a:rPr>
              <a:t> </a:t>
            </a:r>
            <a:r>
              <a:rPr lang="en-US" sz="1200" dirty="0" err="1">
                <a:solidFill>
                  <a:schemeClr val="tx1"/>
                </a:solidFill>
                <a:latin typeface="+mj-lt"/>
              </a:rPr>
              <a:t>kinerja</a:t>
            </a:r>
            <a:r>
              <a:rPr lang="en-US" sz="1200" dirty="0">
                <a:solidFill>
                  <a:schemeClr val="tx1"/>
                </a:solidFill>
                <a:latin typeface="+mj-lt"/>
              </a:rPr>
              <a:t> </a:t>
            </a:r>
            <a:r>
              <a:rPr lang="en-US" sz="1200" dirty="0" err="1">
                <a:solidFill>
                  <a:schemeClr val="tx1"/>
                </a:solidFill>
                <a:latin typeface="+mj-lt"/>
              </a:rPr>
              <a:t>bisnis</a:t>
            </a:r>
            <a:r>
              <a:rPr lang="en-US" sz="1200" dirty="0">
                <a:solidFill>
                  <a:schemeClr val="tx1"/>
                </a:solidFill>
                <a:latin typeface="+mj-lt"/>
              </a:rPr>
              <a:t> Kimia </a:t>
            </a:r>
            <a:r>
              <a:rPr lang="en-US" sz="1200" dirty="0" err="1">
                <a:solidFill>
                  <a:schemeClr val="tx1"/>
                </a:solidFill>
                <a:latin typeface="+mj-lt"/>
              </a:rPr>
              <a:t>Farma</a:t>
            </a:r>
            <a:r>
              <a:rPr lang="en-US" sz="1200" dirty="0">
                <a:solidFill>
                  <a:schemeClr val="tx1"/>
                </a:solidFill>
                <a:latin typeface="+mj-lt"/>
              </a:rPr>
              <a:t> </a:t>
            </a:r>
            <a:r>
              <a:rPr lang="en-US" sz="1200" dirty="0" err="1">
                <a:solidFill>
                  <a:schemeClr val="tx1"/>
                </a:solidFill>
                <a:latin typeface="+mj-lt"/>
              </a:rPr>
              <a:t>dari</a:t>
            </a:r>
            <a:r>
              <a:rPr lang="en-US" sz="1200" dirty="0">
                <a:solidFill>
                  <a:schemeClr val="tx1"/>
                </a:solidFill>
                <a:latin typeface="+mj-lt"/>
              </a:rPr>
              <a:t> </a:t>
            </a:r>
            <a:r>
              <a:rPr lang="en-US" sz="1200" dirty="0" err="1">
                <a:solidFill>
                  <a:schemeClr val="tx1"/>
                </a:solidFill>
                <a:latin typeface="+mj-lt"/>
              </a:rPr>
              <a:t>tahun</a:t>
            </a:r>
            <a:r>
              <a:rPr lang="en-US" sz="1200" dirty="0">
                <a:solidFill>
                  <a:schemeClr val="tx1"/>
                </a:solidFill>
                <a:latin typeface="+mj-lt"/>
              </a:rPr>
              <a:t> 2020 </a:t>
            </a:r>
            <a:r>
              <a:rPr lang="en-US" sz="1200" dirty="0" err="1">
                <a:solidFill>
                  <a:schemeClr val="tx1"/>
                </a:solidFill>
                <a:latin typeface="+mj-lt"/>
              </a:rPr>
              <a:t>hingga</a:t>
            </a:r>
            <a:r>
              <a:rPr lang="en-US" sz="1200" dirty="0">
                <a:solidFill>
                  <a:schemeClr val="tx1"/>
                </a:solidFill>
                <a:latin typeface="+mj-lt"/>
              </a:rPr>
              <a:t> 2023.</a:t>
            </a:r>
          </a:p>
        </p:txBody>
      </p:sp>
      <p:sp>
        <p:nvSpPr>
          <p:cNvPr id="112" name="Google Shape;112;g265ee868302_0_99"/>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Project </a:t>
            </a:r>
            <a:r>
              <a:rPr lang="en" sz="3000" b="1">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p:cNvSpPr txBox="1"/>
          <p:nvPr/>
        </p:nvSpPr>
        <p:spPr>
          <a:xfrm>
            <a:off x="254502" y="4076701"/>
            <a:ext cx="8463000" cy="877133"/>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237490" lvl="1"/>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Buka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Konsol</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Google Cloud,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kemudian</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klik</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menu hamburger di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kiri</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atas</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layar</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dan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pilih</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BigQuery</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Setelah</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itu</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klik</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"Dataset" dan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pilih</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tombol</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Buat</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Dataset". Masukkan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nama</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dataset,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pilih</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lokasi</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dataset, dan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pilih</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opsi</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Buat</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tabel</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kosong</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Terakhir</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klik</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tombol</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Buat</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untuk</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a:t>
            </a:r>
            <a:r>
              <a:rPr lang="en-US" sz="1500" dirty="0" err="1">
                <a:solidFill>
                  <a:srgbClr val="053F5C"/>
                </a:solidFill>
                <a:latin typeface="Calibri" panose="020F0502020204030204" pitchFamily="34" charset="0"/>
                <a:ea typeface="Calibri" panose="020F0502020204030204" pitchFamily="34" charset="0"/>
                <a:cs typeface="Calibri" panose="020F0502020204030204" pitchFamily="34" charset="0"/>
              </a:rPr>
              <a:t>menyelesaikan</a:t>
            </a:r>
            <a:r>
              <a:rPr lang="en-US" sz="1500" dirty="0">
                <a:solidFill>
                  <a:srgbClr val="053F5C"/>
                </a:solidFill>
                <a:latin typeface="Calibri" panose="020F0502020204030204" pitchFamily="34" charset="0"/>
                <a:ea typeface="Calibri" panose="020F0502020204030204" pitchFamily="34" charset="0"/>
                <a:cs typeface="Calibri" panose="020F0502020204030204" pitchFamily="34" charset="0"/>
              </a:rPr>
              <a:t> proses.</a:t>
            </a:r>
          </a:p>
        </p:txBody>
      </p:sp>
      <p:sp>
        <p:nvSpPr>
          <p:cNvPr id="2" name="Freeform 6">
            <a:extLst>
              <a:ext uri="{FF2B5EF4-FFF2-40B4-BE49-F238E27FC236}">
                <a16:creationId xmlns:a16="http://schemas.microsoft.com/office/drawing/2014/main" id="{F82FA596-A52E-E542-D4BE-A821E50AB227}"/>
              </a:ext>
            </a:extLst>
          </p:cNvPr>
          <p:cNvSpPr/>
          <p:nvPr/>
        </p:nvSpPr>
        <p:spPr>
          <a:xfrm>
            <a:off x="935743" y="1052339"/>
            <a:ext cx="6595358" cy="3024362"/>
          </a:xfrm>
          <a:custGeom>
            <a:avLst/>
            <a:gdLst/>
            <a:ahLst/>
            <a:cxnLst/>
            <a:rect l="l" t="t" r="r" b="b"/>
            <a:pathLst>
              <a:path w="9870500" h="5250540">
                <a:moveTo>
                  <a:pt x="0" y="0"/>
                </a:moveTo>
                <a:lnTo>
                  <a:pt x="9870500" y="0"/>
                </a:lnTo>
                <a:lnTo>
                  <a:pt x="9870500" y="5250540"/>
                </a:lnTo>
                <a:lnTo>
                  <a:pt x="0" y="5250540"/>
                </a:lnTo>
                <a:lnTo>
                  <a:pt x="0" y="0"/>
                </a:lnTo>
                <a:close/>
              </a:path>
            </a:pathLst>
          </a:custGeom>
          <a:blipFill>
            <a:blip r:embed="rId5"/>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8" name="Google Shape;128;g23ec2985a68_1_42"/>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a:latin typeface="Rubik"/>
                <a:ea typeface="Rubik"/>
                <a:cs typeface="Rubik"/>
                <a:sym typeface="Rubik"/>
              </a:rPr>
              <a:t>Tabel Analisa</a:t>
            </a:r>
            <a:endParaRPr sz="2700" b="1" i="0" u="none" strike="noStrike" cap="none">
              <a:solidFill>
                <a:srgbClr val="000000"/>
              </a:solidFill>
              <a:latin typeface="Rubik"/>
              <a:ea typeface="Rubik"/>
              <a:cs typeface="Rubik"/>
              <a:sym typeface="Rubik"/>
            </a:endParaRPr>
          </a:p>
        </p:txBody>
      </p:sp>
      <p:sp>
        <p:nvSpPr>
          <p:cNvPr id="129" name="Google Shape;129;g23ec2985a68_1_42"/>
          <p:cNvSpPr txBox="1"/>
          <p:nvPr/>
        </p:nvSpPr>
        <p:spPr>
          <a:xfrm>
            <a:off x="162700" y="1052338"/>
            <a:ext cx="4042572" cy="2769959"/>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512761" lvl="1" indent="-256381" algn="just">
              <a:lnSpc>
                <a:spcPct val="150000"/>
              </a:lnSpc>
              <a:buFont typeface="Arial"/>
              <a:buChar char="•"/>
            </a:pPr>
            <a:r>
              <a:rPr lang="en-US" dirty="0" err="1">
                <a:solidFill>
                  <a:schemeClr val="tx1"/>
                </a:solidFill>
                <a:latin typeface="Muli"/>
              </a:rPr>
              <a:t>kf_product</a:t>
            </a:r>
            <a:r>
              <a:rPr lang="en-US" dirty="0">
                <a:solidFill>
                  <a:schemeClr val="tx1"/>
                </a:solidFill>
                <a:latin typeface="Muli"/>
              </a:rPr>
              <a:t> </a:t>
            </a:r>
            <a:r>
              <a:rPr lang="en-US" dirty="0" err="1">
                <a:solidFill>
                  <a:schemeClr val="tx1"/>
                </a:solidFill>
                <a:latin typeface="Muli"/>
              </a:rPr>
              <a:t>ke</a:t>
            </a:r>
            <a:r>
              <a:rPr lang="en-US" dirty="0">
                <a:solidFill>
                  <a:schemeClr val="tx1"/>
                </a:solidFill>
                <a:latin typeface="Muli"/>
              </a:rPr>
              <a:t> </a:t>
            </a:r>
            <a:r>
              <a:rPr lang="en-US" dirty="0" err="1">
                <a:solidFill>
                  <a:schemeClr val="tx1"/>
                </a:solidFill>
                <a:latin typeface="Muli"/>
              </a:rPr>
              <a:t>kf_inventory</a:t>
            </a:r>
            <a:r>
              <a:rPr lang="en-US" dirty="0">
                <a:solidFill>
                  <a:schemeClr val="tx1"/>
                </a:solidFill>
                <a:latin typeface="Muli"/>
              </a:rPr>
              <a:t>:</a:t>
            </a:r>
          </a:p>
          <a:p>
            <a:pPr algn="just">
              <a:lnSpc>
                <a:spcPct val="150000"/>
              </a:lnSpc>
            </a:pPr>
            <a:r>
              <a:rPr lang="en-US" dirty="0" err="1">
                <a:solidFill>
                  <a:schemeClr val="tx1"/>
                </a:solidFill>
                <a:latin typeface="Muli"/>
              </a:rPr>
              <a:t>Hubungan</a:t>
            </a:r>
            <a:r>
              <a:rPr lang="en-US" dirty="0">
                <a:solidFill>
                  <a:schemeClr val="tx1"/>
                </a:solidFill>
                <a:latin typeface="Muli"/>
              </a:rPr>
              <a:t>: One-to-Many.</a:t>
            </a:r>
          </a:p>
          <a:p>
            <a:pPr marL="512761" lvl="1" indent="-256381" algn="just">
              <a:lnSpc>
                <a:spcPct val="150000"/>
              </a:lnSpc>
              <a:buFont typeface="Arial"/>
              <a:buChar char="•"/>
            </a:pPr>
            <a:r>
              <a:rPr lang="en-US" dirty="0" err="1">
                <a:solidFill>
                  <a:schemeClr val="tx1"/>
                </a:solidFill>
                <a:latin typeface="Muli"/>
              </a:rPr>
              <a:t>kf_kantor_cabang</a:t>
            </a:r>
            <a:r>
              <a:rPr lang="en-US" dirty="0">
                <a:solidFill>
                  <a:schemeClr val="tx1"/>
                </a:solidFill>
                <a:latin typeface="Muli"/>
              </a:rPr>
              <a:t> </a:t>
            </a:r>
            <a:r>
              <a:rPr lang="en-US" dirty="0" err="1">
                <a:solidFill>
                  <a:schemeClr val="tx1"/>
                </a:solidFill>
                <a:latin typeface="Muli"/>
              </a:rPr>
              <a:t>ke</a:t>
            </a:r>
            <a:r>
              <a:rPr lang="en-US" dirty="0">
                <a:solidFill>
                  <a:schemeClr val="tx1"/>
                </a:solidFill>
                <a:latin typeface="Muli"/>
              </a:rPr>
              <a:t> </a:t>
            </a:r>
            <a:r>
              <a:rPr lang="en-US" dirty="0" err="1">
                <a:solidFill>
                  <a:schemeClr val="tx1"/>
                </a:solidFill>
                <a:latin typeface="Muli"/>
              </a:rPr>
              <a:t>kf_inventory</a:t>
            </a:r>
            <a:r>
              <a:rPr lang="en-US" dirty="0">
                <a:solidFill>
                  <a:schemeClr val="tx1"/>
                </a:solidFill>
                <a:latin typeface="Muli"/>
              </a:rPr>
              <a:t>:</a:t>
            </a:r>
          </a:p>
          <a:p>
            <a:pPr algn="just">
              <a:lnSpc>
                <a:spcPct val="150000"/>
              </a:lnSpc>
            </a:pPr>
            <a:r>
              <a:rPr lang="en-US" dirty="0" err="1">
                <a:solidFill>
                  <a:schemeClr val="tx1"/>
                </a:solidFill>
                <a:latin typeface="Muli"/>
              </a:rPr>
              <a:t>Hubungan</a:t>
            </a:r>
            <a:r>
              <a:rPr lang="en-US" dirty="0">
                <a:solidFill>
                  <a:schemeClr val="tx1"/>
                </a:solidFill>
                <a:latin typeface="Muli"/>
              </a:rPr>
              <a:t>: One-to-Many.</a:t>
            </a:r>
          </a:p>
          <a:p>
            <a:pPr marL="512761" lvl="1" indent="-256381" algn="just">
              <a:lnSpc>
                <a:spcPct val="150000"/>
              </a:lnSpc>
              <a:buFont typeface="Arial"/>
              <a:buChar char="•"/>
            </a:pPr>
            <a:r>
              <a:rPr lang="en-US" dirty="0" err="1">
                <a:solidFill>
                  <a:schemeClr val="tx1"/>
                </a:solidFill>
                <a:latin typeface="Muli"/>
              </a:rPr>
              <a:t>kf_kantor_cabang</a:t>
            </a:r>
            <a:r>
              <a:rPr lang="en-US" dirty="0">
                <a:solidFill>
                  <a:schemeClr val="tx1"/>
                </a:solidFill>
                <a:latin typeface="Muli"/>
              </a:rPr>
              <a:t> </a:t>
            </a:r>
            <a:r>
              <a:rPr lang="en-US" dirty="0" err="1">
                <a:solidFill>
                  <a:schemeClr val="tx1"/>
                </a:solidFill>
                <a:latin typeface="Muli"/>
              </a:rPr>
              <a:t>ke</a:t>
            </a:r>
            <a:r>
              <a:rPr lang="en-US" dirty="0">
                <a:solidFill>
                  <a:schemeClr val="tx1"/>
                </a:solidFill>
                <a:latin typeface="Muli"/>
              </a:rPr>
              <a:t> </a:t>
            </a:r>
            <a:r>
              <a:rPr lang="en-US" dirty="0" err="1">
                <a:solidFill>
                  <a:schemeClr val="tx1"/>
                </a:solidFill>
                <a:latin typeface="Muli"/>
              </a:rPr>
              <a:t>kf_final_transaction</a:t>
            </a:r>
            <a:r>
              <a:rPr lang="en-US" dirty="0">
                <a:solidFill>
                  <a:schemeClr val="tx1"/>
                </a:solidFill>
                <a:latin typeface="Muli"/>
              </a:rPr>
              <a:t>:</a:t>
            </a:r>
          </a:p>
          <a:p>
            <a:pPr algn="just">
              <a:lnSpc>
                <a:spcPct val="150000"/>
              </a:lnSpc>
            </a:pPr>
            <a:r>
              <a:rPr lang="en-US" dirty="0" err="1">
                <a:solidFill>
                  <a:schemeClr val="tx1"/>
                </a:solidFill>
                <a:latin typeface="Muli"/>
              </a:rPr>
              <a:t>Hubungan</a:t>
            </a:r>
            <a:r>
              <a:rPr lang="en-US" dirty="0">
                <a:solidFill>
                  <a:schemeClr val="tx1"/>
                </a:solidFill>
                <a:latin typeface="Muli"/>
              </a:rPr>
              <a:t>: One-to-Many.</a:t>
            </a:r>
          </a:p>
          <a:p>
            <a:pPr marL="512761" lvl="1" indent="-256381" algn="just">
              <a:lnSpc>
                <a:spcPct val="150000"/>
              </a:lnSpc>
              <a:buFont typeface="Arial"/>
              <a:buChar char="•"/>
            </a:pPr>
            <a:r>
              <a:rPr lang="en-US" dirty="0" err="1">
                <a:solidFill>
                  <a:schemeClr val="tx1"/>
                </a:solidFill>
                <a:latin typeface="Muli"/>
              </a:rPr>
              <a:t>kf_product</a:t>
            </a:r>
            <a:r>
              <a:rPr lang="en-US" dirty="0">
                <a:solidFill>
                  <a:schemeClr val="tx1"/>
                </a:solidFill>
                <a:latin typeface="Muli"/>
              </a:rPr>
              <a:t> </a:t>
            </a:r>
            <a:r>
              <a:rPr lang="en-US" dirty="0" err="1">
                <a:solidFill>
                  <a:schemeClr val="tx1"/>
                </a:solidFill>
                <a:latin typeface="Muli"/>
              </a:rPr>
              <a:t>ke</a:t>
            </a:r>
            <a:r>
              <a:rPr lang="en-US" dirty="0">
                <a:solidFill>
                  <a:schemeClr val="tx1"/>
                </a:solidFill>
                <a:latin typeface="Muli"/>
              </a:rPr>
              <a:t> </a:t>
            </a:r>
            <a:r>
              <a:rPr lang="en-US" dirty="0" err="1">
                <a:solidFill>
                  <a:schemeClr val="tx1"/>
                </a:solidFill>
                <a:latin typeface="Muli"/>
              </a:rPr>
              <a:t>kf_final_transaction</a:t>
            </a:r>
            <a:r>
              <a:rPr lang="en-US" dirty="0">
                <a:solidFill>
                  <a:schemeClr val="tx1"/>
                </a:solidFill>
                <a:latin typeface="Muli"/>
              </a:rPr>
              <a:t>:</a:t>
            </a:r>
          </a:p>
          <a:p>
            <a:pPr algn="just">
              <a:lnSpc>
                <a:spcPct val="150000"/>
              </a:lnSpc>
            </a:pPr>
            <a:r>
              <a:rPr lang="en-US" dirty="0" err="1">
                <a:solidFill>
                  <a:schemeClr val="tx1"/>
                </a:solidFill>
                <a:latin typeface="Muli"/>
              </a:rPr>
              <a:t>Hubungan</a:t>
            </a:r>
            <a:r>
              <a:rPr lang="en-US" dirty="0">
                <a:solidFill>
                  <a:schemeClr val="tx1"/>
                </a:solidFill>
                <a:latin typeface="Muli"/>
              </a:rPr>
              <a:t>: Many-to-Many.</a:t>
            </a:r>
          </a:p>
        </p:txBody>
      </p:sp>
      <p:sp>
        <p:nvSpPr>
          <p:cNvPr id="2" name="Freeform 5">
            <a:extLst>
              <a:ext uri="{FF2B5EF4-FFF2-40B4-BE49-F238E27FC236}">
                <a16:creationId xmlns:a16="http://schemas.microsoft.com/office/drawing/2014/main" id="{E2297A51-5035-4640-891C-11069022F1E2}"/>
              </a:ext>
            </a:extLst>
          </p:cNvPr>
          <p:cNvSpPr/>
          <p:nvPr/>
        </p:nvSpPr>
        <p:spPr>
          <a:xfrm>
            <a:off x="4129486" y="1168477"/>
            <a:ext cx="4749801" cy="3567136"/>
          </a:xfrm>
          <a:custGeom>
            <a:avLst/>
            <a:gdLst/>
            <a:ahLst/>
            <a:cxnLst/>
            <a:rect l="l" t="t" r="r" b="b"/>
            <a:pathLst>
              <a:path w="10914575" h="6468409">
                <a:moveTo>
                  <a:pt x="0" y="0"/>
                </a:moveTo>
                <a:lnTo>
                  <a:pt x="10914575" y="0"/>
                </a:lnTo>
                <a:lnTo>
                  <a:pt x="10914575" y="6468409"/>
                </a:lnTo>
                <a:lnTo>
                  <a:pt x="0" y="6468409"/>
                </a:lnTo>
                <a:lnTo>
                  <a:pt x="0" y="0"/>
                </a:lnTo>
                <a:close/>
              </a:path>
            </a:pathLst>
          </a:custGeom>
          <a:blipFill>
            <a:blip r:embed="rId5"/>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AB97B31-15BC-E80A-4487-86164C1FDD19}"/>
              </a:ext>
            </a:extLst>
          </p:cNvPr>
          <p:cNvSpPr/>
          <p:nvPr/>
        </p:nvSpPr>
        <p:spPr>
          <a:xfrm>
            <a:off x="4572000" y="764738"/>
            <a:ext cx="4498200" cy="429348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34" name="Google Shape;134;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7" name="Google Shape;137;g23ec2985a68_1_49"/>
          <p:cNvSpPr txBox="1"/>
          <p:nvPr/>
        </p:nvSpPr>
        <p:spPr>
          <a:xfrm>
            <a:off x="73800" y="993338"/>
            <a:ext cx="4498200" cy="3108513"/>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r>
              <a:rPr lang="en-US" sz="1000" dirty="0" err="1">
                <a:solidFill>
                  <a:schemeClr val="tx1"/>
                </a:solidFill>
                <a:latin typeface="+mj-lt"/>
              </a:rPr>
              <a:t>Membuat</a:t>
            </a:r>
            <a:r>
              <a:rPr lang="en-US" sz="1000" dirty="0">
                <a:solidFill>
                  <a:schemeClr val="tx1"/>
                </a:solidFill>
                <a:latin typeface="+mj-lt"/>
              </a:rPr>
              <a:t> </a:t>
            </a:r>
            <a:r>
              <a:rPr lang="en-US" sz="1000" dirty="0" err="1">
                <a:solidFill>
                  <a:schemeClr val="tx1"/>
                </a:solidFill>
                <a:latin typeface="+mj-lt"/>
              </a:rPr>
              <a:t>tabel</a:t>
            </a:r>
            <a:r>
              <a:rPr lang="en-US" sz="1000" dirty="0">
                <a:solidFill>
                  <a:schemeClr val="tx1"/>
                </a:solidFill>
                <a:latin typeface="+mj-lt"/>
              </a:rPr>
              <a:t> </a:t>
            </a:r>
            <a:r>
              <a:rPr lang="en-US" sz="1000" dirty="0" err="1">
                <a:solidFill>
                  <a:schemeClr val="tx1"/>
                </a:solidFill>
                <a:latin typeface="+mj-lt"/>
              </a:rPr>
              <a:t>baru</a:t>
            </a:r>
            <a:r>
              <a:rPr lang="en-US" sz="1000" dirty="0">
                <a:solidFill>
                  <a:schemeClr val="tx1"/>
                </a:solidFill>
                <a:latin typeface="+mj-lt"/>
              </a:rPr>
              <a:t> </a:t>
            </a:r>
            <a:r>
              <a:rPr lang="en-US" sz="1000" dirty="0" err="1">
                <a:solidFill>
                  <a:schemeClr val="tx1"/>
                </a:solidFill>
                <a:latin typeface="+mj-lt"/>
              </a:rPr>
              <a:t>dari</a:t>
            </a:r>
            <a:r>
              <a:rPr lang="en-US" sz="1000" dirty="0">
                <a:solidFill>
                  <a:schemeClr val="tx1"/>
                </a:solidFill>
                <a:latin typeface="+mj-lt"/>
              </a:rPr>
              <a:t> ke-4 dataset yang </a:t>
            </a:r>
            <a:r>
              <a:rPr lang="en-US" sz="1000" dirty="0" err="1">
                <a:solidFill>
                  <a:schemeClr val="tx1"/>
                </a:solidFill>
                <a:latin typeface="+mj-lt"/>
              </a:rPr>
              <a:t>ada</a:t>
            </a:r>
            <a:r>
              <a:rPr lang="en-US" sz="1000" dirty="0">
                <a:solidFill>
                  <a:schemeClr val="tx1"/>
                </a:solidFill>
                <a:latin typeface="+mj-lt"/>
              </a:rPr>
              <a:t> </a:t>
            </a:r>
            <a:r>
              <a:rPr lang="en-US" sz="1000" dirty="0" err="1">
                <a:solidFill>
                  <a:schemeClr val="tx1"/>
                </a:solidFill>
                <a:latin typeface="+mj-lt"/>
              </a:rPr>
              <a:t>dengan</a:t>
            </a:r>
            <a:r>
              <a:rPr lang="en-US" sz="1000" dirty="0">
                <a:solidFill>
                  <a:schemeClr val="tx1"/>
                </a:solidFill>
                <a:latin typeface="+mj-lt"/>
              </a:rPr>
              <a:t> </a:t>
            </a:r>
            <a:r>
              <a:rPr lang="en-US" sz="1000" dirty="0" err="1">
                <a:solidFill>
                  <a:schemeClr val="tx1"/>
                </a:solidFill>
                <a:latin typeface="+mj-lt"/>
              </a:rPr>
              <a:t>nama</a:t>
            </a:r>
            <a:r>
              <a:rPr lang="en-US" sz="1000" dirty="0">
                <a:solidFill>
                  <a:schemeClr val="tx1"/>
                </a:solidFill>
                <a:latin typeface="+mj-lt"/>
              </a:rPr>
              <a:t> feature </a:t>
            </a:r>
            <a:r>
              <a:rPr lang="en-US" sz="1000" dirty="0" err="1">
                <a:solidFill>
                  <a:schemeClr val="tx1"/>
                </a:solidFill>
                <a:latin typeface="+mj-lt"/>
              </a:rPr>
              <a:t>sebagai</a:t>
            </a:r>
            <a:r>
              <a:rPr lang="en-US" sz="1000" dirty="0">
                <a:solidFill>
                  <a:schemeClr val="tx1"/>
                </a:solidFill>
                <a:latin typeface="+mj-lt"/>
              </a:rPr>
              <a:t> </a:t>
            </a:r>
            <a:r>
              <a:rPr lang="en-US" sz="1000" dirty="0" err="1">
                <a:solidFill>
                  <a:schemeClr val="tx1"/>
                </a:solidFill>
                <a:latin typeface="+mj-lt"/>
              </a:rPr>
              <a:t>berikut</a:t>
            </a:r>
            <a:r>
              <a:rPr lang="en-US" sz="1000" dirty="0">
                <a:solidFill>
                  <a:schemeClr val="tx1"/>
                </a:solidFill>
                <a:latin typeface="+mj-lt"/>
              </a:rPr>
              <a:t>:</a:t>
            </a:r>
          </a:p>
          <a:p>
            <a:pPr marL="426404" lvl="1" indent="-213202">
              <a:buFont typeface="Arial"/>
              <a:buChar char="•"/>
            </a:pPr>
            <a:r>
              <a:rPr lang="en-US" sz="1000" dirty="0" err="1">
                <a:solidFill>
                  <a:schemeClr val="tx1"/>
                </a:solidFill>
                <a:latin typeface="+mj-lt"/>
              </a:rPr>
              <a:t>rating_cabang</a:t>
            </a:r>
            <a:r>
              <a:rPr lang="en-US" sz="1000" dirty="0">
                <a:solidFill>
                  <a:schemeClr val="tx1"/>
                </a:solidFill>
                <a:latin typeface="+mj-lt"/>
              </a:rPr>
              <a:t> : </a:t>
            </a:r>
            <a:r>
              <a:rPr lang="en-US" sz="1000" dirty="0" err="1">
                <a:solidFill>
                  <a:schemeClr val="tx1"/>
                </a:solidFill>
                <a:latin typeface="+mj-lt"/>
              </a:rPr>
              <a:t>penilaian</a:t>
            </a:r>
            <a:r>
              <a:rPr lang="en-US" sz="1000" dirty="0">
                <a:solidFill>
                  <a:schemeClr val="tx1"/>
                </a:solidFill>
                <a:latin typeface="+mj-lt"/>
              </a:rPr>
              <a:t> </a:t>
            </a:r>
            <a:r>
              <a:rPr lang="en-US" sz="1000" dirty="0" err="1">
                <a:solidFill>
                  <a:schemeClr val="tx1"/>
                </a:solidFill>
                <a:latin typeface="+mj-lt"/>
              </a:rPr>
              <a:t>konsumen</a:t>
            </a:r>
            <a:r>
              <a:rPr lang="en-US" sz="1000" dirty="0">
                <a:solidFill>
                  <a:schemeClr val="tx1"/>
                </a:solidFill>
                <a:latin typeface="+mj-lt"/>
              </a:rPr>
              <a:t> </a:t>
            </a:r>
            <a:r>
              <a:rPr lang="en-US" sz="1000" dirty="0" err="1">
                <a:solidFill>
                  <a:schemeClr val="tx1"/>
                </a:solidFill>
                <a:latin typeface="+mj-lt"/>
              </a:rPr>
              <a:t>terhadap</a:t>
            </a:r>
            <a:r>
              <a:rPr lang="en-US" sz="1000" dirty="0">
                <a:solidFill>
                  <a:schemeClr val="tx1"/>
                </a:solidFill>
                <a:latin typeface="+mj-lt"/>
              </a:rPr>
              <a:t> </a:t>
            </a:r>
            <a:r>
              <a:rPr lang="en-US" sz="1000" dirty="0" err="1">
                <a:solidFill>
                  <a:schemeClr val="tx1"/>
                </a:solidFill>
                <a:latin typeface="+mj-lt"/>
              </a:rPr>
              <a:t>cabang</a:t>
            </a:r>
            <a:r>
              <a:rPr lang="en-US" sz="1000" dirty="0">
                <a:solidFill>
                  <a:schemeClr val="tx1"/>
                </a:solidFill>
                <a:latin typeface="+mj-lt"/>
              </a:rPr>
              <a:t> Kimia </a:t>
            </a:r>
            <a:r>
              <a:rPr lang="en-US" sz="1000" dirty="0" err="1">
                <a:solidFill>
                  <a:schemeClr val="tx1"/>
                </a:solidFill>
                <a:latin typeface="+mj-lt"/>
              </a:rPr>
              <a:t>Farma</a:t>
            </a:r>
            <a:r>
              <a:rPr lang="en-US" sz="1000" dirty="0">
                <a:solidFill>
                  <a:schemeClr val="tx1"/>
                </a:solidFill>
                <a:latin typeface="+mj-lt"/>
              </a:rPr>
              <a:t> </a:t>
            </a:r>
          </a:p>
          <a:p>
            <a:pPr marL="426404" lvl="1" indent="-213202">
              <a:buFont typeface="Arial"/>
              <a:buChar char="•"/>
            </a:pPr>
            <a:r>
              <a:rPr lang="en-US" sz="1000" dirty="0" err="1">
                <a:solidFill>
                  <a:schemeClr val="tx1"/>
                </a:solidFill>
                <a:latin typeface="+mj-lt"/>
                <a:ea typeface="Muli"/>
              </a:rPr>
              <a:t>customer_name</a:t>
            </a:r>
            <a:r>
              <a:rPr lang="en-US" sz="1000" dirty="0">
                <a:solidFill>
                  <a:schemeClr val="tx1"/>
                </a:solidFill>
                <a:latin typeface="+mj-lt"/>
                <a:ea typeface="Muli"/>
              </a:rPr>
              <a:t> : Nama customer yang </a:t>
            </a:r>
            <a:r>
              <a:rPr lang="en-US" sz="1000" dirty="0" err="1">
                <a:solidFill>
                  <a:schemeClr val="tx1"/>
                </a:solidFill>
                <a:latin typeface="+mj-lt"/>
                <a:ea typeface="Muli"/>
              </a:rPr>
              <a:t>melakukan</a:t>
            </a:r>
            <a:r>
              <a:rPr lang="en-US" sz="1000" dirty="0">
                <a:solidFill>
                  <a:schemeClr val="tx1"/>
                </a:solidFill>
                <a:latin typeface="+mj-lt"/>
                <a:ea typeface="Muli"/>
              </a:rPr>
              <a:t> </a:t>
            </a:r>
            <a:r>
              <a:rPr lang="en-US" sz="1000" dirty="0" err="1">
                <a:solidFill>
                  <a:schemeClr val="tx1"/>
                </a:solidFill>
                <a:latin typeface="+mj-lt"/>
                <a:ea typeface="Muli"/>
              </a:rPr>
              <a:t>transaksi</a:t>
            </a:r>
            <a:r>
              <a:rPr lang="en-US" sz="1000" dirty="0">
                <a:solidFill>
                  <a:schemeClr val="tx1"/>
                </a:solidFill>
                <a:latin typeface="+mj-lt"/>
                <a:ea typeface="Muli"/>
              </a:rPr>
              <a:t>, ● </a:t>
            </a:r>
          </a:p>
          <a:p>
            <a:pPr marL="426404" lvl="1" indent="-213202">
              <a:buFont typeface="Arial"/>
              <a:buChar char="•"/>
            </a:pPr>
            <a:r>
              <a:rPr lang="en-US" sz="1000" dirty="0" err="1">
                <a:solidFill>
                  <a:schemeClr val="tx1"/>
                </a:solidFill>
                <a:latin typeface="+mj-lt"/>
              </a:rPr>
              <a:t>product_id</a:t>
            </a:r>
            <a:r>
              <a:rPr lang="en-US" sz="1000" dirty="0">
                <a:solidFill>
                  <a:schemeClr val="tx1"/>
                </a:solidFill>
                <a:latin typeface="+mj-lt"/>
              </a:rPr>
              <a:t> : </a:t>
            </a:r>
            <a:r>
              <a:rPr lang="en-US" sz="1000" dirty="0" err="1">
                <a:solidFill>
                  <a:schemeClr val="tx1"/>
                </a:solidFill>
                <a:latin typeface="+mj-lt"/>
              </a:rPr>
              <a:t>kode</a:t>
            </a:r>
            <a:r>
              <a:rPr lang="en-US" sz="1000" dirty="0">
                <a:solidFill>
                  <a:schemeClr val="tx1"/>
                </a:solidFill>
                <a:latin typeface="+mj-lt"/>
              </a:rPr>
              <a:t> product </a:t>
            </a:r>
            <a:r>
              <a:rPr lang="en-US" sz="1000" dirty="0" err="1">
                <a:solidFill>
                  <a:schemeClr val="tx1"/>
                </a:solidFill>
                <a:latin typeface="+mj-lt"/>
              </a:rPr>
              <a:t>obat</a:t>
            </a:r>
            <a:r>
              <a:rPr lang="en-US" sz="1000" dirty="0">
                <a:solidFill>
                  <a:schemeClr val="tx1"/>
                </a:solidFill>
                <a:latin typeface="+mj-lt"/>
              </a:rPr>
              <a:t>, </a:t>
            </a:r>
          </a:p>
          <a:p>
            <a:pPr marL="426404" lvl="1" indent="-213202">
              <a:buFont typeface="Arial"/>
              <a:buChar char="•"/>
            </a:pPr>
            <a:r>
              <a:rPr lang="en-US" sz="1000" dirty="0" err="1">
                <a:solidFill>
                  <a:schemeClr val="tx1"/>
                </a:solidFill>
                <a:latin typeface="+mj-lt"/>
              </a:rPr>
              <a:t>product_name</a:t>
            </a:r>
            <a:r>
              <a:rPr lang="en-US" sz="1000" dirty="0">
                <a:solidFill>
                  <a:schemeClr val="tx1"/>
                </a:solidFill>
                <a:latin typeface="+mj-lt"/>
              </a:rPr>
              <a:t> : </a:t>
            </a:r>
            <a:r>
              <a:rPr lang="en-US" sz="1000" dirty="0" err="1">
                <a:solidFill>
                  <a:schemeClr val="tx1"/>
                </a:solidFill>
                <a:latin typeface="+mj-lt"/>
              </a:rPr>
              <a:t>nama</a:t>
            </a:r>
            <a:r>
              <a:rPr lang="en-US" sz="1000" dirty="0">
                <a:solidFill>
                  <a:schemeClr val="tx1"/>
                </a:solidFill>
                <a:latin typeface="+mj-lt"/>
              </a:rPr>
              <a:t> </a:t>
            </a:r>
            <a:r>
              <a:rPr lang="en-US" sz="1000" dirty="0" err="1">
                <a:solidFill>
                  <a:schemeClr val="tx1"/>
                </a:solidFill>
                <a:latin typeface="+mj-lt"/>
              </a:rPr>
              <a:t>obat</a:t>
            </a:r>
            <a:r>
              <a:rPr lang="en-US" sz="1000" dirty="0">
                <a:solidFill>
                  <a:schemeClr val="tx1"/>
                </a:solidFill>
                <a:latin typeface="+mj-lt"/>
              </a:rPr>
              <a:t>,</a:t>
            </a:r>
          </a:p>
          <a:p>
            <a:pPr marL="426404" lvl="1" indent="-213202">
              <a:buFont typeface="Arial"/>
              <a:buChar char="•"/>
            </a:pPr>
            <a:r>
              <a:rPr lang="en-US" sz="1000" dirty="0" err="1">
                <a:solidFill>
                  <a:schemeClr val="tx1"/>
                </a:solidFill>
                <a:latin typeface="+mj-lt"/>
              </a:rPr>
              <a:t>actual_price</a:t>
            </a:r>
            <a:r>
              <a:rPr lang="en-US" sz="1000" dirty="0">
                <a:solidFill>
                  <a:schemeClr val="tx1"/>
                </a:solidFill>
                <a:latin typeface="+mj-lt"/>
              </a:rPr>
              <a:t> : </a:t>
            </a:r>
            <a:r>
              <a:rPr lang="en-US" sz="1000" dirty="0" err="1">
                <a:solidFill>
                  <a:schemeClr val="tx1"/>
                </a:solidFill>
                <a:latin typeface="+mj-lt"/>
              </a:rPr>
              <a:t>harga</a:t>
            </a:r>
            <a:r>
              <a:rPr lang="en-US" sz="1000" dirty="0">
                <a:solidFill>
                  <a:schemeClr val="tx1"/>
                </a:solidFill>
                <a:latin typeface="+mj-lt"/>
              </a:rPr>
              <a:t> </a:t>
            </a:r>
            <a:r>
              <a:rPr lang="en-US" sz="1000" dirty="0" err="1">
                <a:solidFill>
                  <a:schemeClr val="tx1"/>
                </a:solidFill>
                <a:latin typeface="+mj-lt"/>
              </a:rPr>
              <a:t>obat</a:t>
            </a:r>
            <a:r>
              <a:rPr lang="en-US" sz="1000" dirty="0">
                <a:solidFill>
                  <a:schemeClr val="tx1"/>
                </a:solidFill>
                <a:latin typeface="+mj-lt"/>
              </a:rPr>
              <a:t>, </a:t>
            </a:r>
          </a:p>
          <a:p>
            <a:pPr marL="426404" lvl="1" indent="-213202">
              <a:buFont typeface="Arial"/>
              <a:buChar char="•"/>
            </a:pPr>
            <a:r>
              <a:rPr lang="en-US" sz="1000" dirty="0" err="1">
                <a:solidFill>
                  <a:schemeClr val="tx1"/>
                </a:solidFill>
                <a:latin typeface="+mj-lt"/>
              </a:rPr>
              <a:t>discount_percentage</a:t>
            </a:r>
            <a:r>
              <a:rPr lang="en-US" sz="1000" dirty="0">
                <a:solidFill>
                  <a:schemeClr val="tx1"/>
                </a:solidFill>
                <a:latin typeface="+mj-lt"/>
              </a:rPr>
              <a:t> : </a:t>
            </a:r>
            <a:r>
              <a:rPr lang="en-US" sz="1000" dirty="0" err="1">
                <a:solidFill>
                  <a:schemeClr val="tx1"/>
                </a:solidFill>
                <a:latin typeface="+mj-lt"/>
              </a:rPr>
              <a:t>Persentase</a:t>
            </a:r>
            <a:r>
              <a:rPr lang="en-US" sz="1000" dirty="0">
                <a:solidFill>
                  <a:schemeClr val="tx1"/>
                </a:solidFill>
                <a:latin typeface="+mj-lt"/>
              </a:rPr>
              <a:t> </a:t>
            </a:r>
            <a:r>
              <a:rPr lang="en-US" sz="1000" dirty="0" err="1">
                <a:solidFill>
                  <a:schemeClr val="tx1"/>
                </a:solidFill>
                <a:latin typeface="+mj-lt"/>
              </a:rPr>
              <a:t>diskon</a:t>
            </a:r>
            <a:r>
              <a:rPr lang="en-US" sz="1000" dirty="0">
                <a:solidFill>
                  <a:schemeClr val="tx1"/>
                </a:solidFill>
                <a:latin typeface="+mj-lt"/>
              </a:rPr>
              <a:t> yang </a:t>
            </a:r>
            <a:r>
              <a:rPr lang="en-US" sz="1000" dirty="0" err="1">
                <a:solidFill>
                  <a:schemeClr val="tx1"/>
                </a:solidFill>
                <a:latin typeface="+mj-lt"/>
              </a:rPr>
              <a:t>diberikan</a:t>
            </a:r>
            <a:r>
              <a:rPr lang="en-US" sz="1000" dirty="0">
                <a:solidFill>
                  <a:schemeClr val="tx1"/>
                </a:solidFill>
                <a:latin typeface="+mj-lt"/>
              </a:rPr>
              <a:t> pada </a:t>
            </a:r>
            <a:r>
              <a:rPr lang="en-US" sz="1000" dirty="0" err="1">
                <a:solidFill>
                  <a:schemeClr val="tx1"/>
                </a:solidFill>
                <a:latin typeface="+mj-lt"/>
              </a:rPr>
              <a:t>obat</a:t>
            </a:r>
            <a:r>
              <a:rPr lang="en-US" sz="1000" dirty="0">
                <a:solidFill>
                  <a:schemeClr val="tx1"/>
                </a:solidFill>
                <a:latin typeface="+mj-lt"/>
              </a:rPr>
              <a:t>,</a:t>
            </a:r>
          </a:p>
          <a:p>
            <a:pPr marL="426404" lvl="1" indent="-213202">
              <a:buFont typeface="Arial"/>
              <a:buChar char="•"/>
            </a:pPr>
            <a:r>
              <a:rPr lang="en-US" sz="1000" dirty="0" err="1">
                <a:solidFill>
                  <a:schemeClr val="tx1"/>
                </a:solidFill>
                <a:latin typeface="+mj-lt"/>
              </a:rPr>
              <a:t>persentase_gross_laba</a:t>
            </a:r>
            <a:r>
              <a:rPr lang="en-US" sz="1000" dirty="0">
                <a:solidFill>
                  <a:schemeClr val="tx1"/>
                </a:solidFill>
                <a:latin typeface="+mj-lt"/>
              </a:rPr>
              <a:t> : </a:t>
            </a:r>
            <a:r>
              <a:rPr lang="en-US" sz="1000" dirty="0" err="1">
                <a:solidFill>
                  <a:schemeClr val="tx1"/>
                </a:solidFill>
                <a:latin typeface="+mj-lt"/>
              </a:rPr>
              <a:t>Persentase</a:t>
            </a:r>
            <a:r>
              <a:rPr lang="en-US" sz="1000" dirty="0">
                <a:solidFill>
                  <a:schemeClr val="tx1"/>
                </a:solidFill>
                <a:latin typeface="+mj-lt"/>
              </a:rPr>
              <a:t> </a:t>
            </a:r>
            <a:r>
              <a:rPr lang="en-US" sz="1000" dirty="0" err="1">
                <a:solidFill>
                  <a:schemeClr val="tx1"/>
                </a:solidFill>
                <a:latin typeface="+mj-lt"/>
              </a:rPr>
              <a:t>laba</a:t>
            </a:r>
            <a:r>
              <a:rPr lang="en-US" sz="1000" dirty="0">
                <a:solidFill>
                  <a:schemeClr val="tx1"/>
                </a:solidFill>
                <a:latin typeface="+mj-lt"/>
              </a:rPr>
              <a:t> yang </a:t>
            </a:r>
            <a:r>
              <a:rPr lang="en-US" sz="1000" dirty="0" err="1">
                <a:solidFill>
                  <a:schemeClr val="tx1"/>
                </a:solidFill>
                <a:latin typeface="+mj-lt"/>
              </a:rPr>
              <a:t>seharusnya</a:t>
            </a:r>
            <a:r>
              <a:rPr lang="en-US" sz="1000" dirty="0">
                <a:solidFill>
                  <a:schemeClr val="tx1"/>
                </a:solidFill>
                <a:latin typeface="+mj-lt"/>
              </a:rPr>
              <a:t> </a:t>
            </a:r>
            <a:r>
              <a:rPr lang="en-US" sz="1000" dirty="0" err="1">
                <a:solidFill>
                  <a:schemeClr val="tx1"/>
                </a:solidFill>
                <a:latin typeface="+mj-lt"/>
              </a:rPr>
              <a:t>diterima</a:t>
            </a:r>
            <a:r>
              <a:rPr lang="en-US" sz="1000" dirty="0">
                <a:solidFill>
                  <a:schemeClr val="tx1"/>
                </a:solidFill>
                <a:latin typeface="+mj-lt"/>
              </a:rPr>
              <a:t> </a:t>
            </a:r>
            <a:r>
              <a:rPr lang="en-US" sz="1000" dirty="0" err="1">
                <a:solidFill>
                  <a:schemeClr val="tx1"/>
                </a:solidFill>
                <a:latin typeface="+mj-lt"/>
              </a:rPr>
              <a:t>dari</a:t>
            </a:r>
            <a:r>
              <a:rPr lang="en-US" sz="1000" dirty="0">
                <a:solidFill>
                  <a:schemeClr val="tx1"/>
                </a:solidFill>
                <a:latin typeface="+mj-lt"/>
              </a:rPr>
              <a:t> </a:t>
            </a:r>
            <a:r>
              <a:rPr lang="en-US" sz="1000" dirty="0" err="1">
                <a:solidFill>
                  <a:schemeClr val="tx1"/>
                </a:solidFill>
                <a:latin typeface="+mj-lt"/>
              </a:rPr>
              <a:t>obat</a:t>
            </a:r>
            <a:r>
              <a:rPr lang="en-US" sz="1000" dirty="0">
                <a:solidFill>
                  <a:schemeClr val="tx1"/>
                </a:solidFill>
                <a:latin typeface="+mj-lt"/>
              </a:rPr>
              <a:t> </a:t>
            </a:r>
            <a:r>
              <a:rPr lang="en-US" sz="1000" dirty="0" err="1">
                <a:solidFill>
                  <a:schemeClr val="tx1"/>
                </a:solidFill>
                <a:latin typeface="+mj-lt"/>
              </a:rPr>
              <a:t>dengan</a:t>
            </a:r>
            <a:r>
              <a:rPr lang="en-US" sz="1000" dirty="0">
                <a:solidFill>
                  <a:schemeClr val="tx1"/>
                </a:solidFill>
                <a:latin typeface="+mj-lt"/>
              </a:rPr>
              <a:t> </a:t>
            </a:r>
            <a:r>
              <a:rPr lang="en-US" sz="1000" dirty="0" err="1">
                <a:solidFill>
                  <a:schemeClr val="tx1"/>
                </a:solidFill>
                <a:latin typeface="+mj-lt"/>
              </a:rPr>
              <a:t>ketentuan</a:t>
            </a:r>
            <a:r>
              <a:rPr lang="en-US" sz="1000" dirty="0">
                <a:solidFill>
                  <a:schemeClr val="tx1"/>
                </a:solidFill>
                <a:latin typeface="+mj-lt"/>
              </a:rPr>
              <a:t> </a:t>
            </a:r>
            <a:r>
              <a:rPr lang="en-US" sz="1000" dirty="0" err="1">
                <a:solidFill>
                  <a:schemeClr val="tx1"/>
                </a:solidFill>
                <a:latin typeface="+mj-lt"/>
              </a:rPr>
              <a:t>berikut</a:t>
            </a:r>
            <a:r>
              <a:rPr lang="en-US" sz="1000" dirty="0">
                <a:solidFill>
                  <a:schemeClr val="tx1"/>
                </a:solidFill>
                <a:latin typeface="+mj-lt"/>
              </a:rPr>
              <a:t>: </a:t>
            </a:r>
          </a:p>
          <a:p>
            <a:pPr marL="426404" lvl="1" indent="-213202">
              <a:buFont typeface="Arial"/>
              <a:buChar char="•"/>
            </a:pPr>
            <a:r>
              <a:rPr lang="en-US" sz="1000" dirty="0">
                <a:solidFill>
                  <a:schemeClr val="tx1"/>
                </a:solidFill>
                <a:latin typeface="+mj-lt"/>
              </a:rPr>
              <a:t>price &lt;= Rp 50.000 -&gt; </a:t>
            </a:r>
            <a:r>
              <a:rPr lang="en-US" sz="1000" dirty="0" err="1">
                <a:solidFill>
                  <a:schemeClr val="tx1"/>
                </a:solidFill>
                <a:latin typeface="+mj-lt"/>
              </a:rPr>
              <a:t>laba</a:t>
            </a:r>
            <a:r>
              <a:rPr lang="en-US" sz="1000" dirty="0">
                <a:solidFill>
                  <a:schemeClr val="tx1"/>
                </a:solidFill>
                <a:latin typeface="+mj-lt"/>
              </a:rPr>
              <a:t> 10% </a:t>
            </a:r>
          </a:p>
          <a:p>
            <a:pPr marL="426404" lvl="1" indent="-213202">
              <a:buFont typeface="Arial"/>
              <a:buChar char="•"/>
            </a:pPr>
            <a:r>
              <a:rPr lang="en-US" sz="1000" dirty="0">
                <a:solidFill>
                  <a:schemeClr val="tx1"/>
                </a:solidFill>
                <a:latin typeface="+mj-lt"/>
              </a:rPr>
              <a:t>price &gt; Rp 50.000 - 100.000 -&gt; </a:t>
            </a:r>
            <a:r>
              <a:rPr lang="en-US" sz="1000" dirty="0" err="1">
                <a:solidFill>
                  <a:schemeClr val="tx1"/>
                </a:solidFill>
                <a:latin typeface="+mj-lt"/>
              </a:rPr>
              <a:t>laba</a:t>
            </a:r>
            <a:r>
              <a:rPr lang="en-US" sz="1000" dirty="0">
                <a:solidFill>
                  <a:schemeClr val="tx1"/>
                </a:solidFill>
                <a:latin typeface="+mj-lt"/>
              </a:rPr>
              <a:t> 15% </a:t>
            </a:r>
          </a:p>
          <a:p>
            <a:pPr marL="426404" lvl="1" indent="-213202">
              <a:buFont typeface="Arial"/>
              <a:buChar char="•"/>
            </a:pPr>
            <a:r>
              <a:rPr lang="en-US" sz="1000" dirty="0">
                <a:solidFill>
                  <a:schemeClr val="tx1"/>
                </a:solidFill>
                <a:latin typeface="+mj-lt"/>
              </a:rPr>
              <a:t>price &gt; Rp 100.000 - 300.000 -&gt; </a:t>
            </a:r>
            <a:r>
              <a:rPr lang="en-US" sz="1000" dirty="0" err="1">
                <a:solidFill>
                  <a:schemeClr val="tx1"/>
                </a:solidFill>
                <a:latin typeface="+mj-lt"/>
              </a:rPr>
              <a:t>laba</a:t>
            </a:r>
            <a:r>
              <a:rPr lang="en-US" sz="1000" dirty="0">
                <a:solidFill>
                  <a:schemeClr val="tx1"/>
                </a:solidFill>
                <a:latin typeface="+mj-lt"/>
              </a:rPr>
              <a:t> 20%</a:t>
            </a:r>
          </a:p>
          <a:p>
            <a:pPr marL="426404" lvl="1" indent="-213202">
              <a:buFont typeface="Arial"/>
              <a:buChar char="•"/>
            </a:pPr>
            <a:r>
              <a:rPr lang="en-US" sz="1000" dirty="0">
                <a:solidFill>
                  <a:schemeClr val="tx1"/>
                </a:solidFill>
                <a:latin typeface="+mj-lt"/>
              </a:rPr>
              <a:t>price &gt; Rp 300.000 - 500.000 -&gt; </a:t>
            </a:r>
            <a:r>
              <a:rPr lang="en-US" sz="1000" dirty="0" err="1">
                <a:solidFill>
                  <a:schemeClr val="tx1"/>
                </a:solidFill>
                <a:latin typeface="+mj-lt"/>
              </a:rPr>
              <a:t>laba</a:t>
            </a:r>
            <a:r>
              <a:rPr lang="en-US" sz="1000" dirty="0">
                <a:solidFill>
                  <a:schemeClr val="tx1"/>
                </a:solidFill>
                <a:latin typeface="+mj-lt"/>
              </a:rPr>
              <a:t> 25% </a:t>
            </a:r>
          </a:p>
          <a:p>
            <a:pPr marL="426404" lvl="1" indent="-213202">
              <a:buFont typeface="Arial"/>
              <a:buChar char="•"/>
            </a:pPr>
            <a:r>
              <a:rPr lang="en-US" sz="1000" dirty="0">
                <a:solidFill>
                  <a:schemeClr val="tx1"/>
                </a:solidFill>
                <a:latin typeface="+mj-lt"/>
              </a:rPr>
              <a:t>price &gt; Rp 500.000 -&gt; </a:t>
            </a:r>
            <a:r>
              <a:rPr lang="en-US" sz="1000" dirty="0" err="1">
                <a:solidFill>
                  <a:schemeClr val="tx1"/>
                </a:solidFill>
                <a:latin typeface="+mj-lt"/>
              </a:rPr>
              <a:t>laba</a:t>
            </a:r>
            <a:r>
              <a:rPr lang="en-US" sz="1000" dirty="0">
                <a:solidFill>
                  <a:schemeClr val="tx1"/>
                </a:solidFill>
                <a:latin typeface="+mj-lt"/>
              </a:rPr>
              <a:t> 30%, </a:t>
            </a:r>
          </a:p>
          <a:p>
            <a:pPr marL="426404" lvl="1" indent="-213202">
              <a:buFont typeface="Arial"/>
              <a:buChar char="•"/>
            </a:pPr>
            <a:r>
              <a:rPr lang="en-US" sz="1000" dirty="0" err="1">
                <a:solidFill>
                  <a:schemeClr val="tx1"/>
                </a:solidFill>
                <a:latin typeface="+mj-lt"/>
              </a:rPr>
              <a:t>nett_sales</a:t>
            </a:r>
            <a:r>
              <a:rPr lang="en-US" sz="1000" dirty="0">
                <a:solidFill>
                  <a:schemeClr val="tx1"/>
                </a:solidFill>
                <a:latin typeface="+mj-lt"/>
              </a:rPr>
              <a:t> : </a:t>
            </a:r>
            <a:r>
              <a:rPr lang="en-US" sz="1000" dirty="0" err="1">
                <a:solidFill>
                  <a:schemeClr val="tx1"/>
                </a:solidFill>
                <a:latin typeface="+mj-lt"/>
              </a:rPr>
              <a:t>harga</a:t>
            </a:r>
            <a:r>
              <a:rPr lang="en-US" sz="1000" dirty="0">
                <a:solidFill>
                  <a:schemeClr val="tx1"/>
                </a:solidFill>
                <a:latin typeface="+mj-lt"/>
              </a:rPr>
              <a:t> </a:t>
            </a:r>
            <a:r>
              <a:rPr lang="en-US" sz="1000" dirty="0" err="1">
                <a:solidFill>
                  <a:schemeClr val="tx1"/>
                </a:solidFill>
                <a:latin typeface="+mj-lt"/>
              </a:rPr>
              <a:t>setelah</a:t>
            </a:r>
            <a:r>
              <a:rPr lang="en-US" sz="1000" dirty="0">
                <a:solidFill>
                  <a:schemeClr val="tx1"/>
                </a:solidFill>
                <a:latin typeface="+mj-lt"/>
              </a:rPr>
              <a:t> </a:t>
            </a:r>
            <a:r>
              <a:rPr lang="en-US" sz="1000" dirty="0" err="1">
                <a:solidFill>
                  <a:schemeClr val="tx1"/>
                </a:solidFill>
                <a:latin typeface="+mj-lt"/>
              </a:rPr>
              <a:t>diskon</a:t>
            </a:r>
            <a:r>
              <a:rPr lang="en-US" sz="1000" dirty="0">
                <a:solidFill>
                  <a:schemeClr val="tx1"/>
                </a:solidFill>
                <a:latin typeface="+mj-lt"/>
              </a:rPr>
              <a:t>, </a:t>
            </a:r>
          </a:p>
          <a:p>
            <a:pPr marL="426404" lvl="1" indent="-213202">
              <a:buFont typeface="Arial"/>
              <a:buChar char="•"/>
            </a:pPr>
            <a:r>
              <a:rPr lang="en-US" sz="1000" dirty="0" err="1">
                <a:solidFill>
                  <a:schemeClr val="tx1"/>
                </a:solidFill>
                <a:latin typeface="+mj-lt"/>
              </a:rPr>
              <a:t>nett_profit</a:t>
            </a:r>
            <a:r>
              <a:rPr lang="en-US" sz="1000" dirty="0">
                <a:solidFill>
                  <a:schemeClr val="tx1"/>
                </a:solidFill>
                <a:latin typeface="+mj-lt"/>
              </a:rPr>
              <a:t> : </a:t>
            </a:r>
            <a:r>
              <a:rPr lang="en-US" sz="1000" dirty="0" err="1">
                <a:solidFill>
                  <a:schemeClr val="tx1"/>
                </a:solidFill>
                <a:latin typeface="+mj-lt"/>
              </a:rPr>
              <a:t>keuntungan</a:t>
            </a:r>
            <a:r>
              <a:rPr lang="en-US" sz="1000" dirty="0">
                <a:solidFill>
                  <a:schemeClr val="tx1"/>
                </a:solidFill>
                <a:latin typeface="+mj-lt"/>
              </a:rPr>
              <a:t> yang </a:t>
            </a:r>
            <a:r>
              <a:rPr lang="en-US" sz="1000" dirty="0" err="1">
                <a:solidFill>
                  <a:schemeClr val="tx1"/>
                </a:solidFill>
                <a:latin typeface="+mj-lt"/>
              </a:rPr>
              <a:t>diperoleh</a:t>
            </a:r>
            <a:r>
              <a:rPr lang="en-US" sz="1000" dirty="0">
                <a:solidFill>
                  <a:schemeClr val="tx1"/>
                </a:solidFill>
                <a:latin typeface="+mj-lt"/>
              </a:rPr>
              <a:t> Kimia </a:t>
            </a:r>
            <a:r>
              <a:rPr lang="en-US" sz="1000" dirty="0" err="1">
                <a:solidFill>
                  <a:schemeClr val="tx1"/>
                </a:solidFill>
                <a:latin typeface="+mj-lt"/>
              </a:rPr>
              <a:t>Farma</a:t>
            </a:r>
            <a:r>
              <a:rPr lang="en-US" sz="1000" dirty="0">
                <a:solidFill>
                  <a:schemeClr val="tx1"/>
                </a:solidFill>
                <a:latin typeface="+mj-lt"/>
              </a:rPr>
              <a:t>,</a:t>
            </a:r>
          </a:p>
          <a:p>
            <a:pPr marL="426404" lvl="1" indent="-213202">
              <a:buFont typeface="Arial"/>
              <a:buChar char="•"/>
            </a:pPr>
            <a:r>
              <a:rPr lang="en-US" sz="1000" dirty="0" err="1">
                <a:solidFill>
                  <a:schemeClr val="tx1"/>
                </a:solidFill>
                <a:latin typeface="+mj-lt"/>
              </a:rPr>
              <a:t>rating_transaksi</a:t>
            </a:r>
            <a:r>
              <a:rPr lang="en-US" sz="1000" dirty="0">
                <a:solidFill>
                  <a:schemeClr val="tx1"/>
                </a:solidFill>
                <a:latin typeface="+mj-lt"/>
              </a:rPr>
              <a:t> : </a:t>
            </a:r>
            <a:r>
              <a:rPr lang="en-US" sz="1000" dirty="0" err="1">
                <a:solidFill>
                  <a:schemeClr val="tx1"/>
                </a:solidFill>
                <a:latin typeface="+mj-lt"/>
              </a:rPr>
              <a:t>penilaian</a:t>
            </a:r>
            <a:r>
              <a:rPr lang="en-US" sz="1000" dirty="0">
                <a:solidFill>
                  <a:schemeClr val="tx1"/>
                </a:solidFill>
                <a:latin typeface="+mj-lt"/>
              </a:rPr>
              <a:t> </a:t>
            </a:r>
            <a:r>
              <a:rPr lang="en-US" sz="1000" dirty="0" err="1">
                <a:solidFill>
                  <a:schemeClr val="tx1"/>
                </a:solidFill>
                <a:latin typeface="+mj-lt"/>
              </a:rPr>
              <a:t>konsumen</a:t>
            </a:r>
            <a:r>
              <a:rPr lang="en-US" sz="1000" dirty="0">
                <a:solidFill>
                  <a:schemeClr val="tx1"/>
                </a:solidFill>
                <a:latin typeface="+mj-lt"/>
              </a:rPr>
              <a:t> </a:t>
            </a:r>
            <a:r>
              <a:rPr lang="en-US" sz="1000" dirty="0" err="1">
                <a:solidFill>
                  <a:schemeClr val="tx1"/>
                </a:solidFill>
                <a:latin typeface="+mj-lt"/>
              </a:rPr>
              <a:t>terhadap</a:t>
            </a:r>
            <a:r>
              <a:rPr lang="en-US" sz="1000" dirty="0">
                <a:solidFill>
                  <a:schemeClr val="tx1"/>
                </a:solidFill>
                <a:latin typeface="+mj-lt"/>
              </a:rPr>
              <a:t> </a:t>
            </a:r>
            <a:r>
              <a:rPr lang="en-US" sz="1000" dirty="0" err="1">
                <a:solidFill>
                  <a:schemeClr val="tx1"/>
                </a:solidFill>
                <a:latin typeface="+mj-lt"/>
              </a:rPr>
              <a:t>transaksi</a:t>
            </a:r>
            <a:r>
              <a:rPr lang="en-US" sz="1000" dirty="0">
                <a:solidFill>
                  <a:schemeClr val="tx1"/>
                </a:solidFill>
                <a:latin typeface="+mj-lt"/>
              </a:rPr>
              <a:t> yang </a:t>
            </a:r>
            <a:r>
              <a:rPr lang="en-US" sz="1000" dirty="0" err="1">
                <a:solidFill>
                  <a:schemeClr val="tx1"/>
                </a:solidFill>
                <a:latin typeface="+mj-lt"/>
              </a:rPr>
              <a:t>dilakukan</a:t>
            </a:r>
            <a:r>
              <a:rPr lang="en-US" sz="1000" dirty="0">
                <a:solidFill>
                  <a:schemeClr val="tx1"/>
                </a:solidFill>
                <a:latin typeface="+mj-lt"/>
              </a:rPr>
              <a:t>.</a:t>
            </a:r>
          </a:p>
        </p:txBody>
      </p:sp>
      <p:sp>
        <p:nvSpPr>
          <p:cNvPr id="2" name="TextBox 5">
            <a:extLst>
              <a:ext uri="{FF2B5EF4-FFF2-40B4-BE49-F238E27FC236}">
                <a16:creationId xmlns:a16="http://schemas.microsoft.com/office/drawing/2014/main" id="{2C042914-6A76-C931-4ACE-0CE0F8723B64}"/>
              </a:ext>
            </a:extLst>
          </p:cNvPr>
          <p:cNvSpPr txBox="1"/>
          <p:nvPr/>
        </p:nvSpPr>
        <p:spPr>
          <a:xfrm>
            <a:off x="4727302" y="993338"/>
            <a:ext cx="4342898" cy="3816429"/>
          </a:xfrm>
          <a:prstGeom prst="rect">
            <a:avLst/>
          </a:prstGeom>
        </p:spPr>
        <p:txBody>
          <a:bodyPr wrap="square" lIns="0" tIns="0" rIns="0" bIns="0" rtlCol="0" anchor="t">
            <a:spAutoFit/>
          </a:bodyPr>
          <a:lstStyle/>
          <a:p>
            <a:pPr algn="ctr"/>
            <a:r>
              <a:rPr lang="en-US" sz="800" dirty="0">
                <a:solidFill>
                  <a:srgbClr val="202020"/>
                </a:solidFill>
                <a:latin typeface="+mj-lt"/>
              </a:rPr>
              <a:t>Syntax</a:t>
            </a:r>
          </a:p>
          <a:p>
            <a:r>
              <a:rPr lang="en-US" sz="800" dirty="0">
                <a:solidFill>
                  <a:srgbClr val="202020"/>
                </a:solidFill>
                <a:latin typeface="+mj-lt"/>
              </a:rPr>
              <a:t>CREATE TABLE </a:t>
            </a:r>
            <a:r>
              <a:rPr lang="en-US" sz="800" dirty="0" err="1">
                <a:solidFill>
                  <a:srgbClr val="202020"/>
                </a:solidFill>
                <a:latin typeface="+mj-lt"/>
              </a:rPr>
              <a:t>transaction_data</a:t>
            </a:r>
            <a:r>
              <a:rPr lang="en-US" sz="800" dirty="0">
                <a:solidFill>
                  <a:srgbClr val="202020"/>
                </a:solidFill>
                <a:latin typeface="+mj-lt"/>
              </a:rPr>
              <a:t> AS</a:t>
            </a:r>
          </a:p>
          <a:p>
            <a:r>
              <a:rPr lang="en-US" sz="800" dirty="0">
                <a:solidFill>
                  <a:srgbClr val="202020"/>
                </a:solidFill>
                <a:latin typeface="+mj-lt"/>
              </a:rPr>
              <a:t>SELECT</a:t>
            </a:r>
          </a:p>
          <a:p>
            <a:r>
              <a:rPr lang="en-US" sz="800" dirty="0">
                <a:solidFill>
                  <a:srgbClr val="202020"/>
                </a:solidFill>
                <a:latin typeface="+mj-lt"/>
              </a:rPr>
              <a:t>  </a:t>
            </a:r>
            <a:r>
              <a:rPr lang="en-US" sz="800" dirty="0" err="1">
                <a:solidFill>
                  <a:srgbClr val="202020"/>
                </a:solidFill>
                <a:latin typeface="+mj-lt"/>
              </a:rPr>
              <a:t>t.transaction_id</a:t>
            </a:r>
            <a:r>
              <a:rPr lang="en-US" sz="800" dirty="0">
                <a:solidFill>
                  <a:srgbClr val="202020"/>
                </a:solidFill>
                <a:latin typeface="+mj-lt"/>
              </a:rPr>
              <a:t>, </a:t>
            </a:r>
            <a:r>
              <a:rPr lang="en-US" sz="800" dirty="0" err="1">
                <a:solidFill>
                  <a:srgbClr val="202020"/>
                </a:solidFill>
                <a:latin typeface="+mj-lt"/>
              </a:rPr>
              <a:t>t.date,t.branch_id</a:t>
            </a:r>
            <a:r>
              <a:rPr lang="en-US" sz="800" dirty="0">
                <a:solidFill>
                  <a:srgbClr val="202020"/>
                </a:solidFill>
                <a:latin typeface="+mj-lt"/>
              </a:rPr>
              <a:t>, </a:t>
            </a:r>
            <a:r>
              <a:rPr lang="en-US" sz="800" dirty="0" err="1">
                <a:solidFill>
                  <a:srgbClr val="202020"/>
                </a:solidFill>
                <a:latin typeface="+mj-lt"/>
              </a:rPr>
              <a:t>kc.branch_name</a:t>
            </a:r>
            <a:r>
              <a:rPr lang="en-US" sz="800" dirty="0">
                <a:solidFill>
                  <a:srgbClr val="202020"/>
                </a:solidFill>
                <a:latin typeface="+mj-lt"/>
              </a:rPr>
              <a:t>, </a:t>
            </a:r>
            <a:r>
              <a:rPr lang="en-US" sz="800" dirty="0" err="1">
                <a:solidFill>
                  <a:srgbClr val="202020"/>
                </a:solidFill>
                <a:latin typeface="+mj-lt"/>
              </a:rPr>
              <a:t>kc.kota</a:t>
            </a:r>
            <a:r>
              <a:rPr lang="en-US" sz="800" dirty="0">
                <a:solidFill>
                  <a:srgbClr val="202020"/>
                </a:solidFill>
                <a:latin typeface="+mj-lt"/>
              </a:rPr>
              <a:t>, </a:t>
            </a:r>
            <a:r>
              <a:rPr lang="en-US" sz="800" dirty="0" err="1">
                <a:solidFill>
                  <a:srgbClr val="202020"/>
                </a:solidFill>
                <a:latin typeface="+mj-lt"/>
              </a:rPr>
              <a:t>kc.provinsi</a:t>
            </a:r>
            <a:r>
              <a:rPr lang="en-US" sz="800" dirty="0">
                <a:solidFill>
                  <a:srgbClr val="202020"/>
                </a:solidFill>
                <a:latin typeface="+mj-lt"/>
              </a:rPr>
              <a:t>, </a:t>
            </a:r>
            <a:r>
              <a:rPr lang="en-US" sz="800" dirty="0" err="1">
                <a:solidFill>
                  <a:srgbClr val="202020"/>
                </a:solidFill>
                <a:latin typeface="+mj-lt"/>
              </a:rPr>
              <a:t>kc.rating</a:t>
            </a:r>
            <a:r>
              <a:rPr lang="en-US" sz="800" dirty="0">
                <a:solidFill>
                  <a:srgbClr val="202020"/>
                </a:solidFill>
                <a:latin typeface="+mj-lt"/>
              </a:rPr>
              <a:t> AS </a:t>
            </a:r>
            <a:r>
              <a:rPr lang="en-US" sz="800" dirty="0" err="1">
                <a:solidFill>
                  <a:srgbClr val="202020"/>
                </a:solidFill>
                <a:latin typeface="+mj-lt"/>
              </a:rPr>
              <a:t>rating_cabang,t.customer_name,t.product_id</a:t>
            </a:r>
            <a:r>
              <a:rPr lang="en-US" sz="800" dirty="0">
                <a:solidFill>
                  <a:srgbClr val="202020"/>
                </a:solidFill>
                <a:latin typeface="+mj-lt"/>
              </a:rPr>
              <a:t>, </a:t>
            </a:r>
            <a:r>
              <a:rPr lang="en-US" sz="800" dirty="0" err="1">
                <a:solidFill>
                  <a:srgbClr val="202020"/>
                </a:solidFill>
                <a:latin typeface="+mj-lt"/>
              </a:rPr>
              <a:t>p.product_name,p.price</a:t>
            </a:r>
            <a:r>
              <a:rPr lang="en-US" sz="800" dirty="0">
                <a:solidFill>
                  <a:srgbClr val="202020"/>
                </a:solidFill>
                <a:latin typeface="+mj-lt"/>
              </a:rPr>
              <a:t> AS </a:t>
            </a:r>
            <a:r>
              <a:rPr lang="en-US" sz="800" dirty="0" err="1">
                <a:solidFill>
                  <a:srgbClr val="202020"/>
                </a:solidFill>
                <a:latin typeface="+mj-lt"/>
              </a:rPr>
              <a:t>actual_price</a:t>
            </a:r>
            <a:r>
              <a:rPr lang="en-US" sz="800" dirty="0">
                <a:solidFill>
                  <a:srgbClr val="202020"/>
                </a:solidFill>
                <a:latin typeface="+mj-lt"/>
              </a:rPr>
              <a:t>, </a:t>
            </a:r>
            <a:r>
              <a:rPr lang="en-US" sz="800" dirty="0" err="1">
                <a:solidFill>
                  <a:srgbClr val="202020"/>
                </a:solidFill>
                <a:latin typeface="+mj-lt"/>
              </a:rPr>
              <a:t>t.discount_percentage</a:t>
            </a:r>
            <a:r>
              <a:rPr lang="en-US" sz="800" dirty="0">
                <a:solidFill>
                  <a:srgbClr val="202020"/>
                </a:solidFill>
                <a:latin typeface="+mj-lt"/>
              </a:rPr>
              <a:t>,</a:t>
            </a:r>
          </a:p>
          <a:p>
            <a:r>
              <a:rPr lang="en-US" sz="800" dirty="0">
                <a:solidFill>
                  <a:srgbClr val="202020"/>
                </a:solidFill>
                <a:latin typeface="+mj-lt"/>
              </a:rPr>
              <a:t>  CASE</a:t>
            </a:r>
          </a:p>
          <a:p>
            <a:r>
              <a:rPr lang="en-US" sz="800" dirty="0">
                <a:solidFill>
                  <a:srgbClr val="202020"/>
                </a:solidFill>
                <a:latin typeface="+mj-lt"/>
              </a:rPr>
              <a:t>    WHEN </a:t>
            </a:r>
            <a:r>
              <a:rPr lang="en-US" sz="800" dirty="0" err="1">
                <a:solidFill>
                  <a:srgbClr val="202020"/>
                </a:solidFill>
                <a:latin typeface="+mj-lt"/>
              </a:rPr>
              <a:t>t.price</a:t>
            </a:r>
            <a:r>
              <a:rPr lang="en-US" sz="800" dirty="0">
                <a:solidFill>
                  <a:srgbClr val="202020"/>
                </a:solidFill>
                <a:latin typeface="+mj-lt"/>
              </a:rPr>
              <a:t> &lt;= 50000 THEN 0.10</a:t>
            </a:r>
          </a:p>
          <a:p>
            <a:r>
              <a:rPr lang="en-US" sz="800" dirty="0">
                <a:solidFill>
                  <a:srgbClr val="202020"/>
                </a:solidFill>
                <a:latin typeface="+mj-lt"/>
              </a:rPr>
              <a:t>    WHEN </a:t>
            </a:r>
            <a:r>
              <a:rPr lang="en-US" sz="800" dirty="0" err="1">
                <a:solidFill>
                  <a:srgbClr val="202020"/>
                </a:solidFill>
                <a:latin typeface="+mj-lt"/>
              </a:rPr>
              <a:t>t.price</a:t>
            </a:r>
            <a:r>
              <a:rPr lang="en-US" sz="800" dirty="0">
                <a:solidFill>
                  <a:srgbClr val="202020"/>
                </a:solidFill>
                <a:latin typeface="+mj-lt"/>
              </a:rPr>
              <a:t> &gt; 50000 AND </a:t>
            </a:r>
            <a:r>
              <a:rPr lang="en-US" sz="800" dirty="0" err="1">
                <a:solidFill>
                  <a:srgbClr val="202020"/>
                </a:solidFill>
                <a:latin typeface="+mj-lt"/>
              </a:rPr>
              <a:t>t.price</a:t>
            </a:r>
            <a:r>
              <a:rPr lang="en-US" sz="800" dirty="0">
                <a:solidFill>
                  <a:srgbClr val="202020"/>
                </a:solidFill>
                <a:latin typeface="+mj-lt"/>
              </a:rPr>
              <a:t> &lt;= 100000 THEN 0.15</a:t>
            </a:r>
          </a:p>
          <a:p>
            <a:r>
              <a:rPr lang="en-US" sz="800" dirty="0">
                <a:solidFill>
                  <a:srgbClr val="202020"/>
                </a:solidFill>
                <a:latin typeface="+mj-lt"/>
              </a:rPr>
              <a:t>    WHEN </a:t>
            </a:r>
            <a:r>
              <a:rPr lang="en-US" sz="800" dirty="0" err="1">
                <a:solidFill>
                  <a:srgbClr val="202020"/>
                </a:solidFill>
                <a:latin typeface="+mj-lt"/>
              </a:rPr>
              <a:t>t.price</a:t>
            </a:r>
            <a:r>
              <a:rPr lang="en-US" sz="800" dirty="0">
                <a:solidFill>
                  <a:srgbClr val="202020"/>
                </a:solidFill>
                <a:latin typeface="+mj-lt"/>
              </a:rPr>
              <a:t> &gt; 100000 AND </a:t>
            </a:r>
            <a:r>
              <a:rPr lang="en-US" sz="800" dirty="0" err="1">
                <a:solidFill>
                  <a:srgbClr val="202020"/>
                </a:solidFill>
                <a:latin typeface="+mj-lt"/>
              </a:rPr>
              <a:t>t.price</a:t>
            </a:r>
            <a:r>
              <a:rPr lang="en-US" sz="800" dirty="0">
                <a:solidFill>
                  <a:srgbClr val="202020"/>
                </a:solidFill>
                <a:latin typeface="+mj-lt"/>
              </a:rPr>
              <a:t> &lt;= 300000 THEN 0.20</a:t>
            </a:r>
          </a:p>
          <a:p>
            <a:r>
              <a:rPr lang="en-US" sz="800" dirty="0">
                <a:solidFill>
                  <a:srgbClr val="202020"/>
                </a:solidFill>
                <a:latin typeface="+mj-lt"/>
              </a:rPr>
              <a:t>    WHEN </a:t>
            </a:r>
            <a:r>
              <a:rPr lang="en-US" sz="800" dirty="0" err="1">
                <a:solidFill>
                  <a:srgbClr val="202020"/>
                </a:solidFill>
                <a:latin typeface="+mj-lt"/>
              </a:rPr>
              <a:t>t.price</a:t>
            </a:r>
            <a:r>
              <a:rPr lang="en-US" sz="800" dirty="0">
                <a:solidFill>
                  <a:srgbClr val="202020"/>
                </a:solidFill>
                <a:latin typeface="+mj-lt"/>
              </a:rPr>
              <a:t> &gt; 300000 AND </a:t>
            </a:r>
            <a:r>
              <a:rPr lang="en-US" sz="800" dirty="0" err="1">
                <a:solidFill>
                  <a:srgbClr val="202020"/>
                </a:solidFill>
                <a:latin typeface="+mj-lt"/>
              </a:rPr>
              <a:t>t.price</a:t>
            </a:r>
            <a:r>
              <a:rPr lang="en-US" sz="800" dirty="0">
                <a:solidFill>
                  <a:srgbClr val="202020"/>
                </a:solidFill>
                <a:latin typeface="+mj-lt"/>
              </a:rPr>
              <a:t> &lt;= 500000 THEN 0.25</a:t>
            </a:r>
          </a:p>
          <a:p>
            <a:r>
              <a:rPr lang="en-US" sz="800" dirty="0">
                <a:solidFill>
                  <a:srgbClr val="202020"/>
                </a:solidFill>
                <a:latin typeface="+mj-lt"/>
              </a:rPr>
              <a:t>    WHEN </a:t>
            </a:r>
            <a:r>
              <a:rPr lang="en-US" sz="800" dirty="0" err="1">
                <a:solidFill>
                  <a:srgbClr val="202020"/>
                </a:solidFill>
                <a:latin typeface="+mj-lt"/>
              </a:rPr>
              <a:t>t.price</a:t>
            </a:r>
            <a:r>
              <a:rPr lang="en-US" sz="800" dirty="0">
                <a:solidFill>
                  <a:srgbClr val="202020"/>
                </a:solidFill>
                <a:latin typeface="+mj-lt"/>
              </a:rPr>
              <a:t> &gt; 500000 THEN 0.30</a:t>
            </a:r>
          </a:p>
          <a:p>
            <a:r>
              <a:rPr lang="en-US" sz="800" dirty="0">
                <a:solidFill>
                  <a:srgbClr val="202020"/>
                </a:solidFill>
                <a:latin typeface="+mj-lt"/>
              </a:rPr>
              <a:t>  END AS </a:t>
            </a:r>
            <a:r>
              <a:rPr lang="en-US" sz="800" dirty="0" err="1">
                <a:solidFill>
                  <a:srgbClr val="202020"/>
                </a:solidFill>
                <a:latin typeface="+mj-lt"/>
              </a:rPr>
              <a:t>persentase_gross_laba</a:t>
            </a:r>
            <a:r>
              <a:rPr lang="en-US" sz="800" dirty="0">
                <a:solidFill>
                  <a:srgbClr val="202020"/>
                </a:solidFill>
                <a:latin typeface="+mj-lt"/>
              </a:rPr>
              <a:t>,</a:t>
            </a:r>
          </a:p>
          <a:p>
            <a:r>
              <a:rPr lang="en-US" sz="800" dirty="0">
                <a:solidFill>
                  <a:srgbClr val="202020"/>
                </a:solidFill>
                <a:latin typeface="+mj-lt"/>
              </a:rPr>
              <a:t>  </a:t>
            </a:r>
            <a:r>
              <a:rPr lang="en-US" sz="800" dirty="0" err="1">
                <a:solidFill>
                  <a:srgbClr val="202020"/>
                </a:solidFill>
                <a:latin typeface="+mj-lt"/>
              </a:rPr>
              <a:t>t.price</a:t>
            </a:r>
            <a:r>
              <a:rPr lang="en-US" sz="800" dirty="0">
                <a:solidFill>
                  <a:srgbClr val="202020"/>
                </a:solidFill>
                <a:latin typeface="+mj-lt"/>
              </a:rPr>
              <a:t> AS </a:t>
            </a:r>
            <a:r>
              <a:rPr lang="en-US" sz="800" dirty="0" err="1">
                <a:solidFill>
                  <a:srgbClr val="202020"/>
                </a:solidFill>
                <a:latin typeface="+mj-lt"/>
              </a:rPr>
              <a:t>nett_sales</a:t>
            </a:r>
            <a:r>
              <a:rPr lang="en-US" sz="800" dirty="0">
                <a:solidFill>
                  <a:srgbClr val="202020"/>
                </a:solidFill>
                <a:latin typeface="+mj-lt"/>
              </a:rPr>
              <a:t>,</a:t>
            </a:r>
          </a:p>
          <a:p>
            <a:r>
              <a:rPr lang="en-US" sz="800" dirty="0">
                <a:solidFill>
                  <a:srgbClr val="202020"/>
                </a:solidFill>
                <a:latin typeface="+mj-lt"/>
              </a:rPr>
              <a:t>  </a:t>
            </a:r>
            <a:r>
              <a:rPr lang="en-US" sz="800" dirty="0" err="1">
                <a:solidFill>
                  <a:srgbClr val="202020"/>
                </a:solidFill>
                <a:latin typeface="+mj-lt"/>
              </a:rPr>
              <a:t>t.price</a:t>
            </a:r>
            <a:r>
              <a:rPr lang="en-US" sz="800" dirty="0">
                <a:solidFill>
                  <a:srgbClr val="202020"/>
                </a:solidFill>
                <a:latin typeface="+mj-lt"/>
              </a:rPr>
              <a:t>*(</a:t>
            </a:r>
          </a:p>
          <a:p>
            <a:r>
              <a:rPr lang="en-US" sz="800" dirty="0">
                <a:solidFill>
                  <a:srgbClr val="202020"/>
                </a:solidFill>
                <a:latin typeface="+mj-lt"/>
              </a:rPr>
              <a:t>    CASE</a:t>
            </a:r>
          </a:p>
          <a:p>
            <a:r>
              <a:rPr lang="en-US" sz="800" dirty="0">
                <a:solidFill>
                  <a:srgbClr val="202020"/>
                </a:solidFill>
                <a:latin typeface="+mj-lt"/>
              </a:rPr>
              <a:t>   WHEN </a:t>
            </a:r>
            <a:r>
              <a:rPr lang="en-US" sz="800" dirty="0" err="1">
                <a:solidFill>
                  <a:srgbClr val="202020"/>
                </a:solidFill>
                <a:latin typeface="+mj-lt"/>
              </a:rPr>
              <a:t>t.price</a:t>
            </a:r>
            <a:r>
              <a:rPr lang="en-US" sz="800" dirty="0">
                <a:solidFill>
                  <a:srgbClr val="202020"/>
                </a:solidFill>
                <a:latin typeface="+mj-lt"/>
              </a:rPr>
              <a:t> &lt;= 50000 THEN 0.10</a:t>
            </a:r>
          </a:p>
          <a:p>
            <a:r>
              <a:rPr lang="en-US" sz="800" dirty="0">
                <a:solidFill>
                  <a:srgbClr val="202020"/>
                </a:solidFill>
                <a:latin typeface="+mj-lt"/>
              </a:rPr>
              <a:t>   WHEN </a:t>
            </a:r>
            <a:r>
              <a:rPr lang="en-US" sz="800" dirty="0" err="1">
                <a:solidFill>
                  <a:srgbClr val="202020"/>
                </a:solidFill>
                <a:latin typeface="+mj-lt"/>
              </a:rPr>
              <a:t>t.price</a:t>
            </a:r>
            <a:r>
              <a:rPr lang="en-US" sz="800" dirty="0">
                <a:solidFill>
                  <a:srgbClr val="202020"/>
                </a:solidFill>
                <a:latin typeface="+mj-lt"/>
              </a:rPr>
              <a:t> &gt; 50000 AND </a:t>
            </a:r>
            <a:r>
              <a:rPr lang="en-US" sz="800" dirty="0" err="1">
                <a:solidFill>
                  <a:srgbClr val="202020"/>
                </a:solidFill>
                <a:latin typeface="+mj-lt"/>
              </a:rPr>
              <a:t>t.price</a:t>
            </a:r>
            <a:r>
              <a:rPr lang="en-US" sz="800" dirty="0">
                <a:solidFill>
                  <a:srgbClr val="202020"/>
                </a:solidFill>
                <a:latin typeface="+mj-lt"/>
              </a:rPr>
              <a:t> &lt;= 100000 THEN 0.15</a:t>
            </a:r>
          </a:p>
          <a:p>
            <a:r>
              <a:rPr lang="en-US" sz="800" dirty="0">
                <a:solidFill>
                  <a:srgbClr val="202020"/>
                </a:solidFill>
                <a:latin typeface="+mj-lt"/>
              </a:rPr>
              <a:t>   WHEN </a:t>
            </a:r>
            <a:r>
              <a:rPr lang="en-US" sz="800" dirty="0" err="1">
                <a:solidFill>
                  <a:srgbClr val="202020"/>
                </a:solidFill>
                <a:latin typeface="+mj-lt"/>
              </a:rPr>
              <a:t>t.price</a:t>
            </a:r>
            <a:r>
              <a:rPr lang="en-US" sz="800" dirty="0">
                <a:solidFill>
                  <a:srgbClr val="202020"/>
                </a:solidFill>
                <a:latin typeface="+mj-lt"/>
              </a:rPr>
              <a:t> &gt; 100000 AND </a:t>
            </a:r>
            <a:r>
              <a:rPr lang="en-US" sz="800" dirty="0" err="1">
                <a:solidFill>
                  <a:srgbClr val="202020"/>
                </a:solidFill>
                <a:latin typeface="+mj-lt"/>
              </a:rPr>
              <a:t>t.price</a:t>
            </a:r>
            <a:r>
              <a:rPr lang="en-US" sz="800" dirty="0">
                <a:solidFill>
                  <a:srgbClr val="202020"/>
                </a:solidFill>
                <a:latin typeface="+mj-lt"/>
              </a:rPr>
              <a:t> &lt;= 300000 THEN 0.20</a:t>
            </a:r>
          </a:p>
          <a:p>
            <a:r>
              <a:rPr lang="en-US" sz="800" dirty="0">
                <a:solidFill>
                  <a:srgbClr val="202020"/>
                </a:solidFill>
                <a:latin typeface="+mj-lt"/>
              </a:rPr>
              <a:t>   WHEN </a:t>
            </a:r>
            <a:r>
              <a:rPr lang="en-US" sz="800" dirty="0" err="1">
                <a:solidFill>
                  <a:srgbClr val="202020"/>
                </a:solidFill>
                <a:latin typeface="+mj-lt"/>
              </a:rPr>
              <a:t>t.price</a:t>
            </a:r>
            <a:r>
              <a:rPr lang="en-US" sz="800" dirty="0">
                <a:solidFill>
                  <a:srgbClr val="202020"/>
                </a:solidFill>
                <a:latin typeface="+mj-lt"/>
              </a:rPr>
              <a:t> &gt; 300000 AND </a:t>
            </a:r>
            <a:r>
              <a:rPr lang="en-US" sz="800" dirty="0" err="1">
                <a:solidFill>
                  <a:srgbClr val="202020"/>
                </a:solidFill>
                <a:latin typeface="+mj-lt"/>
              </a:rPr>
              <a:t>t.price</a:t>
            </a:r>
            <a:r>
              <a:rPr lang="en-US" sz="800" dirty="0">
                <a:solidFill>
                  <a:srgbClr val="202020"/>
                </a:solidFill>
                <a:latin typeface="+mj-lt"/>
              </a:rPr>
              <a:t> &lt;= 500000 THEN 0.25</a:t>
            </a:r>
          </a:p>
          <a:p>
            <a:r>
              <a:rPr lang="en-US" sz="800" dirty="0">
                <a:solidFill>
                  <a:srgbClr val="202020"/>
                </a:solidFill>
                <a:latin typeface="+mj-lt"/>
              </a:rPr>
              <a:t>   WHEN </a:t>
            </a:r>
            <a:r>
              <a:rPr lang="en-US" sz="800" dirty="0" err="1">
                <a:solidFill>
                  <a:srgbClr val="202020"/>
                </a:solidFill>
                <a:latin typeface="+mj-lt"/>
              </a:rPr>
              <a:t>t.price</a:t>
            </a:r>
            <a:r>
              <a:rPr lang="en-US" sz="800" dirty="0">
                <a:solidFill>
                  <a:srgbClr val="202020"/>
                </a:solidFill>
                <a:latin typeface="+mj-lt"/>
              </a:rPr>
              <a:t> &gt; 500000 THEN 0.30</a:t>
            </a:r>
          </a:p>
          <a:p>
            <a:r>
              <a:rPr lang="en-US" sz="800" dirty="0">
                <a:solidFill>
                  <a:srgbClr val="202020"/>
                </a:solidFill>
                <a:latin typeface="+mj-lt"/>
              </a:rPr>
              <a:t>    END</a:t>
            </a:r>
          </a:p>
          <a:p>
            <a:r>
              <a:rPr lang="en-US" sz="800" dirty="0">
                <a:solidFill>
                  <a:srgbClr val="202020"/>
                </a:solidFill>
                <a:latin typeface="+mj-lt"/>
              </a:rPr>
              <a:t>  )AS </a:t>
            </a:r>
            <a:r>
              <a:rPr lang="en-US" sz="800" dirty="0" err="1">
                <a:solidFill>
                  <a:srgbClr val="202020"/>
                </a:solidFill>
                <a:latin typeface="+mj-lt"/>
              </a:rPr>
              <a:t>nett_profit</a:t>
            </a:r>
            <a:r>
              <a:rPr lang="en-US" sz="800" dirty="0">
                <a:solidFill>
                  <a:srgbClr val="202020"/>
                </a:solidFill>
                <a:latin typeface="+mj-lt"/>
              </a:rPr>
              <a:t>,</a:t>
            </a:r>
          </a:p>
          <a:p>
            <a:r>
              <a:rPr lang="en-US" sz="800" dirty="0">
                <a:solidFill>
                  <a:srgbClr val="202020"/>
                </a:solidFill>
                <a:latin typeface="+mj-lt"/>
              </a:rPr>
              <a:t>  </a:t>
            </a:r>
            <a:r>
              <a:rPr lang="en-US" sz="800" dirty="0" err="1">
                <a:solidFill>
                  <a:srgbClr val="202020"/>
                </a:solidFill>
                <a:latin typeface="+mj-lt"/>
              </a:rPr>
              <a:t>t.rating</a:t>
            </a:r>
            <a:r>
              <a:rPr lang="en-US" sz="800" dirty="0">
                <a:solidFill>
                  <a:srgbClr val="202020"/>
                </a:solidFill>
                <a:latin typeface="+mj-lt"/>
              </a:rPr>
              <a:t> AS </a:t>
            </a:r>
            <a:r>
              <a:rPr lang="en-US" sz="800" dirty="0" err="1">
                <a:solidFill>
                  <a:srgbClr val="202020"/>
                </a:solidFill>
                <a:latin typeface="+mj-lt"/>
              </a:rPr>
              <a:t>rating_transaksi</a:t>
            </a:r>
            <a:endParaRPr lang="en-US" sz="800" dirty="0">
              <a:solidFill>
                <a:srgbClr val="202020"/>
              </a:solidFill>
              <a:latin typeface="+mj-lt"/>
            </a:endParaRPr>
          </a:p>
          <a:p>
            <a:r>
              <a:rPr lang="en-US" sz="800" dirty="0">
                <a:solidFill>
                  <a:srgbClr val="202020"/>
                </a:solidFill>
                <a:latin typeface="+mj-lt"/>
              </a:rPr>
              <a:t>FROM</a:t>
            </a:r>
          </a:p>
          <a:p>
            <a:r>
              <a:rPr lang="en-US" sz="800" dirty="0">
                <a:solidFill>
                  <a:srgbClr val="202020"/>
                </a:solidFill>
                <a:latin typeface="+mj-lt"/>
              </a:rPr>
              <a:t>  </a:t>
            </a:r>
            <a:r>
              <a:rPr lang="en-US" sz="800" dirty="0" err="1">
                <a:solidFill>
                  <a:srgbClr val="202020"/>
                </a:solidFill>
                <a:latin typeface="+mj-lt"/>
              </a:rPr>
              <a:t>kf_final_transaction</a:t>
            </a:r>
            <a:r>
              <a:rPr lang="en-US" sz="800" dirty="0">
                <a:solidFill>
                  <a:srgbClr val="202020"/>
                </a:solidFill>
                <a:latin typeface="+mj-lt"/>
              </a:rPr>
              <a:t> t</a:t>
            </a:r>
          </a:p>
          <a:p>
            <a:r>
              <a:rPr lang="en-US" sz="800" dirty="0">
                <a:solidFill>
                  <a:srgbClr val="202020"/>
                </a:solidFill>
                <a:latin typeface="+mj-lt"/>
              </a:rPr>
              <a:t>JOIN</a:t>
            </a:r>
          </a:p>
          <a:p>
            <a:r>
              <a:rPr lang="en-US" sz="800" dirty="0">
                <a:solidFill>
                  <a:srgbClr val="202020"/>
                </a:solidFill>
                <a:latin typeface="+mj-lt"/>
              </a:rPr>
              <a:t>  </a:t>
            </a:r>
            <a:r>
              <a:rPr lang="en-US" sz="800" dirty="0" err="1">
                <a:solidFill>
                  <a:srgbClr val="202020"/>
                </a:solidFill>
                <a:latin typeface="+mj-lt"/>
              </a:rPr>
              <a:t>kf_kantor_cabang</a:t>
            </a:r>
            <a:r>
              <a:rPr lang="en-US" sz="800" dirty="0">
                <a:solidFill>
                  <a:srgbClr val="202020"/>
                </a:solidFill>
                <a:latin typeface="+mj-lt"/>
              </a:rPr>
              <a:t> kc ON </a:t>
            </a:r>
            <a:r>
              <a:rPr lang="en-US" sz="800" dirty="0" err="1">
                <a:solidFill>
                  <a:srgbClr val="202020"/>
                </a:solidFill>
                <a:latin typeface="+mj-lt"/>
              </a:rPr>
              <a:t>t.branch_id</a:t>
            </a:r>
            <a:r>
              <a:rPr lang="en-US" sz="800" dirty="0">
                <a:solidFill>
                  <a:srgbClr val="202020"/>
                </a:solidFill>
                <a:latin typeface="+mj-lt"/>
              </a:rPr>
              <a:t> = </a:t>
            </a:r>
            <a:r>
              <a:rPr lang="en-US" sz="800" dirty="0" err="1">
                <a:solidFill>
                  <a:srgbClr val="202020"/>
                </a:solidFill>
                <a:latin typeface="+mj-lt"/>
              </a:rPr>
              <a:t>kc.branch_id</a:t>
            </a:r>
            <a:endParaRPr lang="en-US" sz="800" dirty="0">
              <a:solidFill>
                <a:srgbClr val="202020"/>
              </a:solidFill>
              <a:latin typeface="+mj-lt"/>
            </a:endParaRPr>
          </a:p>
          <a:p>
            <a:r>
              <a:rPr lang="en-US" sz="800" dirty="0">
                <a:solidFill>
                  <a:srgbClr val="202020"/>
                </a:solidFill>
                <a:latin typeface="+mj-lt"/>
              </a:rPr>
              <a:t>JOIN</a:t>
            </a:r>
          </a:p>
          <a:p>
            <a:r>
              <a:rPr lang="en-US" sz="800" dirty="0">
                <a:solidFill>
                  <a:srgbClr val="202020"/>
                </a:solidFill>
                <a:latin typeface="+mj-lt"/>
              </a:rPr>
              <a:t>  </a:t>
            </a:r>
            <a:r>
              <a:rPr lang="en-US" sz="800" dirty="0" err="1">
                <a:solidFill>
                  <a:srgbClr val="202020"/>
                </a:solidFill>
                <a:latin typeface="+mj-lt"/>
              </a:rPr>
              <a:t>kf_product</a:t>
            </a:r>
            <a:r>
              <a:rPr lang="en-US" sz="800" dirty="0">
                <a:solidFill>
                  <a:srgbClr val="202020"/>
                </a:solidFill>
                <a:latin typeface="+mj-lt"/>
              </a:rPr>
              <a:t> p ON </a:t>
            </a:r>
            <a:r>
              <a:rPr lang="en-US" sz="800" dirty="0" err="1">
                <a:solidFill>
                  <a:srgbClr val="202020"/>
                </a:solidFill>
                <a:latin typeface="+mj-lt"/>
              </a:rPr>
              <a:t>t.product_id</a:t>
            </a:r>
            <a:r>
              <a:rPr lang="en-US" sz="800" dirty="0">
                <a:solidFill>
                  <a:srgbClr val="202020"/>
                </a:solidFill>
                <a:latin typeface="+mj-lt"/>
              </a:rPr>
              <a:t> = </a:t>
            </a:r>
            <a:r>
              <a:rPr lang="en-US" sz="800" dirty="0" err="1">
                <a:solidFill>
                  <a:srgbClr val="202020"/>
                </a:solidFill>
                <a:latin typeface="+mj-lt"/>
              </a:rPr>
              <a:t>p.product_id</a:t>
            </a:r>
            <a:r>
              <a:rPr lang="en-US" sz="800" dirty="0">
                <a:solidFill>
                  <a:srgbClr val="202020"/>
                </a:solidFill>
                <a:latin typeface="+mj-lt"/>
              </a:rPr>
              <a:t>;</a:t>
            </a:r>
          </a:p>
          <a:p>
            <a:endParaRPr lang="en-US" sz="800" dirty="0">
              <a:solidFill>
                <a:srgbClr val="202020"/>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a:latin typeface="Rubik"/>
                <a:ea typeface="Rubik"/>
                <a:cs typeface="Rubik"/>
                <a:sym typeface="Rubik"/>
              </a:rPr>
              <a:t>Dashboard  Performance Analytics</a:t>
            </a:r>
            <a:endParaRPr sz="2700" b="1" i="0" u="none" strike="noStrike" cap="none">
              <a:solidFill>
                <a:srgbClr val="000000"/>
              </a:solidFill>
              <a:latin typeface="Rubik"/>
              <a:ea typeface="Rubik"/>
              <a:cs typeface="Rubik"/>
              <a:sym typeface="Rubik"/>
            </a:endParaRPr>
          </a:p>
        </p:txBody>
      </p:sp>
      <p:sp>
        <p:nvSpPr>
          <p:cNvPr id="145" name="Google Shape;145;g23ec2985a68_1_56"/>
          <p:cNvSpPr txBox="1"/>
          <p:nvPr/>
        </p:nvSpPr>
        <p:spPr>
          <a:xfrm>
            <a:off x="119450" y="1504376"/>
            <a:ext cx="3444100" cy="1107965"/>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r>
              <a:rPr lang="en-US" sz="1500" dirty="0" err="1">
                <a:solidFill>
                  <a:schemeClr val="tx1"/>
                </a:solidFill>
                <a:latin typeface="+mj-lt"/>
              </a:rPr>
              <a:t>Setelah</a:t>
            </a:r>
            <a:r>
              <a:rPr lang="en-US" sz="1500" dirty="0">
                <a:solidFill>
                  <a:schemeClr val="tx1"/>
                </a:solidFill>
                <a:latin typeface="+mj-lt"/>
              </a:rPr>
              <a:t> </a:t>
            </a:r>
            <a:r>
              <a:rPr lang="en-US" sz="1500" dirty="0" err="1">
                <a:solidFill>
                  <a:schemeClr val="tx1"/>
                </a:solidFill>
                <a:latin typeface="+mj-lt"/>
              </a:rPr>
              <a:t>membuat</a:t>
            </a:r>
            <a:r>
              <a:rPr lang="en-US" sz="1500" dirty="0">
                <a:solidFill>
                  <a:schemeClr val="tx1"/>
                </a:solidFill>
                <a:latin typeface="+mj-lt"/>
              </a:rPr>
              <a:t> </a:t>
            </a:r>
            <a:r>
              <a:rPr lang="en-US" sz="1500" dirty="0" err="1">
                <a:solidFill>
                  <a:schemeClr val="tx1"/>
                </a:solidFill>
                <a:latin typeface="+mj-lt"/>
              </a:rPr>
              <a:t>tabel</a:t>
            </a:r>
            <a:r>
              <a:rPr lang="en-US" sz="1500" dirty="0">
                <a:solidFill>
                  <a:schemeClr val="tx1"/>
                </a:solidFill>
                <a:latin typeface="+mj-lt"/>
              </a:rPr>
              <a:t> </a:t>
            </a:r>
            <a:r>
              <a:rPr lang="en-US" sz="1500" dirty="0" err="1">
                <a:solidFill>
                  <a:schemeClr val="tx1"/>
                </a:solidFill>
                <a:latin typeface="+mj-lt"/>
              </a:rPr>
              <a:t>baru</a:t>
            </a:r>
            <a:r>
              <a:rPr lang="en-US" sz="1500" dirty="0">
                <a:solidFill>
                  <a:schemeClr val="tx1"/>
                </a:solidFill>
                <a:latin typeface="+mj-lt"/>
              </a:rPr>
              <a:t> </a:t>
            </a:r>
            <a:r>
              <a:rPr lang="en-US" sz="1500" dirty="0" err="1">
                <a:solidFill>
                  <a:schemeClr val="tx1"/>
                </a:solidFill>
                <a:latin typeface="+mj-lt"/>
              </a:rPr>
              <a:t>dari</a:t>
            </a:r>
            <a:r>
              <a:rPr lang="en-US" sz="1500" dirty="0">
                <a:solidFill>
                  <a:schemeClr val="tx1"/>
                </a:solidFill>
                <a:latin typeface="+mj-lt"/>
              </a:rPr>
              <a:t> ke-4 dataset </a:t>
            </a:r>
            <a:r>
              <a:rPr lang="en-US" sz="1500" dirty="0" err="1">
                <a:solidFill>
                  <a:schemeClr val="tx1"/>
                </a:solidFill>
                <a:latin typeface="+mj-lt"/>
              </a:rPr>
              <a:t>sebelumnya</a:t>
            </a:r>
            <a:r>
              <a:rPr lang="en-US" sz="1500" dirty="0">
                <a:solidFill>
                  <a:schemeClr val="tx1"/>
                </a:solidFill>
                <a:latin typeface="+mj-lt"/>
              </a:rPr>
              <a:t> di </a:t>
            </a:r>
            <a:r>
              <a:rPr lang="en-US" sz="1500" dirty="0" err="1">
                <a:solidFill>
                  <a:schemeClr val="tx1"/>
                </a:solidFill>
                <a:latin typeface="+mj-lt"/>
              </a:rPr>
              <a:t>bigquery</a:t>
            </a:r>
            <a:r>
              <a:rPr lang="en-US" sz="1500" dirty="0">
                <a:solidFill>
                  <a:schemeClr val="tx1"/>
                </a:solidFill>
                <a:latin typeface="+mj-lt"/>
              </a:rPr>
              <a:t> </a:t>
            </a:r>
            <a:r>
              <a:rPr lang="en-US" sz="1500" dirty="0" err="1">
                <a:solidFill>
                  <a:schemeClr val="tx1"/>
                </a:solidFill>
                <a:latin typeface="+mj-lt"/>
              </a:rPr>
              <a:t>kita</a:t>
            </a:r>
            <a:r>
              <a:rPr lang="en-US" sz="1500" dirty="0">
                <a:solidFill>
                  <a:schemeClr val="tx1"/>
                </a:solidFill>
                <a:latin typeface="+mj-lt"/>
              </a:rPr>
              <a:t> </a:t>
            </a:r>
            <a:r>
              <a:rPr lang="en-US" sz="1500" dirty="0" err="1">
                <a:solidFill>
                  <a:schemeClr val="tx1"/>
                </a:solidFill>
                <a:latin typeface="+mj-lt"/>
              </a:rPr>
              <a:t>akan</a:t>
            </a:r>
            <a:r>
              <a:rPr lang="en-US" sz="1500" dirty="0">
                <a:solidFill>
                  <a:schemeClr val="tx1"/>
                </a:solidFill>
                <a:latin typeface="+mj-lt"/>
              </a:rPr>
              <a:t> </a:t>
            </a:r>
            <a:r>
              <a:rPr lang="en-US" sz="1500" dirty="0" err="1">
                <a:solidFill>
                  <a:schemeClr val="tx1"/>
                </a:solidFill>
                <a:latin typeface="+mj-lt"/>
              </a:rPr>
              <a:t>membuat</a:t>
            </a:r>
            <a:r>
              <a:rPr lang="en-US" sz="1500" dirty="0">
                <a:solidFill>
                  <a:schemeClr val="tx1"/>
                </a:solidFill>
                <a:latin typeface="+mj-lt"/>
              </a:rPr>
              <a:t> Dashboard </a:t>
            </a:r>
            <a:r>
              <a:rPr lang="en-US" sz="1500" dirty="0" err="1">
                <a:solidFill>
                  <a:schemeClr val="tx1"/>
                </a:solidFill>
                <a:latin typeface="+mj-lt"/>
              </a:rPr>
              <a:t>menggunakan</a:t>
            </a:r>
            <a:r>
              <a:rPr lang="en-US" sz="1500" dirty="0">
                <a:solidFill>
                  <a:schemeClr val="tx1"/>
                </a:solidFill>
                <a:latin typeface="+mj-lt"/>
              </a:rPr>
              <a:t> Google Looker Studio</a:t>
            </a:r>
          </a:p>
        </p:txBody>
      </p:sp>
      <p:sp>
        <p:nvSpPr>
          <p:cNvPr id="2" name="Freeform 3">
            <a:extLst>
              <a:ext uri="{FF2B5EF4-FFF2-40B4-BE49-F238E27FC236}">
                <a16:creationId xmlns:a16="http://schemas.microsoft.com/office/drawing/2014/main" id="{739CF15B-D634-51AD-EC6F-BBBECF42EDCF}"/>
              </a:ext>
            </a:extLst>
          </p:cNvPr>
          <p:cNvSpPr/>
          <p:nvPr/>
        </p:nvSpPr>
        <p:spPr>
          <a:xfrm>
            <a:off x="3683000" y="1001254"/>
            <a:ext cx="5120500" cy="3956621"/>
          </a:xfrm>
          <a:custGeom>
            <a:avLst/>
            <a:gdLst/>
            <a:ahLst/>
            <a:cxnLst/>
            <a:rect l="l" t="t" r="r" b="b"/>
            <a:pathLst>
              <a:path w="12076207" h="9061986">
                <a:moveTo>
                  <a:pt x="0" y="0"/>
                </a:moveTo>
                <a:lnTo>
                  <a:pt x="12076207" y="0"/>
                </a:lnTo>
                <a:lnTo>
                  <a:pt x="12076207" y="9061986"/>
                </a:lnTo>
                <a:lnTo>
                  <a:pt x="0" y="9061986"/>
                </a:lnTo>
                <a:lnTo>
                  <a:pt x="0" y="0"/>
                </a:lnTo>
                <a:close/>
              </a:path>
            </a:pathLst>
          </a:custGeom>
          <a:blipFill>
            <a:blip r:embed="rId5"/>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dirty="0">
                <a:latin typeface="Rubik"/>
                <a:ea typeface="Rubik"/>
                <a:cs typeface="Rubik"/>
                <a:sym typeface="Rubik"/>
              </a:rPr>
              <a:t>Information</a:t>
            </a:r>
            <a:endParaRPr sz="2700" b="1" i="0" u="none" strike="noStrike" cap="none" dirty="0">
              <a:solidFill>
                <a:srgbClr val="000000"/>
              </a:solidFill>
              <a:latin typeface="Rubik"/>
              <a:ea typeface="Rubik"/>
              <a:cs typeface="Rubik"/>
              <a:sym typeface="Rubik"/>
            </a:endParaRPr>
          </a:p>
        </p:txBody>
      </p:sp>
      <p:sp>
        <p:nvSpPr>
          <p:cNvPr id="145" name="Google Shape;145;g23ec2985a68_1_56"/>
          <p:cNvSpPr txBox="1"/>
          <p:nvPr/>
        </p:nvSpPr>
        <p:spPr>
          <a:xfrm>
            <a:off x="119450" y="1504376"/>
            <a:ext cx="8684050" cy="877133"/>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r>
              <a:rPr lang="en-US" sz="1500" dirty="0" err="1">
                <a:solidFill>
                  <a:schemeClr val="tx1"/>
                </a:solidFill>
                <a:latin typeface="+mj-lt"/>
              </a:rPr>
              <a:t>Github</a:t>
            </a:r>
            <a:r>
              <a:rPr lang="en-US" sz="1500" dirty="0">
                <a:solidFill>
                  <a:schemeClr val="tx1"/>
                </a:solidFill>
                <a:latin typeface="+mj-lt"/>
              </a:rPr>
              <a:t> : https://github.com/CandraDi0627/Analisis-Kinerja-Bisnis-Kimia-Farma-Tahun-2020---2023.git</a:t>
            </a:r>
          </a:p>
          <a:p>
            <a:endParaRPr lang="en-US" sz="1500" dirty="0">
              <a:solidFill>
                <a:schemeClr val="tx1"/>
              </a:solidFill>
              <a:latin typeface="+mj-lt"/>
            </a:endParaRPr>
          </a:p>
        </p:txBody>
      </p:sp>
    </p:spTree>
    <p:extLst>
      <p:ext uri="{BB962C8B-B14F-4D97-AF65-F5344CB8AC3E}">
        <p14:creationId xmlns:p14="http://schemas.microsoft.com/office/powerpoint/2010/main" val="18997514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883</Words>
  <Application>Microsoft Office PowerPoint</Application>
  <PresentationFormat>On-screen Show (16:9)</PresentationFormat>
  <Paragraphs>78</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Rubik Light</vt:lpstr>
      <vt:lpstr>Arial</vt:lpstr>
      <vt:lpstr>Dosis</vt:lpstr>
      <vt:lpstr>Rubik SemiBold</vt:lpstr>
      <vt:lpstr>Nunito</vt:lpstr>
      <vt:lpstr>Calibri</vt:lpstr>
      <vt:lpstr>Rubik Medium</vt:lpstr>
      <vt:lpstr>Muli</vt:lpstr>
      <vt:lpstr>Rubik</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Candraditya Putra</dc:creator>
  <cp:lastModifiedBy>Candraditya Putra</cp:lastModifiedBy>
  <cp:revision>4</cp:revision>
  <dcterms:modified xsi:type="dcterms:W3CDTF">2024-07-01T16:34:35Z</dcterms:modified>
</cp:coreProperties>
</file>