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embeddedFontLst>
    <p:embeddedFont>
      <p:font typeface="Dosi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 roundtripDataSignature="AMtx7mgJHCSPwYsG4tW57vDm3RghLTnz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Dosis-regular.fntdata"/><Relationship Id="rId8" Type="http://schemas.openxmlformats.org/officeDocument/2006/relationships/font" Target="fonts/Dosi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b7674418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79b767441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g79b7674418_0_6"/>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g79b7674418_0_6"/>
          <p:cNvGrpSpPr/>
          <p:nvPr/>
        </p:nvGrpSpPr>
        <p:grpSpPr>
          <a:xfrm>
            <a:off x="591850" y="-328527"/>
            <a:ext cx="1386593" cy="1594062"/>
            <a:chOff x="726653" y="-517614"/>
            <a:chExt cx="2170621" cy="2495400"/>
          </a:xfrm>
        </p:grpSpPr>
        <p:sp>
          <p:nvSpPr>
            <p:cNvPr id="90" name="Google Shape;90;g79b7674418_0_6"/>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1" name="Google Shape;91;g79b7674418_0_6"/>
            <p:cNvPicPr preferRelativeResize="0"/>
            <p:nvPr/>
          </p:nvPicPr>
          <p:blipFill rotWithShape="1">
            <a:blip r:embed="rId5">
              <a:alphaModFix/>
            </a:blip>
            <a:srcRect b="32683" l="2416" r="76119" t="34766"/>
            <a:stretch/>
          </p:blipFill>
          <p:spPr>
            <a:xfrm>
              <a:off x="726653" y="443679"/>
              <a:ext cx="2170621" cy="1369427"/>
            </a:xfrm>
            <a:prstGeom prst="rect">
              <a:avLst/>
            </a:prstGeom>
            <a:noFill/>
            <a:ln>
              <a:noFill/>
            </a:ln>
          </p:spPr>
        </p:pic>
      </p:grpSp>
      <p:sp>
        <p:nvSpPr>
          <p:cNvPr id="92" name="Google Shape;92;g79b7674418_0_6"/>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Ridho Aryo</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08.00 WIB / 02 Desember 2023</a:t>
            </a:r>
            <a:endParaRPr b="1" i="0" sz="1800" u="none" cap="none" strike="noStrike">
              <a:solidFill>
                <a:srgbClr val="0198A3"/>
              </a:solidFill>
              <a:highlight>
                <a:srgbClr val="FFFF00"/>
              </a:highlight>
              <a:latin typeface="Dosis"/>
              <a:ea typeface="Dosis"/>
              <a:cs typeface="Dosis"/>
              <a:sym typeface="Dosis"/>
            </a:endParaRPr>
          </a:p>
        </p:txBody>
      </p:sp>
      <p:sp>
        <p:nvSpPr>
          <p:cNvPr id="93" name="Google Shape;93;g79b7674418_0_6"/>
          <p:cNvSpPr/>
          <p:nvPr/>
        </p:nvSpPr>
        <p:spPr>
          <a:xfrm>
            <a:off x="228600" y="1385275"/>
            <a:ext cx="11768400" cy="2006006"/>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g79b7674418_0_6"/>
          <p:cNvSpPr txBox="1"/>
          <p:nvPr/>
        </p:nvSpPr>
        <p:spPr>
          <a:xfrm>
            <a:off x="211700" y="1385273"/>
            <a:ext cx="11734800" cy="2043727"/>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Pembagian tugas di stage ini:</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1. Taufik Yasir Sukarda - Descriptive statistics</a:t>
            </a:r>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2. Muhammad Rido - Univariate analysis</a:t>
            </a:r>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3. Putriarrum Kusuma Wardani - Multivariate </a:t>
            </a:r>
            <a:r>
              <a:rPr lang="en-US" sz="1200">
                <a:solidFill>
                  <a:schemeClr val="dk1"/>
                </a:solidFill>
              </a:rPr>
              <a:t>analysis</a:t>
            </a:r>
            <a:r>
              <a:rPr lang="en-US" sz="1200">
                <a:solidFill>
                  <a:schemeClr val="dk1"/>
                </a:solidFill>
              </a:rPr>
              <a:t>, Bivariate Analysis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4. Radithya Arif Pambudi - Multivariate analisis </a:t>
            </a:r>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5. Muhammad Ayuvi Laksana Putra - Business insight and </a:t>
            </a:r>
            <a:r>
              <a:rPr lang="en-US" sz="1200">
                <a:solidFill>
                  <a:schemeClr val="dk1"/>
                </a:solidFill>
              </a:rPr>
              <a:t>recommendation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6. Rizandhi Aulia Adipradana - Business insight and </a:t>
            </a:r>
            <a:r>
              <a:rPr lang="en-US" sz="1200">
                <a:solidFill>
                  <a:schemeClr val="dk1"/>
                </a:solidFill>
              </a:rPr>
              <a:t>recommendation</a:t>
            </a:r>
            <a:r>
              <a:rPr b="0" i="0" lang="en-US" sz="1200" u="none" cap="none" strike="noStrike">
                <a:solidFill>
                  <a:schemeClr val="dk1"/>
                </a:solidFill>
                <a:latin typeface="Arial"/>
                <a:ea typeface="Arial"/>
                <a:cs typeface="Arial"/>
                <a:sym typeface="Arial"/>
              </a:rPr>
              <a:t> </a:t>
            </a:r>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7. Salwa Salsabila - Business insight and </a:t>
            </a:r>
            <a:r>
              <a:rPr lang="en-US" sz="1200">
                <a:solidFill>
                  <a:schemeClr val="dk1"/>
                </a:solidFill>
              </a:rPr>
              <a:t>recommendation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8. Candraditya Dwaya Putra - Business insight and </a:t>
            </a:r>
            <a:r>
              <a:rPr lang="en-US" sz="1200">
                <a:solidFill>
                  <a:schemeClr val="dk1"/>
                </a:solidFill>
              </a:rPr>
              <a:t>recommendation</a:t>
            </a:r>
            <a:endParaRPr b="1" i="0" sz="1200" u="none" cap="none" strike="noStrike">
              <a:solidFill>
                <a:srgbClr val="000000"/>
              </a:solidFill>
              <a:latin typeface="Arial"/>
              <a:ea typeface="Arial"/>
              <a:cs typeface="Arial"/>
              <a:sym typeface="Arial"/>
            </a:endParaRPr>
          </a:p>
        </p:txBody>
      </p:sp>
      <p:sp>
        <p:nvSpPr>
          <p:cNvPr id="95" name="Google Shape;95;g79b7674418_0_6"/>
          <p:cNvSpPr/>
          <p:nvPr/>
        </p:nvSpPr>
        <p:spPr>
          <a:xfrm>
            <a:off x="267050" y="3548738"/>
            <a:ext cx="11768400" cy="2878956"/>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g79b7674418_0_6"/>
          <p:cNvSpPr txBox="1"/>
          <p:nvPr/>
        </p:nvSpPr>
        <p:spPr>
          <a:xfrm>
            <a:off x="300650" y="3548738"/>
            <a:ext cx="11734800" cy="1023262"/>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Poin pembahasan:</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Arial"/>
              <a:ea typeface="Arial"/>
              <a:cs typeface="Arial"/>
              <a:sym typeface="Arial"/>
            </a:endParaRPr>
          </a:p>
        </p:txBody>
      </p:sp>
      <p:sp>
        <p:nvSpPr>
          <p:cNvPr id="97" name="Google Shape;97;g79b7674418_0_6"/>
          <p:cNvSpPr txBox="1"/>
          <p:nvPr/>
        </p:nvSpPr>
        <p:spPr>
          <a:xfrm>
            <a:off x="300650" y="3803973"/>
            <a:ext cx="11734800" cy="20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1. Descriptive statistics</a:t>
            </a:r>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2. Univariate analysis</a:t>
            </a:r>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3. Multivariate </a:t>
            </a:r>
            <a:r>
              <a:rPr lang="en-US" sz="1200">
                <a:solidFill>
                  <a:schemeClr val="dk1"/>
                </a:solidFill>
              </a:rPr>
              <a:t>analysis</a:t>
            </a:r>
            <a:endParaRPr sz="1200">
              <a:solidFill>
                <a:schemeClr val="dk1"/>
              </a:solidFill>
            </a:endParaRPr>
          </a:p>
          <a:p>
            <a:pPr indent="0" lvl="0" marL="0" marR="0" rtl="0" algn="l">
              <a:lnSpc>
                <a:spcPct val="115000"/>
              </a:lnSpc>
              <a:spcBef>
                <a:spcPts val="0"/>
              </a:spcBef>
              <a:spcAft>
                <a:spcPts val="0"/>
              </a:spcAft>
              <a:buNone/>
            </a:pPr>
            <a:r>
              <a:rPr b="0" i="0" lang="en-US" sz="1200" u="none" cap="none" strike="noStrike">
                <a:solidFill>
                  <a:schemeClr val="dk1"/>
                </a:solidFill>
                <a:latin typeface="Arial"/>
                <a:ea typeface="Arial"/>
                <a:cs typeface="Arial"/>
                <a:sym typeface="Arial"/>
              </a:rPr>
              <a:t>4. Business insight and </a:t>
            </a:r>
            <a:r>
              <a:rPr lang="en-US" sz="1200">
                <a:solidFill>
                  <a:schemeClr val="dk1"/>
                </a:solidFill>
              </a:rPr>
              <a:t>recommendation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1" i="0" sz="12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A close up of a logo&#10;&#10;Description automatically generated" id="102" name="Google Shape;102;p1"/>
          <p:cNvPicPr preferRelativeResize="0"/>
          <p:nvPr/>
        </p:nvPicPr>
        <p:blipFill rotWithShape="1">
          <a:blip r:embed="rId3">
            <a:alphaModFix amt="52999"/>
          </a:blip>
          <a:srcRect b="0" l="0" r="62945" t="0"/>
          <a:stretch/>
        </p:blipFill>
        <p:spPr>
          <a:xfrm flipH="1">
            <a:off x="9117901" y="3211537"/>
            <a:ext cx="3042360" cy="3421004"/>
          </a:xfrm>
          <a:prstGeom prst="rect">
            <a:avLst/>
          </a:prstGeom>
          <a:noFill/>
          <a:ln>
            <a:noFill/>
          </a:ln>
        </p:spPr>
      </p:pic>
      <p:sp>
        <p:nvSpPr>
          <p:cNvPr id="103" name="Google Shape;103;p1"/>
          <p:cNvSpPr/>
          <p:nvPr/>
        </p:nvSpPr>
        <p:spPr>
          <a:xfrm>
            <a:off x="211800" y="356700"/>
            <a:ext cx="11768400" cy="28548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1"/>
          <p:cNvSpPr txBox="1"/>
          <p:nvPr/>
        </p:nvSpPr>
        <p:spPr>
          <a:xfrm>
            <a:off x="283850" y="377083"/>
            <a:ext cx="11734800" cy="210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a:t>
            </a:r>
            <a:endParaRPr b="1" i="0" sz="1200" u="none" cap="none" strike="noStrike">
              <a:solidFill>
                <a:schemeClr val="dk1"/>
              </a:solidFill>
              <a:latin typeface="Dosis"/>
              <a:ea typeface="Dosis"/>
              <a:cs typeface="Dosis"/>
              <a:sym typeface="Dosis"/>
            </a:endParaRPr>
          </a:p>
          <a:p>
            <a:pPr indent="-228600" lvl="0" marL="914400" marR="0" rtl="0" algn="l">
              <a:lnSpc>
                <a:spcPct val="115000"/>
              </a:lnSpc>
              <a:spcBef>
                <a:spcPts val="0"/>
              </a:spcBef>
              <a:spcAft>
                <a:spcPts val="0"/>
              </a:spcAft>
              <a:buClr>
                <a:schemeClr val="dk1"/>
              </a:buClr>
              <a:buSzPts val="1200"/>
              <a:buFont typeface="Dosis"/>
              <a:buNone/>
            </a:pPr>
            <a:r>
              <a:t/>
            </a:r>
            <a:endParaRPr b="0" i="0" sz="1200" u="none" cap="none" strike="noStrike">
              <a:solidFill>
                <a:schemeClr val="dk1"/>
              </a:solidFill>
              <a:latin typeface="Dosis"/>
              <a:ea typeface="Dosis"/>
              <a:cs typeface="Dosis"/>
              <a:sym typeface="Dosis"/>
            </a:endParaRPr>
          </a:p>
        </p:txBody>
      </p:sp>
      <p:sp>
        <p:nvSpPr>
          <p:cNvPr id="105" name="Google Shape;105;p1"/>
          <p:cNvSpPr/>
          <p:nvPr/>
        </p:nvSpPr>
        <p:spPr>
          <a:xfrm>
            <a:off x="267050" y="3502400"/>
            <a:ext cx="11768400" cy="3130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1"/>
          <p:cNvSpPr txBox="1"/>
          <p:nvPr/>
        </p:nvSpPr>
        <p:spPr>
          <a:xfrm>
            <a:off x="283850" y="3654174"/>
            <a:ext cx="11734800" cy="2729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Tindak Lanjut:</a:t>
            </a:r>
            <a:endParaRPr b="1" i="0" sz="1200" u="none" cap="none" strike="noStrike">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Comic Sans MS"/>
              <a:ea typeface="Comic Sans MS"/>
              <a:cs typeface="Comic Sans MS"/>
              <a:sym typeface="Comic Sans MS"/>
            </a:endParaRPr>
          </a:p>
        </p:txBody>
      </p:sp>
      <p:sp>
        <p:nvSpPr>
          <p:cNvPr id="107" name="Google Shape;107;p1"/>
          <p:cNvSpPr txBox="1"/>
          <p:nvPr/>
        </p:nvSpPr>
        <p:spPr>
          <a:xfrm>
            <a:off x="394150" y="706175"/>
            <a:ext cx="11451900" cy="18564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Multivariate </a:t>
            </a:r>
            <a:r>
              <a:rPr lang="en-US" sz="1200">
                <a:solidFill>
                  <a:schemeClr val="dk1"/>
                </a:solidFill>
              </a:rPr>
              <a:t>analysis</a:t>
            </a:r>
            <a:r>
              <a:rPr lang="en-US" sz="1200">
                <a:solidFill>
                  <a:schemeClr val="dk1"/>
                </a:solidFill>
              </a:rPr>
              <a:t>: Melakukan pemilihan column yang dijadikan features untuk mempermudah analisis korelasi dengan melakukan beberapa penambahan column. Perlu adanya penyesuaian nama column supaya tidak ambigu terutama 2 kolom baru yaitu Total Campaign yang merepresentasikan total accepetance dari campaign 1 - 5 dan Total Purchase yang merepresentasikan Number of Deals dari semua metode pembelian. Untuk mempermudah analisis cluster atau pola lebih baik dilakukan PCA untuk lebih menyederhanakan features nya. </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Univariate </a:t>
            </a:r>
            <a:r>
              <a:rPr lang="en-US" sz="1200">
                <a:solidFill>
                  <a:schemeClr val="dk1"/>
                </a:solidFill>
              </a:rPr>
              <a:t>analysis</a:t>
            </a:r>
            <a:r>
              <a:rPr lang="en-US" sz="1200">
                <a:solidFill>
                  <a:schemeClr val="dk1"/>
                </a:solidFill>
              </a:rPr>
              <a:t> : Memperkenalkan metode scipy agar data menjadi lebih objektif, perlu adanya perubahan dalam visualisasi data pada column kids dan teen.</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Business Insight and </a:t>
            </a:r>
            <a:r>
              <a:rPr lang="en-US" sz="1200">
                <a:solidFill>
                  <a:schemeClr val="dk1"/>
                </a:solidFill>
              </a:rPr>
              <a:t>recommendation</a:t>
            </a:r>
            <a:r>
              <a:rPr lang="en-US" sz="1200">
                <a:solidFill>
                  <a:schemeClr val="dk1"/>
                </a:solidFill>
              </a:rPr>
              <a:t>:  Terdapat ketimpangan penjualan produk, oleh sebab itu disarankan melakukan strategi bundling produk untuk next campaign berdasarkan insight yang sudah ditemukan. Penjualan produk daging dan wine lebih tinggi dibanding dengan penjualan produk lainnya.</a:t>
            </a:r>
            <a:endParaRPr sz="1200">
              <a:solidFill>
                <a:schemeClr val="dk1"/>
              </a:solidFill>
            </a:endParaRPr>
          </a:p>
        </p:txBody>
      </p:sp>
      <p:sp>
        <p:nvSpPr>
          <p:cNvPr id="108" name="Google Shape;108;p1"/>
          <p:cNvSpPr txBox="1"/>
          <p:nvPr/>
        </p:nvSpPr>
        <p:spPr>
          <a:xfrm>
            <a:off x="394150" y="3945975"/>
            <a:ext cx="11451900" cy="16440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Multivariate </a:t>
            </a:r>
            <a:r>
              <a:rPr lang="en-US" sz="1200">
                <a:solidFill>
                  <a:schemeClr val="dk1"/>
                </a:solidFill>
              </a:rPr>
              <a:t>analysis</a:t>
            </a:r>
            <a:r>
              <a:rPr lang="en-US" sz="1200">
                <a:solidFill>
                  <a:schemeClr val="dk1"/>
                </a:solidFill>
              </a:rPr>
              <a:t>: Melakukan penyesuaian nama column supaya tidak ambigu yaitu Total Campaign menjadi Ratio Acceptance supaya dapat dianalisis lebih jauh nantinya dan Total Purchase menjadi Frequency Purchase. Untuk mempermudah analisis cluster atau pola maka dilakukan PCA </a:t>
            </a:r>
            <a:r>
              <a:rPr lang="en-US" sz="1200">
                <a:solidFill>
                  <a:schemeClr val="dk1"/>
                </a:solidFill>
              </a:rPr>
              <a:t>kemudian</a:t>
            </a:r>
            <a:r>
              <a:rPr lang="en-US" sz="1200">
                <a:solidFill>
                  <a:schemeClr val="dk1"/>
                </a:solidFill>
              </a:rPr>
              <a:t> divisualisasikan dengan scatterplot sehingga polanya lebih terlihat.  </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Univariate </a:t>
            </a:r>
            <a:r>
              <a:rPr lang="en-US" sz="1200">
                <a:solidFill>
                  <a:schemeClr val="dk1"/>
                </a:solidFill>
              </a:rPr>
              <a:t>analysis</a:t>
            </a:r>
            <a:r>
              <a:rPr lang="en-US" sz="1200">
                <a:solidFill>
                  <a:schemeClr val="dk1"/>
                </a:solidFill>
              </a:rPr>
              <a:t> : Melakukan penyesuaian column menjadi kategori agar tidak terlihat terlalu detail, karena tim bisnis tidak butuh data secara rinci dan agar mudah untuk dipahami.</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Business Insight and recommendation: Melakukan bundling produk daging atau wine sebagai produk best seller dengan produk buah-buahan. Hal tersebut karena produk buah-buahan menjadi salah satu pilihan produk yang relevan dengan keluarga atau anak. </a:t>
            </a:r>
            <a:endParaRPr sz="12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2020-04-28T06:06:52Z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ies>
</file>