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Dosi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 roundtripDataSignature="AMtx7mhHL+COcMyV2wlYY7eSTFsSCrUw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Dosis-regular.fntdata"/><Relationship Id="rId8" Type="http://schemas.openxmlformats.org/officeDocument/2006/relationships/font" Target="fonts/Dosi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close up of a logo&#10;&#10;Description automatically generated" id="88" name="Google Shape;88;g79b7674418_0_6"/>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89" name="Google Shape;89;g79b7674418_0_6"/>
          <p:cNvGrpSpPr/>
          <p:nvPr/>
        </p:nvGrpSpPr>
        <p:grpSpPr>
          <a:xfrm>
            <a:off x="591850" y="-328527"/>
            <a:ext cx="1386593" cy="1594062"/>
            <a:chOff x="726653" y="-517614"/>
            <a:chExt cx="2170621" cy="2495400"/>
          </a:xfrm>
        </p:grpSpPr>
        <p:sp>
          <p:nvSpPr>
            <p:cNvPr id="90" name="Google Shape;90;g79b7674418_0_6"/>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1" name="Google Shape;91;g79b7674418_0_6"/>
            <p:cNvPicPr preferRelativeResize="0"/>
            <p:nvPr/>
          </p:nvPicPr>
          <p:blipFill rotWithShape="1">
            <a:blip r:embed="rId5">
              <a:alphaModFix/>
            </a:blip>
            <a:srcRect b="32683" l="2416" r="76119" t="34766"/>
            <a:stretch/>
          </p:blipFill>
          <p:spPr>
            <a:xfrm>
              <a:off x="726653" y="443679"/>
              <a:ext cx="2170621" cy="1369427"/>
            </a:xfrm>
            <a:prstGeom prst="rect">
              <a:avLst/>
            </a:prstGeom>
            <a:noFill/>
            <a:ln>
              <a:noFill/>
            </a:ln>
          </p:spPr>
        </p:pic>
      </p:grpSp>
      <p:sp>
        <p:nvSpPr>
          <p:cNvPr id="92" name="Google Shape;92;g79b7674418_0_6"/>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02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Ridho Aryo</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08.00 WIB / 16 Desember 2023</a:t>
            </a:r>
            <a:endParaRPr b="1" i="0" sz="1800" u="none" cap="none" strike="noStrike">
              <a:solidFill>
                <a:srgbClr val="0198A3"/>
              </a:solidFill>
              <a:highlight>
                <a:srgbClr val="FFFF00"/>
              </a:highlight>
              <a:latin typeface="Dosis"/>
              <a:ea typeface="Dosis"/>
              <a:cs typeface="Dosis"/>
              <a:sym typeface="Dosis"/>
            </a:endParaRPr>
          </a:p>
        </p:txBody>
      </p:sp>
      <p:sp>
        <p:nvSpPr>
          <p:cNvPr id="93" name="Google Shape;93;g79b7674418_0_6"/>
          <p:cNvSpPr/>
          <p:nvPr/>
        </p:nvSpPr>
        <p:spPr>
          <a:xfrm>
            <a:off x="228600" y="1385275"/>
            <a:ext cx="11768400" cy="2006006"/>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g79b7674418_0_6"/>
          <p:cNvSpPr txBox="1"/>
          <p:nvPr/>
        </p:nvSpPr>
        <p:spPr>
          <a:xfrm>
            <a:off x="211700" y="1385273"/>
            <a:ext cx="11734800" cy="2043727"/>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Pembagian tugas di stage ini:</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 Taufik Yasir Sukarda - Descriptive statistics, Handling Missing Value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2. Muhammad Rido - Handling Duplicate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3. Putriarrum Kusuma Wardani - </a:t>
            </a:r>
            <a:r>
              <a:rPr lang="en-US" sz="1200">
                <a:solidFill>
                  <a:schemeClr val="dk1"/>
                </a:solidFill>
              </a:rPr>
              <a:t>Features </a:t>
            </a:r>
            <a:r>
              <a:rPr b="0" i="0" lang="en-US" sz="1200" u="none" cap="none" strike="noStrike">
                <a:solidFill>
                  <a:schemeClr val="dk1"/>
                </a:solidFill>
                <a:latin typeface="Arial"/>
                <a:ea typeface="Arial"/>
                <a:cs typeface="Arial"/>
                <a:sym typeface="Arial"/>
              </a:rPr>
              <a:t>Engineering, Class Imbalance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4. Radithya Arif Pambudi - Handling Missing Value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5. Muhammad Ayuvi Laksana Putra - Log Transformation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6. Rizandhi Aulia Adipradana - Standardization</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7. Salwa Salsabila - Handling Outlier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8. Candraditya Dwaya Putra - Spliting</a:t>
            </a:r>
            <a:endParaRPr b="1" i="0" sz="1200" u="none" cap="none" strike="noStrike">
              <a:solidFill>
                <a:srgbClr val="000000"/>
              </a:solidFill>
              <a:latin typeface="Arial"/>
              <a:ea typeface="Arial"/>
              <a:cs typeface="Arial"/>
              <a:sym typeface="Arial"/>
            </a:endParaRPr>
          </a:p>
        </p:txBody>
      </p:sp>
      <p:sp>
        <p:nvSpPr>
          <p:cNvPr id="95" name="Google Shape;95;g79b7674418_0_6"/>
          <p:cNvSpPr/>
          <p:nvPr/>
        </p:nvSpPr>
        <p:spPr>
          <a:xfrm>
            <a:off x="267050" y="3548738"/>
            <a:ext cx="11768400" cy="2878956"/>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g79b7674418_0_6"/>
          <p:cNvSpPr txBox="1"/>
          <p:nvPr/>
        </p:nvSpPr>
        <p:spPr>
          <a:xfrm>
            <a:off x="300650" y="3548738"/>
            <a:ext cx="11734800" cy="1023262"/>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Poin pembahasan:</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Arial"/>
              <a:ea typeface="Arial"/>
              <a:cs typeface="Arial"/>
              <a:sym typeface="Arial"/>
            </a:endParaRPr>
          </a:p>
        </p:txBody>
      </p:sp>
      <p:sp>
        <p:nvSpPr>
          <p:cNvPr id="97" name="Google Shape;97;g79b7674418_0_6"/>
          <p:cNvSpPr txBox="1"/>
          <p:nvPr/>
        </p:nvSpPr>
        <p:spPr>
          <a:xfrm>
            <a:off x="300650" y="3803973"/>
            <a:ext cx="11734800" cy="20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1. Descriptive statistics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2. Data Preprocessing (Handling Missing Value, Handling Duplicates, Handling Outlier)</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3. Features Engineering (Features  Extraction, Features Selection, Feature Encoding)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4. Data Transformation (Log Transformation, Standardization, Splitting, Class Imbalance)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A close up of a logo&#10;&#10;Description automatically generated" id="102" name="Google Shape;102;p1"/>
          <p:cNvPicPr preferRelativeResize="0"/>
          <p:nvPr/>
        </p:nvPicPr>
        <p:blipFill rotWithShape="1">
          <a:blip r:embed="rId3">
            <a:alphaModFix amt="52999"/>
          </a:blip>
          <a:srcRect b="0" l="0" r="62945" t="0"/>
          <a:stretch/>
        </p:blipFill>
        <p:spPr>
          <a:xfrm flipH="1">
            <a:off x="9117901" y="3211537"/>
            <a:ext cx="3042360" cy="3421004"/>
          </a:xfrm>
          <a:prstGeom prst="rect">
            <a:avLst/>
          </a:prstGeom>
          <a:noFill/>
          <a:ln>
            <a:noFill/>
          </a:ln>
        </p:spPr>
      </p:pic>
      <p:sp>
        <p:nvSpPr>
          <p:cNvPr id="103" name="Google Shape;103;p1"/>
          <p:cNvSpPr/>
          <p:nvPr/>
        </p:nvSpPr>
        <p:spPr>
          <a:xfrm>
            <a:off x="211800" y="356700"/>
            <a:ext cx="11768400" cy="28548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1"/>
          <p:cNvSpPr txBox="1"/>
          <p:nvPr/>
        </p:nvSpPr>
        <p:spPr>
          <a:xfrm>
            <a:off x="283850" y="377083"/>
            <a:ext cx="11734800" cy="210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228600" lvl="0" marL="914400" marR="0" rtl="0" algn="l">
              <a:lnSpc>
                <a:spcPct val="115000"/>
              </a:lnSpc>
              <a:spcBef>
                <a:spcPts val="0"/>
              </a:spcBef>
              <a:spcAft>
                <a:spcPts val="0"/>
              </a:spcAft>
              <a:buClr>
                <a:schemeClr val="dk1"/>
              </a:buClr>
              <a:buSzPts val="1200"/>
              <a:buFont typeface="Dosis"/>
              <a:buNone/>
            </a:pPr>
            <a:r>
              <a:t/>
            </a:r>
            <a:endParaRPr b="0" i="0" sz="1200" u="none" cap="none" strike="noStrike">
              <a:solidFill>
                <a:schemeClr val="dk1"/>
              </a:solidFill>
              <a:latin typeface="Dosis"/>
              <a:ea typeface="Dosis"/>
              <a:cs typeface="Dosis"/>
              <a:sym typeface="Dosis"/>
            </a:endParaRPr>
          </a:p>
        </p:txBody>
      </p:sp>
      <p:sp>
        <p:nvSpPr>
          <p:cNvPr id="105" name="Google Shape;105;p1"/>
          <p:cNvSpPr/>
          <p:nvPr/>
        </p:nvSpPr>
        <p:spPr>
          <a:xfrm>
            <a:off x="267050" y="3502400"/>
            <a:ext cx="11768400" cy="3130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1"/>
          <p:cNvSpPr txBox="1"/>
          <p:nvPr/>
        </p:nvSpPr>
        <p:spPr>
          <a:xfrm>
            <a:off x="283850" y="3654174"/>
            <a:ext cx="11734800" cy="2729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
        <p:nvSpPr>
          <p:cNvPr id="107" name="Google Shape;107;p1"/>
          <p:cNvSpPr txBox="1"/>
          <p:nvPr/>
        </p:nvSpPr>
        <p:spPr>
          <a:xfrm>
            <a:off x="394150" y="706175"/>
            <a:ext cx="11451900" cy="14316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15000"/>
              </a:lnSpc>
              <a:spcBef>
                <a:spcPts val="0"/>
              </a:spcBef>
              <a:spcAft>
                <a:spcPts val="0"/>
              </a:spcAft>
              <a:buClr>
                <a:schemeClr val="dk1"/>
              </a:buClr>
              <a:buSzPts val="1200"/>
              <a:buFont typeface="Arial"/>
              <a:buAutoNum type="arabicPeriod"/>
            </a:pPr>
            <a:r>
              <a:rPr lang="en-US" sz="1200">
                <a:solidFill>
                  <a:schemeClr val="dk1"/>
                </a:solidFill>
              </a:rPr>
              <a:t>Data Preprocessing</a:t>
            </a:r>
            <a:r>
              <a:rPr b="0" i="0" lang="en-US" sz="1200" u="none" cap="none" strike="noStrike">
                <a:solidFill>
                  <a:schemeClr val="dk1"/>
                </a:solidFill>
                <a:latin typeface="Arial"/>
                <a:ea typeface="Arial"/>
                <a:cs typeface="Arial"/>
                <a:sym typeface="Arial"/>
              </a:rPr>
              <a:t>: </a:t>
            </a:r>
            <a:r>
              <a:rPr lang="en-US" sz="1200">
                <a:solidFill>
                  <a:schemeClr val="dk1"/>
                </a:solidFill>
              </a:rPr>
              <a:t>Perlu dilakukan pengecekan yang lebih detail seperti pengecekan missing value bukan hanya Null Value tetapi juga value yang memiliki nilai yang setara lebih baik disamakan, pengecekan duplicate bukan secara keseluruhan melainkan berdasarkan ID. </a:t>
            </a:r>
            <a:r>
              <a:rPr b="0" i="0" lang="en-US"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US" sz="1200">
                <a:solidFill>
                  <a:schemeClr val="dk1"/>
                </a:solidFill>
              </a:rPr>
              <a:t>Future Engineering: Disamakan tahun pengelolaan datanya supaya nilai antar data terkait sama, membuat features baru berdasarkan column yang sudah ada tetapi informasinya masih bisa merepresentasikan data aslinya, dropping features yang tidak digunakan</a:t>
            </a:r>
            <a:r>
              <a:rPr b="0" i="0" lang="en-US"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0" marL="457200" marR="0" rtl="0" algn="just">
              <a:lnSpc>
                <a:spcPct val="115000"/>
              </a:lnSpc>
              <a:spcBef>
                <a:spcPts val="0"/>
              </a:spcBef>
              <a:spcAft>
                <a:spcPts val="0"/>
              </a:spcAft>
              <a:buClr>
                <a:schemeClr val="dk1"/>
              </a:buClr>
              <a:buSzPts val="1200"/>
              <a:buFont typeface="Arial"/>
              <a:buAutoNum type="arabicPeriod"/>
            </a:pPr>
            <a:r>
              <a:rPr lang="en-US" sz="1200">
                <a:solidFill>
                  <a:schemeClr val="dk1"/>
                </a:solidFill>
              </a:rPr>
              <a:t>Data Transformation</a:t>
            </a:r>
            <a:r>
              <a:rPr b="0" i="0" lang="en-US" sz="1200" u="none" cap="none" strike="noStrike">
                <a:solidFill>
                  <a:schemeClr val="dk1"/>
                </a:solidFill>
                <a:latin typeface="Arial"/>
                <a:ea typeface="Arial"/>
                <a:cs typeface="Arial"/>
                <a:sym typeface="Arial"/>
              </a:rPr>
              <a:t>:  </a:t>
            </a:r>
            <a:r>
              <a:rPr lang="en-US" sz="1200">
                <a:solidFill>
                  <a:schemeClr val="dk1"/>
                </a:solidFill>
              </a:rPr>
              <a:t>Data numeric yang distribusinya dinormalkan hanya yang skewed saja yang sudah normal tidak perlu, </a:t>
            </a:r>
            <a:endParaRPr sz="1200">
              <a:solidFill>
                <a:schemeClr val="dk1"/>
              </a:solidFill>
            </a:endParaRPr>
          </a:p>
          <a:p>
            <a:pPr indent="-304800" lvl="0" marL="457200" marR="0" rtl="0" algn="just">
              <a:lnSpc>
                <a:spcPct val="115000"/>
              </a:lnSpc>
              <a:spcBef>
                <a:spcPts val="0"/>
              </a:spcBef>
              <a:spcAft>
                <a:spcPts val="0"/>
              </a:spcAft>
              <a:buClr>
                <a:schemeClr val="dk1"/>
              </a:buClr>
              <a:buSzPts val="1200"/>
              <a:buAutoNum type="arabicPeriod"/>
            </a:pPr>
            <a:r>
              <a:rPr lang="en-US" sz="1200">
                <a:solidFill>
                  <a:schemeClr val="dk1"/>
                </a:solidFill>
              </a:rPr>
              <a:t>Class Imbalance: Perlu dilakukan class imbalance karena sangat berpengaruh terhadap permodelan yang akan dilakukan</a:t>
            </a:r>
            <a:endParaRPr sz="1200">
              <a:solidFill>
                <a:schemeClr val="dk1"/>
              </a:solidFill>
            </a:endParaRPr>
          </a:p>
        </p:txBody>
      </p:sp>
      <p:sp>
        <p:nvSpPr>
          <p:cNvPr id="108" name="Google Shape;108;p1"/>
          <p:cNvSpPr txBox="1"/>
          <p:nvPr/>
        </p:nvSpPr>
        <p:spPr>
          <a:xfrm>
            <a:off x="394150" y="3945975"/>
            <a:ext cx="11451900" cy="24936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Data Preprocessing: Melakukan pengecekan yang lebih setail seperti pengecekan missing value bukan hanya Null Value tetapi juga value yang memiliki nilai yang setara kemudian disamakan, pengecekan duplicate berdasarkan ID.  </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Future Engineering: Tahun pengambilan data disamakan menjadi 2014, features extraction (Customer_Age, Membership_Age, Ratio Acceptense, Frequency_Online_Purchase, Frequency_Offline_Purchase, Frequency_Promo_Purchase, Consumable_Expenses, Non_Consumable_Expenses), features selection/dropping (ID, Dt_Customer, Year_Birth, AcceptedCmp1, AcceptedCmp2, AcceptedCmp3, AcceptedCmp4, AcceptedCmp5, NumCatalogPurchases, NumWebPurchases, NumStorePurchases, NumDealsPurchases, MntWines, MntFishProducts, MntMeatProducts, MntFruits,MntSweetProducts, dan MntGoldProds), serta data kategori (Marital_Status, Education, Favorite_Product, 2nd_Favorite_Product) memiliki korelasi yang kuat terhadap target (Response) sehingga perlu dilakukan features Encoding. </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Data Transformation:  Data numeric yang distribusinya dinormalkan hanya yang skewed (Income, Customer_Age, Frequency_Online_Purchase, Frequency_Offline_Purchase, Frequency_Promo_Purchase, Consumable_Expenses, dan Non_Consumable_Expenses).</a:t>
            </a:r>
            <a:endParaRPr sz="1200">
              <a:solidFill>
                <a:schemeClr val="dk1"/>
              </a:solidFill>
            </a:endParaRPr>
          </a:p>
          <a:p>
            <a:pPr indent="-304800" lvl="0" marL="457200" rtl="0" algn="just">
              <a:lnSpc>
                <a:spcPct val="115000"/>
              </a:lnSpc>
              <a:spcBef>
                <a:spcPts val="0"/>
              </a:spcBef>
              <a:spcAft>
                <a:spcPts val="0"/>
              </a:spcAft>
              <a:buClr>
                <a:schemeClr val="dk1"/>
              </a:buClr>
              <a:buSzPts val="1200"/>
              <a:buAutoNum type="arabicPeriod"/>
            </a:pPr>
            <a:r>
              <a:rPr lang="en-US" sz="1200">
                <a:solidFill>
                  <a:schemeClr val="dk1"/>
                </a:solidFill>
              </a:rPr>
              <a:t>Class Imbalance: Melakukan spliting data, kemudian dilakukan class imbalance menggunakan SMOTE</a:t>
            </a:r>
            <a:endParaRPr sz="12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