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58" r:id="rId7"/>
    <p:sldId id="259" r:id="rId8"/>
    <p:sldId id="262" r:id="rId9"/>
    <p:sldId id="279" r:id="rId10"/>
    <p:sldId id="261" r:id="rId11"/>
    <p:sldId id="263" r:id="rId12"/>
    <p:sldId id="264" r:id="rId13"/>
    <p:sldId id="272"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B9EED-8342-F007-60FD-E79EEAF7226B}" v="324" dt="2024-06-11T04:33:10"/>
    <p1510:client id="{A39C645F-FE3A-E051-16DE-4613378BD99C}" v="76" dt="2024-06-11T06:17:44.069"/>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5033" autoAdjust="0"/>
  </p:normalViewPr>
  <p:slideViewPr>
    <p:cSldViewPr snapToGrid="0">
      <p:cViewPr>
        <p:scale>
          <a:sx n="100" d="100"/>
          <a:sy n="100" d="100"/>
        </p:scale>
        <p:origin x="-82" y="-4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6/10/2024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‹Nº›</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‹Nº›</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‹Nº›</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‹Nº›</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‹Nº›</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‹Nº›</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‹Nº›</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‹Nº›</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searchoutreach.org/articles/xai-ews-explainable-ai-model-predicting-acute-critical-illnes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tecnotitlan.net/2013/08/27/ibm-cloud-computing-estados-unido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lernwerkstatt.digital/die-digitalisierung-der-schulen-eine-dystopie/"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a:stretch/>
        </p:blipFill>
        <p:spPr>
          <a:xfrm>
            <a:off x="655087" y="466725"/>
            <a:ext cx="10881826"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4000" dirty="0"/>
              <a:t>Vita Collab</a:t>
            </a:r>
            <a:endParaRPr lang="es-ES" sz="4000" dirty="0">
              <a:ln w="19050">
                <a:solidFill>
                  <a:srgbClr val="D1EF59"/>
                </a:solidFill>
              </a:ln>
            </a:endParaRPr>
          </a:p>
        </p:txBody>
      </p:sp>
      <p:sp>
        <p:nvSpPr>
          <p:cNvPr id="5" name="Marcador de texto 4">
            <a:extLst>
              <a:ext uri="{FF2B5EF4-FFF2-40B4-BE49-F238E27FC236}">
                <a16:creationId xmlns:a16="http://schemas.microsoft.com/office/drawing/2014/main" id="{CD1EF125-10AB-4A4D-FC2F-629866E909DB}"/>
              </a:ext>
            </a:extLst>
          </p:cNvPr>
          <p:cNvSpPr>
            <a:spLocks noGrp="1"/>
          </p:cNvSpPr>
          <p:nvPr>
            <p:ph type="body" sz="quarter" idx="12"/>
          </p:nvPr>
        </p:nvSpPr>
        <p:spPr/>
        <p:txBody>
          <a:bodyPr vert="horz" lIns="91440" tIns="45720" rIns="91440" bIns="45720" rtlCol="0" anchor="t">
            <a:noAutofit/>
          </a:bodyPr>
          <a:lstStyle/>
          <a:p>
            <a:r>
              <a:rPr lang="es-ES" dirty="0" err="1">
                <a:solidFill>
                  <a:srgbClr val="D1EF59"/>
                </a:solidFill>
                <a:latin typeface="Quire Sans"/>
                <a:ea typeface="Roboto"/>
                <a:cs typeface="Quire Sans"/>
              </a:rPr>
              <a:t>Using</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public</a:t>
            </a:r>
            <a:r>
              <a:rPr lang="es-ES" dirty="0">
                <a:solidFill>
                  <a:srgbClr val="D1EF59"/>
                </a:solidFill>
                <a:latin typeface="Quire Sans"/>
                <a:ea typeface="Roboto"/>
                <a:cs typeface="Quire Sans"/>
              </a:rPr>
              <a:t> data </a:t>
            </a:r>
            <a:r>
              <a:rPr lang="es-ES" dirty="0" err="1">
                <a:solidFill>
                  <a:srgbClr val="D1EF59"/>
                </a:solidFill>
                <a:latin typeface="Quire Sans"/>
                <a:ea typeface="Roboto"/>
                <a:cs typeface="Quire Sans"/>
              </a:rPr>
              <a:t>to</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improve</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public</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health</a:t>
            </a:r>
            <a:r>
              <a:rPr lang="es-ES" dirty="0">
                <a:solidFill>
                  <a:srgbClr val="D1EF59"/>
                </a:solidFill>
                <a:latin typeface="Quire Sans"/>
                <a:ea typeface="Roboto"/>
                <a:cs typeface="Quire Sans"/>
              </a:rPr>
              <a:t>.</a:t>
            </a:r>
            <a:endParaRPr lang="es-ES" dirty="0"/>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p:txBody>
          <a:bodyPr/>
          <a:lstStyle/>
          <a:p>
            <a:r>
              <a:rPr lang="en-US" dirty="0"/>
              <a:t>Meet the team</a:t>
            </a:r>
          </a:p>
        </p:txBody>
      </p:sp>
      <p:pic>
        <p:nvPicPr>
          <p:cNvPr id="41" name="Picture Placeholder 40" descr="Un hombre con una camisa azul&#10;&#10;Descripción generada automáticamente">
            <a:extLst>
              <a:ext uri="{FF2B5EF4-FFF2-40B4-BE49-F238E27FC236}">
                <a16:creationId xmlns:a16="http://schemas.microsoft.com/office/drawing/2014/main" id="{123EEB3A-4BCA-4C14-9996-7ACEFE46C64C}"/>
              </a:ext>
            </a:extLst>
          </p:cNvPr>
          <p:cNvPicPr>
            <a:picLocks noGrp="1" noChangeAspect="1"/>
          </p:cNvPicPr>
          <p:nvPr>
            <p:ph type="pic" sz="quarter" idx="14"/>
          </p:nvPr>
        </p:nvPicPr>
        <p:blipFill rotWithShape="1">
          <a:blip r:embed="rId2"/>
          <a:srcRect/>
          <a:stretch/>
        </p:blipFill>
        <p:spPr>
          <a:xfrm>
            <a:off x="6189752" y="671944"/>
            <a:ext cx="1697455" cy="1697455"/>
          </a:xfrm>
        </p:spPr>
      </p:pic>
      <p:sp>
        <p:nvSpPr>
          <p:cNvPr id="29" name="Text Placeholder 28">
            <a:extLst>
              <a:ext uri="{FF2B5EF4-FFF2-40B4-BE49-F238E27FC236}">
                <a16:creationId xmlns:a16="http://schemas.microsoft.com/office/drawing/2014/main" id="{6B7199E4-BA6F-4E67-BC55-8BDB0ADBFB31}"/>
              </a:ext>
            </a:extLst>
          </p:cNvPr>
          <p:cNvSpPr>
            <a:spLocks noGrp="1"/>
          </p:cNvSpPr>
          <p:nvPr>
            <p:ph type="body" sz="quarter" idx="18"/>
          </p:nvPr>
        </p:nvSpPr>
        <p:spPr>
          <a:xfrm>
            <a:off x="5794627" y="2426760"/>
            <a:ext cx="2487705" cy="411277"/>
          </a:xfrm>
        </p:spPr>
        <p:txBody>
          <a:bodyPr/>
          <a:lstStyle/>
          <a:p>
            <a:r>
              <a:rPr lang="en-US" dirty="0"/>
              <a:t>Carlos Nieto</a:t>
            </a:r>
            <a:endParaRPr lang="es-ES" dirty="0"/>
          </a:p>
        </p:txBody>
      </p:sp>
      <p:sp>
        <p:nvSpPr>
          <p:cNvPr id="30" name="Text Placeholder 29">
            <a:extLst>
              <a:ext uri="{FF2B5EF4-FFF2-40B4-BE49-F238E27FC236}">
                <a16:creationId xmlns:a16="http://schemas.microsoft.com/office/drawing/2014/main" id="{A2F36942-A720-4C06-A21B-D46044F0799C}"/>
              </a:ext>
            </a:extLst>
          </p:cNvPr>
          <p:cNvSpPr>
            <a:spLocks noGrp="1"/>
          </p:cNvSpPr>
          <p:nvPr>
            <p:ph type="body" sz="quarter" idx="19"/>
          </p:nvPr>
        </p:nvSpPr>
        <p:spPr>
          <a:xfrm>
            <a:off x="5794627" y="2801755"/>
            <a:ext cx="2487705" cy="435631"/>
          </a:xfrm>
        </p:spPr>
        <p:txBody>
          <a:bodyPr/>
          <a:lstStyle/>
          <a:p>
            <a:r>
              <a:rPr lang="en-US" dirty="0"/>
              <a:t>BI </a:t>
            </a:r>
            <a:r>
              <a:rPr lang="en-US" dirty="0" err="1"/>
              <a:t>Analist</a:t>
            </a:r>
            <a:endParaRPr lang="es-ES" dirty="0" err="1"/>
          </a:p>
        </p:txBody>
      </p:sp>
      <p:pic>
        <p:nvPicPr>
          <p:cNvPr id="47" name="Picture Placeholder 46" descr="A headshot of a team member">
            <a:extLst>
              <a:ext uri="{FF2B5EF4-FFF2-40B4-BE49-F238E27FC236}">
                <a16:creationId xmlns:a16="http://schemas.microsoft.com/office/drawing/2014/main" id="{FAF3DC94-1ECD-473B-85EA-8792EFB137A1}"/>
              </a:ext>
            </a:extLst>
          </p:cNvPr>
          <p:cNvPicPr>
            <a:picLocks noGrp="1" noChangeAspect="1"/>
          </p:cNvPicPr>
          <p:nvPr>
            <p:ph type="pic" sz="quarter" idx="34"/>
          </p:nvPr>
        </p:nvPicPr>
        <p:blipFill rotWithShape="1">
          <a:blip r:embed="rId3">
            <a:extLst>
              <a:ext uri="{28A0092B-C50C-407E-A947-70E740481C1C}">
                <a14:useLocalDpi xmlns:a14="http://schemas.microsoft.com/office/drawing/2010/main" val="0"/>
              </a:ext>
            </a:extLst>
          </a:blip>
          <a:srcRect/>
          <a:stretch/>
        </p:blipFill>
        <p:spPr>
          <a:xfrm>
            <a:off x="9038065" y="3494316"/>
            <a:ext cx="2013133" cy="1697455"/>
          </a:xfrm>
        </p:spPr>
      </p:pic>
      <p:sp>
        <p:nvSpPr>
          <p:cNvPr id="38" name="Text Placeholder 37">
            <a:extLst>
              <a:ext uri="{FF2B5EF4-FFF2-40B4-BE49-F238E27FC236}">
                <a16:creationId xmlns:a16="http://schemas.microsoft.com/office/drawing/2014/main" id="{73602E49-BDA6-4D83-ACA1-219CB1BD569A}"/>
              </a:ext>
            </a:extLst>
          </p:cNvPr>
          <p:cNvSpPr>
            <a:spLocks noGrp="1"/>
          </p:cNvSpPr>
          <p:nvPr>
            <p:ph type="body" sz="quarter" idx="35"/>
          </p:nvPr>
        </p:nvSpPr>
        <p:spPr>
          <a:xfrm>
            <a:off x="8800779" y="5248569"/>
            <a:ext cx="2487705" cy="411277"/>
          </a:xfrm>
        </p:spPr>
        <p:txBody>
          <a:bodyPr>
            <a:normAutofit/>
          </a:bodyPr>
          <a:lstStyle/>
          <a:p>
            <a:r>
              <a:rPr lang="en-US" dirty="0"/>
              <a:t>Franklin </a:t>
            </a:r>
            <a:r>
              <a:rPr lang="en-US" dirty="0" err="1"/>
              <a:t>canduri</a:t>
            </a:r>
            <a:endParaRPr lang="es-ES" dirty="0" err="1"/>
          </a:p>
        </p:txBody>
      </p:sp>
      <p:sp>
        <p:nvSpPr>
          <p:cNvPr id="39" name="Text Placeholder 38">
            <a:extLst>
              <a:ext uri="{FF2B5EF4-FFF2-40B4-BE49-F238E27FC236}">
                <a16:creationId xmlns:a16="http://schemas.microsoft.com/office/drawing/2014/main" id="{66865032-D666-40B2-8E54-86DCBA66FAED}"/>
              </a:ext>
            </a:extLst>
          </p:cNvPr>
          <p:cNvSpPr>
            <a:spLocks noGrp="1"/>
          </p:cNvSpPr>
          <p:nvPr>
            <p:ph type="body" sz="quarter" idx="36"/>
          </p:nvPr>
        </p:nvSpPr>
        <p:spPr>
          <a:xfrm>
            <a:off x="8800779" y="5623564"/>
            <a:ext cx="2487705" cy="435631"/>
          </a:xfrm>
        </p:spPr>
        <p:txBody>
          <a:bodyPr>
            <a:normAutofit/>
          </a:bodyPr>
          <a:lstStyle/>
          <a:p>
            <a:r>
              <a:rPr lang="en-US" dirty="0"/>
              <a:t>Developer</a:t>
            </a:r>
            <a:endParaRPr lang="es-ES" dirty="0"/>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Tree>
    <p:extLst>
      <p:ext uri="{BB962C8B-B14F-4D97-AF65-F5344CB8AC3E}">
        <p14:creationId xmlns:p14="http://schemas.microsoft.com/office/powerpoint/2010/main" val="289635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doctor talking to a patient">
            <a:extLst>
              <a:ext uri="{FF2B5EF4-FFF2-40B4-BE49-F238E27FC236}">
                <a16:creationId xmlns:a16="http://schemas.microsoft.com/office/drawing/2014/main"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1057275"/>
            <a:ext cx="12191999" cy="5295900"/>
          </a:xfrm>
        </p:spPr>
      </p:pic>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dirty="0"/>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581298" y="1417875"/>
            <a:ext cx="5906176" cy="3012596"/>
          </a:xfrm>
        </p:spPr>
        <p:txBody>
          <a:bodyPr>
            <a:normAutofit fontScale="85000" lnSpcReduction="20000"/>
          </a:bodyPr>
          <a:lstStyle/>
          <a:p>
            <a:r>
              <a:rPr lang="en-US" sz="1400" dirty="0">
                <a:solidFill>
                  <a:srgbClr val="3C4043"/>
                </a:solidFill>
                <a:latin typeface="Roboto"/>
                <a:ea typeface="Roboto"/>
                <a:cs typeface="Roboto"/>
              </a:rPr>
              <a:t>Our cross-agency collaboration platform addresses the critical need to improve public health decision-making through the integration and analysis of public data. In response to the current problem of insufficient coordination between agencies, we have developed a solution that collects data on diseases, population and health resources, analyzes it to predict outbreaks and detect unusual patterns, and facilitates communication and collaboration between those involved. Deployed using a wide range of Azure services, our platform is robust and scalable, ensuring optimal performance and constant innovation. Key benefits include significant improvement in response to health emergencies, effective inter-agency collaboration, informed decisions based on solid data, and accessibility of information for all users, including in different languages. With this platform, we seek to transform public health governance and promote more effective and collaborative knowledge management.</a:t>
            </a:r>
            <a:endParaRPr lang="es-ES" dirty="0"/>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spTree>
    <p:extLst>
      <p:ext uri="{BB962C8B-B14F-4D97-AF65-F5344CB8AC3E}">
        <p14:creationId xmlns:p14="http://schemas.microsoft.com/office/powerpoint/2010/main" val="88405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7" descr="May 2015 – AI Impacts">
            <a:extLst>
              <a:ext uri="{FF2B5EF4-FFF2-40B4-BE49-F238E27FC236}">
                <a16:creationId xmlns:a16="http://schemas.microsoft.com/office/drawing/2014/main" id="{3266FAB4-5698-466D-8BA6-F85B9C8A997D}"/>
              </a:ext>
            </a:extLst>
          </p:cNvPr>
          <p:cNvPicPr>
            <a:picLocks noGrp="1" noChangeAspect="1"/>
          </p:cNvPicPr>
          <p:nvPr>
            <p:ph type="pic" sz="quarter" idx="13"/>
          </p:nvPr>
        </p:nvPicPr>
        <p:blipFill rotWithShape="1">
          <a:blip r:embed="rId2"/>
          <a:srcRect t="2410" b="2410"/>
          <a:stretch/>
        </p:blipFill>
        <p:spPr>
          <a:xfrm flipH="1">
            <a:off x="2522356" y="10"/>
            <a:ext cx="9669642" cy="6857990"/>
          </a:xfrm>
          <a:prstGeom prst="rect">
            <a:avLst/>
          </a:prstGeom>
        </p:spPr>
      </p:pic>
      <p:sp>
        <p:nvSpPr>
          <p:cNvPr id="167" name="Rectangle 16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a:off x="838200" y="1778512"/>
            <a:ext cx="5260156" cy="3313299"/>
          </a:xfrm>
        </p:spPr>
        <p:txBody>
          <a:bodyPr vert="horz" lIns="91440" tIns="45720" rIns="91440" bIns="45720" rtlCol="0" anchor="ctr">
            <a:normAutofit/>
          </a:bodyPr>
          <a:lstStyle/>
          <a:p>
            <a:pPr algn="l">
              <a:lnSpc>
                <a:spcPct val="90000"/>
              </a:lnSpc>
            </a:pPr>
            <a:r>
              <a:rPr lang="en-US" sz="5400">
                <a:solidFill>
                  <a:schemeClr val="tx1"/>
                </a:solidFill>
              </a:rPr>
              <a:t>Thank you</a:t>
            </a:r>
          </a:p>
        </p:txBody>
      </p:sp>
      <p:sp>
        <p:nvSpPr>
          <p:cNvPr id="4" name="Slide Number Placeholder 3">
            <a:extLst>
              <a:ext uri="{FF2B5EF4-FFF2-40B4-BE49-F238E27FC236}">
                <a16:creationId xmlns:a16="http://schemas.microsoft.com/office/drawing/2014/main" id="{6589231E-2BB7-4BA4-A7BF-F2CDCEBBE5E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F860B6F-2FE3-4DE6-9496-980E987E7466}" type="slidenum">
              <a:rPr lang="en-US" sz="1200" cap="none" spc="0">
                <a:solidFill>
                  <a:srgbClr val="FFFFFF"/>
                </a:solidFill>
                <a:latin typeface="Calibri" panose="020F0502020204030204"/>
              </a:rPr>
              <a:pPr>
                <a:spcAft>
                  <a:spcPts val="600"/>
                </a:spcAft>
                <a:defRPr/>
              </a:pPr>
              <a:t>12</a:t>
            </a:fld>
            <a:endParaRPr lang="en-US" sz="1200" cap="none" spc="0">
              <a:solidFill>
                <a:srgbClr val="FFFFFF"/>
              </a:solidFill>
              <a:latin typeface="Calibri" panose="020F0502020204030204"/>
            </a:endParaRPr>
          </a:p>
        </p:txBody>
      </p:sp>
    </p:spTree>
    <p:extLst>
      <p:ext uri="{BB962C8B-B14F-4D97-AF65-F5344CB8AC3E}">
        <p14:creationId xmlns:p14="http://schemas.microsoft.com/office/powerpoint/2010/main" val="150191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7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643226" y="423860"/>
            <a:ext cx="4006645" cy="1719072"/>
          </a:xfrm>
        </p:spPr>
        <p:txBody>
          <a:bodyPr vert="horz" lIns="91440" tIns="45720" rIns="91440" bIns="45720" rtlCol="0" anchor="b">
            <a:noAutofit/>
          </a:bodyPr>
          <a:lstStyle/>
          <a:p>
            <a:pPr algn="l">
              <a:lnSpc>
                <a:spcPct val="90000"/>
              </a:lnSpc>
            </a:pPr>
            <a:r>
              <a:rPr lang="en-US" sz="1800" dirty="0">
                <a:solidFill>
                  <a:schemeClr val="tx1"/>
                </a:solidFill>
                <a:ea typeface="+mj-lt"/>
                <a:cs typeface="+mj-lt"/>
              </a:rPr>
              <a:t>How can we transform that 60% of perceived ineffectiveness in the health system into opportunities for improvement and hope? </a:t>
            </a:r>
            <a:endParaRPr lang="es-ES" sz="1100" dirty="0">
              <a:ea typeface="+mj-ea"/>
              <a:cs typeface="+mj-cs"/>
            </a:endParaRPr>
          </a:p>
        </p:txBody>
      </p:sp>
      <p:sp>
        <p:nvSpPr>
          <p:cNvPr id="8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5313" y="2922226"/>
            <a:ext cx="4004094" cy="3626372"/>
          </a:xfrm>
        </p:spPr>
        <p:txBody>
          <a:bodyPr vert="horz" lIns="91440" tIns="45720" rIns="91440" bIns="45720" rtlCol="0" anchor="t">
            <a:noAutofit/>
          </a:bodyPr>
          <a:lstStyle/>
          <a:p>
            <a:pPr>
              <a:lnSpc>
                <a:spcPct val="90000"/>
              </a:lnSpc>
              <a:spcAft>
                <a:spcPts val="600"/>
              </a:spcAft>
            </a:pPr>
            <a:r>
              <a:rPr lang="en-US" sz="1900" dirty="0">
                <a:solidFill>
                  <a:schemeClr val="tx1"/>
                </a:solidFill>
                <a:ea typeface="+mn-lt"/>
                <a:cs typeface="+mn-lt"/>
              </a:rPr>
              <a:t>Where every decision can change a life, our platform emerges as a ray of hope. 60% of healthcare workers believe the current system is not effective in helping dementia patients and their families navigate healthcare. However, 82% believe in the effectiveness of their own organization. This discrepancy calls us to action.</a:t>
            </a:r>
            <a:endParaRPr lang="es-ES" sz="1900">
              <a:solidFill>
                <a:schemeClr val="tx1"/>
              </a:solidFill>
              <a:ea typeface="+mn-lt"/>
              <a:cs typeface="+mn-lt"/>
            </a:endParaRPr>
          </a:p>
          <a:p>
            <a:pPr>
              <a:lnSpc>
                <a:spcPct val="90000"/>
              </a:lnSpc>
              <a:spcAft>
                <a:spcPts val="600"/>
              </a:spcAft>
            </a:pPr>
            <a:endParaRPr lang="en-US" sz="1900" dirty="0">
              <a:solidFill>
                <a:schemeClr val="tx1"/>
              </a:solidFill>
              <a:cs typeface="Quire Sans"/>
            </a:endParaRPr>
          </a:p>
        </p:txBody>
      </p:sp>
      <p:pic>
        <p:nvPicPr>
          <p:cNvPr id="2" name="Imagen 1" descr="Gráfico, Gráfico de barras, Gráfico en cascada&#10;&#10;Descripción generada automáticamente">
            <a:extLst>
              <a:ext uri="{FF2B5EF4-FFF2-40B4-BE49-F238E27FC236}">
                <a16:creationId xmlns:a16="http://schemas.microsoft.com/office/drawing/2014/main" id="{F3BAAA2F-EA68-F8A1-344B-A2CA3237F1E8}"/>
              </a:ext>
            </a:extLst>
          </p:cNvPr>
          <p:cNvPicPr>
            <a:picLocks noChangeAspect="1"/>
          </p:cNvPicPr>
          <p:nvPr/>
        </p:nvPicPr>
        <p:blipFill>
          <a:blip r:embed="rId2"/>
          <a:stretch>
            <a:fillRect/>
          </a:stretch>
        </p:blipFill>
        <p:spPr>
          <a:xfrm>
            <a:off x="4798069" y="1492454"/>
            <a:ext cx="7210219" cy="3688364"/>
          </a:xfrm>
          <a:prstGeom prst="rect">
            <a:avLst/>
          </a:prstGeom>
        </p:spPr>
      </p:pic>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sz="1200" smtClean="0">
                <a:solidFill>
                  <a:schemeClr val="tx1">
                    <a:tint val="75000"/>
                  </a:schemeClr>
                </a:solidFill>
                <a:latin typeface="+mn-lt"/>
              </a:rPr>
              <a:pPr>
                <a:spcAft>
                  <a:spcPts val="600"/>
                </a:spcAft>
              </a:pPr>
              <a:t>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2891574" y="658420"/>
            <a:ext cx="6408851" cy="665965"/>
          </a:xfrm>
        </p:spPr>
        <p:txBody>
          <a:bodyPr/>
          <a:lstStyle/>
          <a:p>
            <a:r>
              <a:rPr lang="en-US" dirty="0"/>
              <a:t>Problem</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838200" y="2321396"/>
            <a:ext cx="3281555" cy="426393"/>
          </a:xfrm>
        </p:spPr>
        <p:txBody>
          <a:bodyPr/>
          <a:lstStyle/>
          <a:p>
            <a:r>
              <a:rPr lang="en-US" dirty="0">
                <a:solidFill>
                  <a:srgbClr val="04B3C3"/>
                </a:solidFill>
                <a:latin typeface="Seaford Bold"/>
                <a:ea typeface="Roboto"/>
                <a:cs typeface="Roboto"/>
              </a:rPr>
              <a:t>Lack of coordination in health care</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38200" y="2700899"/>
            <a:ext cx="3281555" cy="1472693"/>
          </a:xfrm>
        </p:spPr>
        <p:txBody>
          <a:bodyPr>
            <a:normAutofit/>
          </a:bodyPr>
          <a:lstStyle/>
          <a:p>
            <a:r>
              <a:rPr lang="en-US" dirty="0"/>
              <a:t>Difficulties in communication between different institutions that result in fragmented care.</a:t>
            </a:r>
            <a:endParaRPr lang="es-ES" dirty="0"/>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838200" y="4303679"/>
            <a:ext cx="3281555" cy="426393"/>
          </a:xfrm>
        </p:spPr>
        <p:txBody>
          <a:bodyPr/>
          <a:lstStyle/>
          <a:p>
            <a:r>
              <a:rPr lang="en-US" dirty="0">
                <a:ea typeface="+mj-lt"/>
                <a:cs typeface="+mj-lt"/>
              </a:rPr>
              <a:t>Linguistic and cultural barriers</a:t>
            </a:r>
            <a:endParaRPr lang="es-ES" dirty="0"/>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838200" y="4683183"/>
            <a:ext cx="3281555" cy="1067648"/>
          </a:xfrm>
        </p:spPr>
        <p:txBody>
          <a:bodyPr/>
          <a:lstStyle/>
          <a:p>
            <a:r>
              <a:rPr lang="en-US" dirty="0">
                <a:ea typeface="+mn-lt"/>
                <a:cs typeface="+mn-lt"/>
              </a:rPr>
              <a:t>Difficulties in providing adequate health services due to linguistic and cultural diversity.</a:t>
            </a:r>
            <a:endParaRPr lang="es-ES" dirty="0"/>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4465159" y="2335733"/>
            <a:ext cx="3281555" cy="426393"/>
          </a:xfrm>
        </p:spPr>
        <p:txBody>
          <a:bodyPr/>
          <a:lstStyle/>
          <a:p>
            <a:r>
              <a:rPr lang="en-US" dirty="0">
                <a:ea typeface="+mj-lt"/>
                <a:cs typeface="+mj-lt"/>
              </a:rPr>
              <a:t>Delays in outbreak identification</a:t>
            </a:r>
            <a:endParaRPr lang="en-US" dirty="0"/>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4465159" y="2715236"/>
            <a:ext cx="3281555" cy="1472693"/>
          </a:xfrm>
        </p:spPr>
        <p:txBody>
          <a:bodyPr>
            <a:normAutofit/>
          </a:bodyPr>
          <a:lstStyle/>
          <a:p>
            <a:r>
              <a:rPr lang="en-US" dirty="0"/>
              <a:t>Lack of early warning systems impede rapid response to disease outbreaks.</a:t>
            </a:r>
            <a:endParaRPr lang="es-ES" dirty="0"/>
          </a:p>
        </p:txBody>
      </p:sp>
      <p:sp>
        <p:nvSpPr>
          <p:cNvPr id="131" name="Text Placeholder 130">
            <a:extLst>
              <a:ext uri="{FF2B5EF4-FFF2-40B4-BE49-F238E27FC236}">
                <a16:creationId xmlns:a16="http://schemas.microsoft.com/office/drawing/2014/main" id="{E10D1C5B-3DED-475C-AC3D-D7A173AD6555}"/>
              </a:ext>
            </a:extLst>
          </p:cNvPr>
          <p:cNvSpPr>
            <a:spLocks noGrp="1"/>
          </p:cNvSpPr>
          <p:nvPr>
            <p:ph type="body" sz="quarter" idx="27"/>
          </p:nvPr>
        </p:nvSpPr>
        <p:spPr>
          <a:xfrm>
            <a:off x="4465159" y="4318016"/>
            <a:ext cx="3281555" cy="426393"/>
          </a:xfrm>
        </p:spPr>
        <p:txBody>
          <a:bodyPr/>
          <a:lstStyle/>
          <a:p>
            <a:r>
              <a:rPr lang="en-US" dirty="0">
                <a:ea typeface="+mj-lt"/>
                <a:cs typeface="+mj-lt"/>
              </a:rPr>
              <a:t>Limited access to health data</a:t>
            </a:r>
            <a:endParaRPr lang="es-ES" dirty="0"/>
          </a:p>
        </p:txBody>
      </p:sp>
      <p:sp>
        <p:nvSpPr>
          <p:cNvPr id="130" name="Text Placeholder 129">
            <a:extLst>
              <a:ext uri="{FF2B5EF4-FFF2-40B4-BE49-F238E27FC236}">
                <a16:creationId xmlns:a16="http://schemas.microsoft.com/office/drawing/2014/main" id="{1BC05573-D015-4021-BA96-0C47487DBF43}"/>
              </a:ext>
            </a:extLst>
          </p:cNvPr>
          <p:cNvSpPr>
            <a:spLocks noGrp="1"/>
          </p:cNvSpPr>
          <p:nvPr>
            <p:ph type="body" sz="quarter" idx="26"/>
          </p:nvPr>
        </p:nvSpPr>
        <p:spPr>
          <a:xfrm>
            <a:off x="4465159" y="4697520"/>
            <a:ext cx="3281555" cy="1067648"/>
          </a:xfrm>
        </p:spPr>
        <p:txBody>
          <a:bodyPr/>
          <a:lstStyle/>
          <a:p>
            <a:r>
              <a:rPr lang="en-US" dirty="0">
                <a:ea typeface="+mn-lt"/>
                <a:cs typeface="+mn-lt"/>
              </a:rPr>
              <a:t>Lack of access to up-to-date and relevant health data for informed decision making.</a:t>
            </a:r>
            <a:endParaRPr lang="es-ES" dirty="0"/>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8089832" y="2335733"/>
            <a:ext cx="3281555" cy="426393"/>
          </a:xfrm>
        </p:spPr>
        <p:txBody>
          <a:bodyPr/>
          <a:lstStyle/>
          <a:p>
            <a:r>
              <a:rPr lang="en-US">
                <a:ea typeface="+mj-lt"/>
                <a:cs typeface="+mj-lt"/>
              </a:rPr>
              <a:t>Inefficiency in resource management</a:t>
            </a:r>
            <a:endParaRPr lang="es-ES"/>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8089832" y="2715236"/>
            <a:ext cx="3281555" cy="1472693"/>
          </a:xfrm>
        </p:spPr>
        <p:txBody>
          <a:bodyPr/>
          <a:lstStyle/>
          <a:p>
            <a:r>
              <a:rPr lang="en-US" dirty="0">
                <a:ea typeface="+mn-lt"/>
                <a:cs typeface="+mn-lt"/>
              </a:rPr>
              <a:t>Unequal distribution of medical and health resources that does not align with the needs of the population.</a:t>
            </a:r>
            <a:endParaRPr lang="es-ES" dirty="0"/>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575672" y="4121035"/>
            <a:ext cx="3337712" cy="639195"/>
          </a:xfrm>
        </p:spPr>
        <p:txBody>
          <a:bodyPr/>
          <a:lstStyle/>
          <a:p>
            <a:r>
              <a:rPr lang="en-US" dirty="0"/>
              <a:t>Solution</a:t>
            </a:r>
          </a:p>
        </p:txBody>
      </p:sp>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dirty="0">
                <a:ea typeface="+mj-lt"/>
                <a:cs typeface="+mj-lt"/>
              </a:rPr>
              <a:t>Improved communication and collaboration</a:t>
            </a:r>
            <a:endParaRPr lang="es-ES" dirty="0"/>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4414645" y="1767713"/>
            <a:ext cx="3281555" cy="1125740"/>
          </a:xfrm>
        </p:spPr>
        <p:txBody>
          <a:bodyPr/>
          <a:lstStyle/>
          <a:p>
            <a:r>
              <a:rPr lang="en-US" dirty="0">
                <a:ea typeface="+mn-lt"/>
                <a:cs typeface="+mn-lt"/>
              </a:rPr>
              <a:t>Facilitate a constant flow of information between institutions for more coordinated and efficient care.</a:t>
            </a:r>
            <a:endParaRPr lang="es-ES" dirty="0"/>
          </a:p>
        </p:txBody>
      </p:sp>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5" y="3866925"/>
            <a:ext cx="3281555" cy="428891"/>
          </a:xfrm>
        </p:spPr>
        <p:txBody>
          <a:bodyPr/>
          <a:lstStyle/>
          <a:p>
            <a:r>
              <a:rPr lang="en-US" dirty="0">
                <a:ea typeface="+mj-lt"/>
                <a:cs typeface="+mj-lt"/>
              </a:rPr>
              <a:t>Optimization of resource distribution</a:t>
            </a:r>
            <a:endParaRPr lang="es-ES" dirty="0"/>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4414645" y="4248925"/>
            <a:ext cx="3281555" cy="1429216"/>
          </a:xfrm>
        </p:spPr>
        <p:txBody>
          <a:bodyPr>
            <a:normAutofit/>
          </a:bodyPr>
          <a:lstStyle/>
          <a:p>
            <a:r>
              <a:rPr lang="en-US" dirty="0">
                <a:ea typeface="+mn-lt"/>
                <a:cs typeface="+mn-lt"/>
              </a:rPr>
              <a:t>Analyze the health needs of the population for a more effective allocation of resources.</a:t>
            </a:r>
            <a:endParaRPr lang="es-ES" dirty="0"/>
          </a:p>
        </p:txBody>
      </p:sp>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072244" y="1388209"/>
            <a:ext cx="3281556" cy="426393"/>
          </a:xfrm>
        </p:spPr>
        <p:txBody>
          <a:bodyPr/>
          <a:lstStyle/>
          <a:p>
            <a:r>
              <a:rPr lang="en-US" dirty="0">
                <a:ea typeface="+mj-lt"/>
                <a:cs typeface="+mj-lt"/>
              </a:rPr>
              <a:t>Predictive outbreak analysis</a:t>
            </a:r>
            <a:endParaRPr lang="es-ES" dirty="0"/>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072244" y="1767713"/>
            <a:ext cx="3281556" cy="1125740"/>
          </a:xfrm>
        </p:spPr>
        <p:txBody>
          <a:bodyPr/>
          <a:lstStyle/>
          <a:p>
            <a:r>
              <a:rPr lang="en-US" dirty="0">
                <a:ea typeface="+mn-lt"/>
                <a:cs typeface="+mn-lt"/>
              </a:rPr>
              <a:t>Use data to predict and quickly respond to potential disease outbreaks.</a:t>
            </a:r>
            <a:endParaRPr lang="es-ES" dirty="0"/>
          </a:p>
        </p:txBody>
      </p:sp>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072244" y="3866925"/>
            <a:ext cx="3281556" cy="428891"/>
          </a:xfrm>
        </p:spPr>
        <p:txBody>
          <a:bodyPr/>
          <a:lstStyle/>
          <a:p>
            <a:r>
              <a:rPr lang="en-US" dirty="0">
                <a:ea typeface="+mj-lt"/>
                <a:cs typeface="+mj-lt"/>
              </a:rPr>
              <a:t>Multilingual accessibility</a:t>
            </a:r>
            <a:endParaRPr lang="es-ES" dirty="0"/>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72244" y="4248925"/>
            <a:ext cx="3281556" cy="1429216"/>
          </a:xfrm>
        </p:spPr>
        <p:txBody>
          <a:bodyPr>
            <a:normAutofit/>
          </a:bodyPr>
          <a:lstStyle/>
          <a:p>
            <a:r>
              <a:rPr lang="en-US" dirty="0">
                <a:ea typeface="+mn-lt"/>
                <a:cs typeface="+mn-lt"/>
              </a:rPr>
              <a:t>Offer the platform in multiple languages to overcome language barriers and improve inclusion.</a:t>
            </a:r>
            <a:endParaRPr lang="es-ES" dirty="0"/>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n que contiene etapa, tabla, luz, cuarto&#10;&#10;Descripción generada automáticamente">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a:stretch/>
        </p:blipFill>
        <p:spPr>
          <a:xfrm>
            <a:off x="662940" y="466725"/>
            <a:ext cx="1100836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t>Live Demo</a:t>
            </a:r>
            <a:endParaRPr lang="es-ES" dirty="0"/>
          </a:p>
        </p:txBody>
      </p:sp>
    </p:spTree>
    <p:extLst>
      <p:ext uri="{BB962C8B-B14F-4D97-AF65-F5344CB8AC3E}">
        <p14:creationId xmlns:p14="http://schemas.microsoft.com/office/powerpoint/2010/main" val="333780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5DCFFD2-65B7-D509-B1DF-A4EF2B137B8C}"/>
              </a:ext>
            </a:extLst>
          </p:cNvPr>
          <p:cNvSpPr>
            <a:spLocks noGrp="1"/>
          </p:cNvSpPr>
          <p:nvPr>
            <p:ph type="sldNum" sz="quarter" idx="12"/>
          </p:nvPr>
        </p:nvSpPr>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236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nSpc>
                <a:spcPct val="90000"/>
              </a:lnSpc>
            </a:pPr>
            <a:r>
              <a:rPr lang="en-US" sz="5200" kern="1200">
                <a:solidFill>
                  <a:schemeClr val="tx1"/>
                </a:solidFill>
                <a:latin typeface="+mj-lt"/>
                <a:ea typeface="+mj-ea"/>
                <a:cs typeface="+mj-cs"/>
              </a:rPr>
              <a:t>solution architecture</a:t>
            </a:r>
          </a:p>
        </p:txBody>
      </p:sp>
      <p:pic>
        <p:nvPicPr>
          <p:cNvPr id="2" name="Imagen 1" descr="Interfaz de usuario gráfica, Texto, Aplicación, Chat o mensaje de texto&#10;&#10;Descripción generada automáticamente">
            <a:extLst>
              <a:ext uri="{FF2B5EF4-FFF2-40B4-BE49-F238E27FC236}">
                <a16:creationId xmlns:a16="http://schemas.microsoft.com/office/drawing/2014/main" id="{C2FBA2DE-5CB6-32A1-A3BE-A036B68113D4}"/>
              </a:ext>
            </a:extLst>
          </p:cNvPr>
          <p:cNvPicPr>
            <a:picLocks noChangeAspect="1"/>
          </p:cNvPicPr>
          <p:nvPr/>
        </p:nvPicPr>
        <p:blipFill>
          <a:blip r:embed="rId2"/>
          <a:stretch>
            <a:fillRect/>
          </a:stretch>
        </p:blipFill>
        <p:spPr>
          <a:xfrm>
            <a:off x="838200" y="1889223"/>
            <a:ext cx="10512547" cy="4362708"/>
          </a:xfrm>
          <a:prstGeom prst="rect">
            <a:avLst/>
          </a:prstGeom>
        </p:spPr>
      </p:pic>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sz="1200" smtClean="0">
                <a:solidFill>
                  <a:schemeClr val="tx1">
                    <a:tint val="75000"/>
                  </a:schemeClr>
                </a:solidFill>
                <a:latin typeface="+mn-lt"/>
              </a:rPr>
              <a:pPr>
                <a:spcAft>
                  <a:spcPts val="600"/>
                </a:spcAft>
              </a:pPr>
              <a:t>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98836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DD2F3F3D-99FE-4AB9-BE87-81D580BFC2EA}"/>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a:stretch/>
        </p:blipFill>
        <p:spPr>
          <a:xfrm flipH="1">
            <a:off x="1" y="1397000"/>
            <a:ext cx="6096000" cy="4064000"/>
          </a:xfrm>
        </p:spPr>
      </p:pic>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p:txBody>
          <a:bodyPr/>
          <a:lstStyle/>
          <a:p>
            <a:r>
              <a:rPr lang="en-US" dirty="0"/>
              <a:t>Implementation</a:t>
            </a:r>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259286" y="1697542"/>
            <a:ext cx="5094514" cy="485556"/>
          </a:xfrm>
        </p:spPr>
        <p:txBody>
          <a:bodyPr/>
          <a:lstStyle/>
          <a:p>
            <a:r>
              <a:rPr lang="en-US" dirty="0">
                <a:solidFill>
                  <a:srgbClr val="155463"/>
                </a:solidFill>
                <a:latin typeface="Seaford Bold"/>
                <a:ea typeface="Roboto"/>
                <a:cs typeface="Roboto"/>
              </a:rPr>
              <a:t>efficient and scalable</a:t>
            </a:r>
            <a:endParaRPr lang="es-ES" dirty="0"/>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259286" y="2183098"/>
            <a:ext cx="5780314" cy="642075"/>
          </a:xfrm>
        </p:spPr>
        <p:txBody>
          <a:bodyPr/>
          <a:lstStyle/>
          <a:p>
            <a:r>
              <a:rPr lang="en-US" dirty="0"/>
              <a:t>Our platform is designed to handle large volumes of data from multiple sources in real time, which is crucial for early detection of outbreaks and rapid response to public health emergencies.</a:t>
            </a:r>
            <a:endParaRPr lang="es-ES" dirty="0"/>
          </a:p>
        </p:txBody>
      </p:sp>
      <p:sp>
        <p:nvSpPr>
          <p:cNvPr id="17" name="Text Placeholder 16">
            <a:extLst>
              <a:ext uri="{FF2B5EF4-FFF2-40B4-BE49-F238E27FC236}">
                <a16:creationId xmlns:a16="http://schemas.microsoft.com/office/drawing/2014/main" id="{711776CC-28DB-4411-A56D-DE696A68354D}"/>
              </a:ext>
            </a:extLst>
          </p:cNvPr>
          <p:cNvSpPr>
            <a:spLocks noGrp="1"/>
          </p:cNvSpPr>
          <p:nvPr>
            <p:ph type="body" sz="quarter" idx="19"/>
          </p:nvPr>
        </p:nvSpPr>
        <p:spPr>
          <a:xfrm>
            <a:off x="6270172" y="3181924"/>
            <a:ext cx="5083628" cy="550870"/>
          </a:xfrm>
        </p:spPr>
        <p:txBody>
          <a:bodyPr>
            <a:normAutofit/>
          </a:bodyPr>
          <a:lstStyle/>
          <a:p>
            <a:r>
              <a:rPr lang="en-US" dirty="0"/>
              <a:t>Responsible AI</a:t>
            </a:r>
            <a:endParaRPr lang="es-ES" dirty="0"/>
          </a:p>
        </p:txBody>
      </p:sp>
      <p:sp>
        <p:nvSpPr>
          <p:cNvPr id="16" name="Text Placeholder 15">
            <a:extLst>
              <a:ext uri="{FF2B5EF4-FFF2-40B4-BE49-F238E27FC236}">
                <a16:creationId xmlns:a16="http://schemas.microsoft.com/office/drawing/2014/main" id="{C13A8B1A-034D-495C-BF80-E42F8306CF2B}"/>
              </a:ext>
            </a:extLst>
          </p:cNvPr>
          <p:cNvSpPr>
            <a:spLocks noGrp="1"/>
          </p:cNvSpPr>
          <p:nvPr>
            <p:ph type="body" sz="quarter" idx="18"/>
          </p:nvPr>
        </p:nvSpPr>
        <p:spPr>
          <a:xfrm>
            <a:off x="6259286" y="3732794"/>
            <a:ext cx="5780313" cy="1284332"/>
          </a:xfrm>
        </p:spPr>
        <p:txBody>
          <a:bodyPr>
            <a:noAutofit/>
          </a:bodyPr>
          <a:lstStyle/>
          <a:p>
            <a:r>
              <a:rPr lang="en-US" sz="1600" dirty="0"/>
              <a:t>Ensure that the platform is accessible to all users and that information is available in different languages, which you can achieve with Azure Search and OpenAI's multilingual capabilities. As well as that AI processes and algorithms are transparent for users and interested parties. This includes clear documentation on how data is collected, processed and used.</a:t>
            </a:r>
            <a:endParaRPr lang="es-ES" sz="1600" dirty="0"/>
          </a:p>
        </p:txBody>
      </p:sp>
      <p:sp>
        <p:nvSpPr>
          <p:cNvPr id="22" name="Slide Number Placeholder 21">
            <a:extLst>
              <a:ext uri="{FF2B5EF4-FFF2-40B4-BE49-F238E27FC236}">
                <a16:creationId xmlns:a16="http://schemas.microsoft.com/office/drawing/2014/main" id="{D83D237B-5C8E-4573-85F9-91EC63F3EA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spTree>
    <p:extLst>
      <p:ext uri="{BB962C8B-B14F-4D97-AF65-F5344CB8AC3E}">
        <p14:creationId xmlns:p14="http://schemas.microsoft.com/office/powerpoint/2010/main" val="161931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p:txBody>
          <a:bodyPr/>
          <a:lstStyle/>
          <a:p>
            <a:r>
              <a:rPr lang="en-US" dirty="0">
                <a:ea typeface="+mj-lt"/>
                <a:cs typeface="+mj-lt"/>
              </a:rPr>
              <a:t>Benefits</a:t>
            </a:r>
            <a:endParaRPr lang="es-ES" dirty="0"/>
          </a:p>
        </p:txBody>
      </p:sp>
      <p:pic>
        <p:nvPicPr>
          <p:cNvPr id="17" name="Picture Placeholder 16" descr="Big Data World · Free image on Pixabay">
            <a:extLst>
              <a:ext uri="{FF2B5EF4-FFF2-40B4-BE49-F238E27FC236}">
                <a16:creationId xmlns:a16="http://schemas.microsoft.com/office/drawing/2014/main" id="{CB1FCAEC-7B83-4519-9EF3-BA0E904C316C}"/>
              </a:ext>
            </a:extLst>
          </p:cNvPr>
          <p:cNvPicPr>
            <a:picLocks noGrp="1" noChangeAspect="1"/>
          </p:cNvPicPr>
          <p:nvPr>
            <p:ph type="pic" sz="quarter" idx="13"/>
          </p:nvPr>
        </p:nvPicPr>
        <p:blipFill rotWithShape="1">
          <a:blip r:embed="rId2"/>
          <a:srcRect/>
          <a:stretch/>
        </p:blipFill>
        <p:spPr>
          <a:xfrm flipH="1">
            <a:off x="1271270" y="1106290"/>
            <a:ext cx="7013748" cy="4918598"/>
          </a:xfrm>
        </p:spPr>
      </p:pic>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573409"/>
            <a:ext cx="2937452" cy="426393"/>
          </a:xfrm>
        </p:spPr>
        <p:txBody>
          <a:bodyPr anchor="t"/>
          <a:lstStyle/>
          <a:p>
            <a:r>
              <a:rPr lang="en-US" dirty="0">
                <a:ea typeface="+mj-lt"/>
                <a:cs typeface="+mj-lt"/>
              </a:rPr>
              <a:t>Interinstitutional Collaboration</a:t>
            </a:r>
            <a:endParaRPr lang="es-ES" dirty="0"/>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a:bodyPr>
          <a:lstStyle/>
          <a:p>
            <a:r>
              <a:rPr lang="en-US" dirty="0">
                <a:ea typeface="+mn-lt"/>
                <a:cs typeface="+mn-lt"/>
              </a:rPr>
              <a:t>Facilitation of joint work between different groups.</a:t>
            </a:r>
            <a:endParaRPr lang="es-ES" dirty="0"/>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91419" y="2412029"/>
            <a:ext cx="2937452" cy="426393"/>
          </a:xfrm>
        </p:spPr>
        <p:txBody>
          <a:bodyPr anchor="t"/>
          <a:lstStyle/>
          <a:p>
            <a:r>
              <a:rPr lang="en-US" dirty="0">
                <a:ea typeface="+mj-lt"/>
                <a:cs typeface="+mj-lt"/>
              </a:rPr>
              <a:t>Data-Based Decisions</a:t>
            </a:r>
            <a:endParaRPr lang="es-ES" dirty="0"/>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2964253"/>
            <a:ext cx="2937452" cy="1106662"/>
          </a:xfrm>
        </p:spPr>
        <p:txBody>
          <a:bodyPr>
            <a:normAutofit/>
          </a:bodyPr>
          <a:lstStyle/>
          <a:p>
            <a:r>
              <a:rPr lang="en-US" dirty="0">
                <a:ea typeface="+mn-lt"/>
                <a:cs typeface="+mn-lt"/>
              </a:rPr>
              <a:t>Making decisions based on data and scientific evidence.</a:t>
            </a:r>
            <a:endParaRPr lang="es-ES" dirty="0"/>
          </a:p>
        </p:txBody>
      </p:sp>
      <p:sp>
        <p:nvSpPr>
          <p:cNvPr id="26" name="Text Placeholder 25">
            <a:extLst>
              <a:ext uri="{FF2B5EF4-FFF2-40B4-BE49-F238E27FC236}">
                <a16:creationId xmlns:a16="http://schemas.microsoft.com/office/drawing/2014/main" id="{A3F19829-ECF0-478F-BED1-112739B393C7}"/>
              </a:ext>
            </a:extLst>
          </p:cNvPr>
          <p:cNvSpPr>
            <a:spLocks noGrp="1"/>
          </p:cNvSpPr>
          <p:nvPr>
            <p:ph type="body" sz="quarter" idx="19"/>
          </p:nvPr>
        </p:nvSpPr>
        <p:spPr>
          <a:xfrm>
            <a:off x="8691419" y="4337338"/>
            <a:ext cx="2937452" cy="426393"/>
          </a:xfrm>
        </p:spPr>
        <p:txBody>
          <a:bodyPr anchor="t"/>
          <a:lstStyle/>
          <a:p>
            <a:r>
              <a:rPr lang="en-US" dirty="0">
                <a:ea typeface="+mj-lt"/>
                <a:cs typeface="+mj-lt"/>
              </a:rPr>
              <a:t>Accessibility</a:t>
            </a:r>
            <a:endParaRPr lang="es-ES" dirty="0"/>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8691419" y="4716842"/>
            <a:ext cx="2937452" cy="1106662"/>
          </a:xfrm>
        </p:spPr>
        <p:txBody>
          <a:bodyPr>
            <a:normAutofit/>
          </a:bodyPr>
          <a:lstStyle/>
          <a:p>
            <a:r>
              <a:rPr lang="en-ZA" dirty="0">
                <a:ea typeface="+mn-lt"/>
                <a:cs typeface="+mn-lt"/>
              </a:rPr>
              <a:t>Information that is understandable and accessible to everyone involved.</a:t>
            </a:r>
            <a:endParaRPr lang="es-ES" dirty="0"/>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Tree>
    <p:extLst>
      <p:ext uri="{BB962C8B-B14F-4D97-AF65-F5344CB8AC3E}">
        <p14:creationId xmlns:p14="http://schemas.microsoft.com/office/powerpoint/2010/main" val="2400646804"/>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D3147F-17C1-4C4C-A1F9-80FC5807016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0</TotalTime>
  <Words>930</Words>
  <Application>Microsoft Office PowerPoint</Application>
  <PresentationFormat>Panorámica</PresentationFormat>
  <Paragraphs>259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Vita Collab</vt:lpstr>
      <vt:lpstr>How can we transform that 60% of perceived ineffectiveness in the health system into opportunities for improvement and hope? </vt:lpstr>
      <vt:lpstr>Problem</vt:lpstr>
      <vt:lpstr>Solution</vt:lpstr>
      <vt:lpstr>Live Demo</vt:lpstr>
      <vt:lpstr>Presentación de PowerPoint</vt:lpstr>
      <vt:lpstr>solution architecture</vt:lpstr>
      <vt:lpstr>Implementation</vt:lpstr>
      <vt:lpstr>Benefits</vt:lpstr>
      <vt:lpstr>Meet the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225</cp:revision>
  <dcterms:created xsi:type="dcterms:W3CDTF">2024-06-11T02:42:43Z</dcterms:created>
  <dcterms:modified xsi:type="dcterms:W3CDTF">2024-06-11T06:18:06Z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