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erhome.com/" TargetMode="External"/><Relationship Id="rId2" Type="http://schemas.openxmlformats.org/officeDocument/2006/relationships/hyperlink" Target="http://bbs.51testing.com/forum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APP</a:t>
            </a:r>
            <a:r>
              <a:rPr lang="zh-CN" altLang="en-US" dirty="0" smtClean="0">
                <a:latin typeface="+mj-ea"/>
              </a:rPr>
              <a:t>测试分享</a:t>
            </a:r>
            <a:endParaRPr lang="zh-CN" altLang="en-US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208652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pPr algn="r"/>
            <a:r>
              <a:rPr lang="zh-CN" altLang="en-US" sz="2400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质量管理组     黄洪铭</a:t>
            </a:r>
            <a:endParaRPr lang="en-US" altLang="zh-CN" sz="2400" dirty="0" smtClean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r"/>
            <a:endParaRPr lang="zh-CN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04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稳定性测试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+mj-ea"/>
                <a:ea typeface="+mj-ea"/>
              </a:rPr>
              <a:t>Monkey</a:t>
            </a:r>
            <a:r>
              <a:rPr lang="zh-CN" altLang="en-US" sz="2000" dirty="0" smtClean="0">
                <a:latin typeface="+mj-ea"/>
                <a:ea typeface="+mj-ea"/>
              </a:rPr>
              <a:t>：运行</a:t>
            </a:r>
            <a:r>
              <a:rPr lang="zh-CN" altLang="en-US" sz="2000" dirty="0">
                <a:latin typeface="+mj-ea"/>
                <a:ea typeface="+mj-ea"/>
              </a:rPr>
              <a:t>在模拟器或者设备上的能够生成伪随机的用户事件</a:t>
            </a:r>
            <a:r>
              <a:rPr lang="zh-CN" altLang="en-US" sz="2000" dirty="0" smtClean="0">
                <a:latin typeface="+mj-ea"/>
                <a:ea typeface="+mj-ea"/>
              </a:rPr>
              <a:t>流的程序；用户操作的场景都可以模拟，</a:t>
            </a:r>
            <a:r>
              <a:rPr lang="zh-CN" altLang="en-US" sz="2000" dirty="0">
                <a:latin typeface="+mj-ea"/>
                <a:ea typeface="+mj-ea"/>
              </a:rPr>
              <a:t>包括点击、滑动、</a:t>
            </a:r>
            <a:r>
              <a:rPr lang="en-US" altLang="zh-CN" sz="2000" dirty="0">
                <a:latin typeface="+mj-ea"/>
                <a:ea typeface="+mj-ea"/>
              </a:rPr>
              <a:t>Application</a:t>
            </a:r>
            <a:r>
              <a:rPr lang="zh-CN" altLang="en-US" sz="2000" dirty="0">
                <a:latin typeface="+mj-ea"/>
                <a:ea typeface="+mj-ea"/>
              </a:rPr>
              <a:t>切换、横竖屏、应用关闭等等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指令：</a:t>
            </a:r>
            <a:r>
              <a:rPr lang="en-US" altLang="zh-CN" sz="2000" dirty="0" smtClean="0">
                <a:latin typeface="+mj-ea"/>
                <a:ea typeface="+mj-ea"/>
              </a:rPr>
              <a:t>monkey </a:t>
            </a:r>
            <a:r>
              <a:rPr lang="en-US" altLang="zh-CN" sz="2000" dirty="0">
                <a:latin typeface="+mj-ea"/>
                <a:ea typeface="+mj-ea"/>
              </a:rPr>
              <a:t>-s 1000 -p com.meizu.media.reader --ignore-crashes --ignore-timeouts --kill-process-after-error --ignore-security-exceptions --pct-trackball 0 --pct-nav 0 -v -v -v --throttle 500 1200000000 &gt; /sdcard/monkeytest.log &amp; logcat -b main -v time &gt; /</a:t>
            </a:r>
            <a:r>
              <a:rPr lang="en-US" altLang="zh-CN" sz="2000" dirty="0" smtClean="0">
                <a:latin typeface="+mj-ea"/>
                <a:ea typeface="+mj-ea"/>
              </a:rPr>
              <a:t>sdcard/main.log</a:t>
            </a:r>
          </a:p>
          <a:p>
            <a:pPr marL="0" indent="0">
              <a:buNone/>
            </a:pPr>
            <a:endParaRPr lang="en-US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zh-CN" altLang="en-US" sz="2000" dirty="0" smtClean="0">
                <a:latin typeface="+mj-ea"/>
                <a:ea typeface="+mj-ea"/>
              </a:rPr>
              <a:t>查看日志是否有：</a:t>
            </a:r>
            <a:r>
              <a:rPr lang="en-US" altLang="zh-CN" sz="2000" dirty="0" smtClean="0">
                <a:latin typeface="+mj-ea"/>
                <a:ea typeface="+mj-ea"/>
              </a:rPr>
              <a:t>crash</a:t>
            </a:r>
            <a:r>
              <a:rPr lang="zh-CN" altLang="en-US" sz="2000" dirty="0" smtClean="0">
                <a:latin typeface="+mj-ea"/>
                <a:ea typeface="+mj-ea"/>
              </a:rPr>
              <a:t>、</a:t>
            </a:r>
            <a:r>
              <a:rPr lang="en-US" altLang="zh-CN" sz="2000" dirty="0" smtClean="0">
                <a:latin typeface="+mj-ea"/>
                <a:ea typeface="+mj-ea"/>
              </a:rPr>
              <a:t>fatal</a:t>
            </a:r>
            <a:r>
              <a:rPr lang="zh-CN" altLang="en-US" sz="2000" dirty="0" smtClean="0">
                <a:latin typeface="+mj-ea"/>
                <a:ea typeface="+mj-ea"/>
              </a:rPr>
              <a:t>、</a:t>
            </a:r>
            <a:r>
              <a:rPr lang="en-US" altLang="zh-CN" sz="2000" dirty="0" smtClean="0">
                <a:latin typeface="+mj-ea"/>
                <a:ea typeface="+mj-ea"/>
              </a:rPr>
              <a:t>ANR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16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性能测试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000" dirty="0" smtClean="0"/>
              <a:t>CPU</a:t>
            </a:r>
            <a:r>
              <a:rPr lang="zh-CN" altLang="en-US" sz="2000" dirty="0" smtClean="0"/>
              <a:t>与内存（</a:t>
            </a:r>
            <a:r>
              <a:rPr lang="en-US" altLang="zh-CN" sz="1800" dirty="0"/>
              <a:t>eclipse</a:t>
            </a:r>
            <a:r>
              <a:rPr lang="zh-CN" altLang="en-US" sz="1800" dirty="0" smtClean="0"/>
              <a:t>插件</a:t>
            </a:r>
            <a:r>
              <a:rPr lang="en-US" altLang="zh-CN" sz="1800" dirty="0" smtClean="0"/>
              <a:t>APT</a:t>
            </a:r>
            <a:r>
              <a:rPr lang="zh-CN" altLang="en-US" sz="2000" dirty="0" smtClean="0"/>
              <a:t>）：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1</a:t>
            </a:r>
            <a:r>
              <a:rPr lang="zh-CN" altLang="en-US" sz="2000" dirty="0" smtClean="0"/>
              <a:t>）在</a:t>
            </a:r>
            <a:r>
              <a:rPr lang="en-US" altLang="zh-CN" sz="2000" dirty="0"/>
              <a:t>Monkey</a:t>
            </a:r>
            <a:r>
              <a:rPr lang="zh-CN" altLang="en-US" sz="2000" dirty="0"/>
              <a:t>一小时后退出应用并检查</a:t>
            </a:r>
            <a:r>
              <a:rPr lang="en-US" altLang="zh-CN" sz="2000" dirty="0"/>
              <a:t>CPU</a:t>
            </a:r>
            <a:r>
              <a:rPr lang="zh-CN" altLang="en-US" sz="2000" dirty="0"/>
              <a:t>占用率、内存使用</a:t>
            </a:r>
            <a:r>
              <a:rPr lang="zh-CN" altLang="en-US" sz="2000" dirty="0" smtClean="0"/>
              <a:t>情况</a:t>
            </a:r>
            <a:endParaRPr lang="en-US" altLang="zh-CN" sz="2000" dirty="0" smtClean="0"/>
          </a:p>
          <a:p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/>
              <a:t>        2</a:t>
            </a:r>
            <a:r>
              <a:rPr lang="zh-CN" altLang="en-US" sz="2000" dirty="0" smtClean="0"/>
              <a:t>）检查</a:t>
            </a:r>
            <a:r>
              <a:rPr lang="zh-CN" altLang="en-US" sz="2000" dirty="0"/>
              <a:t>程序启动后进程内存</a:t>
            </a:r>
            <a:r>
              <a:rPr lang="en-US" altLang="zh-CN" sz="2000" dirty="0"/>
              <a:t>PSS</a:t>
            </a:r>
            <a:r>
              <a:rPr lang="zh-CN" altLang="en-US" sz="2000" dirty="0"/>
              <a:t>值大小，对比上一发布版本是否变</a:t>
            </a:r>
            <a:r>
              <a:rPr lang="zh-CN" altLang="en-US" sz="2000" dirty="0" smtClean="0"/>
              <a:t>大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3</a:t>
            </a:r>
            <a:r>
              <a:rPr lang="zh-CN" altLang="en-US" sz="2000" dirty="0" smtClean="0"/>
              <a:t>）退出</a:t>
            </a:r>
            <a:r>
              <a:rPr lang="zh-CN" altLang="en-US" sz="2000" dirty="0"/>
              <a:t>程序后，查看</a:t>
            </a:r>
            <a:r>
              <a:rPr lang="en-US" altLang="zh-CN" sz="2000" dirty="0"/>
              <a:t>views</a:t>
            </a:r>
            <a:r>
              <a:rPr lang="zh-CN" altLang="en-US" sz="2000" dirty="0"/>
              <a:t>和</a:t>
            </a:r>
            <a:r>
              <a:rPr lang="en-US" altLang="zh-CN" sz="2000" dirty="0"/>
              <a:t>activity</a:t>
            </a:r>
            <a:r>
              <a:rPr lang="zh-CN" altLang="en-US" sz="2000" dirty="0"/>
              <a:t>是否</a:t>
            </a:r>
            <a:r>
              <a:rPr lang="zh-CN" altLang="en-US" sz="2000" dirty="0" smtClean="0"/>
              <a:t>释放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4</a:t>
            </a:r>
            <a:r>
              <a:rPr lang="zh-CN" altLang="en-US" sz="2000" dirty="0" smtClean="0"/>
              <a:t>）检查</a:t>
            </a:r>
            <a:r>
              <a:rPr lang="zh-CN" altLang="en-US" sz="2000" dirty="0"/>
              <a:t>该应用内存的</a:t>
            </a:r>
            <a:r>
              <a:rPr lang="en-US" altLang="zh-CN" sz="2000" dirty="0"/>
              <a:t>Davilk Heap</a:t>
            </a:r>
            <a:r>
              <a:rPr lang="zh-CN" altLang="en-US" sz="2000" dirty="0"/>
              <a:t>值</a:t>
            </a:r>
            <a:r>
              <a:rPr lang="en-US" altLang="zh-CN" sz="2000" dirty="0"/>
              <a:t>&lt; 12 Mb</a:t>
            </a:r>
            <a:r>
              <a:rPr lang="zh-CN" altLang="en-US" sz="2000" dirty="0"/>
              <a:t>，</a:t>
            </a:r>
            <a:r>
              <a:rPr lang="en-US" altLang="zh-CN" sz="2000" dirty="0"/>
              <a:t>Native Heap&lt; 20 </a:t>
            </a:r>
            <a:r>
              <a:rPr lang="en-US" altLang="zh-CN" sz="2000" dirty="0" smtClean="0"/>
              <a:t>Mb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5</a:t>
            </a:r>
            <a:r>
              <a:rPr lang="zh-CN" altLang="en-US" sz="2000" dirty="0" smtClean="0"/>
              <a:t>）在</a:t>
            </a:r>
            <a:r>
              <a:rPr lang="zh-CN" altLang="en-US" sz="2000" dirty="0"/>
              <a:t>应用退出</a:t>
            </a:r>
            <a:r>
              <a:rPr lang="en-US" altLang="zh-CN" sz="2000" dirty="0"/>
              <a:t>90s</a:t>
            </a:r>
            <a:r>
              <a:rPr lang="zh-CN" altLang="en-US" sz="2000" dirty="0"/>
              <a:t>后</a:t>
            </a:r>
            <a:r>
              <a:rPr lang="en-US" altLang="zh-CN" sz="2000" dirty="0"/>
              <a:t>CPU</a:t>
            </a:r>
            <a:r>
              <a:rPr lang="zh-CN" altLang="en-US" sz="2000" dirty="0"/>
              <a:t>占用率不超过</a:t>
            </a:r>
            <a:r>
              <a:rPr lang="en-US" altLang="zh-CN" sz="2000" dirty="0"/>
              <a:t>1%</a:t>
            </a:r>
            <a:r>
              <a:rPr lang="zh-CN" altLang="en-US" sz="2000" dirty="0"/>
              <a:t>：查看</a:t>
            </a:r>
            <a:r>
              <a:rPr lang="en-US" altLang="zh-CN" sz="2000" dirty="0"/>
              <a:t>CPU</a:t>
            </a:r>
            <a:r>
              <a:rPr lang="zh-CN" altLang="en-US" sz="2000" dirty="0"/>
              <a:t>消耗</a:t>
            </a:r>
            <a:r>
              <a:rPr lang="zh-CN" altLang="en-US" sz="2000" dirty="0" smtClean="0"/>
              <a:t>命令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adb </a:t>
            </a:r>
            <a:r>
              <a:rPr lang="en-US" altLang="zh-CN" sz="2000" dirty="0"/>
              <a:t>shell top -n 100 -d 1 |grep </a:t>
            </a:r>
            <a:r>
              <a:rPr lang="zh-CN" altLang="en-US" sz="2000" dirty="0" smtClean="0"/>
              <a:t>包名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启动时间：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        冷启动时间</a:t>
            </a:r>
            <a:r>
              <a:rPr lang="en-US" altLang="zh-CN" sz="2000" dirty="0" smtClean="0">
                <a:latin typeface="+mj-ea"/>
                <a:ea typeface="+mj-ea"/>
              </a:rPr>
              <a:t>&lt;300ms</a:t>
            </a:r>
            <a:r>
              <a:rPr lang="zh-CN" altLang="en-US" sz="2000" dirty="0">
                <a:latin typeface="+mj-ea"/>
                <a:ea typeface="+mj-ea"/>
              </a:rPr>
              <a:t>，</a:t>
            </a:r>
            <a:r>
              <a:rPr lang="zh-CN" altLang="en-US" sz="2000" dirty="0" smtClean="0">
                <a:latin typeface="+mj-ea"/>
                <a:ea typeface="+mj-ea"/>
              </a:rPr>
              <a:t>热启动时间</a:t>
            </a:r>
            <a:r>
              <a:rPr lang="en-US" altLang="zh-CN" sz="2000" dirty="0" smtClean="0">
                <a:latin typeface="+mj-ea"/>
                <a:ea typeface="+mj-ea"/>
              </a:rPr>
              <a:t>&lt;600ms</a:t>
            </a:r>
            <a:r>
              <a:rPr lang="zh-CN" altLang="en-US" sz="2000" dirty="0" smtClean="0">
                <a:latin typeface="+mj-ea"/>
                <a:ea typeface="+mj-ea"/>
              </a:rPr>
              <a:t>，跟上版本误差</a:t>
            </a:r>
            <a:r>
              <a:rPr lang="en-US" altLang="zh-CN" sz="2000" dirty="0" smtClean="0">
                <a:latin typeface="+mj-ea"/>
                <a:ea typeface="+mj-ea"/>
              </a:rPr>
              <a:t>&lt;50ms</a:t>
            </a:r>
          </a:p>
          <a:p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流畅</a:t>
            </a:r>
            <a:r>
              <a:rPr lang="zh-CN" altLang="en-US" sz="2000" dirty="0" smtClean="0">
                <a:latin typeface="+mj-ea"/>
                <a:ea typeface="+mj-ea"/>
              </a:rPr>
              <a:t>度：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en-US" altLang="zh-CN" sz="2000" dirty="0" smtClean="0">
                <a:latin typeface="+mj-ea"/>
                <a:ea typeface="+mj-ea"/>
              </a:rPr>
              <a:t>       </a:t>
            </a:r>
            <a:r>
              <a:rPr lang="zh-CN" altLang="en-US" sz="2000" dirty="0" smtClean="0">
                <a:latin typeface="+mj-ea"/>
                <a:ea typeface="+mj-ea"/>
              </a:rPr>
              <a:t>帧率 ：</a:t>
            </a:r>
            <a:r>
              <a:rPr lang="en-US" altLang="zh-CN" sz="2000" dirty="0" smtClean="0">
                <a:latin typeface="+mj-ea"/>
                <a:ea typeface="+mj-ea"/>
              </a:rPr>
              <a:t>FPS&gt;50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44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安全性测试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安装包安全测试</a:t>
            </a:r>
            <a:endParaRPr lang="zh-CN" altLang="en-US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    1</a:t>
            </a:r>
            <a:r>
              <a:rPr lang="zh-CN" altLang="en-US" sz="2000" dirty="0">
                <a:latin typeface="+mj-ea"/>
                <a:ea typeface="+mj-ea"/>
              </a:rPr>
              <a:t>、关于反</a:t>
            </a:r>
            <a:r>
              <a:rPr lang="zh-CN" altLang="en-US" sz="2000" dirty="0" smtClean="0">
                <a:latin typeface="+mj-ea"/>
                <a:ea typeface="+mj-ea"/>
              </a:rPr>
              <a:t>编译：</a:t>
            </a:r>
            <a:r>
              <a:rPr lang="zh-CN" altLang="en-US" sz="2000" dirty="0"/>
              <a:t>（</a:t>
            </a:r>
            <a:r>
              <a:rPr lang="en-US" altLang="zh-CN" sz="2000" dirty="0"/>
              <a:t>dex2jar</a:t>
            </a:r>
            <a:r>
              <a:rPr lang="zh-CN" altLang="en-US" sz="2000" dirty="0"/>
              <a:t>和</a:t>
            </a:r>
            <a:r>
              <a:rPr lang="en-US" altLang="zh-CN" sz="2000" dirty="0"/>
              <a:t>jd-gui</a:t>
            </a:r>
            <a:r>
              <a:rPr lang="zh-CN" altLang="en-US" sz="2000" dirty="0"/>
              <a:t>工具）查看</a:t>
            </a:r>
            <a:r>
              <a:rPr lang="zh-CN" altLang="en-US" sz="2000" dirty="0" smtClean="0"/>
              <a:t>源代码是否进行混淆</a:t>
            </a:r>
            <a:endParaRPr lang="zh-CN" altLang="en-US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    2</a:t>
            </a:r>
            <a:r>
              <a:rPr lang="zh-CN" altLang="en-US" sz="2000" dirty="0">
                <a:latin typeface="+mj-ea"/>
                <a:ea typeface="+mj-ea"/>
              </a:rPr>
              <a:t>、关于</a:t>
            </a:r>
            <a:r>
              <a:rPr lang="zh-CN" altLang="en-US" sz="2000" dirty="0" smtClean="0">
                <a:latin typeface="+mj-ea"/>
                <a:ea typeface="+mj-ea"/>
              </a:rPr>
              <a:t>签名：</a:t>
            </a:r>
            <a:r>
              <a:rPr lang="en-US" altLang="zh-CN" sz="2000" dirty="0"/>
              <a:t>jarsigner -verify -verbose -certs apk</a:t>
            </a:r>
            <a:r>
              <a:rPr lang="zh-CN" altLang="en-US" sz="2000" dirty="0"/>
              <a:t>包</a:t>
            </a:r>
            <a:r>
              <a:rPr lang="zh-CN" altLang="en-US" sz="2000" dirty="0" smtClean="0"/>
              <a:t>路径→</a:t>
            </a:r>
            <a:r>
              <a:rPr lang="en-US" altLang="zh-CN" sz="2000" dirty="0" smtClean="0"/>
              <a:t>jar </a:t>
            </a:r>
            <a:r>
              <a:rPr lang="zh-CN" altLang="en-US" sz="2000" dirty="0"/>
              <a:t>已验证</a:t>
            </a:r>
            <a:endParaRPr lang="zh-CN" altLang="en-US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    3</a:t>
            </a:r>
            <a:r>
              <a:rPr lang="zh-CN" altLang="en-US" sz="2000" dirty="0">
                <a:latin typeface="+mj-ea"/>
                <a:ea typeface="+mj-ea"/>
              </a:rPr>
              <a:t>、完整性</a:t>
            </a:r>
            <a:r>
              <a:rPr lang="zh-CN" altLang="en-US" sz="2000" dirty="0" smtClean="0">
                <a:latin typeface="+mj-ea"/>
                <a:ea typeface="+mj-ea"/>
              </a:rPr>
              <a:t>校验：</a:t>
            </a:r>
            <a:r>
              <a:rPr lang="zh-CN" altLang="en-US" sz="2000" dirty="0"/>
              <a:t>检查文件的</a:t>
            </a:r>
            <a:r>
              <a:rPr lang="en-US" altLang="zh-CN" sz="2000" dirty="0"/>
              <a:t>md5</a:t>
            </a:r>
            <a:r>
              <a:rPr lang="zh-CN" altLang="en-US" sz="2000" dirty="0"/>
              <a:t>值</a:t>
            </a:r>
            <a:endParaRPr lang="zh-CN" altLang="en-US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+mj-ea"/>
                <a:ea typeface="+mj-ea"/>
              </a:rPr>
              <a:t>     4</a:t>
            </a:r>
            <a:r>
              <a:rPr lang="zh-CN" altLang="en-US" sz="2000" dirty="0">
                <a:latin typeface="+mj-ea"/>
                <a:ea typeface="+mj-ea"/>
              </a:rPr>
              <a:t>、权限设置</a:t>
            </a:r>
            <a:r>
              <a:rPr lang="zh-CN" altLang="en-US" sz="2000" dirty="0" smtClean="0">
                <a:latin typeface="+mj-ea"/>
                <a:ea typeface="+mj-ea"/>
              </a:rPr>
              <a:t>检查：访问通讯录、读</a:t>
            </a:r>
            <a:r>
              <a:rPr lang="en-US" altLang="zh-CN" sz="2000" dirty="0" smtClean="0">
                <a:latin typeface="+mj-ea"/>
                <a:ea typeface="+mj-ea"/>
              </a:rPr>
              <a:t>sd</a:t>
            </a:r>
            <a:r>
              <a:rPr lang="zh-CN" altLang="en-US" sz="2000" dirty="0" smtClean="0">
                <a:latin typeface="+mj-ea"/>
                <a:ea typeface="+mj-ea"/>
              </a:rPr>
              <a:t>卡</a:t>
            </a:r>
            <a:endParaRPr lang="zh-CN" altLang="en-US" sz="2000" dirty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敏感信息：</a:t>
            </a:r>
            <a:r>
              <a:rPr lang="zh-CN" altLang="en-US" sz="2000" dirty="0"/>
              <a:t>数据库是否存储敏感</a:t>
            </a:r>
            <a:r>
              <a:rPr lang="zh-CN" altLang="en-US" sz="2000" dirty="0" smtClean="0"/>
              <a:t>信息，用户注销是否删除</a:t>
            </a:r>
            <a:endParaRPr lang="zh-CN" altLang="en-US" sz="2000" dirty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软</a:t>
            </a:r>
            <a:r>
              <a:rPr lang="zh-CN" altLang="en-US" sz="2000" dirty="0">
                <a:latin typeface="+mj-ea"/>
                <a:ea typeface="+mj-ea"/>
              </a:rPr>
              <a:t>键盘</a:t>
            </a:r>
            <a:r>
              <a:rPr lang="zh-CN" altLang="en-US" sz="2000" dirty="0" smtClean="0">
                <a:latin typeface="+mj-ea"/>
                <a:ea typeface="+mj-ea"/>
              </a:rPr>
              <a:t>劫持：是否支持第三方键盘，可能存在劫持情况</a:t>
            </a:r>
            <a:endParaRPr lang="zh-CN" altLang="en-US" sz="2000" dirty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账户安全：密码明文存储？账号锁定，注销机制，同时会话</a:t>
            </a:r>
            <a:endParaRPr lang="zh-CN" altLang="en-US" sz="2000" dirty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数据通信：密码加密传送？关键连接</a:t>
            </a:r>
            <a:r>
              <a:rPr lang="en-US" altLang="zh-CN" sz="2000" dirty="0" smtClean="0">
                <a:latin typeface="+mj-ea"/>
                <a:ea typeface="+mj-ea"/>
              </a:rPr>
              <a:t>HTTPS</a:t>
            </a:r>
            <a:r>
              <a:rPr lang="zh-CN" altLang="en-US" sz="2000" dirty="0" smtClean="0">
                <a:latin typeface="+mj-ea"/>
                <a:ea typeface="+mj-ea"/>
              </a:rPr>
              <a:t>？</a:t>
            </a:r>
            <a:r>
              <a:rPr lang="zh-CN" altLang="en-US" sz="2000" dirty="0"/>
              <a:t>校验数据</a:t>
            </a:r>
            <a:r>
              <a:rPr lang="zh-CN" altLang="en-US" sz="2000" dirty="0" smtClean="0"/>
              <a:t>合法性</a:t>
            </a:r>
            <a:endParaRPr lang="en-US" altLang="zh-CN" sz="2000" dirty="0" smtClean="0"/>
          </a:p>
          <a:p>
            <a:r>
              <a:rPr lang="zh-CN" altLang="en-US" sz="2000" dirty="0" smtClean="0">
                <a:latin typeface="+mj-ea"/>
                <a:ea typeface="+mj-ea"/>
              </a:rPr>
              <a:t>组件安全：</a:t>
            </a:r>
            <a:r>
              <a:rPr lang="en-US" altLang="zh-CN" sz="2000" dirty="0"/>
              <a:t>Android</a:t>
            </a:r>
            <a:r>
              <a:rPr lang="zh-CN" altLang="en-US" sz="2000" dirty="0"/>
              <a:t>平台各个组件是否能被 外部应用恶意调用</a:t>
            </a:r>
            <a:r>
              <a:rPr lang="en-US" altLang="zh-CN" sz="2000" dirty="0" smtClean="0">
                <a:latin typeface="+mj-ea"/>
                <a:ea typeface="+mj-ea"/>
              </a:rPr>
              <a:t>	</a:t>
            </a:r>
            <a:endParaRPr lang="zh-CN" altLang="en-US" sz="2000" dirty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接口测试：</a:t>
            </a:r>
            <a:r>
              <a:rPr lang="en-US" altLang="zh-CN" sz="2000" dirty="0"/>
              <a:t>SQL</a:t>
            </a:r>
            <a:r>
              <a:rPr lang="zh-CN" altLang="en-US" sz="2000" dirty="0" smtClean="0"/>
              <a:t>注入、</a:t>
            </a:r>
            <a:r>
              <a:rPr lang="en-US" altLang="zh-CN" sz="2000" dirty="0"/>
              <a:t>XSS</a:t>
            </a:r>
            <a:r>
              <a:rPr lang="zh-CN" altLang="en-US" sz="2000" dirty="0"/>
              <a:t>跨站脚本</a:t>
            </a:r>
            <a:r>
              <a:rPr lang="zh-CN" altLang="en-US" sz="2000" dirty="0" smtClean="0"/>
              <a:t>攻击、</a:t>
            </a:r>
            <a:r>
              <a:rPr lang="en-US" altLang="zh-CN" sz="2000" dirty="0"/>
              <a:t>CSRF</a:t>
            </a:r>
            <a:r>
              <a:rPr lang="zh-CN" altLang="en-US" sz="2000" dirty="0"/>
              <a:t>跨站请求</a:t>
            </a:r>
            <a:r>
              <a:rPr lang="zh-CN" altLang="en-US" sz="2000" dirty="0" smtClean="0"/>
              <a:t>伪造、越权访问</a:t>
            </a:r>
            <a:endParaRPr lang="zh-CN" altLang="en-US" sz="2000" dirty="0">
              <a:latin typeface="+mj-ea"/>
              <a:ea typeface="+mj-ea"/>
            </a:endParaRPr>
          </a:p>
          <a:p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12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其他测试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+mj-ea"/>
                <a:ea typeface="+mj-ea"/>
              </a:rPr>
              <a:t>Push</a:t>
            </a:r>
            <a:r>
              <a:rPr lang="zh-CN" altLang="en-US" sz="2000" dirty="0" smtClean="0">
                <a:latin typeface="+mj-ea"/>
                <a:ea typeface="+mj-ea"/>
              </a:rPr>
              <a:t>测试</a:t>
            </a:r>
            <a:endParaRPr lang="en-US" altLang="zh-CN" sz="2000" dirty="0" smtClean="0">
              <a:latin typeface="+mj-ea"/>
              <a:ea typeface="+mj-ea"/>
            </a:endParaRPr>
          </a:p>
          <a:p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离线浏览</a:t>
            </a:r>
            <a:endParaRPr lang="en-US" altLang="zh-CN" sz="2000" dirty="0" smtClean="0">
              <a:latin typeface="+mj-ea"/>
              <a:ea typeface="+mj-ea"/>
            </a:endParaRPr>
          </a:p>
          <a:p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流量测试</a:t>
            </a:r>
            <a:endParaRPr lang="en-US" altLang="zh-CN" sz="2000" dirty="0" smtClean="0">
              <a:latin typeface="+mj-ea"/>
              <a:ea typeface="+mj-ea"/>
            </a:endParaRPr>
          </a:p>
          <a:p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电量测试</a:t>
            </a:r>
            <a:endParaRPr lang="en-US" altLang="zh-CN" sz="2000" dirty="0" smtClean="0">
              <a:latin typeface="+mj-ea"/>
              <a:ea typeface="+mj-ea"/>
            </a:endParaRPr>
          </a:p>
          <a:p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接口</a:t>
            </a:r>
            <a:r>
              <a:rPr lang="zh-CN" altLang="en-US" sz="2000" dirty="0">
                <a:latin typeface="+mj-ea"/>
                <a:ea typeface="+mj-ea"/>
              </a:rPr>
              <a:t>测试</a:t>
            </a:r>
            <a:endParaRPr lang="en-US" altLang="zh-CN" sz="2000" dirty="0" smtClean="0">
              <a:latin typeface="+mj-ea"/>
              <a:ea typeface="+mj-ea"/>
            </a:endParaRPr>
          </a:p>
          <a:p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94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zh-CN" sz="6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en-US" sz="6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谢谢！</a:t>
            </a:r>
            <a:endParaRPr lang="en-US" altLang="zh-CN" sz="6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 algn="ctr">
              <a:buNone/>
            </a:pPr>
            <a:endParaRPr lang="en-US" altLang="zh-CN" sz="6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推荐书籍：</a:t>
            </a:r>
            <a:r>
              <a:rPr lang="en-US" altLang="zh-CN" sz="2000" dirty="0" smtClean="0">
                <a:latin typeface="+mj-ea"/>
                <a:ea typeface="+mj-ea"/>
              </a:rPr>
              <a:t>《</a:t>
            </a:r>
            <a:r>
              <a:rPr lang="zh-CN" altLang="en-US" sz="2000" dirty="0" smtClean="0">
                <a:latin typeface="+mj-ea"/>
                <a:ea typeface="+mj-ea"/>
              </a:rPr>
              <a:t>移动</a:t>
            </a:r>
            <a:r>
              <a:rPr lang="en-US" altLang="zh-CN" sz="2000" dirty="0" smtClean="0">
                <a:latin typeface="+mj-ea"/>
                <a:ea typeface="+mj-ea"/>
              </a:rPr>
              <a:t>App</a:t>
            </a:r>
            <a:r>
              <a:rPr lang="zh-CN" altLang="en-US" sz="2000" dirty="0" smtClean="0">
                <a:latin typeface="+mj-ea"/>
                <a:ea typeface="+mj-ea"/>
              </a:rPr>
              <a:t>测试实践</a:t>
            </a:r>
            <a:r>
              <a:rPr lang="en-US" altLang="zh-CN" sz="2000" dirty="0" smtClean="0">
                <a:latin typeface="+mj-ea"/>
                <a:ea typeface="+mj-ea"/>
              </a:rPr>
              <a:t>》</a:t>
            </a:r>
            <a:r>
              <a:rPr lang="zh-CN" altLang="en-US" sz="2000" dirty="0" smtClean="0">
                <a:latin typeface="+mj-ea"/>
                <a:ea typeface="+mj-ea"/>
              </a:rPr>
              <a:t>、</a:t>
            </a:r>
            <a:r>
              <a:rPr lang="en-US" altLang="zh-CN" sz="2000" dirty="0" smtClean="0">
                <a:latin typeface="+mj-ea"/>
                <a:ea typeface="+mj-ea"/>
              </a:rPr>
              <a:t>《</a:t>
            </a:r>
            <a:r>
              <a:rPr lang="zh-CN" altLang="en-US" sz="2000" dirty="0" smtClean="0">
                <a:latin typeface="+mj-ea"/>
                <a:ea typeface="+mj-ea"/>
              </a:rPr>
              <a:t>移动</a:t>
            </a:r>
            <a:r>
              <a:rPr lang="en-US" altLang="zh-CN" sz="2000" dirty="0" smtClean="0">
                <a:latin typeface="+mj-ea"/>
                <a:ea typeface="+mj-ea"/>
              </a:rPr>
              <a:t>App</a:t>
            </a:r>
            <a:r>
              <a:rPr lang="zh-CN" altLang="en-US" sz="2000" dirty="0" smtClean="0">
                <a:latin typeface="+mj-ea"/>
                <a:ea typeface="+mj-ea"/>
              </a:rPr>
              <a:t>测试的</a:t>
            </a:r>
            <a:r>
              <a:rPr lang="en-US" altLang="zh-CN" sz="2000" dirty="0" smtClean="0">
                <a:latin typeface="+mj-ea"/>
                <a:ea typeface="+mj-ea"/>
              </a:rPr>
              <a:t>22</a:t>
            </a:r>
            <a:r>
              <a:rPr lang="zh-CN" altLang="en-US" sz="2000" dirty="0" smtClean="0">
                <a:latin typeface="+mj-ea"/>
                <a:ea typeface="+mj-ea"/>
              </a:rPr>
              <a:t>条军规</a:t>
            </a:r>
            <a:r>
              <a:rPr lang="en-US" altLang="zh-CN" sz="2000" dirty="0" smtClean="0">
                <a:latin typeface="+mj-ea"/>
                <a:ea typeface="+mj-ea"/>
              </a:rPr>
              <a:t>》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推荐论坛：</a:t>
            </a:r>
            <a:r>
              <a:rPr lang="en-US" altLang="zh-CN" sz="2000" dirty="0">
                <a:latin typeface="+mj-ea"/>
                <a:ea typeface="+mj-ea"/>
                <a:hlinkClick r:id="rId2"/>
              </a:rPr>
              <a:t>http://</a:t>
            </a:r>
            <a:r>
              <a:rPr lang="en-US" altLang="zh-CN" sz="2000" dirty="0" smtClean="0">
                <a:latin typeface="+mj-ea"/>
                <a:ea typeface="+mj-ea"/>
                <a:hlinkClick r:id="rId2"/>
              </a:rPr>
              <a:t>bbs.51testing.com/forum.php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</a:rPr>
              <a:t>                 </a:t>
            </a:r>
            <a:r>
              <a:rPr lang="en-US" altLang="zh-CN" sz="2000" dirty="0">
                <a:latin typeface="+mj-ea"/>
                <a:ea typeface="+mj-ea"/>
                <a:hlinkClick r:id="rId3"/>
              </a:rPr>
              <a:t>https://</a:t>
            </a:r>
            <a:r>
              <a:rPr lang="en-US" altLang="zh-CN" sz="2000" dirty="0" smtClean="0">
                <a:latin typeface="+mj-ea"/>
                <a:ea typeface="+mj-ea"/>
                <a:hlinkClick r:id="rId3"/>
              </a:rPr>
              <a:t>testerhome.com/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推荐公众号：</a:t>
            </a:r>
            <a:r>
              <a:rPr lang="en-US" altLang="zh-CN" sz="2000" dirty="0" smtClean="0">
                <a:latin typeface="+mj-ea"/>
                <a:ea typeface="+mj-ea"/>
              </a:rPr>
              <a:t>51testing</a:t>
            </a:r>
            <a:r>
              <a:rPr lang="zh-CN" altLang="en-US" sz="2000" dirty="0" smtClean="0">
                <a:latin typeface="+mj-ea"/>
                <a:ea typeface="+mj-ea"/>
              </a:rPr>
              <a:t>软件测试网、</a:t>
            </a:r>
            <a:r>
              <a:rPr lang="en-US" altLang="zh-CN" sz="2000" dirty="0" smtClean="0">
                <a:latin typeface="+mj-ea"/>
                <a:ea typeface="+mj-ea"/>
              </a:rPr>
              <a:t>TestHome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zh-CN" altLang="en-US" sz="2000" dirty="0" smtClean="0">
                <a:latin typeface="+mj-ea"/>
                <a:ea typeface="+mj-ea"/>
              </a:rPr>
              <a:t>测试窝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11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+mj-ea"/>
              </a:rPr>
              <a:t>分享内容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+mj-ea"/>
                <a:ea typeface="+mj-ea"/>
              </a:rPr>
              <a:t>互联网</a:t>
            </a:r>
            <a:r>
              <a:rPr lang="zh-CN" altLang="en-US" sz="1800" dirty="0" smtClean="0">
                <a:latin typeface="+mj-ea"/>
                <a:ea typeface="+mj-ea"/>
              </a:rPr>
              <a:t>项目一般架构</a:t>
            </a:r>
            <a:endParaRPr lang="en-US" altLang="zh-CN" sz="1800" dirty="0">
              <a:latin typeface="+mj-ea"/>
              <a:ea typeface="+mj-ea"/>
            </a:endParaRPr>
          </a:p>
          <a:p>
            <a:r>
              <a:rPr lang="zh-CN" altLang="en-US" sz="1800" dirty="0" smtClean="0">
                <a:latin typeface="+mj-ea"/>
                <a:ea typeface="+mj-ea"/>
              </a:rPr>
              <a:t>测试工具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zh-CN" altLang="en-US" sz="1800" dirty="0" smtClean="0">
                <a:latin typeface="+mj-ea"/>
                <a:ea typeface="+mj-ea"/>
              </a:rPr>
              <a:t>安装、卸载测试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zh-CN" altLang="en-US" sz="1800" dirty="0" smtClean="0">
                <a:latin typeface="+mj-ea"/>
                <a:ea typeface="+mj-ea"/>
              </a:rPr>
              <a:t>升级测试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zh-CN" altLang="en-US" sz="1800" dirty="0" smtClean="0">
                <a:latin typeface="+mj-ea"/>
                <a:ea typeface="+mj-ea"/>
              </a:rPr>
              <a:t>兼容性测试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zh-CN" altLang="en-US" sz="1800" dirty="0" smtClean="0">
                <a:latin typeface="+mj-ea"/>
                <a:ea typeface="+mj-ea"/>
              </a:rPr>
              <a:t>交叉事件测试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zh-CN" altLang="en-US" sz="1800" dirty="0">
                <a:latin typeface="+mj-ea"/>
                <a:ea typeface="+mj-ea"/>
              </a:rPr>
              <a:t>弱</a:t>
            </a:r>
            <a:r>
              <a:rPr lang="zh-CN" altLang="en-US" sz="1800" dirty="0" smtClean="0">
                <a:latin typeface="+mj-ea"/>
                <a:ea typeface="+mj-ea"/>
              </a:rPr>
              <a:t>网测试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zh-CN" altLang="en-US" sz="1800" dirty="0" smtClean="0">
                <a:latin typeface="+mj-ea"/>
                <a:ea typeface="+mj-ea"/>
              </a:rPr>
              <a:t>稳定性测试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zh-CN" altLang="en-US" sz="1800" dirty="0" smtClean="0">
                <a:latin typeface="+mj-ea"/>
                <a:ea typeface="+mj-ea"/>
              </a:rPr>
              <a:t>性能测试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zh-CN" altLang="en-US" sz="1800" dirty="0" smtClean="0">
                <a:latin typeface="+mj-ea"/>
                <a:ea typeface="+mj-ea"/>
              </a:rPr>
              <a:t>安全性测试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zh-CN" altLang="en-US" sz="1800" dirty="0" smtClean="0">
                <a:latin typeface="+mj-ea"/>
                <a:ea typeface="+mj-ea"/>
              </a:rPr>
              <a:t>其他测试</a:t>
            </a:r>
            <a:endParaRPr lang="en-US" altLang="zh-CN" sz="1800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525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TextBox 18"/>
          <p:cNvSpPr>
            <a:spLocks noChangeArrowheads="1"/>
          </p:cNvSpPr>
          <p:nvPr/>
        </p:nvSpPr>
        <p:spPr bwMode="auto">
          <a:xfrm>
            <a:off x="22226" y="260648"/>
            <a:ext cx="2744472" cy="47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287" tIns="53643" rIns="107287" bIns="53643">
            <a:spAutoFit/>
          </a:bodyPr>
          <a:lstStyle/>
          <a:p>
            <a:pPr algn="ctr">
              <a:buFont typeface="Arial" pitchFamily="34" charset="0"/>
              <a:buNone/>
            </a:pPr>
            <a:r>
              <a:rPr lang="en-US" altLang="zh-CN" sz="2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互联网项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图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799573" y="1333560"/>
            <a:ext cx="5544856" cy="419088"/>
            <a:chOff x="1041512" y="1333560"/>
            <a:chExt cx="7955171" cy="742956"/>
          </a:xfrm>
        </p:grpSpPr>
        <p:sp>
          <p:nvSpPr>
            <p:cNvPr id="10" name="KSO_Shape"/>
            <p:cNvSpPr/>
            <p:nvPr/>
          </p:nvSpPr>
          <p:spPr>
            <a:xfrm>
              <a:off x="1041512" y="1333560"/>
              <a:ext cx="419114" cy="742956"/>
            </a:xfrm>
            <a:custGeom>
              <a:avLst/>
              <a:gdLst>
                <a:gd name="connsiteX0" fmla="*/ 1404156 w 2808312"/>
                <a:gd name="connsiteY0" fmla="*/ 4748597 h 5078692"/>
                <a:gd name="connsiteX1" fmla="*/ 1260140 w 2808312"/>
                <a:gd name="connsiteY1" fmla="*/ 4892613 h 5078692"/>
                <a:gd name="connsiteX2" fmla="*/ 1404156 w 2808312"/>
                <a:gd name="connsiteY2" fmla="*/ 5036629 h 5078692"/>
                <a:gd name="connsiteX3" fmla="*/ 1548172 w 2808312"/>
                <a:gd name="connsiteY3" fmla="*/ 4892613 h 5078692"/>
                <a:gd name="connsiteX4" fmla="*/ 1404156 w 2808312"/>
                <a:gd name="connsiteY4" fmla="*/ 4748597 h 5078692"/>
                <a:gd name="connsiteX5" fmla="*/ 54156 w 2808312"/>
                <a:gd name="connsiteY5" fmla="*/ 372159 h 5078692"/>
                <a:gd name="connsiteX6" fmla="*/ 54156 w 2808312"/>
                <a:gd name="connsiteY6" fmla="*/ 4706534 h 5078692"/>
                <a:gd name="connsiteX7" fmla="*/ 2754156 w 2808312"/>
                <a:gd name="connsiteY7" fmla="*/ 4706534 h 5078692"/>
                <a:gd name="connsiteX8" fmla="*/ 2754156 w 2808312"/>
                <a:gd name="connsiteY8" fmla="*/ 372159 h 5078692"/>
                <a:gd name="connsiteX9" fmla="*/ 1158156 w 2808312"/>
                <a:gd name="connsiteY9" fmla="*/ 168079 h 5078692"/>
                <a:gd name="connsiteX10" fmla="*/ 1152156 w 2808312"/>
                <a:gd name="connsiteY10" fmla="*/ 174079 h 5078692"/>
                <a:gd name="connsiteX11" fmla="*/ 1152156 w 2808312"/>
                <a:gd name="connsiteY11" fmla="*/ 198079 h 5078692"/>
                <a:gd name="connsiteX12" fmla="*/ 1158156 w 2808312"/>
                <a:gd name="connsiteY12" fmla="*/ 204079 h 5078692"/>
                <a:gd name="connsiteX13" fmla="*/ 1650156 w 2808312"/>
                <a:gd name="connsiteY13" fmla="*/ 204079 h 5078692"/>
                <a:gd name="connsiteX14" fmla="*/ 1656156 w 2808312"/>
                <a:gd name="connsiteY14" fmla="*/ 198079 h 5078692"/>
                <a:gd name="connsiteX15" fmla="*/ 1656156 w 2808312"/>
                <a:gd name="connsiteY15" fmla="*/ 174079 h 5078692"/>
                <a:gd name="connsiteX16" fmla="*/ 1650156 w 2808312"/>
                <a:gd name="connsiteY16" fmla="*/ 168079 h 5078692"/>
                <a:gd name="connsiteX17" fmla="*/ 319782 w 2808312"/>
                <a:gd name="connsiteY17" fmla="*/ 0 h 5078692"/>
                <a:gd name="connsiteX18" fmla="*/ 2488530 w 2808312"/>
                <a:gd name="connsiteY18" fmla="*/ 0 h 5078692"/>
                <a:gd name="connsiteX19" fmla="*/ 2808312 w 2808312"/>
                <a:gd name="connsiteY19" fmla="*/ 319782 h 5078692"/>
                <a:gd name="connsiteX20" fmla="*/ 2808312 w 2808312"/>
                <a:gd name="connsiteY20" fmla="*/ 4758910 h 5078692"/>
                <a:gd name="connsiteX21" fmla="*/ 2488530 w 2808312"/>
                <a:gd name="connsiteY21" fmla="*/ 5078692 h 5078692"/>
                <a:gd name="connsiteX22" fmla="*/ 319782 w 2808312"/>
                <a:gd name="connsiteY22" fmla="*/ 5078692 h 5078692"/>
                <a:gd name="connsiteX23" fmla="*/ 0 w 2808312"/>
                <a:gd name="connsiteY23" fmla="*/ 4758910 h 5078692"/>
                <a:gd name="connsiteX24" fmla="*/ 0 w 2808312"/>
                <a:gd name="connsiteY24" fmla="*/ 319782 h 5078692"/>
                <a:gd name="connsiteX25" fmla="*/ 319782 w 2808312"/>
                <a:gd name="connsiteY25" fmla="*/ 0 h 5078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08312" h="5078692">
                  <a:moveTo>
                    <a:pt x="1404156" y="4748597"/>
                  </a:moveTo>
                  <a:cubicBezTo>
                    <a:pt x="1324618" y="4748597"/>
                    <a:pt x="1260140" y="4813075"/>
                    <a:pt x="1260140" y="4892613"/>
                  </a:cubicBezTo>
                  <a:cubicBezTo>
                    <a:pt x="1260140" y="4972151"/>
                    <a:pt x="1324618" y="5036629"/>
                    <a:pt x="1404156" y="5036629"/>
                  </a:cubicBezTo>
                  <a:cubicBezTo>
                    <a:pt x="1483694" y="5036629"/>
                    <a:pt x="1548172" y="4972151"/>
                    <a:pt x="1548172" y="4892613"/>
                  </a:cubicBezTo>
                  <a:cubicBezTo>
                    <a:pt x="1548172" y="4813075"/>
                    <a:pt x="1483694" y="4748597"/>
                    <a:pt x="1404156" y="4748597"/>
                  </a:cubicBezTo>
                  <a:close/>
                  <a:moveTo>
                    <a:pt x="54156" y="372159"/>
                  </a:moveTo>
                  <a:lnTo>
                    <a:pt x="54156" y="4706534"/>
                  </a:lnTo>
                  <a:lnTo>
                    <a:pt x="2754156" y="4706534"/>
                  </a:lnTo>
                  <a:lnTo>
                    <a:pt x="2754156" y="372159"/>
                  </a:lnTo>
                  <a:close/>
                  <a:moveTo>
                    <a:pt x="1158156" y="168079"/>
                  </a:moveTo>
                  <a:cubicBezTo>
                    <a:pt x="1154842" y="168079"/>
                    <a:pt x="1152156" y="170765"/>
                    <a:pt x="1152156" y="174079"/>
                  </a:cubicBezTo>
                  <a:lnTo>
                    <a:pt x="1152156" y="198079"/>
                  </a:lnTo>
                  <a:cubicBezTo>
                    <a:pt x="1152156" y="201393"/>
                    <a:pt x="1154842" y="204079"/>
                    <a:pt x="1158156" y="204079"/>
                  </a:cubicBezTo>
                  <a:lnTo>
                    <a:pt x="1650156" y="204079"/>
                  </a:lnTo>
                  <a:cubicBezTo>
                    <a:pt x="1653470" y="204079"/>
                    <a:pt x="1656156" y="201393"/>
                    <a:pt x="1656156" y="198079"/>
                  </a:cubicBezTo>
                  <a:lnTo>
                    <a:pt x="1656156" y="174079"/>
                  </a:lnTo>
                  <a:cubicBezTo>
                    <a:pt x="1656156" y="170765"/>
                    <a:pt x="1653470" y="168079"/>
                    <a:pt x="1650156" y="168079"/>
                  </a:cubicBezTo>
                  <a:close/>
                  <a:moveTo>
                    <a:pt x="319782" y="0"/>
                  </a:moveTo>
                  <a:lnTo>
                    <a:pt x="2488530" y="0"/>
                  </a:lnTo>
                  <a:cubicBezTo>
                    <a:pt x="2665141" y="0"/>
                    <a:pt x="2808312" y="143171"/>
                    <a:pt x="2808312" y="319782"/>
                  </a:cubicBezTo>
                  <a:lnTo>
                    <a:pt x="2808312" y="4758910"/>
                  </a:lnTo>
                  <a:cubicBezTo>
                    <a:pt x="2808312" y="4935521"/>
                    <a:pt x="2665141" y="5078692"/>
                    <a:pt x="2488530" y="5078692"/>
                  </a:cubicBezTo>
                  <a:lnTo>
                    <a:pt x="319782" y="5078692"/>
                  </a:lnTo>
                  <a:cubicBezTo>
                    <a:pt x="143171" y="5078692"/>
                    <a:pt x="0" y="4935521"/>
                    <a:pt x="0" y="4758910"/>
                  </a:cubicBezTo>
                  <a:lnTo>
                    <a:pt x="0" y="319782"/>
                  </a:lnTo>
                  <a:cubicBezTo>
                    <a:pt x="0" y="143171"/>
                    <a:pt x="143171" y="0"/>
                    <a:pt x="31978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KSO_Shape"/>
            <p:cNvSpPr/>
            <p:nvPr/>
          </p:nvSpPr>
          <p:spPr>
            <a:xfrm>
              <a:off x="1918541" y="1333560"/>
              <a:ext cx="419114" cy="742956"/>
            </a:xfrm>
            <a:custGeom>
              <a:avLst/>
              <a:gdLst>
                <a:gd name="connsiteX0" fmla="*/ 1404156 w 2808312"/>
                <a:gd name="connsiteY0" fmla="*/ 4748597 h 5078692"/>
                <a:gd name="connsiteX1" fmla="*/ 1260140 w 2808312"/>
                <a:gd name="connsiteY1" fmla="*/ 4892613 h 5078692"/>
                <a:gd name="connsiteX2" fmla="*/ 1404156 w 2808312"/>
                <a:gd name="connsiteY2" fmla="*/ 5036629 h 5078692"/>
                <a:gd name="connsiteX3" fmla="*/ 1548172 w 2808312"/>
                <a:gd name="connsiteY3" fmla="*/ 4892613 h 5078692"/>
                <a:gd name="connsiteX4" fmla="*/ 1404156 w 2808312"/>
                <a:gd name="connsiteY4" fmla="*/ 4748597 h 5078692"/>
                <a:gd name="connsiteX5" fmla="*/ 54156 w 2808312"/>
                <a:gd name="connsiteY5" fmla="*/ 372159 h 5078692"/>
                <a:gd name="connsiteX6" fmla="*/ 54156 w 2808312"/>
                <a:gd name="connsiteY6" fmla="*/ 4706534 h 5078692"/>
                <a:gd name="connsiteX7" fmla="*/ 2754156 w 2808312"/>
                <a:gd name="connsiteY7" fmla="*/ 4706534 h 5078692"/>
                <a:gd name="connsiteX8" fmla="*/ 2754156 w 2808312"/>
                <a:gd name="connsiteY8" fmla="*/ 372159 h 5078692"/>
                <a:gd name="connsiteX9" fmla="*/ 1158156 w 2808312"/>
                <a:gd name="connsiteY9" fmla="*/ 168079 h 5078692"/>
                <a:gd name="connsiteX10" fmla="*/ 1152156 w 2808312"/>
                <a:gd name="connsiteY10" fmla="*/ 174079 h 5078692"/>
                <a:gd name="connsiteX11" fmla="*/ 1152156 w 2808312"/>
                <a:gd name="connsiteY11" fmla="*/ 198079 h 5078692"/>
                <a:gd name="connsiteX12" fmla="*/ 1158156 w 2808312"/>
                <a:gd name="connsiteY12" fmla="*/ 204079 h 5078692"/>
                <a:gd name="connsiteX13" fmla="*/ 1650156 w 2808312"/>
                <a:gd name="connsiteY13" fmla="*/ 204079 h 5078692"/>
                <a:gd name="connsiteX14" fmla="*/ 1656156 w 2808312"/>
                <a:gd name="connsiteY14" fmla="*/ 198079 h 5078692"/>
                <a:gd name="connsiteX15" fmla="*/ 1656156 w 2808312"/>
                <a:gd name="connsiteY15" fmla="*/ 174079 h 5078692"/>
                <a:gd name="connsiteX16" fmla="*/ 1650156 w 2808312"/>
                <a:gd name="connsiteY16" fmla="*/ 168079 h 5078692"/>
                <a:gd name="connsiteX17" fmla="*/ 319782 w 2808312"/>
                <a:gd name="connsiteY17" fmla="*/ 0 h 5078692"/>
                <a:gd name="connsiteX18" fmla="*/ 2488530 w 2808312"/>
                <a:gd name="connsiteY18" fmla="*/ 0 h 5078692"/>
                <a:gd name="connsiteX19" fmla="*/ 2808312 w 2808312"/>
                <a:gd name="connsiteY19" fmla="*/ 319782 h 5078692"/>
                <a:gd name="connsiteX20" fmla="*/ 2808312 w 2808312"/>
                <a:gd name="connsiteY20" fmla="*/ 4758910 h 5078692"/>
                <a:gd name="connsiteX21" fmla="*/ 2488530 w 2808312"/>
                <a:gd name="connsiteY21" fmla="*/ 5078692 h 5078692"/>
                <a:gd name="connsiteX22" fmla="*/ 319782 w 2808312"/>
                <a:gd name="connsiteY22" fmla="*/ 5078692 h 5078692"/>
                <a:gd name="connsiteX23" fmla="*/ 0 w 2808312"/>
                <a:gd name="connsiteY23" fmla="*/ 4758910 h 5078692"/>
                <a:gd name="connsiteX24" fmla="*/ 0 w 2808312"/>
                <a:gd name="connsiteY24" fmla="*/ 319782 h 5078692"/>
                <a:gd name="connsiteX25" fmla="*/ 319782 w 2808312"/>
                <a:gd name="connsiteY25" fmla="*/ 0 h 5078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08312" h="5078692">
                  <a:moveTo>
                    <a:pt x="1404156" y="4748597"/>
                  </a:moveTo>
                  <a:cubicBezTo>
                    <a:pt x="1324618" y="4748597"/>
                    <a:pt x="1260140" y="4813075"/>
                    <a:pt x="1260140" y="4892613"/>
                  </a:cubicBezTo>
                  <a:cubicBezTo>
                    <a:pt x="1260140" y="4972151"/>
                    <a:pt x="1324618" y="5036629"/>
                    <a:pt x="1404156" y="5036629"/>
                  </a:cubicBezTo>
                  <a:cubicBezTo>
                    <a:pt x="1483694" y="5036629"/>
                    <a:pt x="1548172" y="4972151"/>
                    <a:pt x="1548172" y="4892613"/>
                  </a:cubicBezTo>
                  <a:cubicBezTo>
                    <a:pt x="1548172" y="4813075"/>
                    <a:pt x="1483694" y="4748597"/>
                    <a:pt x="1404156" y="4748597"/>
                  </a:cubicBezTo>
                  <a:close/>
                  <a:moveTo>
                    <a:pt x="54156" y="372159"/>
                  </a:moveTo>
                  <a:lnTo>
                    <a:pt x="54156" y="4706534"/>
                  </a:lnTo>
                  <a:lnTo>
                    <a:pt x="2754156" y="4706534"/>
                  </a:lnTo>
                  <a:lnTo>
                    <a:pt x="2754156" y="372159"/>
                  </a:lnTo>
                  <a:close/>
                  <a:moveTo>
                    <a:pt x="1158156" y="168079"/>
                  </a:moveTo>
                  <a:cubicBezTo>
                    <a:pt x="1154842" y="168079"/>
                    <a:pt x="1152156" y="170765"/>
                    <a:pt x="1152156" y="174079"/>
                  </a:cubicBezTo>
                  <a:lnTo>
                    <a:pt x="1152156" y="198079"/>
                  </a:lnTo>
                  <a:cubicBezTo>
                    <a:pt x="1152156" y="201393"/>
                    <a:pt x="1154842" y="204079"/>
                    <a:pt x="1158156" y="204079"/>
                  </a:cubicBezTo>
                  <a:lnTo>
                    <a:pt x="1650156" y="204079"/>
                  </a:lnTo>
                  <a:cubicBezTo>
                    <a:pt x="1653470" y="204079"/>
                    <a:pt x="1656156" y="201393"/>
                    <a:pt x="1656156" y="198079"/>
                  </a:cubicBezTo>
                  <a:lnTo>
                    <a:pt x="1656156" y="174079"/>
                  </a:lnTo>
                  <a:cubicBezTo>
                    <a:pt x="1656156" y="170765"/>
                    <a:pt x="1653470" y="168079"/>
                    <a:pt x="1650156" y="168079"/>
                  </a:cubicBezTo>
                  <a:close/>
                  <a:moveTo>
                    <a:pt x="319782" y="0"/>
                  </a:moveTo>
                  <a:lnTo>
                    <a:pt x="2488530" y="0"/>
                  </a:lnTo>
                  <a:cubicBezTo>
                    <a:pt x="2665141" y="0"/>
                    <a:pt x="2808312" y="143171"/>
                    <a:pt x="2808312" y="319782"/>
                  </a:cubicBezTo>
                  <a:lnTo>
                    <a:pt x="2808312" y="4758910"/>
                  </a:lnTo>
                  <a:cubicBezTo>
                    <a:pt x="2808312" y="4935521"/>
                    <a:pt x="2665141" y="5078692"/>
                    <a:pt x="2488530" y="5078692"/>
                  </a:cubicBezTo>
                  <a:lnTo>
                    <a:pt x="319782" y="5078692"/>
                  </a:lnTo>
                  <a:cubicBezTo>
                    <a:pt x="143171" y="5078692"/>
                    <a:pt x="0" y="4935521"/>
                    <a:pt x="0" y="4758910"/>
                  </a:cubicBezTo>
                  <a:lnTo>
                    <a:pt x="0" y="319782"/>
                  </a:lnTo>
                  <a:cubicBezTo>
                    <a:pt x="0" y="143171"/>
                    <a:pt x="143171" y="0"/>
                    <a:pt x="31978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KSO_Shape"/>
            <p:cNvSpPr/>
            <p:nvPr/>
          </p:nvSpPr>
          <p:spPr>
            <a:xfrm>
              <a:off x="2795570" y="1333560"/>
              <a:ext cx="419114" cy="742956"/>
            </a:xfrm>
            <a:custGeom>
              <a:avLst/>
              <a:gdLst>
                <a:gd name="connsiteX0" fmla="*/ 1404156 w 2808312"/>
                <a:gd name="connsiteY0" fmla="*/ 4748597 h 5078692"/>
                <a:gd name="connsiteX1" fmla="*/ 1260140 w 2808312"/>
                <a:gd name="connsiteY1" fmla="*/ 4892613 h 5078692"/>
                <a:gd name="connsiteX2" fmla="*/ 1404156 w 2808312"/>
                <a:gd name="connsiteY2" fmla="*/ 5036629 h 5078692"/>
                <a:gd name="connsiteX3" fmla="*/ 1548172 w 2808312"/>
                <a:gd name="connsiteY3" fmla="*/ 4892613 h 5078692"/>
                <a:gd name="connsiteX4" fmla="*/ 1404156 w 2808312"/>
                <a:gd name="connsiteY4" fmla="*/ 4748597 h 5078692"/>
                <a:gd name="connsiteX5" fmla="*/ 54156 w 2808312"/>
                <a:gd name="connsiteY5" fmla="*/ 372159 h 5078692"/>
                <a:gd name="connsiteX6" fmla="*/ 54156 w 2808312"/>
                <a:gd name="connsiteY6" fmla="*/ 4706534 h 5078692"/>
                <a:gd name="connsiteX7" fmla="*/ 2754156 w 2808312"/>
                <a:gd name="connsiteY7" fmla="*/ 4706534 h 5078692"/>
                <a:gd name="connsiteX8" fmla="*/ 2754156 w 2808312"/>
                <a:gd name="connsiteY8" fmla="*/ 372159 h 5078692"/>
                <a:gd name="connsiteX9" fmla="*/ 1158156 w 2808312"/>
                <a:gd name="connsiteY9" fmla="*/ 168079 h 5078692"/>
                <a:gd name="connsiteX10" fmla="*/ 1152156 w 2808312"/>
                <a:gd name="connsiteY10" fmla="*/ 174079 h 5078692"/>
                <a:gd name="connsiteX11" fmla="*/ 1152156 w 2808312"/>
                <a:gd name="connsiteY11" fmla="*/ 198079 h 5078692"/>
                <a:gd name="connsiteX12" fmla="*/ 1158156 w 2808312"/>
                <a:gd name="connsiteY12" fmla="*/ 204079 h 5078692"/>
                <a:gd name="connsiteX13" fmla="*/ 1650156 w 2808312"/>
                <a:gd name="connsiteY13" fmla="*/ 204079 h 5078692"/>
                <a:gd name="connsiteX14" fmla="*/ 1656156 w 2808312"/>
                <a:gd name="connsiteY14" fmla="*/ 198079 h 5078692"/>
                <a:gd name="connsiteX15" fmla="*/ 1656156 w 2808312"/>
                <a:gd name="connsiteY15" fmla="*/ 174079 h 5078692"/>
                <a:gd name="connsiteX16" fmla="*/ 1650156 w 2808312"/>
                <a:gd name="connsiteY16" fmla="*/ 168079 h 5078692"/>
                <a:gd name="connsiteX17" fmla="*/ 319782 w 2808312"/>
                <a:gd name="connsiteY17" fmla="*/ 0 h 5078692"/>
                <a:gd name="connsiteX18" fmla="*/ 2488530 w 2808312"/>
                <a:gd name="connsiteY18" fmla="*/ 0 h 5078692"/>
                <a:gd name="connsiteX19" fmla="*/ 2808312 w 2808312"/>
                <a:gd name="connsiteY19" fmla="*/ 319782 h 5078692"/>
                <a:gd name="connsiteX20" fmla="*/ 2808312 w 2808312"/>
                <a:gd name="connsiteY20" fmla="*/ 4758910 h 5078692"/>
                <a:gd name="connsiteX21" fmla="*/ 2488530 w 2808312"/>
                <a:gd name="connsiteY21" fmla="*/ 5078692 h 5078692"/>
                <a:gd name="connsiteX22" fmla="*/ 319782 w 2808312"/>
                <a:gd name="connsiteY22" fmla="*/ 5078692 h 5078692"/>
                <a:gd name="connsiteX23" fmla="*/ 0 w 2808312"/>
                <a:gd name="connsiteY23" fmla="*/ 4758910 h 5078692"/>
                <a:gd name="connsiteX24" fmla="*/ 0 w 2808312"/>
                <a:gd name="connsiteY24" fmla="*/ 319782 h 5078692"/>
                <a:gd name="connsiteX25" fmla="*/ 319782 w 2808312"/>
                <a:gd name="connsiteY25" fmla="*/ 0 h 5078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08312" h="5078692">
                  <a:moveTo>
                    <a:pt x="1404156" y="4748597"/>
                  </a:moveTo>
                  <a:cubicBezTo>
                    <a:pt x="1324618" y="4748597"/>
                    <a:pt x="1260140" y="4813075"/>
                    <a:pt x="1260140" y="4892613"/>
                  </a:cubicBezTo>
                  <a:cubicBezTo>
                    <a:pt x="1260140" y="4972151"/>
                    <a:pt x="1324618" y="5036629"/>
                    <a:pt x="1404156" y="5036629"/>
                  </a:cubicBezTo>
                  <a:cubicBezTo>
                    <a:pt x="1483694" y="5036629"/>
                    <a:pt x="1548172" y="4972151"/>
                    <a:pt x="1548172" y="4892613"/>
                  </a:cubicBezTo>
                  <a:cubicBezTo>
                    <a:pt x="1548172" y="4813075"/>
                    <a:pt x="1483694" y="4748597"/>
                    <a:pt x="1404156" y="4748597"/>
                  </a:cubicBezTo>
                  <a:close/>
                  <a:moveTo>
                    <a:pt x="54156" y="372159"/>
                  </a:moveTo>
                  <a:lnTo>
                    <a:pt x="54156" y="4706534"/>
                  </a:lnTo>
                  <a:lnTo>
                    <a:pt x="2754156" y="4706534"/>
                  </a:lnTo>
                  <a:lnTo>
                    <a:pt x="2754156" y="372159"/>
                  </a:lnTo>
                  <a:close/>
                  <a:moveTo>
                    <a:pt x="1158156" y="168079"/>
                  </a:moveTo>
                  <a:cubicBezTo>
                    <a:pt x="1154842" y="168079"/>
                    <a:pt x="1152156" y="170765"/>
                    <a:pt x="1152156" y="174079"/>
                  </a:cubicBezTo>
                  <a:lnTo>
                    <a:pt x="1152156" y="198079"/>
                  </a:lnTo>
                  <a:cubicBezTo>
                    <a:pt x="1152156" y="201393"/>
                    <a:pt x="1154842" y="204079"/>
                    <a:pt x="1158156" y="204079"/>
                  </a:cubicBezTo>
                  <a:lnTo>
                    <a:pt x="1650156" y="204079"/>
                  </a:lnTo>
                  <a:cubicBezTo>
                    <a:pt x="1653470" y="204079"/>
                    <a:pt x="1656156" y="201393"/>
                    <a:pt x="1656156" y="198079"/>
                  </a:cubicBezTo>
                  <a:lnTo>
                    <a:pt x="1656156" y="174079"/>
                  </a:lnTo>
                  <a:cubicBezTo>
                    <a:pt x="1656156" y="170765"/>
                    <a:pt x="1653470" y="168079"/>
                    <a:pt x="1650156" y="168079"/>
                  </a:cubicBezTo>
                  <a:close/>
                  <a:moveTo>
                    <a:pt x="319782" y="0"/>
                  </a:moveTo>
                  <a:lnTo>
                    <a:pt x="2488530" y="0"/>
                  </a:lnTo>
                  <a:cubicBezTo>
                    <a:pt x="2665141" y="0"/>
                    <a:pt x="2808312" y="143171"/>
                    <a:pt x="2808312" y="319782"/>
                  </a:cubicBezTo>
                  <a:lnTo>
                    <a:pt x="2808312" y="4758910"/>
                  </a:lnTo>
                  <a:cubicBezTo>
                    <a:pt x="2808312" y="4935521"/>
                    <a:pt x="2665141" y="5078692"/>
                    <a:pt x="2488530" y="5078692"/>
                  </a:cubicBezTo>
                  <a:lnTo>
                    <a:pt x="319782" y="5078692"/>
                  </a:lnTo>
                  <a:cubicBezTo>
                    <a:pt x="143171" y="5078692"/>
                    <a:pt x="0" y="4935521"/>
                    <a:pt x="0" y="4758910"/>
                  </a:cubicBezTo>
                  <a:lnTo>
                    <a:pt x="0" y="319782"/>
                  </a:lnTo>
                  <a:cubicBezTo>
                    <a:pt x="0" y="143171"/>
                    <a:pt x="143171" y="0"/>
                    <a:pt x="31978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KSO_Shape"/>
            <p:cNvSpPr/>
            <p:nvPr/>
          </p:nvSpPr>
          <p:spPr>
            <a:xfrm>
              <a:off x="3672599" y="1333560"/>
              <a:ext cx="419114" cy="742956"/>
            </a:xfrm>
            <a:custGeom>
              <a:avLst/>
              <a:gdLst>
                <a:gd name="connsiteX0" fmla="*/ 1404156 w 2808312"/>
                <a:gd name="connsiteY0" fmla="*/ 4748597 h 5078692"/>
                <a:gd name="connsiteX1" fmla="*/ 1260140 w 2808312"/>
                <a:gd name="connsiteY1" fmla="*/ 4892613 h 5078692"/>
                <a:gd name="connsiteX2" fmla="*/ 1404156 w 2808312"/>
                <a:gd name="connsiteY2" fmla="*/ 5036629 h 5078692"/>
                <a:gd name="connsiteX3" fmla="*/ 1548172 w 2808312"/>
                <a:gd name="connsiteY3" fmla="*/ 4892613 h 5078692"/>
                <a:gd name="connsiteX4" fmla="*/ 1404156 w 2808312"/>
                <a:gd name="connsiteY4" fmla="*/ 4748597 h 5078692"/>
                <a:gd name="connsiteX5" fmla="*/ 54156 w 2808312"/>
                <a:gd name="connsiteY5" fmla="*/ 372159 h 5078692"/>
                <a:gd name="connsiteX6" fmla="*/ 54156 w 2808312"/>
                <a:gd name="connsiteY6" fmla="*/ 4706534 h 5078692"/>
                <a:gd name="connsiteX7" fmla="*/ 2754156 w 2808312"/>
                <a:gd name="connsiteY7" fmla="*/ 4706534 h 5078692"/>
                <a:gd name="connsiteX8" fmla="*/ 2754156 w 2808312"/>
                <a:gd name="connsiteY8" fmla="*/ 372159 h 5078692"/>
                <a:gd name="connsiteX9" fmla="*/ 1158156 w 2808312"/>
                <a:gd name="connsiteY9" fmla="*/ 168079 h 5078692"/>
                <a:gd name="connsiteX10" fmla="*/ 1152156 w 2808312"/>
                <a:gd name="connsiteY10" fmla="*/ 174079 h 5078692"/>
                <a:gd name="connsiteX11" fmla="*/ 1152156 w 2808312"/>
                <a:gd name="connsiteY11" fmla="*/ 198079 h 5078692"/>
                <a:gd name="connsiteX12" fmla="*/ 1158156 w 2808312"/>
                <a:gd name="connsiteY12" fmla="*/ 204079 h 5078692"/>
                <a:gd name="connsiteX13" fmla="*/ 1650156 w 2808312"/>
                <a:gd name="connsiteY13" fmla="*/ 204079 h 5078692"/>
                <a:gd name="connsiteX14" fmla="*/ 1656156 w 2808312"/>
                <a:gd name="connsiteY14" fmla="*/ 198079 h 5078692"/>
                <a:gd name="connsiteX15" fmla="*/ 1656156 w 2808312"/>
                <a:gd name="connsiteY15" fmla="*/ 174079 h 5078692"/>
                <a:gd name="connsiteX16" fmla="*/ 1650156 w 2808312"/>
                <a:gd name="connsiteY16" fmla="*/ 168079 h 5078692"/>
                <a:gd name="connsiteX17" fmla="*/ 319782 w 2808312"/>
                <a:gd name="connsiteY17" fmla="*/ 0 h 5078692"/>
                <a:gd name="connsiteX18" fmla="*/ 2488530 w 2808312"/>
                <a:gd name="connsiteY18" fmla="*/ 0 h 5078692"/>
                <a:gd name="connsiteX19" fmla="*/ 2808312 w 2808312"/>
                <a:gd name="connsiteY19" fmla="*/ 319782 h 5078692"/>
                <a:gd name="connsiteX20" fmla="*/ 2808312 w 2808312"/>
                <a:gd name="connsiteY20" fmla="*/ 4758910 h 5078692"/>
                <a:gd name="connsiteX21" fmla="*/ 2488530 w 2808312"/>
                <a:gd name="connsiteY21" fmla="*/ 5078692 h 5078692"/>
                <a:gd name="connsiteX22" fmla="*/ 319782 w 2808312"/>
                <a:gd name="connsiteY22" fmla="*/ 5078692 h 5078692"/>
                <a:gd name="connsiteX23" fmla="*/ 0 w 2808312"/>
                <a:gd name="connsiteY23" fmla="*/ 4758910 h 5078692"/>
                <a:gd name="connsiteX24" fmla="*/ 0 w 2808312"/>
                <a:gd name="connsiteY24" fmla="*/ 319782 h 5078692"/>
                <a:gd name="connsiteX25" fmla="*/ 319782 w 2808312"/>
                <a:gd name="connsiteY25" fmla="*/ 0 h 5078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08312" h="5078692">
                  <a:moveTo>
                    <a:pt x="1404156" y="4748597"/>
                  </a:moveTo>
                  <a:cubicBezTo>
                    <a:pt x="1324618" y="4748597"/>
                    <a:pt x="1260140" y="4813075"/>
                    <a:pt x="1260140" y="4892613"/>
                  </a:cubicBezTo>
                  <a:cubicBezTo>
                    <a:pt x="1260140" y="4972151"/>
                    <a:pt x="1324618" y="5036629"/>
                    <a:pt x="1404156" y="5036629"/>
                  </a:cubicBezTo>
                  <a:cubicBezTo>
                    <a:pt x="1483694" y="5036629"/>
                    <a:pt x="1548172" y="4972151"/>
                    <a:pt x="1548172" y="4892613"/>
                  </a:cubicBezTo>
                  <a:cubicBezTo>
                    <a:pt x="1548172" y="4813075"/>
                    <a:pt x="1483694" y="4748597"/>
                    <a:pt x="1404156" y="4748597"/>
                  </a:cubicBezTo>
                  <a:close/>
                  <a:moveTo>
                    <a:pt x="54156" y="372159"/>
                  </a:moveTo>
                  <a:lnTo>
                    <a:pt x="54156" y="4706534"/>
                  </a:lnTo>
                  <a:lnTo>
                    <a:pt x="2754156" y="4706534"/>
                  </a:lnTo>
                  <a:lnTo>
                    <a:pt x="2754156" y="372159"/>
                  </a:lnTo>
                  <a:close/>
                  <a:moveTo>
                    <a:pt x="1158156" y="168079"/>
                  </a:moveTo>
                  <a:cubicBezTo>
                    <a:pt x="1154842" y="168079"/>
                    <a:pt x="1152156" y="170765"/>
                    <a:pt x="1152156" y="174079"/>
                  </a:cubicBezTo>
                  <a:lnTo>
                    <a:pt x="1152156" y="198079"/>
                  </a:lnTo>
                  <a:cubicBezTo>
                    <a:pt x="1152156" y="201393"/>
                    <a:pt x="1154842" y="204079"/>
                    <a:pt x="1158156" y="204079"/>
                  </a:cubicBezTo>
                  <a:lnTo>
                    <a:pt x="1650156" y="204079"/>
                  </a:lnTo>
                  <a:cubicBezTo>
                    <a:pt x="1653470" y="204079"/>
                    <a:pt x="1656156" y="201393"/>
                    <a:pt x="1656156" y="198079"/>
                  </a:cubicBezTo>
                  <a:lnTo>
                    <a:pt x="1656156" y="174079"/>
                  </a:lnTo>
                  <a:cubicBezTo>
                    <a:pt x="1656156" y="170765"/>
                    <a:pt x="1653470" y="168079"/>
                    <a:pt x="1650156" y="168079"/>
                  </a:cubicBezTo>
                  <a:close/>
                  <a:moveTo>
                    <a:pt x="319782" y="0"/>
                  </a:moveTo>
                  <a:lnTo>
                    <a:pt x="2488530" y="0"/>
                  </a:lnTo>
                  <a:cubicBezTo>
                    <a:pt x="2665141" y="0"/>
                    <a:pt x="2808312" y="143171"/>
                    <a:pt x="2808312" y="319782"/>
                  </a:cubicBezTo>
                  <a:lnTo>
                    <a:pt x="2808312" y="4758910"/>
                  </a:lnTo>
                  <a:cubicBezTo>
                    <a:pt x="2808312" y="4935521"/>
                    <a:pt x="2665141" y="5078692"/>
                    <a:pt x="2488530" y="5078692"/>
                  </a:cubicBezTo>
                  <a:lnTo>
                    <a:pt x="319782" y="5078692"/>
                  </a:lnTo>
                  <a:cubicBezTo>
                    <a:pt x="143171" y="5078692"/>
                    <a:pt x="0" y="4935521"/>
                    <a:pt x="0" y="4758910"/>
                  </a:cubicBezTo>
                  <a:lnTo>
                    <a:pt x="0" y="319782"/>
                  </a:lnTo>
                  <a:cubicBezTo>
                    <a:pt x="0" y="143171"/>
                    <a:pt x="143171" y="0"/>
                    <a:pt x="31978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KSO_Shape"/>
            <p:cNvSpPr/>
            <p:nvPr/>
          </p:nvSpPr>
          <p:spPr>
            <a:xfrm>
              <a:off x="4549628" y="1333560"/>
              <a:ext cx="768328" cy="742956"/>
            </a:xfrm>
            <a:custGeom>
              <a:avLst/>
              <a:gdLst/>
              <a:ahLst/>
              <a:cxnLst/>
              <a:rect l="l" t="t" r="r" b="b"/>
              <a:pathLst>
                <a:path w="936104" h="739561">
                  <a:moveTo>
                    <a:pt x="282640" y="667561"/>
                  </a:moveTo>
                  <a:lnTo>
                    <a:pt x="653465" y="667561"/>
                  </a:lnTo>
                  <a:lnTo>
                    <a:pt x="684077" y="739561"/>
                  </a:lnTo>
                  <a:lnTo>
                    <a:pt x="252028" y="739561"/>
                  </a:lnTo>
                  <a:close/>
                  <a:moveTo>
                    <a:pt x="54052" y="52175"/>
                  </a:moveTo>
                  <a:lnTo>
                    <a:pt x="54052" y="520175"/>
                  </a:lnTo>
                  <a:lnTo>
                    <a:pt x="882052" y="520175"/>
                  </a:lnTo>
                  <a:lnTo>
                    <a:pt x="882052" y="52175"/>
                  </a:lnTo>
                  <a:close/>
                  <a:moveTo>
                    <a:pt x="0" y="0"/>
                  </a:moveTo>
                  <a:lnTo>
                    <a:pt x="936104" y="0"/>
                  </a:lnTo>
                  <a:lnTo>
                    <a:pt x="936104" y="648000"/>
                  </a:lnTo>
                  <a:lnTo>
                    <a:pt x="0" y="64800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KSO_Shape"/>
            <p:cNvSpPr/>
            <p:nvPr/>
          </p:nvSpPr>
          <p:spPr>
            <a:xfrm>
              <a:off x="5775871" y="1333560"/>
              <a:ext cx="768328" cy="742956"/>
            </a:xfrm>
            <a:custGeom>
              <a:avLst/>
              <a:gdLst/>
              <a:ahLst/>
              <a:cxnLst/>
              <a:rect l="l" t="t" r="r" b="b"/>
              <a:pathLst>
                <a:path w="936104" h="739561">
                  <a:moveTo>
                    <a:pt x="282640" y="667561"/>
                  </a:moveTo>
                  <a:lnTo>
                    <a:pt x="653465" y="667561"/>
                  </a:lnTo>
                  <a:lnTo>
                    <a:pt x="684077" y="739561"/>
                  </a:lnTo>
                  <a:lnTo>
                    <a:pt x="252028" y="739561"/>
                  </a:lnTo>
                  <a:close/>
                  <a:moveTo>
                    <a:pt x="54052" y="52175"/>
                  </a:moveTo>
                  <a:lnTo>
                    <a:pt x="54052" y="520175"/>
                  </a:lnTo>
                  <a:lnTo>
                    <a:pt x="882052" y="520175"/>
                  </a:lnTo>
                  <a:lnTo>
                    <a:pt x="882052" y="52175"/>
                  </a:lnTo>
                  <a:close/>
                  <a:moveTo>
                    <a:pt x="0" y="0"/>
                  </a:moveTo>
                  <a:lnTo>
                    <a:pt x="936104" y="0"/>
                  </a:lnTo>
                  <a:lnTo>
                    <a:pt x="936104" y="648000"/>
                  </a:lnTo>
                  <a:lnTo>
                    <a:pt x="0" y="64800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KSO_Shape"/>
            <p:cNvSpPr/>
            <p:nvPr/>
          </p:nvSpPr>
          <p:spPr>
            <a:xfrm>
              <a:off x="7002114" y="1333560"/>
              <a:ext cx="768328" cy="742956"/>
            </a:xfrm>
            <a:custGeom>
              <a:avLst/>
              <a:gdLst/>
              <a:ahLst/>
              <a:cxnLst/>
              <a:rect l="l" t="t" r="r" b="b"/>
              <a:pathLst>
                <a:path w="936104" h="739561">
                  <a:moveTo>
                    <a:pt x="282640" y="667561"/>
                  </a:moveTo>
                  <a:lnTo>
                    <a:pt x="653465" y="667561"/>
                  </a:lnTo>
                  <a:lnTo>
                    <a:pt x="684077" y="739561"/>
                  </a:lnTo>
                  <a:lnTo>
                    <a:pt x="252028" y="739561"/>
                  </a:lnTo>
                  <a:close/>
                  <a:moveTo>
                    <a:pt x="54052" y="52175"/>
                  </a:moveTo>
                  <a:lnTo>
                    <a:pt x="54052" y="520175"/>
                  </a:lnTo>
                  <a:lnTo>
                    <a:pt x="882052" y="520175"/>
                  </a:lnTo>
                  <a:lnTo>
                    <a:pt x="882052" y="52175"/>
                  </a:lnTo>
                  <a:close/>
                  <a:moveTo>
                    <a:pt x="0" y="0"/>
                  </a:moveTo>
                  <a:lnTo>
                    <a:pt x="936104" y="0"/>
                  </a:lnTo>
                  <a:lnTo>
                    <a:pt x="936104" y="648000"/>
                  </a:lnTo>
                  <a:lnTo>
                    <a:pt x="0" y="64800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KSO_Shape"/>
            <p:cNvSpPr/>
            <p:nvPr/>
          </p:nvSpPr>
          <p:spPr>
            <a:xfrm>
              <a:off x="8228355" y="1333560"/>
              <a:ext cx="768328" cy="742956"/>
            </a:xfrm>
            <a:custGeom>
              <a:avLst/>
              <a:gdLst/>
              <a:ahLst/>
              <a:cxnLst/>
              <a:rect l="l" t="t" r="r" b="b"/>
              <a:pathLst>
                <a:path w="936104" h="739561">
                  <a:moveTo>
                    <a:pt x="282640" y="667561"/>
                  </a:moveTo>
                  <a:lnTo>
                    <a:pt x="653465" y="667561"/>
                  </a:lnTo>
                  <a:lnTo>
                    <a:pt x="684077" y="739561"/>
                  </a:lnTo>
                  <a:lnTo>
                    <a:pt x="252028" y="739561"/>
                  </a:lnTo>
                  <a:close/>
                  <a:moveTo>
                    <a:pt x="54052" y="52175"/>
                  </a:moveTo>
                  <a:lnTo>
                    <a:pt x="54052" y="520175"/>
                  </a:lnTo>
                  <a:lnTo>
                    <a:pt x="882052" y="520175"/>
                  </a:lnTo>
                  <a:lnTo>
                    <a:pt x="882052" y="52175"/>
                  </a:lnTo>
                  <a:close/>
                  <a:moveTo>
                    <a:pt x="0" y="0"/>
                  </a:moveTo>
                  <a:lnTo>
                    <a:pt x="936104" y="0"/>
                  </a:lnTo>
                  <a:lnTo>
                    <a:pt x="936104" y="648000"/>
                  </a:lnTo>
                  <a:lnTo>
                    <a:pt x="0" y="64800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99572" y="1919617"/>
            <a:ext cx="5673806" cy="461665"/>
            <a:chOff x="1949536" y="1919616"/>
            <a:chExt cx="6146623" cy="461665"/>
          </a:xfrm>
        </p:grpSpPr>
        <p:sp>
          <p:nvSpPr>
            <p:cNvPr id="20" name="KSO_Shape"/>
            <p:cNvSpPr/>
            <p:nvPr/>
          </p:nvSpPr>
          <p:spPr>
            <a:xfrm>
              <a:off x="1949536" y="1919616"/>
              <a:ext cx="6146623" cy="461665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591808" y="1919616"/>
              <a:ext cx="2593557" cy="461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APP &amp; BROWSER</a:t>
              </a:r>
              <a:endPara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12803" y="2365978"/>
            <a:ext cx="1323685" cy="707065"/>
            <a:chOff x="4633201" y="2365978"/>
            <a:chExt cx="1389035" cy="99190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9305" y="2591183"/>
              <a:ext cx="457066" cy="670689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3201" y="2763476"/>
              <a:ext cx="339652" cy="49839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458718" y="2839767"/>
              <a:ext cx="563518" cy="518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LVS</a:t>
              </a:r>
              <a:endParaRPr lang="zh-CN" altLang="en-US" dirty="0"/>
            </a:p>
          </p:txBody>
        </p:sp>
        <p:sp>
          <p:nvSpPr>
            <p:cNvPr id="29" name="KSO_Shape"/>
            <p:cNvSpPr/>
            <p:nvPr/>
          </p:nvSpPr>
          <p:spPr>
            <a:xfrm rot="5400000">
              <a:off x="5007983" y="2501916"/>
              <a:ext cx="372095" cy="100219"/>
            </a:xfrm>
            <a:custGeom>
              <a:avLst/>
              <a:gdLst>
                <a:gd name="connsiteX0" fmla="*/ 360040 w 576064"/>
                <a:gd name="connsiteY0" fmla="*/ 0 h 250588"/>
                <a:gd name="connsiteX1" fmla="*/ 576064 w 576064"/>
                <a:gd name="connsiteY1" fmla="*/ 125294 h 250588"/>
                <a:gd name="connsiteX2" fmla="*/ 360040 w 576064"/>
                <a:gd name="connsiteY2" fmla="*/ 250588 h 250588"/>
                <a:gd name="connsiteX3" fmla="*/ 360040 w 576064"/>
                <a:gd name="connsiteY3" fmla="*/ 143294 h 250588"/>
                <a:gd name="connsiteX4" fmla="*/ 0 w 576064"/>
                <a:gd name="connsiteY4" fmla="*/ 143294 h 250588"/>
                <a:gd name="connsiteX5" fmla="*/ 0 w 576064"/>
                <a:gd name="connsiteY5" fmla="*/ 107294 h 250588"/>
                <a:gd name="connsiteX6" fmla="*/ 360040 w 576064"/>
                <a:gd name="connsiteY6" fmla="*/ 107294 h 25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250588">
                  <a:moveTo>
                    <a:pt x="360040" y="0"/>
                  </a:moveTo>
                  <a:lnTo>
                    <a:pt x="576064" y="125294"/>
                  </a:lnTo>
                  <a:lnTo>
                    <a:pt x="360040" y="250588"/>
                  </a:lnTo>
                  <a:lnTo>
                    <a:pt x="360040" y="143294"/>
                  </a:lnTo>
                  <a:lnTo>
                    <a:pt x="0" y="143294"/>
                  </a:lnTo>
                  <a:lnTo>
                    <a:pt x="0" y="107294"/>
                  </a:lnTo>
                  <a:lnTo>
                    <a:pt x="360040" y="1072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445" y="3213668"/>
            <a:ext cx="435562" cy="478091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3164437" y="339471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Nginx</a:t>
            </a:r>
            <a:endParaRPr lang="zh-CN" altLang="en-US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54" y="3964802"/>
            <a:ext cx="435562" cy="47809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00" y="3964802"/>
            <a:ext cx="435562" cy="478091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 bwMode="auto">
          <a:xfrm flipH="1">
            <a:off x="4093436" y="2993498"/>
            <a:ext cx="768188" cy="331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箭头连接符 52"/>
          <p:cNvCxnSpPr>
            <a:endCxn id="39" idx="0"/>
          </p:cNvCxnSpPr>
          <p:nvPr/>
        </p:nvCxnSpPr>
        <p:spPr bwMode="auto">
          <a:xfrm>
            <a:off x="4866348" y="2993499"/>
            <a:ext cx="3588" cy="9713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/>
          <p:cNvCxnSpPr>
            <a:endCxn id="40" idx="0"/>
          </p:cNvCxnSpPr>
          <p:nvPr/>
        </p:nvCxnSpPr>
        <p:spPr bwMode="auto">
          <a:xfrm>
            <a:off x="4870015" y="2993499"/>
            <a:ext cx="1532166" cy="9713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868" y="3964803"/>
            <a:ext cx="435562" cy="478091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437" y="3964803"/>
            <a:ext cx="435562" cy="478091"/>
          </a:xfrm>
          <a:prstGeom prst="rect">
            <a:avLst/>
          </a:prstGeom>
        </p:spPr>
      </p:pic>
      <p:cxnSp>
        <p:nvCxnSpPr>
          <p:cNvPr id="70" name="直接箭头连接符 69"/>
          <p:cNvCxnSpPr>
            <a:endCxn id="66" idx="0"/>
          </p:cNvCxnSpPr>
          <p:nvPr/>
        </p:nvCxnSpPr>
        <p:spPr bwMode="auto">
          <a:xfrm flipH="1">
            <a:off x="3569649" y="3681638"/>
            <a:ext cx="401394" cy="283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箭头连接符 70"/>
          <p:cNvCxnSpPr>
            <a:endCxn id="67" idx="0"/>
          </p:cNvCxnSpPr>
          <p:nvPr/>
        </p:nvCxnSpPr>
        <p:spPr bwMode="auto">
          <a:xfrm>
            <a:off x="3958124" y="3681638"/>
            <a:ext cx="353094" cy="283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文本框 76"/>
          <p:cNvSpPr txBox="1"/>
          <p:nvPr/>
        </p:nvSpPr>
        <p:spPr>
          <a:xfrm>
            <a:off x="3299104" y="4383149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Jetty1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4056200" y="4383149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Jetty2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4491622" y="4383149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Nginx+Jetty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6043462" y="4385254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Nginx+Jetty</a:t>
            </a:r>
            <a:endParaRPr lang="zh-CN" altLang="en-US" dirty="0"/>
          </a:p>
        </p:txBody>
      </p:sp>
      <p:sp>
        <p:nvSpPr>
          <p:cNvPr id="91" name="圆柱形 90"/>
          <p:cNvSpPr/>
          <p:nvPr/>
        </p:nvSpPr>
        <p:spPr bwMode="auto">
          <a:xfrm>
            <a:off x="7240083" y="5397439"/>
            <a:ext cx="1219697" cy="345646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02325" indent="134108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804649" indent="268216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206974" indent="402325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609298" indent="536433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682164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218597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755029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291462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3847764" y="5221020"/>
            <a:ext cx="2142688" cy="652660"/>
            <a:chOff x="3742058" y="5412782"/>
            <a:chExt cx="2321245" cy="652660"/>
          </a:xfrm>
        </p:grpSpPr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517" y="5412782"/>
              <a:ext cx="471859" cy="478091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590" y="5412782"/>
              <a:ext cx="471859" cy="478091"/>
            </a:xfrm>
            <a:prstGeom prst="rect">
              <a:avLst/>
            </a:prstGeom>
          </p:spPr>
        </p:pic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444" y="5412782"/>
              <a:ext cx="471859" cy="478091"/>
            </a:xfrm>
            <a:prstGeom prst="rect">
              <a:avLst/>
            </a:prstGeom>
          </p:spPr>
        </p:pic>
        <p:cxnSp>
          <p:nvCxnSpPr>
            <p:cNvPr id="102" name="直接箭头连接符 101"/>
            <p:cNvCxnSpPr/>
            <p:nvPr/>
          </p:nvCxnSpPr>
          <p:spPr bwMode="auto">
            <a:xfrm>
              <a:off x="4184672" y="5748192"/>
              <a:ext cx="502845" cy="30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H="1">
              <a:off x="4202440" y="5524440"/>
              <a:ext cx="5337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>
              <a:off x="5092696" y="5524440"/>
              <a:ext cx="5855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直接箭头连接符 111"/>
            <p:cNvCxnSpPr/>
            <p:nvPr/>
          </p:nvCxnSpPr>
          <p:spPr bwMode="auto">
            <a:xfrm>
              <a:off x="5092696" y="5748727"/>
              <a:ext cx="502845" cy="30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" name="文本框 112"/>
            <p:cNvSpPr txBox="1"/>
            <p:nvPr/>
          </p:nvSpPr>
          <p:spPr>
            <a:xfrm>
              <a:off x="4459819" y="5803832"/>
              <a:ext cx="8877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Zookeeper</a:t>
              </a:r>
              <a:endParaRPr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3742058" y="5803832"/>
              <a:ext cx="4796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Kiev</a:t>
              </a:r>
              <a:endParaRPr lang="zh-CN" altLang="en-US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540338" y="5803832"/>
              <a:ext cx="4796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Kiev</a:t>
              </a:r>
              <a:endParaRPr lang="zh-CN" altLang="en-US" dirty="0"/>
            </a:p>
          </p:txBody>
        </p:sp>
      </p:grpSp>
      <p:cxnSp>
        <p:nvCxnSpPr>
          <p:cNvPr id="117" name="直接箭头连接符 116"/>
          <p:cNvCxnSpPr/>
          <p:nvPr/>
        </p:nvCxnSpPr>
        <p:spPr bwMode="auto">
          <a:xfrm>
            <a:off x="4847247" y="4616417"/>
            <a:ext cx="0" cy="5408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圆角矩形 117"/>
          <p:cNvSpPr/>
          <p:nvPr/>
        </p:nvSpPr>
        <p:spPr bwMode="auto">
          <a:xfrm>
            <a:off x="3653623" y="5157730"/>
            <a:ext cx="2530776" cy="7159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7" name="圆角矩形 126"/>
          <p:cNvSpPr/>
          <p:nvPr/>
        </p:nvSpPr>
        <p:spPr bwMode="auto">
          <a:xfrm>
            <a:off x="2895648" y="3872803"/>
            <a:ext cx="3997455" cy="73743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1503691" y="5314896"/>
            <a:ext cx="894940" cy="507810"/>
            <a:chOff x="980269" y="4527694"/>
            <a:chExt cx="969519" cy="507810"/>
          </a:xfrm>
        </p:grpSpPr>
        <p:grpSp>
          <p:nvGrpSpPr>
            <p:cNvPr id="119" name="组合 118"/>
            <p:cNvGrpSpPr/>
            <p:nvPr/>
          </p:nvGrpSpPr>
          <p:grpSpPr>
            <a:xfrm>
              <a:off x="980269" y="4527694"/>
              <a:ext cx="441916" cy="507810"/>
              <a:chOff x="980269" y="4527694"/>
              <a:chExt cx="441916" cy="507810"/>
            </a:xfrm>
          </p:grpSpPr>
          <p:sp>
            <p:nvSpPr>
              <p:cNvPr id="92" name="圆柱形 91"/>
              <p:cNvSpPr/>
              <p:nvPr/>
            </p:nvSpPr>
            <p:spPr bwMode="auto">
              <a:xfrm>
                <a:off x="980269" y="4527694"/>
                <a:ext cx="294611" cy="488936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l" defTabSz="804649" rtl="0" fontAlgn="base">
                  <a:spcBef>
                    <a:spcPct val="0"/>
                  </a:spcBef>
                  <a:spcAft>
                    <a:spcPct val="0"/>
                  </a:spcAft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02325" indent="134108" algn="l" defTabSz="804649" rtl="0" fontAlgn="base">
                  <a:spcBef>
                    <a:spcPct val="0"/>
                  </a:spcBef>
                  <a:spcAft>
                    <a:spcPct val="0"/>
                  </a:spcAft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804649" indent="268216" algn="l" defTabSz="804649" rtl="0" fontAlgn="base">
                  <a:spcBef>
                    <a:spcPct val="0"/>
                  </a:spcBef>
                  <a:spcAft>
                    <a:spcPct val="0"/>
                  </a:spcAft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206974" indent="402325" algn="l" defTabSz="804649" rtl="0" fontAlgn="base">
                  <a:spcBef>
                    <a:spcPct val="0"/>
                  </a:spcBef>
                  <a:spcAft>
                    <a:spcPct val="0"/>
                  </a:spcAft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609298" indent="536433" algn="l" defTabSz="804649" rtl="0" fontAlgn="base">
                  <a:spcBef>
                    <a:spcPct val="0"/>
                  </a:spcBef>
                  <a:spcAft>
                    <a:spcPct val="0"/>
                  </a:spcAft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682164" algn="l" defTabSz="1072866" rtl="0" eaLnBrk="1" latinLnBrk="0" hangingPunct="1"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3218597" algn="l" defTabSz="1072866" rtl="0" eaLnBrk="1" latinLnBrk="0" hangingPunct="1"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755029" algn="l" defTabSz="1072866" rtl="0" eaLnBrk="1" latinLnBrk="0" hangingPunct="1"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4291462" algn="l" defTabSz="1072866" rtl="0" eaLnBrk="1" latinLnBrk="0" hangingPunct="1"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28" name="圆柱形 127"/>
              <p:cNvSpPr/>
              <p:nvPr/>
            </p:nvSpPr>
            <p:spPr bwMode="auto">
              <a:xfrm>
                <a:off x="1127574" y="4610237"/>
                <a:ext cx="294611" cy="425267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1388523" y="4773894"/>
              <a:ext cx="561265" cy="2616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Redis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951227" y="6036645"/>
            <a:ext cx="980862" cy="507810"/>
            <a:chOff x="980269" y="4527694"/>
            <a:chExt cx="1062600" cy="507810"/>
          </a:xfrm>
        </p:grpSpPr>
        <p:grpSp>
          <p:nvGrpSpPr>
            <p:cNvPr id="136" name="组合 135"/>
            <p:cNvGrpSpPr/>
            <p:nvPr/>
          </p:nvGrpSpPr>
          <p:grpSpPr>
            <a:xfrm>
              <a:off x="980269" y="4527694"/>
              <a:ext cx="441916" cy="507810"/>
              <a:chOff x="980269" y="4527694"/>
              <a:chExt cx="441916" cy="507810"/>
            </a:xfrm>
          </p:grpSpPr>
          <p:sp>
            <p:nvSpPr>
              <p:cNvPr id="138" name="圆柱形 137"/>
              <p:cNvSpPr/>
              <p:nvPr/>
            </p:nvSpPr>
            <p:spPr bwMode="auto">
              <a:xfrm>
                <a:off x="980269" y="4527694"/>
                <a:ext cx="294611" cy="488936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l" defTabSz="804649" rtl="0" fontAlgn="base">
                  <a:spcBef>
                    <a:spcPct val="0"/>
                  </a:spcBef>
                  <a:spcAft>
                    <a:spcPct val="0"/>
                  </a:spcAft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02325" indent="134108" algn="l" defTabSz="804649" rtl="0" fontAlgn="base">
                  <a:spcBef>
                    <a:spcPct val="0"/>
                  </a:spcBef>
                  <a:spcAft>
                    <a:spcPct val="0"/>
                  </a:spcAft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804649" indent="268216" algn="l" defTabSz="804649" rtl="0" fontAlgn="base">
                  <a:spcBef>
                    <a:spcPct val="0"/>
                  </a:spcBef>
                  <a:spcAft>
                    <a:spcPct val="0"/>
                  </a:spcAft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206974" indent="402325" algn="l" defTabSz="804649" rtl="0" fontAlgn="base">
                  <a:spcBef>
                    <a:spcPct val="0"/>
                  </a:spcBef>
                  <a:spcAft>
                    <a:spcPct val="0"/>
                  </a:spcAft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609298" indent="536433" algn="l" defTabSz="804649" rtl="0" fontAlgn="base">
                  <a:spcBef>
                    <a:spcPct val="0"/>
                  </a:spcBef>
                  <a:spcAft>
                    <a:spcPct val="0"/>
                  </a:spcAft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682164" algn="l" defTabSz="1072866" rtl="0" eaLnBrk="1" latinLnBrk="0" hangingPunct="1"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3218597" algn="l" defTabSz="1072866" rtl="0" eaLnBrk="1" latinLnBrk="0" hangingPunct="1"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755029" algn="l" defTabSz="1072866" rtl="0" eaLnBrk="1" latinLnBrk="0" hangingPunct="1"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4291462" algn="l" defTabSz="1072866" rtl="0" eaLnBrk="1" latinLnBrk="0" hangingPunct="1"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9" name="圆柱形 138"/>
              <p:cNvSpPr/>
              <p:nvPr/>
            </p:nvSpPr>
            <p:spPr bwMode="auto">
              <a:xfrm>
                <a:off x="1127574" y="4610237"/>
                <a:ext cx="294611" cy="425267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37" name="文本框 136"/>
            <p:cNvSpPr txBox="1"/>
            <p:nvPr/>
          </p:nvSpPr>
          <p:spPr>
            <a:xfrm>
              <a:off x="1388523" y="4773894"/>
              <a:ext cx="654346" cy="2616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MySQL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2019492" y="6036645"/>
            <a:ext cx="1145009" cy="507810"/>
            <a:chOff x="980269" y="4527694"/>
            <a:chExt cx="1240426" cy="507810"/>
          </a:xfrm>
        </p:grpSpPr>
        <p:grpSp>
          <p:nvGrpSpPr>
            <p:cNvPr id="141" name="组合 140"/>
            <p:cNvGrpSpPr/>
            <p:nvPr/>
          </p:nvGrpSpPr>
          <p:grpSpPr>
            <a:xfrm>
              <a:off x="980269" y="4527694"/>
              <a:ext cx="441916" cy="507810"/>
              <a:chOff x="980269" y="4527694"/>
              <a:chExt cx="441916" cy="507810"/>
            </a:xfrm>
          </p:grpSpPr>
          <p:sp>
            <p:nvSpPr>
              <p:cNvPr id="143" name="圆柱形 142"/>
              <p:cNvSpPr/>
              <p:nvPr/>
            </p:nvSpPr>
            <p:spPr bwMode="auto">
              <a:xfrm>
                <a:off x="980269" y="4527694"/>
                <a:ext cx="294611" cy="488936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l" defTabSz="804649" rtl="0" fontAlgn="base">
                  <a:spcBef>
                    <a:spcPct val="0"/>
                  </a:spcBef>
                  <a:spcAft>
                    <a:spcPct val="0"/>
                  </a:spcAft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02325" indent="134108" algn="l" defTabSz="804649" rtl="0" fontAlgn="base">
                  <a:spcBef>
                    <a:spcPct val="0"/>
                  </a:spcBef>
                  <a:spcAft>
                    <a:spcPct val="0"/>
                  </a:spcAft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804649" indent="268216" algn="l" defTabSz="804649" rtl="0" fontAlgn="base">
                  <a:spcBef>
                    <a:spcPct val="0"/>
                  </a:spcBef>
                  <a:spcAft>
                    <a:spcPct val="0"/>
                  </a:spcAft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206974" indent="402325" algn="l" defTabSz="804649" rtl="0" fontAlgn="base">
                  <a:spcBef>
                    <a:spcPct val="0"/>
                  </a:spcBef>
                  <a:spcAft>
                    <a:spcPct val="0"/>
                  </a:spcAft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609298" indent="536433" algn="l" defTabSz="804649" rtl="0" fontAlgn="base">
                  <a:spcBef>
                    <a:spcPct val="0"/>
                  </a:spcBef>
                  <a:spcAft>
                    <a:spcPct val="0"/>
                  </a:spcAft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682164" algn="l" defTabSz="1072866" rtl="0" eaLnBrk="1" latinLnBrk="0" hangingPunct="1"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3218597" algn="l" defTabSz="1072866" rtl="0" eaLnBrk="1" latinLnBrk="0" hangingPunct="1"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755029" algn="l" defTabSz="1072866" rtl="0" eaLnBrk="1" latinLnBrk="0" hangingPunct="1"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4291462" algn="l" defTabSz="1072866" rtl="0" eaLnBrk="1" latinLnBrk="0" hangingPunct="1">
                  <a:defRPr sz="1500"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4" name="圆柱形 143"/>
              <p:cNvSpPr/>
              <p:nvPr/>
            </p:nvSpPr>
            <p:spPr bwMode="auto">
              <a:xfrm>
                <a:off x="1127574" y="4610237"/>
                <a:ext cx="294611" cy="425267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42" name="文本框 141"/>
            <p:cNvSpPr txBox="1"/>
            <p:nvPr/>
          </p:nvSpPr>
          <p:spPr>
            <a:xfrm>
              <a:off x="1388523" y="4773894"/>
              <a:ext cx="832172" cy="2616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tx1"/>
                  </a:solidFill>
                </a:rPr>
                <a:t>MongoDB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6" name="圆角矩形 145"/>
          <p:cNvSpPr/>
          <p:nvPr/>
        </p:nvSpPr>
        <p:spPr bwMode="auto">
          <a:xfrm>
            <a:off x="703495" y="5157310"/>
            <a:ext cx="2536422" cy="160139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47" name="直接箭头连接符 146"/>
          <p:cNvCxnSpPr>
            <a:endCxn id="146" idx="0"/>
          </p:cNvCxnSpPr>
          <p:nvPr/>
        </p:nvCxnSpPr>
        <p:spPr bwMode="auto">
          <a:xfrm flipH="1">
            <a:off x="1971707" y="4614313"/>
            <a:ext cx="2903772" cy="5429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0" name="图片 1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06" y="6094070"/>
            <a:ext cx="435562" cy="478091"/>
          </a:xfrm>
          <a:prstGeom prst="rect">
            <a:avLst/>
          </a:prstGeom>
        </p:spPr>
      </p:pic>
      <p:sp>
        <p:nvSpPr>
          <p:cNvPr id="151" name="文本框 150"/>
          <p:cNvSpPr txBox="1"/>
          <p:nvPr/>
        </p:nvSpPr>
        <p:spPr>
          <a:xfrm>
            <a:off x="3862774" y="6502312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Task</a:t>
            </a:r>
            <a:endParaRPr lang="zh-CN" altLang="en-US" dirty="0"/>
          </a:p>
        </p:txBody>
      </p:sp>
      <p:pic>
        <p:nvPicPr>
          <p:cNvPr id="153" name="图片 1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182" y="6088966"/>
            <a:ext cx="435562" cy="478091"/>
          </a:xfrm>
          <a:prstGeom prst="rect">
            <a:avLst/>
          </a:prstGeom>
        </p:spPr>
      </p:pic>
      <p:sp>
        <p:nvSpPr>
          <p:cNvPr id="154" name="文本框 153"/>
          <p:cNvSpPr txBox="1"/>
          <p:nvPr/>
        </p:nvSpPr>
        <p:spPr>
          <a:xfrm>
            <a:off x="4700950" y="6497208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Task</a:t>
            </a:r>
            <a:endParaRPr lang="zh-CN" altLang="en-US" dirty="0"/>
          </a:p>
        </p:txBody>
      </p:sp>
      <p:pic>
        <p:nvPicPr>
          <p:cNvPr id="155" name="图片 1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00" y="6088966"/>
            <a:ext cx="435562" cy="478091"/>
          </a:xfrm>
          <a:prstGeom prst="rect">
            <a:avLst/>
          </a:prstGeom>
        </p:spPr>
      </p:pic>
      <p:sp>
        <p:nvSpPr>
          <p:cNvPr id="156" name="文本框 150"/>
          <p:cNvSpPr txBox="1"/>
          <p:nvPr/>
        </p:nvSpPr>
        <p:spPr>
          <a:xfrm>
            <a:off x="5584668" y="6497208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02325" indent="134108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804649" indent="268216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206974" indent="402325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609298" indent="536433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682164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218597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755029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291462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100" dirty="0" smtClean="0"/>
              <a:t>Task</a:t>
            </a:r>
            <a:endParaRPr lang="zh-CN" altLang="en-US" dirty="0"/>
          </a:p>
        </p:txBody>
      </p:sp>
      <p:sp>
        <p:nvSpPr>
          <p:cNvPr id="157" name="圆角矩形 156"/>
          <p:cNvSpPr/>
          <p:nvPr/>
        </p:nvSpPr>
        <p:spPr bwMode="auto">
          <a:xfrm>
            <a:off x="3672888" y="6049703"/>
            <a:ext cx="2530776" cy="7159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59" name="直接箭头连接符 158"/>
          <p:cNvCxnSpPr>
            <a:stCxn id="118" idx="1"/>
          </p:cNvCxnSpPr>
          <p:nvPr/>
        </p:nvCxnSpPr>
        <p:spPr bwMode="auto">
          <a:xfrm flipH="1">
            <a:off x="3232480" y="5515705"/>
            <a:ext cx="4211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直接箭头连接符 161"/>
          <p:cNvCxnSpPr>
            <a:stCxn id="157" idx="1"/>
          </p:cNvCxnSpPr>
          <p:nvPr/>
        </p:nvCxnSpPr>
        <p:spPr bwMode="auto">
          <a:xfrm flipH="1">
            <a:off x="3247510" y="6407678"/>
            <a:ext cx="4253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" name="圆柱形 166"/>
          <p:cNvSpPr/>
          <p:nvPr/>
        </p:nvSpPr>
        <p:spPr bwMode="auto">
          <a:xfrm>
            <a:off x="7240083" y="5754073"/>
            <a:ext cx="1219697" cy="334893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02325" indent="134108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804649" indent="268216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206974" indent="402325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609298" indent="536433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682164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218597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755029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291462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8" name="圆柱形 167"/>
          <p:cNvSpPr/>
          <p:nvPr/>
        </p:nvSpPr>
        <p:spPr bwMode="auto">
          <a:xfrm>
            <a:off x="7240083" y="6097331"/>
            <a:ext cx="1219697" cy="310348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02325" indent="134108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804649" indent="268216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206974" indent="402325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609298" indent="536433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682164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218597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755029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291462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9" name="圆角矩形 168"/>
          <p:cNvSpPr/>
          <p:nvPr/>
        </p:nvSpPr>
        <p:spPr bwMode="auto">
          <a:xfrm>
            <a:off x="6573893" y="5180753"/>
            <a:ext cx="2536422" cy="160139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70" name="直接箭头连接符 169"/>
          <p:cNvCxnSpPr/>
          <p:nvPr/>
        </p:nvCxnSpPr>
        <p:spPr bwMode="auto">
          <a:xfrm>
            <a:off x="4829900" y="4623732"/>
            <a:ext cx="2969793" cy="557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文本框 172"/>
          <p:cNvSpPr txBox="1"/>
          <p:nvPr/>
        </p:nvSpPr>
        <p:spPr>
          <a:xfrm>
            <a:off x="6605120" y="6221913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File</a:t>
            </a:r>
          </a:p>
          <a:p>
            <a:r>
              <a:rPr lang="en-US" altLang="zh-CN" sz="1100" dirty="0"/>
              <a:t>Storage</a:t>
            </a:r>
            <a:endParaRPr lang="zh-CN" altLang="en-US" dirty="0"/>
          </a:p>
        </p:txBody>
      </p:sp>
      <p:sp>
        <p:nvSpPr>
          <p:cNvPr id="174" name="圆柱形 173"/>
          <p:cNvSpPr/>
          <p:nvPr/>
        </p:nvSpPr>
        <p:spPr bwMode="auto">
          <a:xfrm>
            <a:off x="7240083" y="6398835"/>
            <a:ext cx="1219697" cy="310348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02325" indent="134108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804649" indent="268216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206974" indent="402325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609298" indent="536433" algn="l" defTabSz="804649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682164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3218597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755029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4291462" algn="l" defTabSz="1072866" rtl="0" eaLnBrk="1" latinLnBrk="0" hangingPunct="1">
              <a:defRPr sz="15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8442436" y="5442794"/>
            <a:ext cx="45076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MFS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NFS</a:t>
            </a:r>
          </a:p>
          <a:p>
            <a:endParaRPr lang="en-US" altLang="zh-CN" sz="1100" dirty="0" smtClean="0">
              <a:solidFill>
                <a:schemeClr val="accent1"/>
              </a:solidFill>
            </a:endParaRPr>
          </a:p>
          <a:p>
            <a:r>
              <a:rPr lang="en-US" altLang="zh-CN" sz="1100" dirty="0" smtClean="0"/>
              <a:t>DFS</a:t>
            </a:r>
          </a:p>
        </p:txBody>
      </p:sp>
      <p:sp>
        <p:nvSpPr>
          <p:cNvPr id="184" name="KSO_Shape"/>
          <p:cNvSpPr>
            <a:spLocks/>
          </p:cNvSpPr>
          <p:nvPr/>
        </p:nvSpPr>
        <p:spPr bwMode="auto">
          <a:xfrm>
            <a:off x="1316233" y="3834582"/>
            <a:ext cx="986234" cy="335456"/>
          </a:xfrm>
          <a:custGeom>
            <a:avLst/>
            <a:gdLst>
              <a:gd name="T0" fmla="*/ 1677255 w 5345"/>
              <a:gd name="T1" fmla="*/ 537838 h 2936"/>
              <a:gd name="T2" fmla="*/ 1647317 w 5345"/>
              <a:gd name="T3" fmla="*/ 452541 h 2936"/>
              <a:gd name="T4" fmla="*/ 1599915 w 5345"/>
              <a:gd name="T5" fmla="*/ 377950 h 2936"/>
              <a:gd name="T6" fmla="*/ 1536831 w 5345"/>
              <a:gd name="T7" fmla="*/ 316208 h 2936"/>
              <a:gd name="T8" fmla="*/ 1460916 w 5345"/>
              <a:gd name="T9" fmla="*/ 270168 h 2936"/>
              <a:gd name="T10" fmla="*/ 1374665 w 5345"/>
              <a:gd name="T11" fmla="*/ 242331 h 2936"/>
              <a:gd name="T12" fmla="*/ 1300176 w 5345"/>
              <a:gd name="T13" fmla="*/ 234836 h 2936"/>
              <a:gd name="T14" fmla="*/ 1228181 w 5345"/>
              <a:gd name="T15" fmla="*/ 241617 h 2936"/>
              <a:gd name="T16" fmla="*/ 1160820 w 5345"/>
              <a:gd name="T17" fmla="*/ 261246 h 2936"/>
              <a:gd name="T18" fmla="*/ 1098805 w 5345"/>
              <a:gd name="T19" fmla="*/ 291582 h 2936"/>
              <a:gd name="T20" fmla="*/ 1071718 w 5345"/>
              <a:gd name="T21" fmla="*/ 252324 h 2936"/>
              <a:gd name="T22" fmla="*/ 1034652 w 5345"/>
              <a:gd name="T23" fmla="*/ 179874 h 2936"/>
              <a:gd name="T24" fmla="*/ 984042 w 5345"/>
              <a:gd name="T25" fmla="*/ 117418 h 2936"/>
              <a:gd name="T26" fmla="*/ 921671 w 5345"/>
              <a:gd name="T27" fmla="*/ 66025 h 2936"/>
              <a:gd name="T28" fmla="*/ 849676 w 5345"/>
              <a:gd name="T29" fmla="*/ 28195 h 2936"/>
              <a:gd name="T30" fmla="*/ 770554 w 5345"/>
              <a:gd name="T31" fmla="*/ 6067 h 2936"/>
              <a:gd name="T32" fmla="*/ 702480 w 5345"/>
              <a:gd name="T33" fmla="*/ 0 h 2936"/>
              <a:gd name="T34" fmla="*/ 651870 w 5345"/>
              <a:gd name="T35" fmla="*/ 2855 h 2936"/>
              <a:gd name="T36" fmla="*/ 565619 w 5345"/>
              <a:gd name="T37" fmla="*/ 24269 h 2936"/>
              <a:gd name="T38" fmla="*/ 480081 w 5345"/>
              <a:gd name="T39" fmla="*/ 68167 h 2936"/>
              <a:gd name="T40" fmla="*/ 407731 w 5345"/>
              <a:gd name="T41" fmla="*/ 130623 h 2936"/>
              <a:gd name="T42" fmla="*/ 352487 w 5345"/>
              <a:gd name="T43" fmla="*/ 208426 h 2936"/>
              <a:gd name="T44" fmla="*/ 317203 w 5345"/>
              <a:gd name="T45" fmla="*/ 298720 h 2936"/>
              <a:gd name="T46" fmla="*/ 305798 w 5345"/>
              <a:gd name="T47" fmla="*/ 367600 h 2936"/>
              <a:gd name="T48" fmla="*/ 304729 w 5345"/>
              <a:gd name="T49" fmla="*/ 410427 h 2936"/>
              <a:gd name="T50" fmla="*/ 301165 w 5345"/>
              <a:gd name="T51" fmla="*/ 445760 h 2936"/>
              <a:gd name="T52" fmla="*/ 240219 w 5345"/>
              <a:gd name="T53" fmla="*/ 451827 h 2936"/>
              <a:gd name="T54" fmla="*/ 170719 w 5345"/>
              <a:gd name="T55" fmla="*/ 475382 h 2936"/>
              <a:gd name="T56" fmla="*/ 109417 w 5345"/>
              <a:gd name="T57" fmla="*/ 514283 h 2936"/>
              <a:gd name="T58" fmla="*/ 60233 w 5345"/>
              <a:gd name="T59" fmla="*/ 566747 h 2936"/>
              <a:gd name="T60" fmla="*/ 23879 w 5345"/>
              <a:gd name="T61" fmla="*/ 629560 h 2936"/>
              <a:gd name="T62" fmla="*/ 3564 w 5345"/>
              <a:gd name="T63" fmla="*/ 701296 h 2936"/>
              <a:gd name="T64" fmla="*/ 713 w 5345"/>
              <a:gd name="T65" fmla="*/ 761967 h 2936"/>
              <a:gd name="T66" fmla="*/ 12831 w 5345"/>
              <a:gd name="T67" fmla="*/ 833703 h 2936"/>
              <a:gd name="T68" fmla="*/ 40987 w 5345"/>
              <a:gd name="T69" fmla="*/ 898301 h 2936"/>
              <a:gd name="T70" fmla="*/ 83399 w 5345"/>
              <a:gd name="T71" fmla="*/ 954333 h 2936"/>
              <a:gd name="T72" fmla="*/ 137217 w 5345"/>
              <a:gd name="T73" fmla="*/ 998945 h 2936"/>
              <a:gd name="T74" fmla="*/ 200658 w 5345"/>
              <a:gd name="T75" fmla="*/ 1030351 h 2936"/>
              <a:gd name="T76" fmla="*/ 271226 w 5345"/>
              <a:gd name="T77" fmla="*/ 1046055 h 2936"/>
              <a:gd name="T78" fmla="*/ 1668702 w 5345"/>
              <a:gd name="T79" fmla="*/ 1046768 h 2936"/>
              <a:gd name="T80" fmla="*/ 1700778 w 5345"/>
              <a:gd name="T81" fmla="*/ 1046768 h 2936"/>
              <a:gd name="T82" fmla="*/ 1755665 w 5345"/>
              <a:gd name="T83" fmla="*/ 1034277 h 2936"/>
              <a:gd name="T84" fmla="*/ 1804493 w 5345"/>
              <a:gd name="T85" fmla="*/ 1008938 h 2936"/>
              <a:gd name="T86" fmla="*/ 1845836 w 5345"/>
              <a:gd name="T87" fmla="*/ 973248 h 2936"/>
              <a:gd name="T88" fmla="*/ 1877557 w 5345"/>
              <a:gd name="T89" fmla="*/ 928637 h 2936"/>
              <a:gd name="T90" fmla="*/ 1897872 w 5345"/>
              <a:gd name="T91" fmla="*/ 876887 h 2936"/>
              <a:gd name="T92" fmla="*/ 1905000 w 5345"/>
              <a:gd name="T93" fmla="*/ 819784 h 2936"/>
              <a:gd name="T94" fmla="*/ 1900723 w 5345"/>
              <a:gd name="T95" fmla="*/ 775172 h 2936"/>
              <a:gd name="T96" fmla="*/ 1883259 w 5345"/>
              <a:gd name="T97" fmla="*/ 723066 h 2936"/>
              <a:gd name="T98" fmla="*/ 1855103 w 5345"/>
              <a:gd name="T99" fmla="*/ 677741 h 2936"/>
              <a:gd name="T100" fmla="*/ 1816967 w 5345"/>
              <a:gd name="T101" fmla="*/ 640624 h 2936"/>
              <a:gd name="T102" fmla="*/ 1770991 w 5345"/>
              <a:gd name="T103" fmla="*/ 612786 h 2936"/>
              <a:gd name="T104" fmla="*/ 1718955 w 5345"/>
              <a:gd name="T105" fmla="*/ 59672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5" name="KSO_Shape"/>
          <p:cNvSpPr>
            <a:spLocks/>
          </p:cNvSpPr>
          <p:nvPr/>
        </p:nvSpPr>
        <p:spPr bwMode="auto">
          <a:xfrm>
            <a:off x="1320312" y="4238369"/>
            <a:ext cx="986234" cy="335456"/>
          </a:xfrm>
          <a:custGeom>
            <a:avLst/>
            <a:gdLst>
              <a:gd name="T0" fmla="*/ 1677255 w 5345"/>
              <a:gd name="T1" fmla="*/ 537838 h 2936"/>
              <a:gd name="T2" fmla="*/ 1647317 w 5345"/>
              <a:gd name="T3" fmla="*/ 452541 h 2936"/>
              <a:gd name="T4" fmla="*/ 1599915 w 5345"/>
              <a:gd name="T5" fmla="*/ 377950 h 2936"/>
              <a:gd name="T6" fmla="*/ 1536831 w 5345"/>
              <a:gd name="T7" fmla="*/ 316208 h 2936"/>
              <a:gd name="T8" fmla="*/ 1460916 w 5345"/>
              <a:gd name="T9" fmla="*/ 270168 h 2936"/>
              <a:gd name="T10" fmla="*/ 1374665 w 5345"/>
              <a:gd name="T11" fmla="*/ 242331 h 2936"/>
              <a:gd name="T12" fmla="*/ 1300176 w 5345"/>
              <a:gd name="T13" fmla="*/ 234836 h 2936"/>
              <a:gd name="T14" fmla="*/ 1228181 w 5345"/>
              <a:gd name="T15" fmla="*/ 241617 h 2936"/>
              <a:gd name="T16" fmla="*/ 1160820 w 5345"/>
              <a:gd name="T17" fmla="*/ 261246 h 2936"/>
              <a:gd name="T18" fmla="*/ 1098805 w 5345"/>
              <a:gd name="T19" fmla="*/ 291582 h 2936"/>
              <a:gd name="T20" fmla="*/ 1071718 w 5345"/>
              <a:gd name="T21" fmla="*/ 252324 h 2936"/>
              <a:gd name="T22" fmla="*/ 1034652 w 5345"/>
              <a:gd name="T23" fmla="*/ 179874 h 2936"/>
              <a:gd name="T24" fmla="*/ 984042 w 5345"/>
              <a:gd name="T25" fmla="*/ 117418 h 2936"/>
              <a:gd name="T26" fmla="*/ 921671 w 5345"/>
              <a:gd name="T27" fmla="*/ 66025 h 2936"/>
              <a:gd name="T28" fmla="*/ 849676 w 5345"/>
              <a:gd name="T29" fmla="*/ 28195 h 2936"/>
              <a:gd name="T30" fmla="*/ 770554 w 5345"/>
              <a:gd name="T31" fmla="*/ 6067 h 2936"/>
              <a:gd name="T32" fmla="*/ 702480 w 5345"/>
              <a:gd name="T33" fmla="*/ 0 h 2936"/>
              <a:gd name="T34" fmla="*/ 651870 w 5345"/>
              <a:gd name="T35" fmla="*/ 2855 h 2936"/>
              <a:gd name="T36" fmla="*/ 565619 w 5345"/>
              <a:gd name="T37" fmla="*/ 24269 h 2936"/>
              <a:gd name="T38" fmla="*/ 480081 w 5345"/>
              <a:gd name="T39" fmla="*/ 68167 h 2936"/>
              <a:gd name="T40" fmla="*/ 407731 w 5345"/>
              <a:gd name="T41" fmla="*/ 130623 h 2936"/>
              <a:gd name="T42" fmla="*/ 352487 w 5345"/>
              <a:gd name="T43" fmla="*/ 208426 h 2936"/>
              <a:gd name="T44" fmla="*/ 317203 w 5345"/>
              <a:gd name="T45" fmla="*/ 298720 h 2936"/>
              <a:gd name="T46" fmla="*/ 305798 w 5345"/>
              <a:gd name="T47" fmla="*/ 367600 h 2936"/>
              <a:gd name="T48" fmla="*/ 304729 w 5345"/>
              <a:gd name="T49" fmla="*/ 410427 h 2936"/>
              <a:gd name="T50" fmla="*/ 301165 w 5345"/>
              <a:gd name="T51" fmla="*/ 445760 h 2936"/>
              <a:gd name="T52" fmla="*/ 240219 w 5345"/>
              <a:gd name="T53" fmla="*/ 451827 h 2936"/>
              <a:gd name="T54" fmla="*/ 170719 w 5345"/>
              <a:gd name="T55" fmla="*/ 475382 h 2936"/>
              <a:gd name="T56" fmla="*/ 109417 w 5345"/>
              <a:gd name="T57" fmla="*/ 514283 h 2936"/>
              <a:gd name="T58" fmla="*/ 60233 w 5345"/>
              <a:gd name="T59" fmla="*/ 566747 h 2936"/>
              <a:gd name="T60" fmla="*/ 23879 w 5345"/>
              <a:gd name="T61" fmla="*/ 629560 h 2936"/>
              <a:gd name="T62" fmla="*/ 3564 w 5345"/>
              <a:gd name="T63" fmla="*/ 701296 h 2936"/>
              <a:gd name="T64" fmla="*/ 713 w 5345"/>
              <a:gd name="T65" fmla="*/ 761967 h 2936"/>
              <a:gd name="T66" fmla="*/ 12831 w 5345"/>
              <a:gd name="T67" fmla="*/ 833703 h 2936"/>
              <a:gd name="T68" fmla="*/ 40987 w 5345"/>
              <a:gd name="T69" fmla="*/ 898301 h 2936"/>
              <a:gd name="T70" fmla="*/ 83399 w 5345"/>
              <a:gd name="T71" fmla="*/ 954333 h 2936"/>
              <a:gd name="T72" fmla="*/ 137217 w 5345"/>
              <a:gd name="T73" fmla="*/ 998945 h 2936"/>
              <a:gd name="T74" fmla="*/ 200658 w 5345"/>
              <a:gd name="T75" fmla="*/ 1030351 h 2936"/>
              <a:gd name="T76" fmla="*/ 271226 w 5345"/>
              <a:gd name="T77" fmla="*/ 1046055 h 2936"/>
              <a:gd name="T78" fmla="*/ 1668702 w 5345"/>
              <a:gd name="T79" fmla="*/ 1046768 h 2936"/>
              <a:gd name="T80" fmla="*/ 1700778 w 5345"/>
              <a:gd name="T81" fmla="*/ 1046768 h 2936"/>
              <a:gd name="T82" fmla="*/ 1755665 w 5345"/>
              <a:gd name="T83" fmla="*/ 1034277 h 2936"/>
              <a:gd name="T84" fmla="*/ 1804493 w 5345"/>
              <a:gd name="T85" fmla="*/ 1008938 h 2936"/>
              <a:gd name="T86" fmla="*/ 1845836 w 5345"/>
              <a:gd name="T87" fmla="*/ 973248 h 2936"/>
              <a:gd name="T88" fmla="*/ 1877557 w 5345"/>
              <a:gd name="T89" fmla="*/ 928637 h 2936"/>
              <a:gd name="T90" fmla="*/ 1897872 w 5345"/>
              <a:gd name="T91" fmla="*/ 876887 h 2936"/>
              <a:gd name="T92" fmla="*/ 1905000 w 5345"/>
              <a:gd name="T93" fmla="*/ 819784 h 2936"/>
              <a:gd name="T94" fmla="*/ 1900723 w 5345"/>
              <a:gd name="T95" fmla="*/ 775172 h 2936"/>
              <a:gd name="T96" fmla="*/ 1883259 w 5345"/>
              <a:gd name="T97" fmla="*/ 723066 h 2936"/>
              <a:gd name="T98" fmla="*/ 1855103 w 5345"/>
              <a:gd name="T99" fmla="*/ 677741 h 2936"/>
              <a:gd name="T100" fmla="*/ 1816967 w 5345"/>
              <a:gd name="T101" fmla="*/ 640624 h 2936"/>
              <a:gd name="T102" fmla="*/ 1770991 w 5345"/>
              <a:gd name="T103" fmla="*/ 612786 h 2936"/>
              <a:gd name="T104" fmla="*/ 1718955 w 5345"/>
              <a:gd name="T105" fmla="*/ 59672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6" name="文本框 185"/>
          <p:cNvSpPr txBox="1"/>
          <p:nvPr/>
        </p:nvSpPr>
        <p:spPr>
          <a:xfrm>
            <a:off x="771139" y="3938876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MetaQ</a:t>
            </a:r>
            <a:endParaRPr lang="zh-CN" altLang="en-US" dirty="0"/>
          </a:p>
        </p:txBody>
      </p:sp>
      <p:sp>
        <p:nvSpPr>
          <p:cNvPr id="187" name="文本框 186"/>
          <p:cNvSpPr txBox="1"/>
          <p:nvPr/>
        </p:nvSpPr>
        <p:spPr>
          <a:xfrm>
            <a:off x="799529" y="4292011"/>
            <a:ext cx="559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Config</a:t>
            </a:r>
            <a:endParaRPr lang="zh-CN" altLang="en-US" dirty="0"/>
          </a:p>
        </p:txBody>
      </p:sp>
      <p:cxnSp>
        <p:nvCxnSpPr>
          <p:cNvPr id="188" name="直接箭头连接符 187"/>
          <p:cNvCxnSpPr>
            <a:stCxn id="127" idx="1"/>
          </p:cNvCxnSpPr>
          <p:nvPr/>
        </p:nvCxnSpPr>
        <p:spPr bwMode="auto">
          <a:xfrm flipH="1" flipV="1">
            <a:off x="2286192" y="4103946"/>
            <a:ext cx="609456" cy="1375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接箭头连接符 190"/>
          <p:cNvCxnSpPr>
            <a:stCxn id="127" idx="1"/>
          </p:cNvCxnSpPr>
          <p:nvPr/>
        </p:nvCxnSpPr>
        <p:spPr bwMode="auto">
          <a:xfrm flipH="1">
            <a:off x="2286192" y="4241520"/>
            <a:ext cx="609456" cy="231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661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常用</a:t>
            </a:r>
            <a:r>
              <a:rPr lang="zh-CN" altLang="en-US" dirty="0" smtClean="0"/>
              <a:t>测试工具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SwithHosts</a:t>
            </a:r>
          </a:p>
          <a:p>
            <a:r>
              <a:rPr lang="en-US" altLang="zh-CN" dirty="0" smtClean="0"/>
              <a:t>     Fiddler</a:t>
            </a:r>
          </a:p>
          <a:p>
            <a:r>
              <a:rPr lang="en-US" altLang="zh-CN" dirty="0" smtClean="0"/>
              <a:t>     Xshell</a:t>
            </a:r>
          </a:p>
          <a:p>
            <a:r>
              <a:rPr lang="en-US" altLang="zh-CN" dirty="0" smtClean="0"/>
              <a:t>     Postman</a:t>
            </a:r>
          </a:p>
          <a:p>
            <a:r>
              <a:rPr lang="en-US" altLang="zh-CN" dirty="0" smtClean="0"/>
              <a:t>      SQLyog</a:t>
            </a:r>
          </a:p>
          <a:p>
            <a:r>
              <a:rPr lang="en-US" altLang="zh-CN" dirty="0" smtClean="0"/>
              <a:t>       adb</a:t>
            </a:r>
          </a:p>
          <a:p>
            <a:r>
              <a:rPr lang="en-US" altLang="zh-CN" dirty="0" smtClean="0"/>
              <a:t>       monkey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81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86075"/>
            <a:ext cx="3714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58" y="3429000"/>
            <a:ext cx="381001" cy="39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58" y="1772816"/>
            <a:ext cx="3714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59" y="4139753"/>
            <a:ext cx="447291" cy="36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0" y="4725144"/>
            <a:ext cx="381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59" y="5354289"/>
            <a:ext cx="381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1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安装、卸载测试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安装方式：应用市场、电脑下载</a:t>
            </a:r>
            <a:r>
              <a:rPr lang="en-US" altLang="zh-CN" sz="2000" dirty="0">
                <a:latin typeface="+mj-ea"/>
                <a:ea typeface="+mj-ea"/>
              </a:rPr>
              <a:t>cp</a:t>
            </a:r>
            <a:r>
              <a:rPr lang="zh-CN" altLang="en-US" sz="2000" dirty="0">
                <a:latin typeface="+mj-ea"/>
                <a:ea typeface="+mj-ea"/>
              </a:rPr>
              <a:t>到手机</a:t>
            </a:r>
            <a:r>
              <a:rPr lang="zh-CN" altLang="en-US" sz="2000" dirty="0" smtClean="0">
                <a:latin typeface="+mj-ea"/>
                <a:ea typeface="+mj-ea"/>
              </a:rPr>
              <a:t>安装</a:t>
            </a:r>
            <a:endParaRPr lang="zh-CN" altLang="en-US" sz="2000" dirty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安装</a:t>
            </a:r>
            <a:r>
              <a:rPr lang="zh-CN" altLang="en-US" sz="2000" dirty="0">
                <a:latin typeface="+mj-ea"/>
                <a:ea typeface="+mj-ea"/>
              </a:rPr>
              <a:t>的系统：</a:t>
            </a:r>
            <a:r>
              <a:rPr lang="en-US" altLang="zh-CN" sz="2000" dirty="0">
                <a:latin typeface="+mj-ea"/>
                <a:ea typeface="+mj-ea"/>
              </a:rPr>
              <a:t>Android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en-US" altLang="zh-CN" sz="2000" dirty="0">
                <a:latin typeface="+mj-ea"/>
                <a:ea typeface="+mj-ea"/>
              </a:rPr>
              <a:t>iOS</a:t>
            </a:r>
            <a:r>
              <a:rPr lang="zh-CN" altLang="en-US" sz="2000" dirty="0">
                <a:latin typeface="+mj-ea"/>
                <a:ea typeface="+mj-ea"/>
              </a:rPr>
              <a:t>、</a:t>
            </a:r>
            <a:r>
              <a:rPr lang="en-US" altLang="zh-CN" sz="2000" dirty="0">
                <a:latin typeface="+mj-ea"/>
                <a:ea typeface="+mj-ea"/>
              </a:rPr>
              <a:t>Windows Phone</a:t>
            </a:r>
            <a:r>
              <a:rPr lang="zh-CN" altLang="en-US" sz="2000" dirty="0">
                <a:latin typeface="+mj-ea"/>
                <a:ea typeface="+mj-ea"/>
              </a:rPr>
              <a:t>是否能正常</a:t>
            </a:r>
            <a:r>
              <a:rPr lang="zh-CN" altLang="en-US" sz="2000" dirty="0" smtClean="0">
                <a:latin typeface="+mj-ea"/>
                <a:ea typeface="+mj-ea"/>
              </a:rPr>
              <a:t>安装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取消安装：软件</a:t>
            </a:r>
            <a:r>
              <a:rPr lang="zh-CN" altLang="en-US" sz="2000" dirty="0">
                <a:latin typeface="+mj-ea"/>
                <a:ea typeface="+mj-ea"/>
              </a:rPr>
              <a:t>安装过程是否可以取消，点击取消后，写入的文件是否如概要设计说明</a:t>
            </a:r>
            <a:r>
              <a:rPr lang="zh-CN" altLang="en-US" sz="2000" dirty="0" smtClean="0">
                <a:latin typeface="+mj-ea"/>
                <a:ea typeface="+mj-ea"/>
              </a:rPr>
              <a:t>处理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空间不足提示：安装</a:t>
            </a:r>
            <a:r>
              <a:rPr lang="zh-CN" altLang="en-US" sz="2000" dirty="0">
                <a:latin typeface="+mj-ea"/>
                <a:ea typeface="+mj-ea"/>
              </a:rPr>
              <a:t>空间不足时是否有相应</a:t>
            </a:r>
            <a:r>
              <a:rPr lang="zh-CN" altLang="en-US" sz="2000" dirty="0" smtClean="0">
                <a:latin typeface="+mj-ea"/>
                <a:ea typeface="+mj-ea"/>
              </a:rPr>
              <a:t>提示</a:t>
            </a:r>
            <a:endParaRPr lang="zh-CN" altLang="en-US" sz="2000" dirty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安装</a:t>
            </a:r>
            <a:r>
              <a:rPr lang="zh-CN" altLang="en-US" sz="2000" dirty="0">
                <a:latin typeface="+mj-ea"/>
                <a:ea typeface="+mj-ea"/>
              </a:rPr>
              <a:t>路径：</a:t>
            </a:r>
            <a:r>
              <a:rPr lang="en-US" altLang="zh-CN" sz="2000" dirty="0">
                <a:latin typeface="+mj-ea"/>
                <a:ea typeface="+mj-ea"/>
              </a:rPr>
              <a:t>SD</a:t>
            </a:r>
            <a:r>
              <a:rPr lang="zh-CN" altLang="en-US" sz="2000" dirty="0">
                <a:latin typeface="+mj-ea"/>
                <a:ea typeface="+mj-ea"/>
              </a:rPr>
              <a:t>卡，手机内存，安装后的文件夹及文件</a:t>
            </a:r>
            <a:r>
              <a:rPr lang="zh-CN" altLang="en-US" sz="2000" dirty="0" smtClean="0">
                <a:latin typeface="+mj-ea"/>
                <a:ea typeface="+mj-ea"/>
              </a:rPr>
              <a:t>是   否</a:t>
            </a:r>
            <a:r>
              <a:rPr lang="zh-CN" altLang="en-US" sz="2000" dirty="0">
                <a:latin typeface="+mj-ea"/>
                <a:ea typeface="+mj-ea"/>
              </a:rPr>
              <a:t>写到了指定的目录</a:t>
            </a:r>
            <a:r>
              <a:rPr lang="zh-CN" altLang="en-US" sz="2000" dirty="0" smtClean="0">
                <a:latin typeface="+mj-ea"/>
                <a:ea typeface="+mj-ea"/>
              </a:rPr>
              <a:t>里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安装后是否移除安装包</a:t>
            </a:r>
            <a:endParaRPr lang="en-US" altLang="zh-CN" sz="2000" dirty="0" smtClean="0">
              <a:latin typeface="+mj-ea"/>
              <a:ea typeface="+mj-ea"/>
            </a:endParaRPr>
          </a:p>
          <a:p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直接删除安装文件夹卸载是否有提示信息</a:t>
            </a:r>
            <a:r>
              <a:rPr lang="zh-CN" altLang="en-US" sz="2000" dirty="0" smtClean="0">
                <a:latin typeface="+mj-ea"/>
                <a:ea typeface="+mj-ea"/>
              </a:rPr>
              <a:t>。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测试卸载后文件是否全部删除所有的安装文件夹</a:t>
            </a:r>
            <a:r>
              <a:rPr lang="zh-CN" altLang="en-US" sz="2000" dirty="0" smtClean="0">
                <a:latin typeface="+mj-ea"/>
                <a:ea typeface="+mj-ea"/>
              </a:rPr>
              <a:t>。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卸载过程中出现的意外情况的测试（如死机、断电、重启</a:t>
            </a:r>
            <a:r>
              <a:rPr lang="zh-CN" altLang="en-US" sz="2000" dirty="0" smtClean="0">
                <a:latin typeface="+mj-ea"/>
                <a:ea typeface="+mj-ea"/>
              </a:rPr>
              <a:t>）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卸载是否支持取消功能，单击取消后软件卸载的情况。</a:t>
            </a:r>
          </a:p>
        </p:txBody>
      </p:sp>
    </p:spTree>
    <p:extLst>
      <p:ext uri="{BB962C8B-B14F-4D97-AF65-F5344CB8AC3E}">
        <p14:creationId xmlns:p14="http://schemas.microsoft.com/office/powerpoint/2010/main" val="20743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升级测试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普通</a:t>
            </a:r>
            <a:r>
              <a:rPr lang="zh-CN" altLang="en-US" sz="2000" dirty="0">
                <a:latin typeface="+mj-ea"/>
                <a:ea typeface="+mj-ea"/>
              </a:rPr>
              <a:t>升级</a:t>
            </a:r>
            <a:r>
              <a:rPr lang="zh-CN" altLang="en-US" sz="2000" dirty="0" smtClean="0">
                <a:latin typeface="+mj-ea"/>
                <a:ea typeface="+mj-ea"/>
              </a:rPr>
              <a:t>：用户可以取消，老版本能正常使用，下次启动</a:t>
            </a:r>
            <a:r>
              <a:rPr lang="en-US" altLang="zh-CN" sz="2000" dirty="0" smtClean="0">
                <a:latin typeface="+mj-ea"/>
                <a:ea typeface="+mj-ea"/>
              </a:rPr>
              <a:t>APP</a:t>
            </a:r>
            <a:r>
              <a:rPr lang="zh-CN" altLang="en-US" sz="2000" dirty="0" smtClean="0">
                <a:latin typeface="+mj-ea"/>
                <a:ea typeface="+mj-ea"/>
              </a:rPr>
              <a:t>时仍能出现更新提示；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sz="2000" dirty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强制</a:t>
            </a:r>
            <a:r>
              <a:rPr lang="zh-CN" altLang="en-US" sz="2000" dirty="0">
                <a:latin typeface="+mj-ea"/>
                <a:ea typeface="+mj-ea"/>
              </a:rPr>
              <a:t>升级</a:t>
            </a:r>
            <a:r>
              <a:rPr lang="zh-CN" altLang="en-US" sz="2000" dirty="0" smtClean="0">
                <a:latin typeface="+mj-ea"/>
                <a:ea typeface="+mj-ea"/>
              </a:rPr>
              <a:t>：只能升级才能继续使用，不升级退出应用，再次启动还是提强制升级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</a:rPr>
              <a:t>跨</a:t>
            </a:r>
            <a:r>
              <a:rPr lang="zh-CN" altLang="en-US" sz="2000" dirty="0">
                <a:latin typeface="+mj-ea"/>
              </a:rPr>
              <a:t>版本升级正常</a:t>
            </a:r>
            <a:endParaRPr lang="en-US" altLang="zh-CN" sz="2000" dirty="0">
              <a:latin typeface="+mj-ea"/>
            </a:endParaRPr>
          </a:p>
          <a:p>
            <a:pPr marL="0" indent="0">
              <a:buNone/>
            </a:pP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升级不能覆盖用户数据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51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兼容性测试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 系统兼容</a:t>
            </a:r>
            <a:r>
              <a:rPr lang="zh-CN" altLang="en-US" sz="2000" dirty="0" smtClean="0"/>
              <a:t>：厂商（苹果、</a:t>
            </a:r>
            <a:r>
              <a:rPr lang="en-US" altLang="zh-CN" sz="2000" dirty="0" smtClean="0"/>
              <a:t>OPPO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vivo</a:t>
            </a:r>
            <a:r>
              <a:rPr lang="zh-CN" altLang="en-US" sz="2000" dirty="0" smtClean="0"/>
              <a:t>、华为、魅族、小米。。。）、  系统版本、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版本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 分辨率</a:t>
            </a:r>
            <a:r>
              <a:rPr lang="zh-CN" altLang="en-US" sz="2000" dirty="0"/>
              <a:t>：主流</a:t>
            </a:r>
            <a:r>
              <a:rPr lang="zh-CN" altLang="en-US" sz="2000" dirty="0" smtClean="0"/>
              <a:t>机型大中小分辨率的适配：</a:t>
            </a:r>
            <a:r>
              <a:rPr lang="en-US" altLang="zh-CN" sz="2000" dirty="0" smtClean="0"/>
              <a:t>xdp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xxdp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xxxdp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r>
              <a:rPr lang="en-US" altLang="zh-CN" sz="2000" dirty="0" smtClean="0"/>
              <a:t>Android</a:t>
            </a:r>
            <a:r>
              <a:rPr lang="zh-CN" altLang="en-US" sz="2000" dirty="0" smtClean="0"/>
              <a:t>模拟器：</a:t>
            </a:r>
            <a:r>
              <a:rPr lang="en-US" altLang="zh-CN" sz="2000" dirty="0" smtClean="0"/>
              <a:t>Android4.4.2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API19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-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Android8.0.0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API26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云</a:t>
            </a:r>
            <a:r>
              <a:rPr lang="zh-CN" altLang="en-US" sz="2000" dirty="0"/>
              <a:t>测：</a:t>
            </a:r>
            <a:r>
              <a:rPr lang="en-US" altLang="zh-CN" sz="2000" dirty="0"/>
              <a:t>testin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testbird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WebTest</a:t>
            </a:r>
            <a:r>
              <a:rPr lang="zh-CN" altLang="en-US" sz="2000" dirty="0" smtClean="0"/>
              <a:t>。。。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76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交叉事件测试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来电、来信息、来邮件时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均能正常运行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Push</a:t>
            </a:r>
            <a:r>
              <a:rPr lang="zh-CN" altLang="en-US" sz="2000" dirty="0" smtClean="0"/>
              <a:t>提示</a:t>
            </a:r>
            <a:r>
              <a:rPr lang="zh-CN" altLang="en-US" sz="2000" dirty="0"/>
              <a:t>、插拔</a:t>
            </a:r>
            <a:r>
              <a:rPr lang="en-US" altLang="zh-CN" sz="2000" dirty="0" smtClean="0"/>
              <a:t>USB</a:t>
            </a:r>
            <a:r>
              <a:rPr lang="zh-CN" altLang="en-US" sz="2000" dirty="0" smtClean="0"/>
              <a:t>数据线、耳机等时</a:t>
            </a:r>
            <a:r>
              <a:rPr lang="en-US" altLang="zh-CN" sz="2000" dirty="0"/>
              <a:t>APP</a:t>
            </a:r>
            <a:r>
              <a:rPr lang="zh-CN" altLang="en-US" sz="2000" dirty="0"/>
              <a:t>均能正常运行</a:t>
            </a:r>
            <a:endParaRPr lang="en-US" altLang="zh-CN" sz="2000" dirty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低电量、充电提醒</a:t>
            </a:r>
            <a:r>
              <a:rPr lang="zh-CN" altLang="en-US" sz="2000" dirty="0"/>
              <a:t>时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能</a:t>
            </a:r>
            <a:r>
              <a:rPr lang="zh-CN" altLang="en-US" sz="2000" dirty="0"/>
              <a:t>正常运行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10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网络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弱网测试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latin typeface="+mj-ea"/>
                <a:ea typeface="+mj-ea"/>
              </a:rPr>
              <a:t>2G/3G/4G/wifi </a:t>
            </a:r>
            <a:r>
              <a:rPr lang="zh-CN" altLang="en-US" sz="2000" dirty="0" smtClean="0">
                <a:latin typeface="+mj-ea"/>
                <a:ea typeface="+mj-ea"/>
              </a:rPr>
              <a:t>下正常工作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en-US" altLang="zh-CN" sz="2000" dirty="0" smtClean="0"/>
              <a:t>iOS</a:t>
            </a:r>
            <a:r>
              <a:rPr lang="zh-CN" altLang="en-US" sz="2000" dirty="0"/>
              <a:t>可直接借助手机自带的网络状况模拟工具：设置</a:t>
            </a:r>
            <a:r>
              <a:rPr lang="en-US" altLang="zh-CN" sz="2000" dirty="0"/>
              <a:t>-&gt;</a:t>
            </a:r>
            <a:r>
              <a:rPr lang="zh-CN" altLang="en-US" sz="2000" dirty="0"/>
              <a:t>开发者（手机需调试过才有开发者选项）</a:t>
            </a:r>
            <a:r>
              <a:rPr lang="en-US" altLang="zh-CN" sz="2000" dirty="0"/>
              <a:t>-&gt;NETWORK LINK CONDITIONER</a:t>
            </a:r>
            <a:r>
              <a:rPr lang="zh-CN" altLang="en-US" sz="2000" dirty="0"/>
              <a:t>，可设置出</a:t>
            </a:r>
            <a:r>
              <a:rPr lang="en-US" altLang="zh-CN" sz="2000" dirty="0"/>
              <a:t>/</a:t>
            </a:r>
            <a:r>
              <a:rPr lang="zh-CN" altLang="en-US" sz="2000" dirty="0"/>
              <a:t>入的带宽、延迟、丢包，</a:t>
            </a:r>
            <a:r>
              <a:rPr lang="en-US" altLang="zh-CN" sz="2000" dirty="0"/>
              <a:t>DNS</a:t>
            </a:r>
            <a:r>
              <a:rPr lang="zh-CN" altLang="en-US" sz="2000" dirty="0"/>
              <a:t>延迟等参数，模拟所需的弱</a:t>
            </a:r>
            <a:r>
              <a:rPr lang="zh-CN" altLang="en-US" sz="2000" dirty="0" smtClean="0"/>
              <a:t>网</a:t>
            </a:r>
            <a:endParaRPr lang="en-US" altLang="zh-CN" sz="2000" dirty="0" smtClean="0"/>
          </a:p>
          <a:p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安卓</a:t>
            </a:r>
            <a:r>
              <a:rPr lang="en-US" altLang="zh-CN" sz="2000" dirty="0" smtClean="0">
                <a:latin typeface="+mj-ea"/>
                <a:ea typeface="+mj-ea"/>
              </a:rPr>
              <a:t>APP</a:t>
            </a:r>
            <a:r>
              <a:rPr lang="zh-CN" altLang="en-US" sz="2000" dirty="0">
                <a:latin typeface="+mj-ea"/>
                <a:ea typeface="+mj-ea"/>
              </a:rPr>
              <a:t>弱网测试采用的是</a:t>
            </a:r>
            <a:r>
              <a:rPr lang="en-US" altLang="zh-CN" sz="2000" dirty="0">
                <a:latin typeface="+mj-ea"/>
                <a:ea typeface="+mj-ea"/>
              </a:rPr>
              <a:t>WANem</a:t>
            </a:r>
            <a:r>
              <a:rPr lang="zh-CN" altLang="en-US" sz="2000" dirty="0">
                <a:latin typeface="+mj-ea"/>
                <a:ea typeface="+mj-ea"/>
              </a:rPr>
              <a:t>弱网模拟</a:t>
            </a:r>
            <a:r>
              <a:rPr lang="en-US" altLang="zh-CN" sz="2000" dirty="0">
                <a:latin typeface="+mj-ea"/>
                <a:ea typeface="+mj-ea"/>
              </a:rPr>
              <a:t>+Fiddler</a:t>
            </a:r>
            <a:r>
              <a:rPr lang="zh-CN" altLang="en-US" sz="2000" dirty="0">
                <a:latin typeface="+mj-ea"/>
                <a:ea typeface="+mj-ea"/>
              </a:rPr>
              <a:t>代理手机网络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重连</a:t>
            </a:r>
            <a:r>
              <a:rPr lang="zh-CN" altLang="en-US" sz="2000" dirty="0" smtClean="0">
                <a:latin typeface="+mj-ea"/>
                <a:ea typeface="+mj-ea"/>
              </a:rPr>
              <a:t>机制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超时</a:t>
            </a:r>
            <a:r>
              <a:rPr lang="zh-CN" altLang="en-US" sz="2000" dirty="0" smtClean="0">
                <a:latin typeface="+mj-ea"/>
                <a:ea typeface="+mj-ea"/>
              </a:rPr>
              <a:t>机制</a:t>
            </a:r>
            <a:endParaRPr lang="en-US" altLang="zh-CN" sz="2000" dirty="0" smtClean="0">
              <a:latin typeface="+mj-ea"/>
              <a:ea typeface="+mj-ea"/>
            </a:endParaRPr>
          </a:p>
          <a:p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网络切换不会导致程序</a:t>
            </a:r>
            <a:r>
              <a:rPr lang="en-US" altLang="zh-CN" sz="2000" dirty="0">
                <a:latin typeface="+mj-ea"/>
                <a:ea typeface="+mj-ea"/>
              </a:rPr>
              <a:t>Crash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85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804</TotalTime>
  <Words>933</Words>
  <Application>Microsoft Office PowerPoint</Application>
  <PresentationFormat>全屏显示(4:3)</PresentationFormat>
  <Paragraphs>152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暗香扑面</vt:lpstr>
      <vt:lpstr>APP测试分享</vt:lpstr>
      <vt:lpstr>分享内容</vt:lpstr>
      <vt:lpstr>PowerPoint 演示文稿</vt:lpstr>
      <vt:lpstr>常用测试工具</vt:lpstr>
      <vt:lpstr>安装、卸载测试</vt:lpstr>
      <vt:lpstr>升级测试</vt:lpstr>
      <vt:lpstr>兼容性测试</vt:lpstr>
      <vt:lpstr>交叉事件测试</vt:lpstr>
      <vt:lpstr>网络&amp;弱网测试</vt:lpstr>
      <vt:lpstr>稳定性测试</vt:lpstr>
      <vt:lpstr>性能测试</vt:lpstr>
      <vt:lpstr>安全性测试</vt:lpstr>
      <vt:lpstr>其他测试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APP测试分享</dc:title>
  <dc:creator>黄洪铭</dc:creator>
  <cp:lastModifiedBy>huanghongming</cp:lastModifiedBy>
  <cp:revision>49</cp:revision>
  <dcterms:created xsi:type="dcterms:W3CDTF">2017-08-10T02:27:42Z</dcterms:created>
  <dcterms:modified xsi:type="dcterms:W3CDTF">2017-08-14T11:39:13Z</dcterms:modified>
</cp:coreProperties>
</file>