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28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61053" autoAdjust="0"/>
  </p:normalViewPr>
  <p:slideViewPr>
    <p:cSldViewPr>
      <p:cViewPr>
        <p:scale>
          <a:sx n="100" d="100"/>
          <a:sy n="100" d="100"/>
        </p:scale>
        <p:origin x="-1944" y="-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8D349-BEC1-45A8-AC11-8D8D7038836D}" type="datetimeFigureOut">
              <a:rPr lang="zh-CN" altLang="en-US" smtClean="0"/>
              <a:pPr/>
              <a:t>2016/6/30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5A430-379B-4D1D-8336-209A0BD1AF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38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50926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打开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Jmeter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，看到左边显示一个空的测试计划，把该测试计划改名为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TestPlan1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。右键单击该测试计划，选择“添加”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-“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线程组”，添加一个线程组，改名为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TestGroup1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。	</a:t>
            </a:r>
            <a:endParaRPr lang="en-US" altLang="zh-CN" sz="1200" kern="1200" dirty="0" smtClean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pPr marL="550926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为了录制浏览器的操作，需要添加一个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Http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代理服务器，操作如下，右键单击“工作台”，选择“非测试元件”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-“Http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代理服务器”。设置该“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Http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代理服务器”，“目标控制器”选择刚才建立的线程组，点击“启动”，启动该代理服务器。</a:t>
            </a:r>
          </a:p>
          <a:p>
            <a:pPr marL="550926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打开浏览器，这里使用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IE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，改变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IE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的代理服务器配置，操作如下“工具”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-“Internet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选项”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-“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连接”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-“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局域网设置”，勾上“为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LAN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使用代理服务器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...”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，地址为“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localhost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”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，端口为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8080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，确定。</a:t>
            </a:r>
          </a:p>
          <a:p>
            <a:pPr marL="550926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在浏览器的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URL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栏输入需要测试的地址，进行操作，操作完毕后，点击“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Http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代理服务器”的“停止”按钮，你能看到“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TestGroup1”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下面录制了刚才操作的内容。</a:t>
            </a:r>
          </a:p>
          <a:p>
            <a:pPr marL="550926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点击“保存测试计划”，保存为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test1.jmx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A430-379B-4D1D-8336-209A0BD1AF2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891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9512" y="188640"/>
            <a:ext cx="8784976" cy="4896544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9" descr="应用部分3-02"/>
          <p:cNvPicPr>
            <a:picLocks noChangeAspect="1" noChangeArrowheads="1"/>
          </p:cNvPicPr>
          <p:nvPr/>
        </p:nvPicPr>
        <p:blipFill rotWithShape="1">
          <a:blip r:embed="rId2" cstate="print"/>
          <a:srcRect t="76593"/>
          <a:stretch/>
        </p:blipFill>
        <p:spPr bwMode="auto">
          <a:xfrm>
            <a:off x="-11113" y="5257799"/>
            <a:ext cx="9167813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2016/6/30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2016/6/30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应用部分3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7463" y="-9525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567" y="250015"/>
            <a:ext cx="5987008" cy="562074"/>
          </a:xfrm>
        </p:spPr>
        <p:txBody>
          <a:bodyPr/>
          <a:lstStyle>
            <a:lvl1pPr algn="l">
              <a:defRPr sz="28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3" y="980728"/>
            <a:ext cx="8229600" cy="5040560"/>
          </a:xfrm>
        </p:spPr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pic>
        <p:nvPicPr>
          <p:cNvPr id="1026" name="Picture 2" descr="C:\Documents and Settings\Administrator.RENZI-001\桌面\image001(05-09-16-12-33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47" y="6089408"/>
            <a:ext cx="545753" cy="56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971600" y="6383676"/>
            <a:ext cx="107890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dirty="0">
                <a:solidFill>
                  <a:schemeClr val="tx1"/>
                </a:solidFill>
              </a:rPr>
              <a:t>www.jd.com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24328" y="6381315"/>
            <a:ext cx="12241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1200">
                <a:solidFill>
                  <a:schemeClr val="bg2"/>
                </a:solidFill>
              </a:defRPr>
            </a:lvl1pPr>
          </a:lstStyle>
          <a:p>
            <a:pPr lvl="0" algn="r"/>
            <a:fld id="{205D693A-A3F7-4862-A157-DDAE87B65649}" type="slidenum">
              <a:rPr lang="zh-CN" altLang="en-US" smtClean="0">
                <a:solidFill>
                  <a:schemeClr val="tx1"/>
                </a:solidFill>
              </a:rPr>
              <a:pPr lvl="0" algn="r"/>
              <a:t>‹#›</a:t>
            </a:fld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18324" y="797362"/>
            <a:ext cx="9180000" cy="632420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25847" y="857476"/>
            <a:ext cx="403225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 录</a:t>
            </a:r>
            <a:r>
              <a:rPr lang="zh-CN" altLang="en-US" dirty="0">
                <a:solidFill>
                  <a:schemeClr val="bg1"/>
                </a:solidFill>
              </a:rPr>
              <a:t>     </a:t>
            </a:r>
            <a:r>
              <a:rPr lang="en-US" altLang="zh-CN" sz="2700" dirty="0">
                <a:solidFill>
                  <a:schemeClr val="bg1"/>
                </a:solidFill>
              </a:rPr>
              <a:t>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2016/6/30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2016/6/30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2016/6/30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2016/6/30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2016/6/30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2016/6/30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2016/6/30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csdn.net/ceo158/article/details/9331813" TargetMode="External"/><Relationship Id="rId3" Type="http://schemas.openxmlformats.org/officeDocument/2006/relationships/hyperlink" Target="http://jakarta.apache.org/site/downloads/downloads_jmeter.cgi" TargetMode="External"/><Relationship Id="rId7" Type="http://schemas.openxmlformats.org/officeDocument/2006/relationships/hyperlink" Target="http://blog.sina.com.cn/s/blog_632886240101e7ld.html" TargetMode="External"/><Relationship Id="rId2" Type="http://schemas.openxmlformats.org/officeDocument/2006/relationships/hyperlink" Target="http://www.oracle.com/technetwork/indexes/downloads/index.html?ssSourceSiteId=ocome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vn.360buy-develop.com/repos3/ads-sz-dev/express_doc_proj/trunk/&#27979;&#35797;&#32452;/03&#19987;&#39033;&#27979;&#35797;/&#24615;&#33021;&#27979;&#35797;/" TargetMode="External"/><Relationship Id="rId5" Type="http://schemas.openxmlformats.org/officeDocument/2006/relationships/hyperlink" Target="http://blog.163.com/bihonggang_anshan/blog/static/131715643201161110420221/" TargetMode="External"/><Relationship Id="rId4" Type="http://schemas.openxmlformats.org/officeDocument/2006/relationships/hyperlink" Target="http://www.badboy.com.au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addata.jd.com/fcgi-bin/jdjump?turl=http%3A%2F%2Fmrjx.jd.com%2Findex.html&amp;qz_gdt=wylv4vynaaagb6h2w4xq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73179" y="2113692"/>
            <a:ext cx="307808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CN" sz="2800" b="1" dirty="0" smtClean="0">
                <a:ln w="11430"/>
                <a:gradFill>
                  <a:gsLst>
                    <a:gs pos="0">
                      <a:schemeClr val="bg1"/>
                    </a:gs>
                    <a:gs pos="25000">
                      <a:schemeClr val="bg1">
                        <a:lumMod val="95000"/>
                      </a:schemeClr>
                    </a:gs>
                    <a:gs pos="50000">
                      <a:schemeClr val="bg1">
                        <a:lumMod val="85000"/>
                      </a:schemeClr>
                    </a:gs>
                    <a:gs pos="75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JMETER</a:t>
            </a:r>
            <a:r>
              <a:rPr lang="zh-CN" altLang="en-US" sz="2800" b="1" dirty="0" smtClean="0">
                <a:ln w="11430"/>
                <a:gradFill>
                  <a:gsLst>
                    <a:gs pos="0">
                      <a:schemeClr val="bg1"/>
                    </a:gs>
                    <a:gs pos="25000">
                      <a:schemeClr val="bg1">
                        <a:lumMod val="95000"/>
                      </a:schemeClr>
                    </a:gs>
                    <a:gs pos="50000">
                      <a:schemeClr val="bg1">
                        <a:lumMod val="85000"/>
                      </a:schemeClr>
                    </a:gs>
                    <a:gs pos="75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入门培训</a:t>
            </a:r>
            <a:endParaRPr lang="en-US" altLang="zh-CN" sz="2800" b="1" dirty="0" smtClean="0">
              <a:ln w="11430"/>
              <a:gradFill>
                <a:gsLst>
                  <a:gs pos="0">
                    <a:schemeClr val="bg1"/>
                  </a:gs>
                  <a:gs pos="2500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75000">
                    <a:schemeClr val="bg1">
                      <a:lumMod val="7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53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JMETER</a:t>
            </a:r>
            <a:r>
              <a:rPr lang="zh-CN" altLang="en-US" dirty="0"/>
              <a:t>压</a:t>
            </a:r>
            <a:r>
              <a:rPr lang="zh-CN" altLang="en-US" dirty="0" smtClean="0"/>
              <a:t>测分布式部署（</a:t>
            </a:r>
            <a:r>
              <a:rPr lang="en-US" altLang="zh-CN" dirty="0"/>
              <a:t>windows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3" y="980728"/>
            <a:ext cx="8229600" cy="54006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 dirty="0">
                <a:latin typeface="+mn-ea"/>
                <a:ea typeface="+mn-ea"/>
              </a:rPr>
              <a:t>如右下图所示：为控制机</a:t>
            </a:r>
            <a:r>
              <a:rPr lang="en-US" altLang="zh-CN" sz="1600" dirty="0">
                <a:latin typeface="+mn-ea"/>
                <a:ea typeface="+mn-ea"/>
              </a:rPr>
              <a:t>Controller</a:t>
            </a:r>
            <a:r>
              <a:rPr lang="zh-CN" altLang="en-US" sz="1600" dirty="0">
                <a:latin typeface="+mn-ea"/>
                <a:ea typeface="+mn-ea"/>
              </a:rPr>
              <a:t>，增加三台</a:t>
            </a:r>
            <a:r>
              <a:rPr lang="en-US" altLang="zh-CN" sz="1600" dirty="0">
                <a:latin typeface="+mn-ea"/>
                <a:ea typeface="+mn-ea"/>
              </a:rPr>
              <a:t>Agent，</a:t>
            </a:r>
            <a:r>
              <a:rPr lang="zh-CN" altLang="en-US" sz="1600" dirty="0">
                <a:latin typeface="+mn-ea"/>
                <a:ea typeface="+mn-ea"/>
              </a:rPr>
              <a:t>以四台</a:t>
            </a:r>
            <a:r>
              <a:rPr lang="zh-CN" altLang="en-US" sz="1600" dirty="0">
                <a:latin typeface="+mn-ea"/>
                <a:ea typeface="+mn-ea"/>
              </a:rPr>
              <a:t>机来运行</a:t>
            </a:r>
            <a:r>
              <a:rPr lang="en-US" altLang="zh-CN" sz="1600" dirty="0" err="1">
                <a:latin typeface="+mn-ea"/>
                <a:ea typeface="+mn-ea"/>
              </a:rPr>
              <a:t>JMeter</a:t>
            </a:r>
            <a:r>
              <a:rPr lang="en-US" altLang="zh-CN" sz="1600" dirty="0" smtClean="0">
                <a:latin typeface="+mn-ea"/>
                <a:ea typeface="+mn-ea"/>
              </a:rPr>
              <a:t>.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1400" dirty="0">
                <a:latin typeface="+mn-ea"/>
                <a:ea typeface="+mn-ea"/>
              </a:rPr>
              <a:t>实现步骤如下</a:t>
            </a:r>
            <a:r>
              <a:rPr lang="zh-CN" altLang="en-US" sz="1400" dirty="0" smtClean="0">
                <a:latin typeface="+mn-ea"/>
                <a:ea typeface="+mn-ea"/>
              </a:rPr>
              <a:t>：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ct val="170000"/>
              </a:lnSpc>
            </a:pPr>
            <a:endParaRPr lang="en-US" altLang="zh-CN" sz="1400" dirty="0">
              <a:latin typeface="+mn-ea"/>
              <a:ea typeface="+mn-ea"/>
            </a:endParaRPr>
          </a:p>
          <a:p>
            <a:pPr>
              <a:lnSpc>
                <a:spcPct val="170000"/>
              </a:lnSpc>
            </a:pP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ct val="170000"/>
              </a:lnSpc>
            </a:pPr>
            <a:endParaRPr lang="en-US" altLang="zh-CN" sz="1400" dirty="0">
              <a:latin typeface="+mn-ea"/>
              <a:ea typeface="+mn-ea"/>
            </a:endParaRPr>
          </a:p>
          <a:p>
            <a:pPr>
              <a:lnSpc>
                <a:spcPct val="170000"/>
              </a:lnSpc>
              <a:buFont typeface="+mj-lt"/>
              <a:buAutoNum type="alphaLcPeriod"/>
            </a:pPr>
            <a:r>
              <a:rPr lang="zh-CN" altLang="en-US" sz="1400" dirty="0">
                <a:latin typeface="+mn-ea"/>
                <a:ea typeface="+mn-ea"/>
              </a:rPr>
              <a:t>在所有机子上装上</a:t>
            </a:r>
            <a:r>
              <a:rPr lang="en-US" altLang="zh-CN" sz="1400" dirty="0">
                <a:latin typeface="+mn-ea"/>
                <a:ea typeface="+mn-ea"/>
              </a:rPr>
              <a:t>JMETER</a:t>
            </a:r>
          </a:p>
          <a:p>
            <a:pPr>
              <a:lnSpc>
                <a:spcPct val="170000"/>
              </a:lnSpc>
              <a:buFont typeface="+mj-lt"/>
              <a:buAutoNum type="alphaLcPeriod"/>
            </a:pPr>
            <a:r>
              <a:rPr lang="zh-CN" altLang="en-US" sz="1400" dirty="0">
                <a:latin typeface="+mn-ea"/>
                <a:ea typeface="+mn-ea"/>
              </a:rPr>
              <a:t>在</a:t>
            </a:r>
            <a:r>
              <a:rPr lang="en-US" altLang="zh-CN" sz="1400" dirty="0">
                <a:latin typeface="+mn-ea"/>
                <a:ea typeface="+mn-ea"/>
              </a:rPr>
              <a:t>Agent</a:t>
            </a:r>
            <a:r>
              <a:rPr lang="zh-CN" altLang="en-US" sz="1400" dirty="0">
                <a:latin typeface="+mn-ea"/>
                <a:ea typeface="+mn-ea"/>
              </a:rPr>
              <a:t>机子上运行</a:t>
            </a:r>
            <a:r>
              <a:rPr lang="en-US" altLang="zh-CN" sz="1400" dirty="0">
                <a:latin typeface="+mn-ea"/>
                <a:ea typeface="+mn-ea"/>
              </a:rPr>
              <a:t>bin</a:t>
            </a:r>
            <a:r>
              <a:rPr lang="zh-CN" altLang="en-US" sz="1400" dirty="0">
                <a:latin typeface="+mn-ea"/>
                <a:ea typeface="+mn-ea"/>
              </a:rPr>
              <a:t>目录下的</a:t>
            </a:r>
            <a:r>
              <a:rPr lang="en-US" altLang="zh-CN" sz="1400" dirty="0">
                <a:latin typeface="+mn-ea"/>
                <a:ea typeface="+mn-ea"/>
              </a:rPr>
              <a:t>JMeter-server.bat</a:t>
            </a:r>
          </a:p>
          <a:p>
            <a:pPr>
              <a:lnSpc>
                <a:spcPct val="170000"/>
              </a:lnSpc>
              <a:buFont typeface="+mj-lt"/>
              <a:buAutoNum type="alphaLcPeriod"/>
            </a:pPr>
            <a:r>
              <a:rPr lang="zh-CN" altLang="en-US" sz="1400" dirty="0">
                <a:latin typeface="+mn-ea"/>
                <a:ea typeface="+mn-ea"/>
              </a:rPr>
              <a:t>在</a:t>
            </a:r>
            <a:r>
              <a:rPr lang="en-US" altLang="zh-CN" sz="1400" dirty="0">
                <a:latin typeface="+mn-ea"/>
                <a:ea typeface="+mn-ea"/>
              </a:rPr>
              <a:t>Controller</a:t>
            </a:r>
            <a:r>
              <a:rPr lang="zh-CN" altLang="en-US" sz="1400" dirty="0">
                <a:latin typeface="+mn-ea"/>
                <a:ea typeface="+mn-ea"/>
              </a:rPr>
              <a:t>找到</a:t>
            </a:r>
            <a:r>
              <a:rPr lang="en-US" altLang="zh-CN" sz="1400" dirty="0">
                <a:latin typeface="+mn-ea"/>
                <a:ea typeface="+mn-ea"/>
              </a:rPr>
              <a:t>bin</a:t>
            </a:r>
            <a:r>
              <a:rPr lang="zh-CN" altLang="en-US" sz="1400" dirty="0">
                <a:latin typeface="+mn-ea"/>
                <a:ea typeface="+mn-ea"/>
              </a:rPr>
              <a:t>目录里的文件</a:t>
            </a:r>
            <a:r>
              <a:rPr lang="en-US" altLang="zh-CN" sz="1400" dirty="0" err="1">
                <a:latin typeface="+mn-ea"/>
                <a:ea typeface="+mn-ea"/>
              </a:rPr>
              <a:t>JMeter.properties</a:t>
            </a:r>
            <a:r>
              <a:rPr lang="en-US" altLang="zh-CN" sz="1400" dirty="0">
                <a:latin typeface="+mn-ea"/>
                <a:ea typeface="+mn-ea"/>
              </a:rPr>
              <a:t>，</a:t>
            </a:r>
            <a:r>
              <a:rPr lang="zh-CN" altLang="en-US" sz="1400" dirty="0">
                <a:latin typeface="+mn-ea"/>
                <a:ea typeface="+mn-ea"/>
              </a:rPr>
              <a:t>用记事本打开</a:t>
            </a:r>
            <a:endParaRPr lang="en-US" altLang="zh-CN" sz="1400" dirty="0">
              <a:latin typeface="+mn-ea"/>
              <a:ea typeface="+mn-ea"/>
            </a:endParaRPr>
          </a:p>
          <a:p>
            <a:pPr>
              <a:lnSpc>
                <a:spcPct val="170000"/>
              </a:lnSpc>
              <a:buFont typeface="+mj-lt"/>
              <a:buAutoNum type="alphaLcPeriod"/>
            </a:pPr>
            <a:r>
              <a:rPr lang="zh-CN" altLang="en-US" sz="1400" dirty="0">
                <a:latin typeface="+mn-ea"/>
                <a:ea typeface="+mn-ea"/>
              </a:rPr>
              <a:t>在文件中查找</a:t>
            </a:r>
            <a:r>
              <a:rPr lang="en-US" altLang="zh-CN" sz="1400" dirty="0">
                <a:latin typeface="+mn-ea"/>
                <a:ea typeface="+mn-ea"/>
              </a:rPr>
              <a:t>”</a:t>
            </a:r>
            <a:r>
              <a:rPr lang="en-US" altLang="zh-CN" sz="1400" dirty="0" err="1">
                <a:latin typeface="+mn-ea"/>
                <a:ea typeface="+mn-ea"/>
              </a:rPr>
              <a:t>remote_hosts</a:t>
            </a:r>
            <a:r>
              <a:rPr lang="en-US" altLang="zh-CN" sz="1400" dirty="0">
                <a:latin typeface="+mn-ea"/>
                <a:ea typeface="+mn-ea"/>
              </a:rPr>
              <a:t>=”</a:t>
            </a:r>
            <a:r>
              <a:rPr lang="zh-CN" altLang="en-US" sz="1400" dirty="0">
                <a:latin typeface="+mn-ea"/>
                <a:ea typeface="+mn-ea"/>
              </a:rPr>
              <a:t>，你会看到这样</a:t>
            </a:r>
            <a:r>
              <a:rPr lang="zh-CN" altLang="en-US" sz="1400" dirty="0" smtClean="0">
                <a:latin typeface="+mn-ea"/>
                <a:ea typeface="+mn-ea"/>
              </a:rPr>
              <a:t>一行</a:t>
            </a:r>
            <a:r>
              <a:rPr lang="en-US" altLang="zh-CN" sz="1400" dirty="0" smtClean="0">
                <a:latin typeface="+mn-ea"/>
                <a:ea typeface="+mn-ea"/>
              </a:rPr>
              <a:t>”</a:t>
            </a:r>
            <a:r>
              <a:rPr lang="en-US" altLang="zh-CN" sz="1400" dirty="0" err="1">
                <a:latin typeface="+mn-ea"/>
                <a:ea typeface="+mn-ea"/>
              </a:rPr>
              <a:t>remote_hosts</a:t>
            </a:r>
            <a:r>
              <a:rPr lang="en-US" altLang="zh-CN" sz="1400" dirty="0">
                <a:latin typeface="+mn-ea"/>
                <a:ea typeface="+mn-ea"/>
              </a:rPr>
              <a:t>=127.0.0.1”.</a:t>
            </a:r>
            <a:r>
              <a:rPr lang="zh-CN" altLang="en-US" sz="1400" dirty="0">
                <a:latin typeface="+mn-ea"/>
                <a:ea typeface="+mn-ea"/>
              </a:rPr>
              <a:t>其中的 </a:t>
            </a:r>
            <a:r>
              <a:rPr lang="en-US" altLang="zh-CN" sz="1400" dirty="0">
                <a:latin typeface="+mn-ea"/>
                <a:ea typeface="+mn-ea"/>
              </a:rPr>
              <a:t>127.0.0.1</a:t>
            </a:r>
            <a:r>
              <a:rPr lang="zh-CN" altLang="en-US" sz="1400" dirty="0">
                <a:latin typeface="+mn-ea"/>
                <a:ea typeface="+mn-ea"/>
              </a:rPr>
              <a:t>表示运行</a:t>
            </a:r>
            <a:r>
              <a:rPr lang="en-US" altLang="zh-CN" sz="1400" dirty="0" err="1">
                <a:latin typeface="+mn-ea"/>
                <a:ea typeface="+mn-ea"/>
              </a:rPr>
              <a:t>JMeter</a:t>
            </a:r>
            <a:r>
              <a:rPr lang="en-US" altLang="zh-CN" sz="1400" dirty="0">
                <a:latin typeface="+mn-ea"/>
                <a:ea typeface="+mn-ea"/>
              </a:rPr>
              <a:t> Agent</a:t>
            </a:r>
            <a:r>
              <a:rPr lang="zh-CN" altLang="en-US" sz="1400" dirty="0">
                <a:latin typeface="+mn-ea"/>
                <a:ea typeface="+mn-ea"/>
              </a:rPr>
              <a:t>的机器，这里需要修改为</a:t>
            </a:r>
            <a:r>
              <a:rPr lang="en-US" altLang="zh-CN" sz="1400" dirty="0">
                <a:latin typeface="+mn-ea"/>
                <a:ea typeface="+mn-ea"/>
              </a:rPr>
              <a:t>”</a:t>
            </a:r>
            <a:r>
              <a:rPr lang="en-US" altLang="zh-CN" sz="1400" dirty="0" err="1">
                <a:latin typeface="+mn-ea"/>
                <a:ea typeface="+mn-ea"/>
              </a:rPr>
              <a:t>remote_hosts</a:t>
            </a:r>
            <a:r>
              <a:rPr lang="en-US" altLang="zh-CN" sz="1400" dirty="0">
                <a:latin typeface="+mn-ea"/>
                <a:ea typeface="+mn-ea"/>
              </a:rPr>
              <a:t>=192.168.0.1:1099,192.168.0.2:1099</a:t>
            </a:r>
            <a:r>
              <a:rPr lang="en-US" altLang="zh-CN" sz="1400" dirty="0">
                <a:latin typeface="+mn-ea"/>
                <a:ea typeface="+mn-ea"/>
              </a:rPr>
              <a:t>,192.168.0.3:1099</a:t>
            </a:r>
            <a:r>
              <a:rPr lang="en-US" altLang="zh-CN" sz="1400" dirty="0">
                <a:latin typeface="+mn-ea"/>
                <a:ea typeface="+mn-ea"/>
              </a:rPr>
              <a:t>”——</a:t>
            </a:r>
            <a:r>
              <a:rPr lang="zh-CN" altLang="en-US" sz="1400" dirty="0">
                <a:latin typeface="+mn-ea"/>
                <a:ea typeface="+mn-ea"/>
              </a:rPr>
              <a:t>其中</a:t>
            </a:r>
            <a:r>
              <a:rPr lang="en-US" altLang="zh-CN" sz="1400" dirty="0">
                <a:latin typeface="+mn-ea"/>
                <a:ea typeface="+mn-ea"/>
              </a:rPr>
              <a:t>1099</a:t>
            </a:r>
            <a:r>
              <a:rPr lang="zh-CN" altLang="en-US" sz="1400" dirty="0">
                <a:latin typeface="+mn-ea"/>
                <a:ea typeface="+mn-ea"/>
              </a:rPr>
              <a:t>为 </a:t>
            </a:r>
            <a:r>
              <a:rPr lang="en-US" altLang="zh-CN" sz="1400" dirty="0" err="1">
                <a:latin typeface="+mn-ea"/>
                <a:ea typeface="+mn-ea"/>
              </a:rPr>
              <a:t>JMeter</a:t>
            </a:r>
            <a:r>
              <a:rPr lang="zh-CN" altLang="en-US" sz="1400" dirty="0">
                <a:latin typeface="+mn-ea"/>
                <a:ea typeface="+mn-ea"/>
              </a:rPr>
              <a:t>的</a:t>
            </a:r>
            <a:r>
              <a:rPr lang="en-US" altLang="zh-CN" sz="1400" dirty="0">
                <a:latin typeface="+mn-ea"/>
                <a:ea typeface="+mn-ea"/>
              </a:rPr>
              <a:t>Controller</a:t>
            </a:r>
            <a:r>
              <a:rPr lang="zh-CN" altLang="en-US" sz="1400" dirty="0">
                <a:latin typeface="+mn-ea"/>
                <a:ea typeface="+mn-ea"/>
              </a:rPr>
              <a:t>和</a:t>
            </a:r>
            <a:r>
              <a:rPr lang="en-US" altLang="zh-CN" sz="1400" dirty="0">
                <a:latin typeface="+mn-ea"/>
                <a:ea typeface="+mn-ea"/>
              </a:rPr>
              <a:t>Agent</a:t>
            </a:r>
            <a:r>
              <a:rPr lang="zh-CN" altLang="en-US" sz="1400" dirty="0">
                <a:latin typeface="+mn-ea"/>
                <a:ea typeface="+mn-ea"/>
              </a:rPr>
              <a:t>之间进行通讯的默认</a:t>
            </a:r>
            <a:r>
              <a:rPr lang="en-US" altLang="zh-CN" sz="1400" dirty="0">
                <a:latin typeface="+mn-ea"/>
                <a:ea typeface="+mn-ea"/>
              </a:rPr>
              <a:t>RMI</a:t>
            </a:r>
            <a:r>
              <a:rPr lang="zh-CN" altLang="en-US" sz="1400" dirty="0">
                <a:latin typeface="+mn-ea"/>
                <a:ea typeface="+mn-ea"/>
              </a:rPr>
              <a:t>端口号，不写也行，总之默认会用</a:t>
            </a:r>
            <a:r>
              <a:rPr lang="en-US" altLang="zh-CN" sz="1400" dirty="0">
                <a:latin typeface="+mn-ea"/>
                <a:ea typeface="+mn-ea"/>
              </a:rPr>
              <a:t>1099</a:t>
            </a:r>
            <a:r>
              <a:rPr lang="zh-CN" altLang="en-US" sz="1400" dirty="0">
                <a:latin typeface="+mn-ea"/>
                <a:ea typeface="+mn-ea"/>
              </a:rPr>
              <a:t>；</a:t>
            </a:r>
          </a:p>
          <a:p>
            <a:pPr>
              <a:lnSpc>
                <a:spcPct val="170000"/>
              </a:lnSpc>
              <a:buFont typeface="+mj-lt"/>
              <a:buAutoNum type="alphaLcPeriod"/>
            </a:pPr>
            <a:r>
              <a:rPr lang="zh-CN" altLang="en-US" sz="1400" dirty="0">
                <a:latin typeface="+mn-ea"/>
                <a:ea typeface="+mn-ea"/>
              </a:rPr>
              <a:t>保存文件，并重新启动</a:t>
            </a:r>
            <a:r>
              <a:rPr lang="en-US" altLang="zh-CN" sz="1400" dirty="0">
                <a:latin typeface="+mn-ea"/>
                <a:ea typeface="+mn-ea"/>
              </a:rPr>
              <a:t>Controller</a:t>
            </a:r>
            <a:r>
              <a:rPr lang="zh-CN" altLang="en-US" sz="1400" dirty="0">
                <a:latin typeface="+mn-ea"/>
                <a:ea typeface="+mn-ea"/>
              </a:rPr>
              <a:t>机器上的</a:t>
            </a:r>
            <a:r>
              <a:rPr lang="en-US" altLang="zh-CN" sz="1400" dirty="0">
                <a:latin typeface="+mn-ea"/>
                <a:ea typeface="+mn-ea"/>
              </a:rPr>
              <a:t>JMeter.bat</a:t>
            </a:r>
            <a:r>
              <a:rPr lang="zh-CN" altLang="en-US" sz="1400" dirty="0">
                <a:latin typeface="+mn-ea"/>
                <a:ea typeface="+mn-ea"/>
              </a:rPr>
              <a:t>，在菜单</a:t>
            </a:r>
            <a:r>
              <a:rPr lang="en-US" altLang="zh-CN" sz="1400" dirty="0" smtClean="0">
                <a:latin typeface="+mn-ea"/>
                <a:ea typeface="+mn-ea"/>
              </a:rPr>
              <a:t>Run</a:t>
            </a:r>
            <a:r>
              <a:rPr lang="zh-CN" altLang="en-US" sz="1400" dirty="0" smtClean="0">
                <a:latin typeface="+mn-ea"/>
                <a:ea typeface="+mn-ea"/>
              </a:rPr>
              <a:t>下的</a:t>
            </a:r>
            <a:r>
              <a:rPr lang="en-US" altLang="zh-CN" sz="1400" dirty="0">
                <a:latin typeface="+mn-ea"/>
                <a:ea typeface="+mn-ea"/>
              </a:rPr>
              <a:t>Remote Start</a:t>
            </a:r>
            <a:r>
              <a:rPr lang="zh-CN" altLang="en-US" sz="1400" dirty="0">
                <a:latin typeface="+mn-ea"/>
                <a:ea typeface="+mn-ea"/>
              </a:rPr>
              <a:t>菜单项，你将可以看到所有能连接的</a:t>
            </a:r>
            <a:r>
              <a:rPr lang="en-US" altLang="zh-CN" sz="1400" dirty="0">
                <a:latin typeface="+mn-ea"/>
                <a:ea typeface="+mn-ea"/>
              </a:rPr>
              <a:t>Agent</a:t>
            </a:r>
            <a:r>
              <a:rPr lang="zh-CN" altLang="en-US" sz="1400" dirty="0">
                <a:latin typeface="+mn-ea"/>
                <a:ea typeface="+mn-ea"/>
              </a:rPr>
              <a:t>。</a:t>
            </a:r>
          </a:p>
          <a:p>
            <a:endParaRPr lang="en-US" altLang="zh-CN" sz="1400" dirty="0">
              <a:latin typeface="+mn-ea"/>
              <a:ea typeface="+mn-ea"/>
            </a:endParaRPr>
          </a:p>
          <a:p>
            <a:endParaRPr lang="en-US" altLang="zh-CN" sz="1400" dirty="0" smtClean="0">
              <a:latin typeface="+mn-ea"/>
              <a:ea typeface="+mn-ea"/>
            </a:endParaRPr>
          </a:p>
          <a:p>
            <a:endParaRPr lang="en-US" altLang="zh-CN" sz="1400" dirty="0" smtClean="0">
              <a:latin typeface="+mn-ea"/>
              <a:ea typeface="+mn-ea"/>
            </a:endParaRPr>
          </a:p>
          <a:p>
            <a:endParaRPr lang="en-US" altLang="zh-CN" sz="1400" dirty="0">
              <a:latin typeface="+mn-ea"/>
              <a:ea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722399" y="1484784"/>
            <a:ext cx="4000496" cy="2016224"/>
            <a:chOff x="3857620" y="928670"/>
            <a:chExt cx="4071966" cy="3514725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143372" y="928670"/>
              <a:ext cx="3695700" cy="3514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6357950" y="1357298"/>
              <a:ext cx="7858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Controller</a:t>
              </a:r>
              <a:endParaRPr lang="zh-CN" altLang="en-US" sz="1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57620" y="3357562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Agent</a:t>
              </a:r>
            </a:p>
            <a:p>
              <a:r>
                <a:rPr lang="en-US" altLang="zh-CN" sz="1000" dirty="0" smtClean="0"/>
                <a:t>IP:192.168.0.1</a:t>
              </a:r>
              <a:endParaRPr lang="zh-CN" altLang="en-US" sz="1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29388" y="3857628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Agent</a:t>
              </a:r>
            </a:p>
            <a:p>
              <a:r>
                <a:rPr lang="en-US" altLang="zh-CN" sz="1000" dirty="0" smtClean="0"/>
                <a:t>IP:192.168.0.2</a:t>
              </a:r>
              <a:endParaRPr lang="zh-CN" alt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58016" y="2000240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Agent</a:t>
              </a:r>
            </a:p>
            <a:p>
              <a:r>
                <a:rPr lang="en-US" altLang="zh-CN" sz="1000" dirty="0" smtClean="0"/>
                <a:t>IP:192.168.0.3</a:t>
              </a:r>
              <a:endParaRPr lang="zh-CN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994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JMETER</a:t>
            </a:r>
            <a:r>
              <a:rPr lang="zh-CN" altLang="en-US" dirty="0"/>
              <a:t>压</a:t>
            </a:r>
            <a:r>
              <a:rPr lang="zh-CN" altLang="en-US" dirty="0" smtClean="0"/>
              <a:t>测分布式部署（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3" y="980728"/>
            <a:ext cx="8229600" cy="54006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 dirty="0">
                <a:latin typeface="+mn-ea"/>
                <a:ea typeface="+mn-ea"/>
              </a:rPr>
              <a:t>如右下图所示：为控制机</a:t>
            </a:r>
            <a:r>
              <a:rPr lang="en-US" altLang="zh-CN" sz="1600" dirty="0" smtClean="0">
                <a:latin typeface="+mn-ea"/>
                <a:ea typeface="+mn-ea"/>
              </a:rPr>
              <a:t>Controller(10.190.20.76)</a:t>
            </a:r>
            <a:r>
              <a:rPr lang="zh-CN" altLang="en-US" sz="1600" dirty="0" smtClean="0">
                <a:latin typeface="+mn-ea"/>
                <a:ea typeface="+mn-ea"/>
              </a:rPr>
              <a:t>，增加</a:t>
            </a:r>
            <a:r>
              <a:rPr lang="zh-CN" altLang="en-US" sz="1600" dirty="0">
                <a:latin typeface="+mn-ea"/>
                <a:ea typeface="+mn-ea"/>
              </a:rPr>
              <a:t>四</a:t>
            </a:r>
            <a:r>
              <a:rPr lang="zh-CN" altLang="en-US" sz="1600" dirty="0" smtClean="0">
                <a:latin typeface="+mn-ea"/>
                <a:ea typeface="+mn-ea"/>
              </a:rPr>
              <a:t>台</a:t>
            </a:r>
            <a:r>
              <a:rPr lang="en-US" altLang="zh-CN" sz="1600" dirty="0" smtClean="0">
                <a:latin typeface="+mn-ea"/>
                <a:ea typeface="+mn-ea"/>
              </a:rPr>
              <a:t>Agent</a:t>
            </a:r>
            <a:r>
              <a:rPr lang="zh-CN" altLang="en-US" sz="1600" dirty="0" smtClean="0">
                <a:latin typeface="+mn-ea"/>
                <a:ea typeface="+mn-ea"/>
              </a:rPr>
              <a:t>（</a:t>
            </a:r>
            <a:r>
              <a:rPr lang="en-US" altLang="zh-CN" sz="1600" dirty="0">
                <a:latin typeface="+mn-ea"/>
                <a:ea typeface="+mn-ea"/>
              </a:rPr>
              <a:t>10.191.152.101,10.191.43.231,10.191.86.210,10.191.86.211</a:t>
            </a:r>
            <a:r>
              <a:rPr lang="zh-CN" altLang="en-US" sz="1600" dirty="0" smtClean="0">
                <a:latin typeface="+mn-ea"/>
                <a:ea typeface="+mn-ea"/>
              </a:rPr>
              <a:t>）</a:t>
            </a:r>
            <a:r>
              <a:rPr lang="en-US" altLang="zh-CN" sz="1600" dirty="0" smtClean="0">
                <a:latin typeface="+mn-ea"/>
                <a:ea typeface="+mn-ea"/>
              </a:rPr>
              <a:t>，</a:t>
            </a:r>
            <a:r>
              <a:rPr lang="zh-CN" altLang="en-US" sz="1600" dirty="0" smtClean="0">
                <a:latin typeface="+mn-ea"/>
                <a:ea typeface="+mn-ea"/>
              </a:rPr>
              <a:t>以五台</a:t>
            </a:r>
            <a:r>
              <a:rPr lang="zh-CN" altLang="en-US" sz="1600" dirty="0">
                <a:latin typeface="+mn-ea"/>
                <a:ea typeface="+mn-ea"/>
              </a:rPr>
              <a:t>机来运行</a:t>
            </a:r>
            <a:r>
              <a:rPr lang="en-US" altLang="zh-CN" sz="1600" dirty="0" err="1">
                <a:latin typeface="+mn-ea"/>
                <a:ea typeface="+mn-ea"/>
              </a:rPr>
              <a:t>JMeter</a:t>
            </a:r>
            <a:r>
              <a:rPr lang="en-US" altLang="zh-CN" sz="1600" dirty="0" smtClean="0">
                <a:latin typeface="+mn-ea"/>
                <a:ea typeface="+mn-ea"/>
              </a:rPr>
              <a:t>.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1400" dirty="0">
                <a:latin typeface="+mn-ea"/>
                <a:ea typeface="+mn-ea"/>
              </a:rPr>
              <a:t>实现步骤如下</a:t>
            </a:r>
            <a:r>
              <a:rPr lang="zh-CN" altLang="en-US" sz="1400" dirty="0" smtClean="0">
                <a:latin typeface="+mn-ea"/>
                <a:ea typeface="+mn-ea"/>
              </a:rPr>
              <a:t>：</a:t>
            </a:r>
            <a:endParaRPr lang="en-US" altLang="zh-CN" sz="1400" dirty="0">
              <a:latin typeface="+mn-ea"/>
              <a:ea typeface="+mn-ea"/>
            </a:endParaRPr>
          </a:p>
          <a:p>
            <a:pPr>
              <a:lnSpc>
                <a:spcPct val="170000"/>
              </a:lnSpc>
              <a:buFont typeface="+mj-lt"/>
              <a:buAutoNum type="alphaLcPeriod"/>
            </a:pPr>
            <a:r>
              <a:rPr lang="zh-CN" altLang="en-US" sz="1400" dirty="0" smtClean="0">
                <a:latin typeface="+mn-ea"/>
                <a:ea typeface="+mn-ea"/>
              </a:rPr>
              <a:t>在</a:t>
            </a:r>
            <a:r>
              <a:rPr lang="en-US" altLang="zh-CN" sz="1400" dirty="0">
                <a:latin typeface="+mn-ea"/>
                <a:ea typeface="+mn-ea"/>
              </a:rPr>
              <a:t>Agent</a:t>
            </a:r>
            <a:r>
              <a:rPr lang="zh-CN" altLang="en-US" sz="1400" dirty="0">
                <a:latin typeface="+mn-ea"/>
                <a:ea typeface="+mn-ea"/>
              </a:rPr>
              <a:t>机子上运行</a:t>
            </a:r>
            <a:r>
              <a:rPr lang="en-US" altLang="zh-CN" sz="1400" dirty="0">
                <a:latin typeface="+mn-ea"/>
                <a:ea typeface="+mn-ea"/>
              </a:rPr>
              <a:t>bin</a:t>
            </a:r>
            <a:r>
              <a:rPr lang="zh-CN" altLang="en-US" sz="1400" dirty="0">
                <a:latin typeface="+mn-ea"/>
                <a:ea typeface="+mn-ea"/>
              </a:rPr>
              <a:t>目录</a:t>
            </a:r>
            <a:r>
              <a:rPr lang="zh-CN" altLang="en-US" sz="1400" dirty="0" smtClean="0">
                <a:latin typeface="+mn-ea"/>
                <a:ea typeface="+mn-ea"/>
              </a:rPr>
              <a:t>下运行： </a:t>
            </a:r>
            <a:r>
              <a:rPr lang="en-US" altLang="zh-CN" sz="1400" dirty="0" err="1"/>
              <a:t>nohup</a:t>
            </a:r>
            <a:r>
              <a:rPr lang="en-US" altLang="zh-CN" sz="1400" dirty="0"/>
              <a:t> ./</a:t>
            </a:r>
            <a:r>
              <a:rPr lang="en-US" altLang="zh-CN" sz="1400" dirty="0" err="1"/>
              <a:t>jmeter</a:t>
            </a:r>
            <a:r>
              <a:rPr lang="en-US" altLang="zh-CN" sz="1400" dirty="0"/>
              <a:t>-server &gt;&gt; jmeter-server.log </a:t>
            </a:r>
            <a:r>
              <a:rPr lang="en-US" altLang="zh-CN" sz="1400" dirty="0" smtClean="0"/>
              <a:t>&amp;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ct val="170000"/>
              </a:lnSpc>
              <a:buFont typeface="+mj-lt"/>
              <a:buAutoNum type="alphaLcPeriod"/>
            </a:pPr>
            <a:r>
              <a:rPr lang="zh-CN" altLang="en-US" sz="1400" dirty="0" smtClean="0">
                <a:latin typeface="+mn-ea"/>
                <a:ea typeface="+mn-ea"/>
              </a:rPr>
              <a:t>在</a:t>
            </a:r>
            <a:r>
              <a:rPr lang="en-US" altLang="zh-CN" sz="1400" dirty="0">
                <a:latin typeface="+mn-ea"/>
                <a:ea typeface="+mn-ea"/>
              </a:rPr>
              <a:t>Controller</a:t>
            </a:r>
            <a:r>
              <a:rPr lang="zh-CN" altLang="en-US" sz="1400" dirty="0">
                <a:latin typeface="+mn-ea"/>
                <a:ea typeface="+mn-ea"/>
              </a:rPr>
              <a:t>找到</a:t>
            </a:r>
            <a:r>
              <a:rPr lang="en-US" altLang="zh-CN" sz="1400" dirty="0">
                <a:latin typeface="+mn-ea"/>
                <a:ea typeface="+mn-ea"/>
              </a:rPr>
              <a:t>bin</a:t>
            </a:r>
            <a:r>
              <a:rPr lang="zh-CN" altLang="en-US" sz="1400" dirty="0">
                <a:latin typeface="+mn-ea"/>
                <a:ea typeface="+mn-ea"/>
              </a:rPr>
              <a:t>目录里的</a:t>
            </a:r>
            <a:r>
              <a:rPr lang="zh-CN" altLang="en-US" sz="1400" dirty="0" smtClean="0">
                <a:latin typeface="+mn-ea"/>
                <a:ea typeface="+mn-ea"/>
              </a:rPr>
              <a:t>文件</a:t>
            </a:r>
            <a:r>
              <a:rPr lang="en-US" altLang="zh-CN" sz="1400" dirty="0" err="1" smtClean="0">
                <a:latin typeface="+mn-ea"/>
                <a:ea typeface="+mn-ea"/>
              </a:rPr>
              <a:t>jmeter.properties</a:t>
            </a:r>
            <a:r>
              <a:rPr lang="en-US" altLang="zh-CN" sz="1400" dirty="0" smtClean="0">
                <a:latin typeface="+mn-ea"/>
                <a:ea typeface="+mn-ea"/>
              </a:rPr>
              <a:t>，</a:t>
            </a:r>
            <a:r>
              <a:rPr lang="zh-CN" altLang="en-US" sz="1400" dirty="0" smtClean="0">
                <a:latin typeface="+mn-ea"/>
                <a:ea typeface="+mn-ea"/>
              </a:rPr>
              <a:t>这里</a:t>
            </a:r>
            <a:r>
              <a:rPr lang="zh-CN" altLang="en-US" sz="1400" dirty="0">
                <a:latin typeface="+mn-ea"/>
                <a:ea typeface="+mn-ea"/>
              </a:rPr>
              <a:t>需要修改为</a:t>
            </a:r>
            <a:r>
              <a:rPr lang="en-US" altLang="zh-CN" sz="1400" dirty="0">
                <a:latin typeface="+mn-ea"/>
                <a:ea typeface="+mn-ea"/>
              </a:rPr>
              <a:t>” </a:t>
            </a:r>
            <a:r>
              <a:rPr lang="en-US" altLang="zh-CN" sz="1400" dirty="0" err="1" smtClean="0">
                <a:latin typeface="+mn-ea"/>
                <a:ea typeface="+mn-ea"/>
              </a:rPr>
              <a:t>remote_hosts</a:t>
            </a:r>
            <a:r>
              <a:rPr lang="en-US" altLang="zh-CN" sz="1400" dirty="0" smtClean="0">
                <a:latin typeface="+mn-ea"/>
                <a:ea typeface="+mn-ea"/>
              </a:rPr>
              <a:t>=127.0.0.1,10.191.152.101:1099,10.191.43.231:1099,10.191.86.210:1099,10.191.86.211:1099”</a:t>
            </a:r>
          </a:p>
          <a:p>
            <a:pPr>
              <a:lnSpc>
                <a:spcPct val="170000"/>
              </a:lnSpc>
              <a:buFont typeface="+mj-lt"/>
              <a:buAutoNum type="alphaLcPeriod"/>
            </a:pPr>
            <a:r>
              <a:rPr lang="zh-CN" altLang="en-US" sz="1400" dirty="0" smtClean="0">
                <a:latin typeface="+mn-ea"/>
                <a:ea typeface="+mn-ea"/>
              </a:rPr>
              <a:t>保存文件，并重新启动</a:t>
            </a:r>
            <a:r>
              <a:rPr lang="en-US" altLang="zh-CN" sz="1400" dirty="0" smtClean="0">
                <a:latin typeface="+mn-ea"/>
                <a:ea typeface="+mn-ea"/>
              </a:rPr>
              <a:t>Controller</a:t>
            </a:r>
            <a:r>
              <a:rPr lang="zh-CN" altLang="en-US" sz="1400" dirty="0" smtClean="0">
                <a:latin typeface="+mn-ea"/>
                <a:ea typeface="+mn-ea"/>
              </a:rPr>
              <a:t>机器上的</a:t>
            </a:r>
            <a:r>
              <a:rPr lang="en-US" altLang="zh-CN" sz="1400" dirty="0" err="1" smtClean="0"/>
              <a:t>nohup</a:t>
            </a:r>
            <a:r>
              <a:rPr lang="en-US" altLang="zh-CN" sz="1400" dirty="0" smtClean="0"/>
              <a:t> ./</a:t>
            </a:r>
            <a:r>
              <a:rPr lang="en-US" altLang="zh-CN" sz="1400" dirty="0" err="1" smtClean="0"/>
              <a:t>jmeter</a:t>
            </a:r>
            <a:r>
              <a:rPr lang="en-US" altLang="zh-CN" sz="1400" dirty="0" smtClean="0"/>
              <a:t>-server &gt;&gt; jmeter-server.log &amp; </a:t>
            </a:r>
          </a:p>
          <a:p>
            <a:pPr>
              <a:lnSpc>
                <a:spcPct val="170000"/>
              </a:lnSpc>
              <a:buFont typeface="+mj-lt"/>
              <a:buAutoNum type="alphaLcPeriod"/>
            </a:pPr>
            <a:r>
              <a:rPr lang="zh-CN" altLang="en-US" sz="1400" dirty="0" smtClean="0">
                <a:latin typeface="+mn-ea"/>
                <a:ea typeface="+mn-ea"/>
              </a:rPr>
              <a:t>执行并发脚本： </a:t>
            </a:r>
            <a:r>
              <a:rPr lang="en-US" altLang="zh-CN" sz="1400" dirty="0" err="1"/>
              <a:t>sh</a:t>
            </a:r>
            <a:r>
              <a:rPr lang="en-US" altLang="zh-CN" sz="1400" dirty="0"/>
              <a:t> </a:t>
            </a:r>
            <a:r>
              <a:rPr lang="en-US" altLang="zh-CN" sz="1400" dirty="0" err="1"/>
              <a:t>jmeter</a:t>
            </a:r>
            <a:r>
              <a:rPr lang="en-US" altLang="zh-CN" sz="1400" dirty="0"/>
              <a:t> -n -t </a:t>
            </a:r>
            <a:r>
              <a:rPr lang="en-US" altLang="zh-CN" sz="1400" dirty="0" err="1"/>
              <a:t>jdjump_mrjx.jmx</a:t>
            </a:r>
            <a:r>
              <a:rPr lang="en-US" altLang="zh-CN" sz="1400" dirty="0"/>
              <a:t> -l </a:t>
            </a:r>
            <a:r>
              <a:rPr lang="en-US" altLang="zh-CN" sz="1400" dirty="0" err="1"/>
              <a:t>jdjump_mrjx.jtl</a:t>
            </a:r>
            <a:r>
              <a:rPr lang="en-US" altLang="zh-CN" sz="1400" dirty="0"/>
              <a:t> -r </a:t>
            </a:r>
            <a:r>
              <a:rPr lang="zh-CN" altLang="en-US" sz="1400" dirty="0" smtClean="0"/>
              <a:t>，可以看到拉起</a:t>
            </a:r>
            <a:r>
              <a:rPr lang="en-US" altLang="zh-CN" sz="1400" dirty="0" smtClean="0"/>
              <a:t>agent</a:t>
            </a:r>
            <a:r>
              <a:rPr lang="zh-CN" altLang="en-US" sz="1400" dirty="0" smtClean="0"/>
              <a:t>。</a:t>
            </a:r>
            <a:endParaRPr lang="en-US" altLang="zh-CN" sz="1400" dirty="0">
              <a:latin typeface="+mn-ea"/>
              <a:ea typeface="+mn-ea"/>
            </a:endParaRPr>
          </a:p>
          <a:p>
            <a:endParaRPr lang="en-US" altLang="zh-CN" sz="1400" dirty="0" smtClean="0">
              <a:latin typeface="+mn-ea"/>
              <a:ea typeface="+mn-ea"/>
            </a:endParaRPr>
          </a:p>
          <a:p>
            <a:endParaRPr lang="en-US" altLang="zh-CN" sz="1400" dirty="0" smtClean="0">
              <a:latin typeface="+mn-ea"/>
              <a:ea typeface="+mn-ea"/>
            </a:endParaRPr>
          </a:p>
          <a:p>
            <a:endParaRPr lang="en-US" altLang="zh-CN" sz="1400" dirty="0">
              <a:latin typeface="+mn-ea"/>
              <a:ea typeface="+mn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09120"/>
            <a:ext cx="7884368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16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JMETER</a:t>
            </a:r>
            <a:r>
              <a:rPr lang="zh-CN" altLang="en-US" dirty="0"/>
              <a:t>压</a:t>
            </a:r>
            <a:r>
              <a:rPr lang="zh-CN" altLang="en-US" dirty="0" smtClean="0"/>
              <a:t>测</a:t>
            </a:r>
            <a:r>
              <a:rPr lang="en-US" altLang="zh-CN" dirty="0" smtClean="0"/>
              <a:t>-</a:t>
            </a:r>
            <a:r>
              <a:rPr lang="zh-CN" altLang="en-US" dirty="0" smtClean="0"/>
              <a:t>正式压测（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3" y="980728"/>
            <a:ext cx="8229600" cy="5400600"/>
          </a:xfrm>
        </p:spPr>
        <p:txBody>
          <a:bodyPr/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、检查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agent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和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controler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机器对应的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hosts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，确保环境连的是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gamma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环境；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en-US" altLang="zh-CN" sz="1600" dirty="0" smtClean="0">
                <a:latin typeface="+mn-ea"/>
                <a:ea typeface="+mn-ea"/>
              </a:rPr>
              <a:t>2</a:t>
            </a:r>
            <a:r>
              <a:rPr lang="zh-CN" altLang="en-US" sz="1600" dirty="0" smtClean="0">
                <a:latin typeface="+mn-ea"/>
                <a:ea typeface="+mn-ea"/>
              </a:rPr>
              <a:t>、在需要监控的机器上面启动</a:t>
            </a:r>
            <a:r>
              <a:rPr lang="en-US" altLang="zh-CN" sz="1600" dirty="0" err="1" smtClean="0">
                <a:latin typeface="+mn-ea"/>
                <a:ea typeface="+mn-ea"/>
              </a:rPr>
              <a:t>nmon</a:t>
            </a:r>
            <a:r>
              <a:rPr lang="zh-CN" altLang="en-US" sz="1600" dirty="0" smtClean="0">
                <a:latin typeface="+mn-ea"/>
                <a:ea typeface="+mn-ea"/>
              </a:rPr>
              <a:t>进程，监控主机资源。 </a:t>
            </a:r>
            <a:r>
              <a:rPr lang="en-US" altLang="zh-CN" sz="1600" dirty="0">
                <a:latin typeface="+mn-ea"/>
                <a:ea typeface="+mn-ea"/>
              </a:rPr>
              <a:t>./</a:t>
            </a:r>
            <a:r>
              <a:rPr lang="en-US" altLang="zh-CN" sz="1600" dirty="0" err="1">
                <a:latin typeface="+mn-ea"/>
                <a:ea typeface="+mn-ea"/>
              </a:rPr>
              <a:t>nmon</a:t>
            </a:r>
            <a:r>
              <a:rPr lang="en-US" altLang="zh-CN" sz="1600" dirty="0">
                <a:latin typeface="+mn-ea"/>
                <a:ea typeface="+mn-ea"/>
              </a:rPr>
              <a:t> -s30 -c240 </a:t>
            </a:r>
            <a:r>
              <a:rPr lang="en-US" altLang="zh-CN" sz="1600" dirty="0" smtClean="0">
                <a:latin typeface="+mn-ea"/>
                <a:ea typeface="+mn-ea"/>
              </a:rPr>
              <a:t>–f</a:t>
            </a:r>
          </a:p>
          <a:p>
            <a:r>
              <a:rPr lang="en-US" altLang="zh-CN" sz="1600" dirty="0" smtClean="0">
                <a:latin typeface="+mn-ea"/>
                <a:ea typeface="+mn-ea"/>
              </a:rPr>
              <a:t>3</a:t>
            </a:r>
            <a:r>
              <a:rPr lang="zh-CN" altLang="en-US" sz="1600" dirty="0" smtClean="0">
                <a:latin typeface="+mn-ea"/>
                <a:ea typeface="+mn-ea"/>
              </a:rPr>
              <a:t>、检查被压程序的进程数，建议按照</a:t>
            </a:r>
            <a:r>
              <a:rPr lang="en-US" altLang="zh-CN" sz="1600" dirty="0" smtClean="0">
                <a:latin typeface="+mn-ea"/>
                <a:ea typeface="+mn-ea"/>
              </a:rPr>
              <a:t>IDC</a:t>
            </a:r>
            <a:r>
              <a:rPr lang="zh-CN" altLang="en-US" sz="1600" dirty="0" smtClean="0">
                <a:latin typeface="+mn-ea"/>
                <a:ea typeface="+mn-ea"/>
              </a:rPr>
              <a:t>的配置启动进程；</a:t>
            </a:r>
            <a:endParaRPr lang="en-US" altLang="zh-CN" sz="1600" dirty="0" smtClean="0">
              <a:latin typeface="+mn-ea"/>
              <a:ea typeface="+mn-ea"/>
            </a:endParaRPr>
          </a:p>
          <a:p>
            <a:r>
              <a:rPr lang="en-US" altLang="zh-CN" sz="1600" dirty="0" smtClean="0">
                <a:latin typeface="+mn-ea"/>
                <a:ea typeface="+mn-ea"/>
              </a:rPr>
              <a:t>4</a:t>
            </a:r>
            <a:r>
              <a:rPr lang="zh-CN" altLang="en-US" sz="1600" dirty="0" smtClean="0">
                <a:latin typeface="+mn-ea"/>
                <a:ea typeface="+mn-ea"/>
              </a:rPr>
              <a:t>、压测环境是否干净、是否有其他大压力程序在运行；</a:t>
            </a:r>
            <a:endParaRPr lang="en-US" altLang="zh-CN" sz="1600" dirty="0" smtClean="0">
              <a:latin typeface="+mn-ea"/>
              <a:ea typeface="+mn-ea"/>
            </a:endParaRPr>
          </a:p>
          <a:p>
            <a:r>
              <a:rPr lang="en-US" altLang="zh-CN" sz="1600" dirty="0" smtClean="0">
                <a:latin typeface="+mn-ea"/>
                <a:ea typeface="+mn-ea"/>
              </a:rPr>
              <a:t>5</a:t>
            </a:r>
            <a:r>
              <a:rPr lang="zh-CN" altLang="en-US" sz="1600" dirty="0" smtClean="0">
                <a:latin typeface="+mn-ea"/>
                <a:ea typeface="+mn-ea"/>
              </a:rPr>
              <a:t>、在</a:t>
            </a:r>
            <a:r>
              <a:rPr lang="en-US" altLang="zh-CN" sz="1600" dirty="0" err="1" smtClean="0">
                <a:latin typeface="+mn-ea"/>
                <a:ea typeface="+mn-ea"/>
              </a:rPr>
              <a:t>linux</a:t>
            </a:r>
            <a:r>
              <a:rPr lang="zh-CN" altLang="en-US" sz="1600" dirty="0" smtClean="0">
                <a:latin typeface="+mn-ea"/>
                <a:ea typeface="+mn-ea"/>
              </a:rPr>
              <a:t>下修改脚本的“线程数”、“循环次数”以及增加“聚合报告”</a:t>
            </a:r>
            <a:endParaRPr lang="en-US" altLang="zh-CN" sz="1600" dirty="0" smtClean="0">
              <a:latin typeface="+mn-ea"/>
              <a:ea typeface="+mn-ea"/>
            </a:endParaRPr>
          </a:p>
          <a:p>
            <a:r>
              <a:rPr lang="en-US" altLang="zh-CN" sz="1600" dirty="0" smtClean="0">
                <a:latin typeface="+mn-ea"/>
                <a:ea typeface="+mn-ea"/>
              </a:rPr>
              <a:t>6</a:t>
            </a:r>
            <a:r>
              <a:rPr lang="zh-CN" altLang="en-US" sz="1600" dirty="0" smtClean="0">
                <a:latin typeface="+mn-ea"/>
                <a:ea typeface="+mn-ea"/>
              </a:rPr>
              <a:t>、启动</a:t>
            </a:r>
            <a:r>
              <a:rPr lang="en-US" altLang="zh-CN" sz="1600" dirty="0" smtClean="0">
                <a:latin typeface="+mn-ea"/>
                <a:ea typeface="+mn-ea"/>
              </a:rPr>
              <a:t>agent</a:t>
            </a:r>
            <a:r>
              <a:rPr lang="zh-CN" altLang="en-US" sz="1600" dirty="0" smtClean="0">
                <a:latin typeface="+mn-ea"/>
                <a:ea typeface="+mn-ea"/>
              </a:rPr>
              <a:t>和</a:t>
            </a:r>
            <a:r>
              <a:rPr lang="en-US" altLang="zh-CN" sz="1600" dirty="0" err="1" smtClean="0">
                <a:latin typeface="+mn-ea"/>
                <a:ea typeface="+mn-ea"/>
              </a:rPr>
              <a:t>controler</a:t>
            </a:r>
            <a:r>
              <a:rPr lang="zh-CN" altLang="en-US" sz="1600" dirty="0" smtClean="0">
                <a:latin typeface="+mn-ea"/>
                <a:ea typeface="+mn-ea"/>
              </a:rPr>
              <a:t>机器负载进程：</a:t>
            </a:r>
            <a:r>
              <a:rPr lang="en-US" altLang="zh-CN" sz="1600" dirty="0"/>
              <a:t> </a:t>
            </a:r>
            <a:r>
              <a:rPr lang="en-US" altLang="zh-CN" sz="1600" dirty="0" err="1"/>
              <a:t>nohup</a:t>
            </a:r>
            <a:r>
              <a:rPr lang="en-US" altLang="zh-CN" sz="1600" dirty="0"/>
              <a:t> ./</a:t>
            </a:r>
            <a:r>
              <a:rPr lang="en-US" altLang="zh-CN" sz="1600" dirty="0" err="1"/>
              <a:t>jmeter</a:t>
            </a:r>
            <a:r>
              <a:rPr lang="en-US" altLang="zh-CN" sz="1600" dirty="0"/>
              <a:t>-server &gt;&gt; jmeter-server.log </a:t>
            </a:r>
            <a:r>
              <a:rPr lang="en-US" altLang="zh-CN" sz="1600" dirty="0" smtClean="0"/>
              <a:t>&amp;</a:t>
            </a:r>
          </a:p>
          <a:p>
            <a:r>
              <a:rPr lang="en-US" altLang="zh-CN" sz="1600" dirty="0" smtClean="0">
                <a:latin typeface="+mn-ea"/>
                <a:ea typeface="+mn-ea"/>
              </a:rPr>
              <a:t>7</a:t>
            </a:r>
            <a:r>
              <a:rPr lang="zh-CN" altLang="en-US" sz="1600" dirty="0" smtClean="0">
                <a:latin typeface="+mn-ea"/>
                <a:ea typeface="+mn-ea"/>
              </a:rPr>
              <a:t>、启动压测脚本如： </a:t>
            </a:r>
            <a:r>
              <a:rPr lang="en-US" altLang="zh-CN" sz="1600" dirty="0" err="1"/>
              <a:t>sh</a:t>
            </a:r>
            <a:r>
              <a:rPr lang="en-US" altLang="zh-CN" sz="1600" dirty="0"/>
              <a:t> </a:t>
            </a:r>
            <a:r>
              <a:rPr lang="en-US" altLang="zh-CN" sz="1600" dirty="0" err="1"/>
              <a:t>jmeter</a:t>
            </a:r>
            <a:r>
              <a:rPr lang="en-US" altLang="zh-CN" sz="1600" dirty="0"/>
              <a:t> -n -t </a:t>
            </a:r>
            <a:r>
              <a:rPr lang="en-US" altLang="zh-CN" sz="1600" dirty="0" err="1"/>
              <a:t>jdjump_mrjx.jmx</a:t>
            </a:r>
            <a:r>
              <a:rPr lang="en-US" altLang="zh-CN" sz="1600" dirty="0"/>
              <a:t> -l </a:t>
            </a:r>
            <a:r>
              <a:rPr lang="en-US" altLang="zh-CN" sz="1600" dirty="0" err="1"/>
              <a:t>jdjump_mrjx.jtl</a:t>
            </a:r>
            <a:r>
              <a:rPr lang="en-US" altLang="zh-CN" sz="1600" dirty="0"/>
              <a:t> -r </a:t>
            </a:r>
            <a:endParaRPr lang="en-US" altLang="zh-CN" sz="1600" dirty="0" smtClean="0">
              <a:latin typeface="+mn-ea"/>
              <a:ea typeface="+mn-ea"/>
            </a:endParaRPr>
          </a:p>
          <a:p>
            <a:r>
              <a:rPr lang="en-US" altLang="zh-CN" sz="1600" dirty="0" smtClean="0">
                <a:latin typeface="+mn-ea"/>
                <a:ea typeface="+mn-ea"/>
              </a:rPr>
              <a:t>8</a:t>
            </a:r>
            <a:r>
              <a:rPr lang="zh-CN" altLang="en-US" sz="1600" dirty="0" smtClean="0">
                <a:latin typeface="+mn-ea"/>
                <a:ea typeface="+mn-ea"/>
              </a:rPr>
              <a:t>、压测一般</a:t>
            </a:r>
            <a:r>
              <a:rPr lang="zh-CN" altLang="en-US" sz="1400" dirty="0" smtClean="0">
                <a:latin typeface="+mn-ea"/>
              </a:rPr>
              <a:t>由</a:t>
            </a:r>
            <a:r>
              <a:rPr lang="zh-CN" altLang="en-US" sz="1400" dirty="0">
                <a:latin typeface="+mn-ea"/>
              </a:rPr>
              <a:t>小并发逐步较大</a:t>
            </a:r>
            <a:r>
              <a:rPr lang="zh-CN" altLang="en-US" sz="1400" dirty="0" smtClean="0">
                <a:latin typeface="+mn-ea"/>
              </a:rPr>
              <a:t>压力直到得到</a:t>
            </a:r>
            <a:r>
              <a:rPr lang="zh-CN" altLang="en-US" sz="1400" dirty="0">
                <a:latin typeface="+mn-ea"/>
              </a:rPr>
              <a:t>一个合理的性能指标。重点看</a:t>
            </a:r>
            <a:r>
              <a:rPr lang="zh-CN" altLang="en-US" sz="1400" dirty="0" smtClean="0">
                <a:latin typeface="+mn-ea"/>
              </a:rPr>
              <a:t>响应时间</a:t>
            </a:r>
            <a:r>
              <a:rPr lang="zh-CN" altLang="en-US" sz="1400" dirty="0">
                <a:latin typeface="+mn-ea"/>
              </a:rPr>
              <a:t>、</a:t>
            </a:r>
            <a:r>
              <a:rPr lang="zh-CN" altLang="en-US" sz="1400" dirty="0" smtClean="0">
                <a:latin typeface="+mn-ea"/>
              </a:rPr>
              <a:t>吞吐量以及主机资源消耗情况。</a:t>
            </a:r>
            <a:endParaRPr lang="en-US" altLang="zh-CN" sz="1400" dirty="0">
              <a:latin typeface="+mn-ea"/>
              <a:ea typeface="+mn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861049"/>
            <a:ext cx="7596336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24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JMETER</a:t>
            </a:r>
            <a:r>
              <a:rPr lang="zh-CN" altLang="en-US" dirty="0"/>
              <a:t>压</a:t>
            </a:r>
            <a:r>
              <a:rPr lang="zh-CN" altLang="en-US" dirty="0" smtClean="0"/>
              <a:t>测</a:t>
            </a:r>
            <a:r>
              <a:rPr lang="en-US" altLang="zh-CN" dirty="0" smtClean="0"/>
              <a:t>-</a:t>
            </a:r>
            <a:r>
              <a:rPr lang="zh-CN" altLang="en-US" dirty="0" smtClean="0"/>
              <a:t>聚合报告分析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3" y="980728"/>
            <a:ext cx="8229600" cy="54006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 smtClean="0">
                <a:latin typeface="+mn-ea"/>
                <a:ea typeface="+mn-ea"/>
              </a:rPr>
              <a:t>Linux</a:t>
            </a:r>
            <a:r>
              <a:rPr lang="zh-CN" altLang="en-US" sz="1600" dirty="0" smtClean="0">
                <a:latin typeface="+mn-ea"/>
                <a:ea typeface="+mn-ea"/>
              </a:rPr>
              <a:t>下生成的聚合报告可以下载到</a:t>
            </a:r>
            <a:r>
              <a:rPr lang="en-US" altLang="zh-CN" sz="1600" dirty="0" smtClean="0">
                <a:latin typeface="+mn-ea"/>
                <a:ea typeface="+mn-ea"/>
              </a:rPr>
              <a:t>PC</a:t>
            </a:r>
            <a:r>
              <a:rPr lang="zh-CN" altLang="en-US" sz="1600" dirty="0" smtClean="0">
                <a:latin typeface="+mn-ea"/>
                <a:ea typeface="+mn-ea"/>
              </a:rPr>
              <a:t>端用</a:t>
            </a:r>
            <a:r>
              <a:rPr lang="en-US" altLang="zh-CN" sz="1600" dirty="0" err="1" smtClean="0">
                <a:latin typeface="+mn-ea"/>
                <a:ea typeface="+mn-ea"/>
              </a:rPr>
              <a:t>Jmeter</a:t>
            </a:r>
            <a:r>
              <a:rPr lang="zh-CN" altLang="en-US" sz="1600" dirty="0" smtClean="0">
                <a:latin typeface="+mn-ea"/>
                <a:ea typeface="+mn-ea"/>
              </a:rPr>
              <a:t>打开，查看报告结果。</a:t>
            </a:r>
            <a:endParaRPr lang="en-US" altLang="zh-CN" sz="1600" dirty="0" smtClean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1400" dirty="0" smtClean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1400" dirty="0" smtClean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1400" dirty="0" smtClean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1400" dirty="0" smtClean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14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400" dirty="0" smtClean="0">
                <a:latin typeface="+mn-ea"/>
                <a:ea typeface="+mn-ea"/>
              </a:rPr>
              <a:t>Label </a:t>
            </a:r>
            <a:r>
              <a:rPr lang="en-US" altLang="zh-CN" sz="1400" dirty="0">
                <a:latin typeface="+mn-ea"/>
                <a:ea typeface="+mn-ea"/>
              </a:rPr>
              <a:t>– Sample</a:t>
            </a:r>
            <a:r>
              <a:rPr lang="zh-CN" altLang="en-US" sz="1400" dirty="0">
                <a:latin typeface="+mn-ea"/>
                <a:ea typeface="+mn-ea"/>
              </a:rPr>
              <a:t>的标签</a:t>
            </a:r>
            <a:r>
              <a:rPr lang="en-US" altLang="zh-CN" sz="1400" dirty="0">
                <a:latin typeface="+mn-ea"/>
                <a:ea typeface="+mn-ea"/>
              </a:rPr>
              <a:t>.</a:t>
            </a:r>
          </a:p>
          <a:p>
            <a:pPr marL="0" indent="0">
              <a:buNone/>
            </a:pPr>
            <a:r>
              <a:rPr lang="en-US" altLang="zh-CN" sz="1400" dirty="0">
                <a:latin typeface="+mn-ea"/>
                <a:ea typeface="+mn-ea"/>
              </a:rPr>
              <a:t># Samples – </a:t>
            </a:r>
            <a:r>
              <a:rPr lang="zh-CN" altLang="en-US" sz="1400" dirty="0">
                <a:latin typeface="+mn-ea"/>
                <a:ea typeface="+mn-ea"/>
              </a:rPr>
              <a:t>同名</a:t>
            </a:r>
            <a:r>
              <a:rPr lang="en-US" altLang="zh-CN" sz="1400" dirty="0">
                <a:latin typeface="+mn-ea"/>
                <a:ea typeface="+mn-ea"/>
              </a:rPr>
              <a:t>Label</a:t>
            </a:r>
            <a:r>
              <a:rPr lang="zh-CN" altLang="en-US" sz="1400" dirty="0">
                <a:latin typeface="+mn-ea"/>
                <a:ea typeface="+mn-ea"/>
              </a:rPr>
              <a:t>的个数</a:t>
            </a: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ea"/>
                <a:ea typeface="+mn-ea"/>
              </a:rPr>
              <a:t>Average – </a:t>
            </a:r>
            <a:r>
              <a:rPr lang="zh-CN" altLang="en-US" sz="1400" dirty="0">
                <a:latin typeface="+mn-ea"/>
                <a:ea typeface="+mn-ea"/>
              </a:rPr>
              <a:t>平均</a:t>
            </a:r>
            <a:r>
              <a:rPr lang="zh-CN" altLang="en-US" sz="1400" dirty="0" smtClean="0">
                <a:latin typeface="+mn-ea"/>
                <a:ea typeface="+mn-ea"/>
              </a:rPr>
              <a:t>响应时间</a:t>
            </a:r>
            <a:r>
              <a:rPr lang="en-US" altLang="zh-CN" sz="1400" dirty="0" smtClean="0">
                <a:latin typeface="+mn-ea"/>
                <a:ea typeface="+mn-ea"/>
              </a:rPr>
              <a:t>(</a:t>
            </a:r>
            <a:r>
              <a:rPr lang="zh-CN" altLang="en-US" sz="1400" dirty="0" smtClean="0">
                <a:latin typeface="+mn-ea"/>
                <a:ea typeface="+mn-ea"/>
              </a:rPr>
              <a:t>毫秒</a:t>
            </a:r>
            <a:r>
              <a:rPr lang="en-US" altLang="zh-CN" sz="1400" dirty="0" smtClean="0">
                <a:latin typeface="+mn-ea"/>
                <a:ea typeface="+mn-ea"/>
              </a:rPr>
              <a:t>)</a:t>
            </a: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ea"/>
                <a:ea typeface="+mn-ea"/>
              </a:rPr>
              <a:t>Median – 50%</a:t>
            </a:r>
            <a:r>
              <a:rPr lang="zh-CN" altLang="en-US" sz="1400" dirty="0">
                <a:latin typeface="+mn-ea"/>
                <a:ea typeface="+mn-ea"/>
              </a:rPr>
              <a:t>的请求所用的时间不超过该值</a:t>
            </a: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ea"/>
                <a:ea typeface="+mn-ea"/>
              </a:rPr>
              <a:t>90% Line - 90%</a:t>
            </a:r>
            <a:r>
              <a:rPr lang="zh-CN" altLang="en-US" sz="1400" dirty="0">
                <a:latin typeface="+mn-ea"/>
                <a:ea typeface="+mn-ea"/>
              </a:rPr>
              <a:t>的请求所用的时间不超过该值</a:t>
            </a: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ea"/>
                <a:ea typeface="+mn-ea"/>
              </a:rPr>
              <a:t>Min – </a:t>
            </a:r>
            <a:r>
              <a:rPr lang="zh-CN" altLang="en-US" sz="1400" dirty="0">
                <a:latin typeface="+mn-ea"/>
                <a:ea typeface="+mn-ea"/>
              </a:rPr>
              <a:t>最小响应时间</a:t>
            </a: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ea"/>
                <a:ea typeface="+mn-ea"/>
              </a:rPr>
              <a:t>Max – </a:t>
            </a:r>
            <a:r>
              <a:rPr lang="zh-CN" altLang="en-US" sz="1400" dirty="0">
                <a:latin typeface="+mn-ea"/>
                <a:ea typeface="+mn-ea"/>
              </a:rPr>
              <a:t>最大响应时间</a:t>
            </a: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ea"/>
                <a:ea typeface="+mn-ea"/>
              </a:rPr>
              <a:t>Error % - </a:t>
            </a:r>
            <a:r>
              <a:rPr lang="zh-CN" altLang="en-US" sz="1400" dirty="0">
                <a:latin typeface="+mn-ea"/>
                <a:ea typeface="+mn-ea"/>
              </a:rPr>
              <a:t>错误率</a:t>
            </a: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ea"/>
                <a:ea typeface="+mn-ea"/>
              </a:rPr>
              <a:t>Throughput – </a:t>
            </a:r>
            <a:r>
              <a:rPr lang="zh-CN" altLang="en-US" sz="1400" dirty="0">
                <a:latin typeface="+mn-ea"/>
                <a:ea typeface="+mn-ea"/>
              </a:rPr>
              <a:t>吞吐量，即每秒多少请求</a:t>
            </a: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ea"/>
                <a:ea typeface="+mn-ea"/>
              </a:rPr>
              <a:t>Kb/sec – </a:t>
            </a:r>
            <a:r>
              <a:rPr lang="zh-CN" altLang="en-US" sz="1400" dirty="0">
                <a:latin typeface="+mn-ea"/>
                <a:ea typeface="+mn-ea"/>
              </a:rPr>
              <a:t>吞吐量，每秒多少</a:t>
            </a:r>
            <a:r>
              <a:rPr lang="en-US" altLang="zh-CN" sz="1400" dirty="0" smtClean="0">
                <a:latin typeface="+mn-ea"/>
                <a:ea typeface="+mn-ea"/>
              </a:rPr>
              <a:t>Kb</a:t>
            </a:r>
            <a:endParaRPr lang="zh-CN" altLang="en-US" sz="1400" dirty="0">
              <a:latin typeface="+mn-ea"/>
              <a:ea typeface="+mn-ea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871296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510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nmon</a:t>
            </a:r>
            <a:r>
              <a:rPr lang="zh-CN" altLang="en-US" dirty="0" smtClean="0"/>
              <a:t>监控报告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799320"/>
              </p:ext>
            </p:extLst>
          </p:nvPr>
        </p:nvGraphicFramePr>
        <p:xfrm>
          <a:off x="755576" y="1196752"/>
          <a:ext cx="1584176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工作表" showAsIcon="1" r:id="rId3" imgW="914400" imgH="828720" progId="Excel.Sheet.12">
                  <p:embed/>
                </p:oleObj>
              </mc:Choice>
              <mc:Fallback>
                <p:oleObj name="工作表" showAsIcon="1" r:id="rId3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1196752"/>
                        <a:ext cx="1584176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188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6" descr="应用部分3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-9525"/>
            <a:ext cx="91678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12774" y="2011487"/>
            <a:ext cx="75596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4400" dirty="0">
                <a:solidFill>
                  <a:schemeClr val="bg1"/>
                </a:solidFill>
                <a:latin typeface="+mn-ea"/>
                <a:ea typeface="+mn-ea"/>
              </a:rPr>
              <a:t>谢谢</a:t>
            </a:r>
            <a:r>
              <a:rPr lang="zh-CN" altLang="en-US" sz="4400" dirty="0" smtClean="0">
                <a:solidFill>
                  <a:schemeClr val="bg1"/>
                </a:solidFill>
                <a:latin typeface="+mn-ea"/>
                <a:ea typeface="+mn-ea"/>
              </a:rPr>
              <a:t>！</a:t>
            </a:r>
            <a:r>
              <a:rPr lang="en-US" altLang="zh-CN" sz="4400" dirty="0" smtClean="0">
                <a:solidFill>
                  <a:schemeClr val="bg1"/>
                </a:solidFill>
                <a:latin typeface="+mn-ea"/>
                <a:ea typeface="+mn-ea"/>
              </a:rPr>
              <a:t>Thank </a:t>
            </a:r>
            <a:r>
              <a:rPr lang="en-US" altLang="zh-CN" sz="4400" dirty="0">
                <a:solidFill>
                  <a:schemeClr val="bg1"/>
                </a:solidFill>
                <a:latin typeface="+mn-ea"/>
                <a:ea typeface="+mn-ea"/>
              </a:rPr>
              <a:t>you!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612775" y="5534025"/>
            <a:ext cx="37449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北京市朝阳区北辰西路</a:t>
            </a:r>
            <a:r>
              <a:rPr lang="en-US" altLang="zh-CN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号北辰世纪中心</a:t>
            </a:r>
            <a:r>
              <a:rPr lang="en-US" altLang="zh-CN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座</a:t>
            </a:r>
            <a:r>
              <a:rPr lang="en-US" altLang="zh-CN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层</a:t>
            </a:r>
          </a:p>
          <a:p>
            <a:r>
              <a:rPr lang="en-US" altLang="zh-CN" sz="900">
                <a:solidFill>
                  <a:schemeClr val="bg2"/>
                </a:solidFill>
              </a:rPr>
              <a:t>6F Building A, North-Star Century Center, 8 Beichen West Street,</a:t>
            </a:r>
          </a:p>
          <a:p>
            <a:r>
              <a:rPr lang="en-US" altLang="zh-CN" sz="900">
                <a:solidFill>
                  <a:schemeClr val="bg2"/>
                </a:solidFill>
              </a:rPr>
              <a:t>Chaoyang District, Beijing 100101</a:t>
            </a:r>
          </a:p>
          <a:p>
            <a:r>
              <a:rPr lang="en-US" altLang="zh-CN" sz="900">
                <a:solidFill>
                  <a:schemeClr val="bg2"/>
                </a:solidFill>
              </a:rPr>
              <a:t>www.jd.com </a:t>
            </a:r>
          </a:p>
        </p:txBody>
      </p:sp>
    </p:spTree>
    <p:extLst>
      <p:ext uri="{BB962C8B-B14F-4D97-AF65-F5344CB8AC3E}">
        <p14:creationId xmlns:p14="http://schemas.microsoft.com/office/powerpoint/2010/main" val="183364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1556792"/>
            <a:ext cx="69847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000" b="1" dirty="0" smtClean="0">
                <a:latin typeface="+mn-ea"/>
              </a:rPr>
              <a:t>JMETER</a:t>
            </a:r>
            <a:r>
              <a:rPr lang="zh-CN" altLang="en-US" sz="2000" b="1" dirty="0" smtClean="0">
                <a:latin typeface="+mn-ea"/>
              </a:rPr>
              <a:t>相关软件安装</a:t>
            </a:r>
            <a:endParaRPr lang="en-US" altLang="zh-CN" sz="2000" b="1" dirty="0" smtClean="0"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000" b="1" dirty="0" smtClean="0">
                <a:latin typeface="+mn-ea"/>
              </a:rPr>
              <a:t>JMETER</a:t>
            </a:r>
            <a:r>
              <a:rPr lang="zh-CN" altLang="en-US" sz="2000" b="1" dirty="0" smtClean="0">
                <a:latin typeface="+mn-ea"/>
              </a:rPr>
              <a:t>脚本录制（</a:t>
            </a:r>
            <a:r>
              <a:rPr lang="en-US" altLang="zh-CN" sz="2000" b="1" dirty="0" err="1" smtClean="0">
                <a:latin typeface="+mn-ea"/>
              </a:rPr>
              <a:t>badboy&amp;Jmeter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en-US" altLang="zh-CN" sz="2000" b="1" dirty="0" smtClean="0"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000" b="1" dirty="0" smtClean="0">
                <a:latin typeface="+mn-ea"/>
              </a:rPr>
              <a:t>JMETER</a:t>
            </a:r>
            <a:r>
              <a:rPr lang="zh-CN" altLang="en-US" sz="2000" b="1" dirty="0" smtClean="0">
                <a:latin typeface="+mn-ea"/>
              </a:rPr>
              <a:t>压测脚本调试（</a:t>
            </a:r>
            <a:r>
              <a:rPr lang="en-US" altLang="zh-CN" sz="2000" b="1" dirty="0" smtClean="0">
                <a:latin typeface="+mn-ea"/>
              </a:rPr>
              <a:t>windows</a:t>
            </a:r>
            <a:r>
              <a:rPr lang="zh-CN" altLang="en-US" sz="2000" b="1" dirty="0" smtClean="0">
                <a:latin typeface="+mn-ea"/>
              </a:rPr>
              <a:t>）</a:t>
            </a:r>
            <a:endParaRPr lang="en-US" altLang="zh-CN" sz="2000" b="1" dirty="0" smtClean="0"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000" b="1" dirty="0" smtClean="0">
                <a:latin typeface="+mn-ea"/>
              </a:rPr>
              <a:t>JMETER</a:t>
            </a:r>
            <a:r>
              <a:rPr lang="zh-CN" altLang="en-US" sz="2000" b="1" dirty="0" smtClean="0">
                <a:latin typeface="+mn-ea"/>
              </a:rPr>
              <a:t>压测高并发部署（</a:t>
            </a:r>
            <a:r>
              <a:rPr lang="en-US" altLang="zh-CN" sz="2000" b="1" dirty="0" err="1" smtClean="0">
                <a:latin typeface="+mn-ea"/>
              </a:rPr>
              <a:t>windows&amp;linux</a:t>
            </a:r>
            <a:r>
              <a:rPr lang="zh-CN" altLang="en-US" sz="2000" b="1" dirty="0" smtClean="0">
                <a:latin typeface="+mn-ea"/>
              </a:rPr>
              <a:t>）</a:t>
            </a:r>
            <a:endParaRPr lang="en-US" altLang="zh-CN" sz="2000" b="1" dirty="0" smtClean="0"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000" b="1" dirty="0">
                <a:latin typeface="+mn-ea"/>
              </a:rPr>
              <a:t>JMETER</a:t>
            </a:r>
            <a:r>
              <a:rPr lang="zh-CN" altLang="en-US" sz="2000" b="1" dirty="0">
                <a:latin typeface="+mn-ea"/>
              </a:rPr>
              <a:t>压测</a:t>
            </a:r>
            <a:r>
              <a:rPr lang="en-US" altLang="zh-CN" sz="2000" b="1" dirty="0">
                <a:latin typeface="+mn-ea"/>
              </a:rPr>
              <a:t>-</a:t>
            </a:r>
            <a:r>
              <a:rPr lang="zh-CN" altLang="en-US" sz="2000" b="1" dirty="0">
                <a:latin typeface="+mn-ea"/>
              </a:rPr>
              <a:t>聚合报告分析</a:t>
            </a:r>
            <a:endParaRPr lang="en-US" altLang="zh-CN" sz="2000" b="1" dirty="0"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000" b="1" dirty="0" smtClean="0">
                <a:latin typeface="+mn-ea"/>
              </a:rPr>
              <a:t>NMON</a:t>
            </a:r>
            <a:r>
              <a:rPr lang="zh-CN" altLang="en-US" sz="2000" b="1" dirty="0" smtClean="0">
                <a:latin typeface="+mn-ea"/>
              </a:rPr>
              <a:t>监控报告</a:t>
            </a:r>
            <a:endParaRPr lang="en-US" altLang="zh-CN" sz="20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347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JMETER</a:t>
            </a:r>
            <a:r>
              <a:rPr lang="zh-CN" altLang="en-US" dirty="0"/>
              <a:t>相关软件安装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400" dirty="0" smtClean="0"/>
              <a:t>JDK</a:t>
            </a:r>
            <a:r>
              <a:rPr lang="zh-CN" altLang="en-US" sz="1400" dirty="0"/>
              <a:t>下载安装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测试服务器默认都安装了</a:t>
            </a:r>
            <a:r>
              <a:rPr lang="en-US" altLang="zh-CN" sz="1400" dirty="0" smtClean="0"/>
              <a:t>)</a:t>
            </a:r>
            <a:endParaRPr lang="en-US" altLang="zh-CN" sz="1400" dirty="0"/>
          </a:p>
          <a:p>
            <a:r>
              <a:rPr lang="en-US" altLang="zh-CN" sz="1400" dirty="0" smtClean="0">
                <a:hlinkClick r:id="rId2"/>
              </a:rPr>
              <a:t>http</a:t>
            </a:r>
            <a:r>
              <a:rPr lang="en-US" altLang="zh-CN" sz="1400" dirty="0">
                <a:hlinkClick r:id="rId2"/>
              </a:rPr>
              <a:t>://</a:t>
            </a:r>
            <a:r>
              <a:rPr lang="en-US" altLang="zh-CN" sz="1400" dirty="0" smtClean="0">
                <a:hlinkClick r:id="rId2"/>
              </a:rPr>
              <a:t>www.oracle.com/technetwork/indexes/downloads/index.html?ssSourceSiteId=ocomen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 err="1" smtClean="0"/>
              <a:t>JMeter</a:t>
            </a:r>
            <a:r>
              <a:rPr lang="zh-CN" altLang="en-US" sz="1400" dirty="0" smtClean="0"/>
              <a:t>下载</a:t>
            </a:r>
            <a:r>
              <a:rPr lang="zh-CN" altLang="en-US" sz="1400" dirty="0"/>
              <a:t>地址： </a:t>
            </a:r>
            <a:r>
              <a:rPr lang="en-US" altLang="zh-CN" sz="1400" dirty="0">
                <a:hlinkClick r:id="rId3"/>
              </a:rPr>
              <a:t>http://</a:t>
            </a:r>
            <a:r>
              <a:rPr lang="en-US" altLang="zh-CN" sz="1400" dirty="0" smtClean="0">
                <a:hlinkClick r:id="rId3"/>
              </a:rPr>
              <a:t>jakarta.apache.org/site/downloads/downloads_jmeter.cgi</a:t>
            </a:r>
            <a:endParaRPr lang="zh-CN" altLang="en-US" sz="1400" dirty="0"/>
          </a:p>
          <a:p>
            <a:endParaRPr lang="zh-CN" altLang="en-US" sz="1400" dirty="0"/>
          </a:p>
          <a:p>
            <a:r>
              <a:rPr lang="en-US" altLang="zh-CN" sz="1400" dirty="0" err="1" smtClean="0"/>
              <a:t>badboy</a:t>
            </a:r>
            <a:r>
              <a:rPr lang="zh-CN" altLang="en-US" sz="1400" dirty="0" smtClean="0"/>
              <a:t>下载</a:t>
            </a:r>
            <a:r>
              <a:rPr lang="zh-CN" altLang="en-US" sz="1400" dirty="0"/>
              <a:t>地址：</a:t>
            </a:r>
            <a:r>
              <a:rPr lang="en-US" altLang="zh-CN" sz="1400" dirty="0">
                <a:hlinkClick r:id="rId4"/>
              </a:rPr>
              <a:t>http://www.badboy.com.au</a:t>
            </a:r>
            <a:r>
              <a:rPr lang="en-US" altLang="zh-CN" sz="1400" dirty="0" smtClean="0">
                <a:hlinkClick r:id="rId4"/>
              </a:rPr>
              <a:t>/</a:t>
            </a:r>
            <a:r>
              <a:rPr lang="en-US" altLang="zh-CN" sz="1400" dirty="0" smtClean="0"/>
              <a:t> (</a:t>
            </a:r>
            <a:r>
              <a:rPr lang="zh-CN" altLang="en-US" sz="1400" dirty="0" smtClean="0"/>
              <a:t>脚本录制使用</a:t>
            </a:r>
            <a:r>
              <a:rPr lang="en-US" altLang="zh-CN" sz="1400" dirty="0" smtClean="0"/>
              <a:t>)  </a:t>
            </a:r>
            <a:r>
              <a:rPr lang="zh-CN" altLang="en-US" sz="1400" dirty="0" smtClean="0"/>
              <a:t>可选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nmon</a:t>
            </a:r>
            <a:r>
              <a:rPr lang="zh-CN" altLang="en-US" sz="1400" dirty="0" smtClean="0"/>
              <a:t>监控相关：</a:t>
            </a:r>
            <a:r>
              <a:rPr lang="en-US" altLang="zh-CN" sz="1400" u="sng" dirty="0">
                <a:hlinkClick r:id="rId5"/>
              </a:rPr>
              <a:t> http://blog.163.com/bihonggang_anshan/blog/static/131715643201161110420221/</a:t>
            </a:r>
            <a:endParaRPr lang="zh-CN" altLang="zh-CN" sz="1400" dirty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SVN</a:t>
            </a:r>
            <a:r>
              <a:rPr lang="zh-CN" altLang="en-US" sz="1400" dirty="0" smtClean="0"/>
              <a:t>地址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相关软件已归档</a:t>
            </a:r>
            <a:r>
              <a:rPr lang="en-US" altLang="zh-CN" sz="1400" dirty="0" smtClean="0"/>
              <a:t>SVN)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r>
              <a:rPr lang="x-none" altLang="zh-CN" sz="1400" u="sng" dirty="0">
                <a:hlinkClick r:id="rId6"/>
              </a:rPr>
              <a:t>http://svn.360buy-develop.com/repos3/ads-sz-dev/express_doc_proj/trunk/</a:t>
            </a:r>
            <a:r>
              <a:rPr lang="en-US" altLang="zh-CN" sz="1400" u="sng" dirty="0" err="1">
                <a:hlinkClick r:id="rId6"/>
              </a:rPr>
              <a:t>测试组</a:t>
            </a:r>
            <a:r>
              <a:rPr lang="x-none" altLang="zh-CN" sz="1400" u="sng" dirty="0">
                <a:hlinkClick r:id="rId6"/>
              </a:rPr>
              <a:t>/03</a:t>
            </a:r>
            <a:r>
              <a:rPr lang="en-US" altLang="zh-CN" sz="1400" u="sng" dirty="0" err="1">
                <a:hlinkClick r:id="rId6"/>
              </a:rPr>
              <a:t>专项测试</a:t>
            </a:r>
            <a:r>
              <a:rPr lang="x-none" altLang="zh-CN" sz="1400" u="sng" dirty="0" smtClean="0">
                <a:hlinkClick r:id="rId6"/>
              </a:rPr>
              <a:t>/</a:t>
            </a:r>
            <a:r>
              <a:rPr lang="en-US" altLang="zh-CN" sz="1400" u="sng" dirty="0" err="1" smtClean="0">
                <a:hlinkClick r:id="rId6"/>
              </a:rPr>
              <a:t>性能测试</a:t>
            </a:r>
            <a:r>
              <a:rPr lang="x-none" altLang="zh-CN" sz="1400" u="sng" dirty="0" smtClean="0">
                <a:hlinkClick r:id="rId6"/>
              </a:rPr>
              <a:t>/</a:t>
            </a:r>
            <a:endParaRPr lang="en-US" altLang="zh-CN" sz="1400" u="sng" dirty="0" smtClean="0"/>
          </a:p>
          <a:p>
            <a:endParaRPr lang="en-US" altLang="zh-CN" sz="1400" u="sng" dirty="0"/>
          </a:p>
          <a:p>
            <a:r>
              <a:rPr lang="zh-CN" altLang="en-US" sz="1400" u="sng" dirty="0" smtClean="0"/>
              <a:t>安装指导：</a:t>
            </a:r>
            <a:endParaRPr lang="en-US" altLang="zh-CN" sz="1400" u="sng" dirty="0" smtClean="0"/>
          </a:p>
          <a:p>
            <a:r>
              <a:rPr lang="en-US" altLang="zh-CN" sz="1400" dirty="0"/>
              <a:t>Windows </a:t>
            </a:r>
            <a:r>
              <a:rPr lang="zh-CN" altLang="zh-CN" sz="1400" dirty="0"/>
              <a:t>安装： </a:t>
            </a:r>
            <a:r>
              <a:rPr lang="en-US" altLang="zh-CN" sz="1400" u="sng" dirty="0">
                <a:hlinkClick r:id="rId7"/>
              </a:rPr>
              <a:t>http://blog.sina.com.cn/s/blog_632886240101e7ld.html</a:t>
            </a:r>
            <a:endParaRPr lang="zh-CN" altLang="zh-CN" sz="1400" dirty="0"/>
          </a:p>
          <a:p>
            <a:r>
              <a:rPr lang="en-US" altLang="zh-CN" sz="1400" dirty="0"/>
              <a:t>Linux</a:t>
            </a:r>
            <a:r>
              <a:rPr lang="zh-CN" altLang="zh-CN" sz="1400" dirty="0"/>
              <a:t>安装配置</a:t>
            </a:r>
            <a:r>
              <a:rPr lang="zh-CN" altLang="zh-CN" sz="1400" dirty="0" smtClean="0"/>
              <a:t>：</a:t>
            </a:r>
            <a:r>
              <a:rPr lang="en-US" altLang="zh-CN" sz="1400" dirty="0" smtClean="0"/>
              <a:t>  </a:t>
            </a:r>
            <a:r>
              <a:rPr lang="en-US" altLang="zh-CN" sz="1400" u="sng" dirty="0" smtClean="0">
                <a:hlinkClick r:id="rId8"/>
              </a:rPr>
              <a:t>http</a:t>
            </a:r>
            <a:r>
              <a:rPr lang="en-US" altLang="zh-CN" sz="1400" u="sng" dirty="0">
                <a:hlinkClick r:id="rId8"/>
              </a:rPr>
              <a:t>://</a:t>
            </a:r>
            <a:r>
              <a:rPr lang="en-US" altLang="zh-CN" sz="1400" u="sng" dirty="0" smtClean="0">
                <a:hlinkClick r:id="rId8"/>
              </a:rPr>
              <a:t>blog.csdn.net/ceo158/article/details/9331813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80166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JMETER</a:t>
            </a:r>
            <a:r>
              <a:rPr lang="zh-CN" altLang="en-US" dirty="0"/>
              <a:t>相关软件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400" dirty="0" smtClean="0"/>
              <a:t>测试环境安装路径：</a:t>
            </a:r>
            <a:endParaRPr lang="en-US" altLang="zh-CN" sz="1400" dirty="0" smtClean="0"/>
          </a:p>
          <a:p>
            <a:r>
              <a:rPr lang="en-US" altLang="zh-CN" sz="1400" dirty="0" smtClean="0"/>
              <a:t>/data/</a:t>
            </a:r>
            <a:r>
              <a:rPr lang="en-US" altLang="zh-CN" sz="1400" dirty="0" err="1" smtClean="0"/>
              <a:t>bossapp</a:t>
            </a:r>
            <a:r>
              <a:rPr lang="en-US" altLang="zh-CN" sz="1400" dirty="0" smtClean="0"/>
              <a:t>/test/</a:t>
            </a:r>
            <a:r>
              <a:rPr lang="en-US" altLang="zh-CN" sz="1400" dirty="0" err="1" smtClean="0"/>
              <a:t>jmeter</a:t>
            </a:r>
            <a:r>
              <a:rPr lang="en-US" altLang="zh-CN" sz="1400" dirty="0" smtClean="0"/>
              <a:t>/apache-jmeter-2.13/bin</a:t>
            </a:r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 smtClean="0"/>
              <a:t>JMETER</a:t>
            </a:r>
            <a:r>
              <a:rPr lang="zh-CN" altLang="en-US" sz="1400" dirty="0" smtClean="0"/>
              <a:t>环境变量：</a:t>
            </a:r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err="1" smtClean="0"/>
              <a:t>Nmon</a:t>
            </a:r>
            <a:r>
              <a:rPr lang="zh-CN" altLang="en-US" sz="1400" dirty="0" smtClean="0"/>
              <a:t>部署：采集主机资源使用情况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zh-CN" altLang="en-US" sz="14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01008"/>
            <a:ext cx="7632848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632848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869160"/>
            <a:ext cx="7632848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415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JMETER</a:t>
            </a:r>
            <a:r>
              <a:rPr lang="zh-CN" altLang="en-US" dirty="0"/>
              <a:t>脚本</a:t>
            </a:r>
            <a:r>
              <a:rPr lang="zh-CN" altLang="en-US" dirty="0" smtClean="0"/>
              <a:t>录制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badboy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、打开</a:t>
            </a:r>
            <a:r>
              <a:rPr lang="en-US" altLang="zh-CN" sz="1600" dirty="0" err="1" smtClean="0"/>
              <a:t>badboy</a:t>
            </a:r>
            <a:r>
              <a:rPr lang="zh-CN" altLang="en-US" sz="1600" dirty="0" smtClean="0"/>
              <a:t>，进入页面</a:t>
            </a:r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、地址栏输入需要录制的链接：</a:t>
            </a:r>
            <a:r>
              <a:rPr lang="en-US" altLang="zh-CN" sz="1600" dirty="0">
                <a:hlinkClick r:id="rId2"/>
              </a:rPr>
              <a:t>http</a:t>
            </a:r>
            <a:r>
              <a:rPr lang="en-US" altLang="zh-CN" sz="1600" dirty="0">
                <a:hlinkClick r:id="rId2"/>
              </a:rPr>
              <a:t>://</a:t>
            </a:r>
            <a:r>
              <a:rPr lang="en-US" altLang="zh-CN" sz="1600" dirty="0">
                <a:hlinkClick r:id="rId2"/>
              </a:rPr>
              <a:t>addata.jd.com/fcgi-bin/jdjump?turl=http%3A%2F%2Fmrjx.jd.com%2Findex.html&amp;qz_gdt=wylv4vynaaagb6h2w4xq</a:t>
            </a:r>
            <a:endParaRPr lang="en-US" altLang="zh-CN" sz="1600" dirty="0"/>
          </a:p>
          <a:p>
            <a:endParaRPr lang="en-US" altLang="zh-CN" sz="1600" u="sng" dirty="0"/>
          </a:p>
          <a:p>
            <a:endParaRPr lang="en-US" altLang="zh-CN" sz="1600" u="sng" dirty="0" smtClean="0"/>
          </a:p>
          <a:p>
            <a:endParaRPr lang="en-US" altLang="zh-CN" sz="1600" u="sng" dirty="0"/>
          </a:p>
          <a:p>
            <a:endParaRPr lang="en-US" altLang="zh-CN" sz="1600" u="sng" dirty="0" smtClean="0"/>
          </a:p>
          <a:p>
            <a:endParaRPr lang="en-US" altLang="zh-CN" sz="1600" u="sng" dirty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、在</a:t>
            </a:r>
            <a:r>
              <a:rPr lang="en-US" altLang="zh-CN" sz="1600" dirty="0" err="1" smtClean="0"/>
              <a:t>badboy</a:t>
            </a:r>
            <a:r>
              <a:rPr lang="zh-CN" altLang="en-US" sz="1600" dirty="0" smtClean="0"/>
              <a:t>菜单</a:t>
            </a:r>
            <a:r>
              <a:rPr lang="en-US" altLang="zh-CN" sz="1600" dirty="0" smtClean="0"/>
              <a:t>file</a:t>
            </a:r>
            <a:r>
              <a:rPr lang="zh-CN" altLang="en-US" sz="1600" dirty="0" smtClean="0"/>
              <a:t>下面选择“</a:t>
            </a:r>
            <a:r>
              <a:rPr lang="en-US" altLang="zh-CN" sz="1600" dirty="0" smtClean="0"/>
              <a:t>Export to </a:t>
            </a:r>
            <a:r>
              <a:rPr lang="en-US" altLang="zh-CN" sz="1600" dirty="0" err="1" smtClean="0"/>
              <a:t>Jmeter</a:t>
            </a:r>
            <a:r>
              <a:rPr lang="zh-CN" altLang="en-US" sz="1600" dirty="0" smtClean="0"/>
              <a:t>”，将录制脚本保存为</a:t>
            </a:r>
            <a:r>
              <a:rPr lang="en-US" altLang="zh-CN" sz="1600" dirty="0" err="1" smtClean="0"/>
              <a:t>jmx</a:t>
            </a:r>
            <a:r>
              <a:rPr lang="zh-CN" altLang="en-US" sz="1600" dirty="0" smtClean="0"/>
              <a:t>格式，录制即完成。</a:t>
            </a:r>
            <a:endParaRPr lang="en-US" altLang="zh-CN" sz="1600" dirty="0"/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596336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61048"/>
            <a:ext cx="7596336" cy="1379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526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JMETER</a:t>
            </a:r>
            <a:r>
              <a:rPr lang="zh-CN" altLang="en-US" dirty="0"/>
              <a:t>脚本</a:t>
            </a:r>
            <a:r>
              <a:rPr lang="zh-CN" altLang="en-US" dirty="0" smtClean="0"/>
              <a:t>录制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Jmeter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 smtClean="0"/>
              <a:t>1</a:t>
            </a:r>
            <a:r>
              <a:rPr lang="zh-CN" altLang="en-US" sz="1600" dirty="0"/>
              <a:t>、 </a:t>
            </a:r>
            <a:r>
              <a:rPr lang="en-US" altLang="zh-CN" sz="1600" dirty="0"/>
              <a:t>IE---&gt;“internet</a:t>
            </a:r>
            <a:r>
              <a:rPr lang="zh-CN" altLang="en-US" sz="1600" dirty="0"/>
              <a:t>属性”</a:t>
            </a:r>
            <a:r>
              <a:rPr lang="en-US" altLang="zh-CN" sz="1600" dirty="0"/>
              <a:t>---&gt;“</a:t>
            </a:r>
            <a:r>
              <a:rPr lang="zh-CN" altLang="en-US" sz="1600" dirty="0"/>
              <a:t>连接”</a:t>
            </a:r>
            <a:r>
              <a:rPr lang="en-US" altLang="zh-CN" sz="1600" dirty="0"/>
              <a:t>---&gt;“</a:t>
            </a:r>
            <a:r>
              <a:rPr lang="zh-CN" altLang="en-US" sz="1600" dirty="0"/>
              <a:t>局域网设置” 设置为本机</a:t>
            </a:r>
            <a:r>
              <a:rPr lang="en-US" altLang="zh-CN" sz="1600" dirty="0"/>
              <a:t>IP</a:t>
            </a:r>
            <a:r>
              <a:rPr lang="zh-CN" altLang="en-US" sz="1600" dirty="0"/>
              <a:t>就可以了，注意端口号要与</a:t>
            </a:r>
            <a:r>
              <a:rPr lang="en-US" altLang="zh-CN" sz="1600" dirty="0" err="1"/>
              <a:t>Jmeter</a:t>
            </a:r>
            <a:r>
              <a:rPr lang="zh-CN" altLang="en-US" sz="1600" dirty="0"/>
              <a:t>上的端口号一致。默认都是</a:t>
            </a:r>
            <a:r>
              <a:rPr lang="en-US" altLang="zh-CN" sz="1600" dirty="0"/>
              <a:t>8080</a:t>
            </a:r>
            <a:r>
              <a:rPr lang="zh-CN" altLang="en-US" sz="1600" dirty="0"/>
              <a:t>端口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、打开</a:t>
            </a:r>
            <a:r>
              <a:rPr lang="en-US" altLang="zh-CN" sz="1600" dirty="0" err="1"/>
              <a:t>JMeter</a:t>
            </a:r>
            <a:r>
              <a:rPr lang="zh-CN" altLang="en-US" sz="1600" dirty="0"/>
              <a:t>工具</a:t>
            </a:r>
          </a:p>
          <a:p>
            <a:r>
              <a:rPr lang="zh-CN" altLang="en-US" sz="1600" dirty="0"/>
              <a:t>创建一个线程组（右键点击“测试计划”</a:t>
            </a:r>
            <a:r>
              <a:rPr lang="en-US" altLang="zh-CN" sz="1600" dirty="0"/>
              <a:t>---&gt;“</a:t>
            </a:r>
            <a:r>
              <a:rPr lang="zh-CN" altLang="en-US" sz="1600" dirty="0"/>
              <a:t>添加”</a:t>
            </a:r>
            <a:r>
              <a:rPr lang="en-US" altLang="zh-CN" sz="1600" dirty="0"/>
              <a:t>----&gt;“</a:t>
            </a:r>
            <a:r>
              <a:rPr lang="zh-CN" altLang="en-US" sz="1600" dirty="0"/>
              <a:t>线程组”）</a:t>
            </a:r>
          </a:p>
          <a:p>
            <a:r>
              <a:rPr lang="zh-CN" altLang="en-US" sz="1600" dirty="0"/>
              <a:t>创建一个</a:t>
            </a:r>
            <a:r>
              <a:rPr lang="en-US" altLang="zh-CN" sz="1600" dirty="0"/>
              <a:t>http</a:t>
            </a:r>
            <a:r>
              <a:rPr lang="zh-CN" altLang="en-US" sz="1600" dirty="0"/>
              <a:t>代理服务器（右键点击“工作台”</a:t>
            </a:r>
            <a:r>
              <a:rPr lang="en-US" altLang="zh-CN" sz="1600" dirty="0"/>
              <a:t>---&gt;“</a:t>
            </a:r>
            <a:r>
              <a:rPr lang="zh-CN" altLang="en-US" sz="1600" dirty="0"/>
              <a:t>添加”</a:t>
            </a:r>
            <a:r>
              <a:rPr lang="en-US" altLang="zh-CN" sz="1600" dirty="0"/>
              <a:t>---&gt;“</a:t>
            </a:r>
            <a:r>
              <a:rPr lang="zh-CN" altLang="en-US" sz="1600" dirty="0"/>
              <a:t>非测试元件”</a:t>
            </a:r>
            <a:r>
              <a:rPr lang="en-US" altLang="zh-CN" sz="1600" dirty="0"/>
              <a:t>---&gt;“http</a:t>
            </a:r>
            <a:r>
              <a:rPr lang="zh-CN" altLang="en-US" sz="1600" dirty="0"/>
              <a:t>代理服务器”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endParaRPr lang="zh-CN" altLang="en-US" sz="1600" dirty="0"/>
          </a:p>
          <a:p>
            <a:endParaRPr lang="zh-CN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08920"/>
            <a:ext cx="7740352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78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JMETER</a:t>
            </a:r>
            <a:r>
              <a:rPr lang="zh-CN" altLang="en-US" dirty="0"/>
              <a:t>脚本</a:t>
            </a:r>
            <a:r>
              <a:rPr lang="zh-CN" altLang="en-US" dirty="0" smtClean="0"/>
              <a:t>录制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Jmeter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/>
              <a:t>3.   </a:t>
            </a:r>
            <a:r>
              <a:rPr lang="zh-CN" altLang="en-US" sz="1600" dirty="0"/>
              <a:t>现在点击</a:t>
            </a:r>
            <a:r>
              <a:rPr lang="en-US" altLang="zh-CN" sz="1600" dirty="0" err="1"/>
              <a:t>jmeter</a:t>
            </a:r>
            <a:r>
              <a:rPr lang="zh-CN" altLang="en-US" sz="1600" dirty="0"/>
              <a:t>上的“启动”按钮，打开浏览器输入需要录制</a:t>
            </a:r>
            <a:r>
              <a:rPr lang="en-US" altLang="zh-CN" sz="1600" dirty="0"/>
              <a:t>web</a:t>
            </a:r>
            <a:r>
              <a:rPr lang="zh-CN" altLang="en-US" sz="1600" dirty="0"/>
              <a:t>项目地址，</a:t>
            </a:r>
            <a:r>
              <a:rPr lang="en-US" altLang="zh-CN" sz="1600" dirty="0" err="1"/>
              <a:t>jmeter</a:t>
            </a:r>
            <a:r>
              <a:rPr lang="zh-CN" altLang="en-US" sz="1600" dirty="0"/>
              <a:t>会自动记录你</a:t>
            </a:r>
            <a:r>
              <a:rPr lang="en-US" altLang="zh-CN" sz="1600" dirty="0"/>
              <a:t>IE</a:t>
            </a:r>
            <a:r>
              <a:rPr lang="zh-CN" altLang="en-US" sz="1600" dirty="0"/>
              <a:t>所访问的页面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/>
              <a:t>4.   </a:t>
            </a:r>
            <a:r>
              <a:rPr lang="zh-CN" altLang="en-US" sz="1600" dirty="0"/>
              <a:t>在</a:t>
            </a:r>
            <a:r>
              <a:rPr lang="en-US" altLang="zh-CN" sz="1600" dirty="0" err="1"/>
              <a:t>Jmter</a:t>
            </a:r>
            <a:r>
              <a:rPr lang="zh-CN" altLang="en-US" sz="1600" dirty="0"/>
              <a:t>线程组下面会将刚才访问浏览器的信息都录制下来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65920"/>
            <a:ext cx="784887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68960"/>
            <a:ext cx="7850901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5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JMETER</a:t>
            </a:r>
            <a:r>
              <a:rPr lang="zh-CN" altLang="en-US" dirty="0"/>
              <a:t>压测脚本调试（</a:t>
            </a:r>
            <a:r>
              <a:rPr lang="en-US" altLang="zh-CN" dirty="0"/>
              <a:t>windows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3" y="908720"/>
            <a:ext cx="8229600" cy="5688632"/>
          </a:xfrm>
        </p:spPr>
        <p:txBody>
          <a:bodyPr/>
          <a:lstStyle/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、增加</a:t>
            </a:r>
            <a:r>
              <a:rPr lang="en-US" altLang="zh-CN" sz="1600" dirty="0" smtClean="0"/>
              <a:t>cookie</a:t>
            </a:r>
            <a:r>
              <a:rPr lang="zh-CN" altLang="en-US" sz="1600" dirty="0" smtClean="0"/>
              <a:t>信息：在</a:t>
            </a:r>
            <a:r>
              <a:rPr lang="en-US" altLang="zh-CN" sz="1600" dirty="0"/>
              <a:t>HTTP Cookie </a:t>
            </a:r>
            <a:r>
              <a:rPr lang="en-US" altLang="zh-CN" sz="1600" dirty="0" smtClean="0"/>
              <a:t>Manager</a:t>
            </a:r>
            <a:r>
              <a:rPr lang="zh-CN" altLang="en-US" sz="1600" dirty="0" smtClean="0"/>
              <a:t>下面手工添加或者导入</a:t>
            </a:r>
            <a:r>
              <a:rPr lang="en-US" altLang="zh-CN" sz="1600" dirty="0" smtClean="0"/>
              <a:t>cookie</a:t>
            </a:r>
            <a:r>
              <a:rPr lang="zh-CN" altLang="en-US" sz="1600" dirty="0" smtClean="0"/>
              <a:t>信息；可以借助</a:t>
            </a:r>
            <a:r>
              <a:rPr lang="en-US" altLang="zh-CN" sz="1600" dirty="0" smtClean="0"/>
              <a:t>fiddler</a:t>
            </a:r>
            <a:r>
              <a:rPr lang="zh-CN" altLang="en-US" sz="1600" dirty="0" smtClean="0"/>
              <a:t>拦截录制的请求</a:t>
            </a:r>
            <a:r>
              <a:rPr lang="en-US" altLang="zh-CN" sz="1600" dirty="0" smtClean="0"/>
              <a:t>cookie</a:t>
            </a:r>
            <a:r>
              <a:rPr lang="zh-CN" altLang="en-US" sz="1600" dirty="0" smtClean="0"/>
              <a:t>信息，通过</a:t>
            </a:r>
            <a:r>
              <a:rPr lang="en-US" altLang="zh-CN" sz="1600" dirty="0" smtClean="0"/>
              <a:t>UE</a:t>
            </a:r>
            <a:r>
              <a:rPr lang="zh-CN" altLang="en-US" sz="1600" dirty="0" smtClean="0"/>
              <a:t>编辑成对应的格式导入。</a:t>
            </a:r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、参数化：有些信息是需要参数化的，比如点击</a:t>
            </a:r>
            <a:r>
              <a:rPr lang="en-US" altLang="zh-CN" sz="1600" dirty="0" smtClean="0"/>
              <a:t>ID</a:t>
            </a:r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、增加断言：断言是对</a:t>
            </a:r>
            <a:r>
              <a:rPr lang="zh-CN" altLang="en-US" sz="1600" dirty="0"/>
              <a:t>上一个请求返回的信息，做字符串、数据包大小、</a:t>
            </a:r>
            <a:r>
              <a:rPr lang="en-US" altLang="zh-CN" sz="1600" dirty="0"/>
              <a:t>HTML</a:t>
            </a:r>
            <a:r>
              <a:rPr lang="zh-CN" altLang="en-US" sz="1600" dirty="0"/>
              <a:t>、</a:t>
            </a:r>
            <a:r>
              <a:rPr lang="en-US" altLang="zh-CN" sz="1600" dirty="0"/>
              <a:t>XML</a:t>
            </a:r>
            <a:r>
              <a:rPr lang="zh-CN" altLang="en-US" sz="1600" dirty="0"/>
              <a:t>、图片等做判断，确保返回的信息的准确性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、在线程组中增加“查看结果树”，运行脚本</a:t>
            </a:r>
            <a:r>
              <a:rPr lang="en-US" altLang="zh-CN" sz="1600" dirty="0" smtClean="0"/>
              <a:t>&amp;</a:t>
            </a:r>
            <a:r>
              <a:rPr lang="zh-CN" altLang="en-US" sz="1600" dirty="0" smtClean="0"/>
              <a:t>查看运行结果</a:t>
            </a:r>
            <a:r>
              <a:rPr lang="en-US" altLang="zh-CN" sz="1600" dirty="0" smtClean="0"/>
              <a:t>&amp;</a:t>
            </a:r>
            <a:r>
              <a:rPr lang="zh-CN" altLang="en-US" sz="1600" dirty="0" smtClean="0"/>
              <a:t>调试直到成功。</a:t>
            </a:r>
            <a:endParaRPr lang="en-US" altLang="zh-CN" sz="1600" dirty="0" smtClean="0"/>
          </a:p>
          <a:p>
            <a:r>
              <a:rPr lang="en-US" altLang="zh-CN" sz="1600" dirty="0" smtClean="0"/>
              <a:t>5</a:t>
            </a:r>
            <a:r>
              <a:rPr lang="zh-CN" altLang="en-US" sz="1600" dirty="0" smtClean="0"/>
              <a:t>、查看相关业务日志，看相关业务是否处理成功，如</a:t>
            </a:r>
            <a:r>
              <a:rPr lang="en-US" altLang="zh-CN" sz="1600" dirty="0" smtClean="0"/>
              <a:t>FCGI</a:t>
            </a:r>
            <a:r>
              <a:rPr lang="zh-CN" altLang="en-US" sz="1600" dirty="0" smtClean="0"/>
              <a:t>日志。</a:t>
            </a:r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484784"/>
            <a:ext cx="7776865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2636912"/>
            <a:ext cx="7776866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4468713"/>
            <a:ext cx="7776866" cy="1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966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JMETER</a:t>
            </a:r>
            <a:r>
              <a:rPr lang="zh-CN" altLang="en-US" dirty="0"/>
              <a:t>压测脚本试跑（</a:t>
            </a:r>
            <a:r>
              <a:rPr lang="en-US" altLang="zh-CN" dirty="0"/>
              <a:t>windows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3" y="980728"/>
            <a:ext cx="8229600" cy="5400600"/>
          </a:xfrm>
        </p:spPr>
        <p:txBody>
          <a:bodyPr/>
          <a:lstStyle/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、脚本调试成功后，可以开始小批量试跑，确保脚本的准确性。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、在线程组下面增加“查看结果树”以及“聚合报告”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、设置线程组对应的线程数以及循环次数：</a:t>
            </a:r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、运行脚本，等任务跑完后查询聚合报告，看是否有</a:t>
            </a:r>
            <a:r>
              <a:rPr lang="en-US" altLang="zh-CN" sz="1600" dirty="0" smtClean="0"/>
              <a:t>error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smtClean="0"/>
              <a:t>5</a:t>
            </a:r>
            <a:r>
              <a:rPr lang="zh-CN" altLang="en-US" sz="1600" dirty="0" smtClean="0"/>
              <a:t>、查看业务日志，看相关业务是否处理成功，如这次</a:t>
            </a:r>
            <a:r>
              <a:rPr lang="en-US" altLang="zh-CN" sz="1600" dirty="0" err="1" smtClean="0"/>
              <a:t>jdjump</a:t>
            </a:r>
            <a:r>
              <a:rPr lang="zh-CN" altLang="en-US" sz="1600" dirty="0" smtClean="0"/>
              <a:t>对应</a:t>
            </a:r>
            <a:r>
              <a:rPr lang="en-US" altLang="zh-CN" sz="1600" dirty="0" smtClean="0"/>
              <a:t>FCGI</a:t>
            </a:r>
            <a:r>
              <a:rPr lang="zh-CN" altLang="en-US" sz="1600" dirty="0" smtClean="0"/>
              <a:t>日志。</a:t>
            </a:r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43100"/>
            <a:ext cx="7632848" cy="220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509120"/>
            <a:ext cx="7632848" cy="1479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34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京东JO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京东JOY</Template>
  <TotalTime>6114</TotalTime>
  <Words>1203</Words>
  <Application>Microsoft Office PowerPoint</Application>
  <PresentationFormat>全屏显示(4:3)</PresentationFormat>
  <Paragraphs>181</Paragraphs>
  <Slides>15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京东JOY</vt:lpstr>
      <vt:lpstr>Microsoft Excel 工作表</vt:lpstr>
      <vt:lpstr>PowerPoint 演示文稿</vt:lpstr>
      <vt:lpstr>PowerPoint 演示文稿</vt:lpstr>
      <vt:lpstr>JMETER相关软件安装</vt:lpstr>
      <vt:lpstr>JMETER相关软件安装2</vt:lpstr>
      <vt:lpstr>JMETER脚本录制 (badboy)</vt:lpstr>
      <vt:lpstr>JMETER脚本录制(Jmeter)</vt:lpstr>
      <vt:lpstr>JMETER脚本录制(Jmeter)</vt:lpstr>
      <vt:lpstr>JMETER压测脚本调试（windows）</vt:lpstr>
      <vt:lpstr>JMETER压测脚本试跑（windows）</vt:lpstr>
      <vt:lpstr>JMETER压测分布式部署（windows）</vt:lpstr>
      <vt:lpstr>JMETER压测分布式部署（linux）</vt:lpstr>
      <vt:lpstr>JMETER压测-正式压测（linux）</vt:lpstr>
      <vt:lpstr>JMETER压测-聚合报告分析</vt:lpstr>
      <vt:lpstr>nmon监控报告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张云长</dc:creator>
  <cp:lastModifiedBy>wuzj</cp:lastModifiedBy>
  <cp:revision>263</cp:revision>
  <dcterms:created xsi:type="dcterms:W3CDTF">2014-06-13T01:28:54Z</dcterms:created>
  <dcterms:modified xsi:type="dcterms:W3CDTF">2016-07-01T01:25:52Z</dcterms:modified>
</cp:coreProperties>
</file>