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8" r:id="rId6"/>
    <p:sldId id="279" r:id="rId7"/>
    <p:sldId id="285" r:id="rId8"/>
    <p:sldId id="286" r:id="rId9"/>
    <p:sldId id="281" r:id="rId10"/>
    <p:sldId id="282" r:id="rId11"/>
    <p:sldId id="284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0EE062-DF80-4AF2-B1A5-C943CBE05FDF}" type="doc">
      <dgm:prSet loTypeId="urn:microsoft.com/office/officeart/2008/layout/VerticalCurvedList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7E75D0CE-55DA-41AE-96CE-4C83660172D3}">
      <dgm:prSet phldrT="[Текст]"/>
      <dgm:spPr>
        <a:solidFill>
          <a:schemeClr val="tx2">
            <a:lumMod val="25000"/>
          </a:schemeClr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ru-RU" u="none" dirty="0">
              <a:ln>
                <a:noFill/>
              </a:ln>
              <a:solidFill>
                <a:schemeClr val="tx1"/>
              </a:solidFill>
            </a:rPr>
            <a:t>Мобильное приложение OptiTune предназначено для использования профессиональными стрелками, охотниками и военными. </a:t>
          </a:r>
        </a:p>
      </dgm:t>
    </dgm:pt>
    <dgm:pt modelId="{CD6DCDB1-F77A-4E34-9BE9-8F0C92D13CBA}" type="parTrans" cxnId="{99B32C21-4B57-4D52-868B-1A603FDD17E8}">
      <dgm:prSet/>
      <dgm:spPr/>
      <dgm:t>
        <a:bodyPr/>
        <a:lstStyle/>
        <a:p>
          <a:endParaRPr lang="ru-RU"/>
        </a:p>
      </dgm:t>
    </dgm:pt>
    <dgm:pt modelId="{FC0F6920-EF64-461C-9D10-9E0A08A37175}" type="sibTrans" cxnId="{99B32C21-4B57-4D52-868B-1A603FDD17E8}">
      <dgm:prSet/>
      <dgm:spPr/>
      <dgm:t>
        <a:bodyPr/>
        <a:lstStyle/>
        <a:p>
          <a:endParaRPr lang="ru-RU"/>
        </a:p>
      </dgm:t>
    </dgm:pt>
    <dgm:pt modelId="{908E9AFD-5F0E-4839-BE92-6586D94D6551}">
      <dgm:prSet phldrT="[Текст]"/>
      <dgm:spPr>
        <a:solidFill>
          <a:schemeClr val="tx2">
            <a:lumMod val="25000"/>
          </a:schemeClr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ru-RU" dirty="0">
              <a:solidFill>
                <a:schemeClr val="tx1"/>
              </a:solidFill>
            </a:rPr>
            <a:t>С помощью приложения </a:t>
          </a:r>
          <a:r>
            <a:rPr lang="en-US" dirty="0">
              <a:solidFill>
                <a:schemeClr val="tx1"/>
              </a:solidFill>
            </a:rPr>
            <a:t>OptiTune </a:t>
          </a:r>
          <a:r>
            <a:rPr lang="ru-RU" dirty="0">
              <a:solidFill>
                <a:schemeClr val="tx1"/>
              </a:solidFill>
            </a:rPr>
            <a:t>пользователи смогут быстрее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ru-RU" dirty="0">
              <a:solidFill>
                <a:schemeClr val="tx1"/>
              </a:solidFill>
            </a:rPr>
            <a:t>и качественнее подобрать необходимый тюнинг</a:t>
          </a:r>
          <a:r>
            <a:rPr lang="ru-RU" u="none" dirty="0">
              <a:solidFill>
                <a:schemeClr val="tx1"/>
              </a:solidFill>
            </a:rPr>
            <a:t>, улучшая там самым качество стрельбы</a:t>
          </a:r>
          <a:r>
            <a:rPr lang="ru-RU" dirty="0">
              <a:solidFill>
                <a:schemeClr val="tx1"/>
              </a:solidFill>
            </a:rPr>
            <a:t>.</a:t>
          </a:r>
        </a:p>
      </dgm:t>
    </dgm:pt>
    <dgm:pt modelId="{6A76C0FE-CCCB-42AA-980C-61E8E600D347}" type="parTrans" cxnId="{69FF4629-1A62-4ECD-B55B-834315F33AC9}">
      <dgm:prSet/>
      <dgm:spPr/>
      <dgm:t>
        <a:bodyPr/>
        <a:lstStyle/>
        <a:p>
          <a:endParaRPr lang="ru-RU"/>
        </a:p>
      </dgm:t>
    </dgm:pt>
    <dgm:pt modelId="{32974F08-BADC-46A1-87D8-DA5DA7D23F2A}" type="sibTrans" cxnId="{69FF4629-1A62-4ECD-B55B-834315F33AC9}">
      <dgm:prSet/>
      <dgm:spPr/>
      <dgm:t>
        <a:bodyPr/>
        <a:lstStyle/>
        <a:p>
          <a:endParaRPr lang="ru-RU"/>
        </a:p>
      </dgm:t>
    </dgm:pt>
    <dgm:pt modelId="{DC8FB688-8E19-49DA-8F6A-F9E8906A9C7D}">
      <dgm:prSet phldrT="[Текст]"/>
      <dgm:spPr>
        <a:solidFill>
          <a:schemeClr val="tx2">
            <a:lumMod val="25000"/>
          </a:schemeClr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u="none" dirty="0">
              <a:ln>
                <a:noFill/>
              </a:ln>
              <a:solidFill>
                <a:schemeClr val="tx1"/>
              </a:solidFill>
            </a:rPr>
            <a:t>OptiTune</a:t>
          </a:r>
          <a:r>
            <a:rPr lang="ru-RU" u="none" dirty="0">
              <a:ln>
                <a:noFill/>
              </a:ln>
              <a:solidFill>
                <a:schemeClr val="tx1"/>
              </a:solidFill>
            </a:rPr>
            <a:t> позволит пользователям посмотреть внешний вид и подробные характеристики тюнинга для гладкоствольного и нарезного оружия в большом каталоге, а также обменяться опытом его использования.</a:t>
          </a:r>
          <a:endParaRPr lang="ru-RU" dirty="0">
            <a:ln>
              <a:noFill/>
            </a:ln>
            <a:solidFill>
              <a:schemeClr val="tx1"/>
            </a:solidFill>
          </a:endParaRPr>
        </a:p>
      </dgm:t>
    </dgm:pt>
    <dgm:pt modelId="{C39117D5-8DE6-4B5C-8DCE-E0E960CD8022}" type="parTrans" cxnId="{51F0DB94-A177-4FCD-858D-0B6E8B81301F}">
      <dgm:prSet/>
      <dgm:spPr/>
      <dgm:t>
        <a:bodyPr/>
        <a:lstStyle/>
        <a:p>
          <a:endParaRPr lang="ru-RU"/>
        </a:p>
      </dgm:t>
    </dgm:pt>
    <dgm:pt modelId="{C62781FC-089E-42A4-9C41-75A3B2EF10CA}" type="sibTrans" cxnId="{51F0DB94-A177-4FCD-858D-0B6E8B81301F}">
      <dgm:prSet/>
      <dgm:spPr/>
      <dgm:t>
        <a:bodyPr/>
        <a:lstStyle/>
        <a:p>
          <a:endParaRPr lang="ru-RU"/>
        </a:p>
      </dgm:t>
    </dgm:pt>
    <dgm:pt modelId="{AADA83F5-0F82-41FF-AFBC-8981E6CABD50}" type="pres">
      <dgm:prSet presAssocID="{900EE062-DF80-4AF2-B1A5-C943CBE05FDF}" presName="Name0" presStyleCnt="0">
        <dgm:presLayoutVars>
          <dgm:chMax val="7"/>
          <dgm:chPref val="7"/>
          <dgm:dir/>
        </dgm:presLayoutVars>
      </dgm:prSet>
      <dgm:spPr/>
    </dgm:pt>
    <dgm:pt modelId="{EB69D51E-6C49-4986-A609-E83CFFEA28DA}" type="pres">
      <dgm:prSet presAssocID="{900EE062-DF80-4AF2-B1A5-C943CBE05FDF}" presName="Name1" presStyleCnt="0"/>
      <dgm:spPr/>
    </dgm:pt>
    <dgm:pt modelId="{9D4C347F-3399-43E3-80D1-7E7E9362587F}" type="pres">
      <dgm:prSet presAssocID="{900EE062-DF80-4AF2-B1A5-C943CBE05FDF}" presName="cycle" presStyleCnt="0"/>
      <dgm:spPr/>
    </dgm:pt>
    <dgm:pt modelId="{20B0ECEB-A777-45B2-9429-59C1DD826837}" type="pres">
      <dgm:prSet presAssocID="{900EE062-DF80-4AF2-B1A5-C943CBE05FDF}" presName="srcNode" presStyleLbl="node1" presStyleIdx="0" presStyleCnt="3"/>
      <dgm:spPr/>
    </dgm:pt>
    <dgm:pt modelId="{816C3947-9B2D-4236-B93F-3E14F6D5DCEC}" type="pres">
      <dgm:prSet presAssocID="{900EE062-DF80-4AF2-B1A5-C943CBE05FDF}" presName="conn" presStyleLbl="parChTrans1D2" presStyleIdx="0" presStyleCnt="1"/>
      <dgm:spPr/>
    </dgm:pt>
    <dgm:pt modelId="{4E7B2115-3AE0-417E-AF5B-AC916ED6010D}" type="pres">
      <dgm:prSet presAssocID="{900EE062-DF80-4AF2-B1A5-C943CBE05FDF}" presName="extraNode" presStyleLbl="node1" presStyleIdx="0" presStyleCnt="3"/>
      <dgm:spPr/>
    </dgm:pt>
    <dgm:pt modelId="{083A8AA8-819C-41AC-8DB3-1EB43E9639BE}" type="pres">
      <dgm:prSet presAssocID="{900EE062-DF80-4AF2-B1A5-C943CBE05FDF}" presName="dstNode" presStyleLbl="node1" presStyleIdx="0" presStyleCnt="3"/>
      <dgm:spPr/>
    </dgm:pt>
    <dgm:pt modelId="{169EE3C3-0AC8-4E6A-9DE6-8A7FF0C4C7BE}" type="pres">
      <dgm:prSet presAssocID="{7E75D0CE-55DA-41AE-96CE-4C83660172D3}" presName="text_1" presStyleLbl="node1" presStyleIdx="0" presStyleCnt="3">
        <dgm:presLayoutVars>
          <dgm:bulletEnabled val="1"/>
        </dgm:presLayoutVars>
      </dgm:prSet>
      <dgm:spPr/>
    </dgm:pt>
    <dgm:pt modelId="{BE2AD084-31B9-4471-BEC3-D3C5F83802B3}" type="pres">
      <dgm:prSet presAssocID="{7E75D0CE-55DA-41AE-96CE-4C83660172D3}" presName="accent_1" presStyleCnt="0"/>
      <dgm:spPr/>
    </dgm:pt>
    <dgm:pt modelId="{AE168EBE-55EB-4EEC-8FE2-B79B427FC207}" type="pres">
      <dgm:prSet presAssocID="{7E75D0CE-55DA-41AE-96CE-4C83660172D3}" presName="accentRepeatNode" presStyleLbl="solidFgAcc1" presStyleIdx="0" presStyleCnt="3" custLinFactNeighborX="1330"/>
      <dgm:spPr>
        <a:solidFill>
          <a:schemeClr val="tx2">
            <a:lumMod val="50000"/>
          </a:schemeClr>
        </a:solid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</dgm:pt>
    <dgm:pt modelId="{AB178344-6FBA-4D68-877F-724362DBED7E}" type="pres">
      <dgm:prSet presAssocID="{908E9AFD-5F0E-4839-BE92-6586D94D6551}" presName="text_2" presStyleLbl="node1" presStyleIdx="1" presStyleCnt="3" custScaleX="103691" custScaleY="105128" custLinFactNeighborX="-1715">
        <dgm:presLayoutVars>
          <dgm:bulletEnabled val="1"/>
        </dgm:presLayoutVars>
      </dgm:prSet>
      <dgm:spPr/>
    </dgm:pt>
    <dgm:pt modelId="{E2F5D8E6-7351-47A3-80AE-ADFDAA4FE9B4}" type="pres">
      <dgm:prSet presAssocID="{908E9AFD-5F0E-4839-BE92-6586D94D6551}" presName="accent_2" presStyleCnt="0"/>
      <dgm:spPr/>
    </dgm:pt>
    <dgm:pt modelId="{7B0FFBBC-E152-4EA0-865B-ACEF4E91112A}" type="pres">
      <dgm:prSet presAssocID="{908E9AFD-5F0E-4839-BE92-6586D94D6551}" presName="accentRepeatNode" presStyleLbl="solidFgAcc1" presStyleIdx="1" presStyleCnt="3" custLinFactNeighborX="-35749" custLinFactNeighborY="-2447"/>
      <dgm:spPr>
        <a:solidFill>
          <a:schemeClr val="tx2">
            <a:lumMod val="50000"/>
          </a:schemeClr>
        </a:solid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</dgm:pt>
    <dgm:pt modelId="{E0E26421-48CF-47B8-9FB8-52CA7708EE4C}" type="pres">
      <dgm:prSet presAssocID="{DC8FB688-8E19-49DA-8F6A-F9E8906A9C7D}" presName="text_3" presStyleLbl="node1" presStyleIdx="2" presStyleCnt="3" custLinFactNeighborY="-4000">
        <dgm:presLayoutVars>
          <dgm:bulletEnabled val="1"/>
        </dgm:presLayoutVars>
      </dgm:prSet>
      <dgm:spPr/>
    </dgm:pt>
    <dgm:pt modelId="{2E2A3148-F785-44C5-B6F5-2B8A16357E41}" type="pres">
      <dgm:prSet presAssocID="{DC8FB688-8E19-49DA-8F6A-F9E8906A9C7D}" presName="accent_3" presStyleCnt="0"/>
      <dgm:spPr/>
    </dgm:pt>
    <dgm:pt modelId="{A1F03C01-45B7-4B54-954F-6F34A9351FCB}" type="pres">
      <dgm:prSet presAssocID="{DC8FB688-8E19-49DA-8F6A-F9E8906A9C7D}" presName="accentRepeatNode" presStyleLbl="solidFgAcc1" presStyleIdx="2" presStyleCnt="3" custLinFactNeighborX="1330" custLinFactNeighborY="-6450"/>
      <dgm:spPr>
        <a:solidFill>
          <a:schemeClr val="tx2">
            <a:lumMod val="50000"/>
          </a:schemeClr>
        </a:solid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</dgm:pt>
  </dgm:ptLst>
  <dgm:cxnLst>
    <dgm:cxn modelId="{99B32C21-4B57-4D52-868B-1A603FDD17E8}" srcId="{900EE062-DF80-4AF2-B1A5-C943CBE05FDF}" destId="{7E75D0CE-55DA-41AE-96CE-4C83660172D3}" srcOrd="0" destOrd="0" parTransId="{CD6DCDB1-F77A-4E34-9BE9-8F0C92D13CBA}" sibTransId="{FC0F6920-EF64-461C-9D10-9E0A08A37175}"/>
    <dgm:cxn modelId="{69FF4629-1A62-4ECD-B55B-834315F33AC9}" srcId="{900EE062-DF80-4AF2-B1A5-C943CBE05FDF}" destId="{908E9AFD-5F0E-4839-BE92-6586D94D6551}" srcOrd="1" destOrd="0" parTransId="{6A76C0FE-CCCB-42AA-980C-61E8E600D347}" sibTransId="{32974F08-BADC-46A1-87D8-DA5DA7D23F2A}"/>
    <dgm:cxn modelId="{C460A12F-32E0-43B9-8980-D7C552D77D71}" type="presOf" srcId="{7E75D0CE-55DA-41AE-96CE-4C83660172D3}" destId="{169EE3C3-0AC8-4E6A-9DE6-8A7FF0C4C7BE}" srcOrd="0" destOrd="0" presId="urn:microsoft.com/office/officeart/2008/layout/VerticalCurvedList"/>
    <dgm:cxn modelId="{0547F03F-8338-4A0D-B914-11585F871039}" type="presOf" srcId="{900EE062-DF80-4AF2-B1A5-C943CBE05FDF}" destId="{AADA83F5-0F82-41FF-AFBC-8981E6CABD50}" srcOrd="0" destOrd="0" presId="urn:microsoft.com/office/officeart/2008/layout/VerticalCurvedList"/>
    <dgm:cxn modelId="{DB530E77-C6C7-4EEC-B073-064E82BEEE34}" type="presOf" srcId="{908E9AFD-5F0E-4839-BE92-6586D94D6551}" destId="{AB178344-6FBA-4D68-877F-724362DBED7E}" srcOrd="0" destOrd="0" presId="urn:microsoft.com/office/officeart/2008/layout/VerticalCurvedList"/>
    <dgm:cxn modelId="{51F0DB94-A177-4FCD-858D-0B6E8B81301F}" srcId="{900EE062-DF80-4AF2-B1A5-C943CBE05FDF}" destId="{DC8FB688-8E19-49DA-8F6A-F9E8906A9C7D}" srcOrd="2" destOrd="0" parTransId="{C39117D5-8DE6-4B5C-8DCE-E0E960CD8022}" sibTransId="{C62781FC-089E-42A4-9C41-75A3B2EF10CA}"/>
    <dgm:cxn modelId="{676729BD-64C6-403B-AA29-74DA57D499EE}" type="presOf" srcId="{DC8FB688-8E19-49DA-8F6A-F9E8906A9C7D}" destId="{E0E26421-48CF-47B8-9FB8-52CA7708EE4C}" srcOrd="0" destOrd="0" presId="urn:microsoft.com/office/officeart/2008/layout/VerticalCurvedList"/>
    <dgm:cxn modelId="{D52BF9FD-2C14-44D2-B4F9-8E0F587DB0BC}" type="presOf" srcId="{FC0F6920-EF64-461C-9D10-9E0A08A37175}" destId="{816C3947-9B2D-4236-B93F-3E14F6D5DCEC}" srcOrd="0" destOrd="0" presId="urn:microsoft.com/office/officeart/2008/layout/VerticalCurvedList"/>
    <dgm:cxn modelId="{5CF68036-B0B1-44E7-95BF-FDED5E5537C2}" type="presParOf" srcId="{AADA83F5-0F82-41FF-AFBC-8981E6CABD50}" destId="{EB69D51E-6C49-4986-A609-E83CFFEA28DA}" srcOrd="0" destOrd="0" presId="urn:microsoft.com/office/officeart/2008/layout/VerticalCurvedList"/>
    <dgm:cxn modelId="{8184D3E6-6045-469C-A984-213B279A2FFC}" type="presParOf" srcId="{EB69D51E-6C49-4986-A609-E83CFFEA28DA}" destId="{9D4C347F-3399-43E3-80D1-7E7E9362587F}" srcOrd="0" destOrd="0" presId="urn:microsoft.com/office/officeart/2008/layout/VerticalCurvedList"/>
    <dgm:cxn modelId="{D711DBA8-EF3B-4077-8CA6-61B15C6B6E54}" type="presParOf" srcId="{9D4C347F-3399-43E3-80D1-7E7E9362587F}" destId="{20B0ECEB-A777-45B2-9429-59C1DD826837}" srcOrd="0" destOrd="0" presId="urn:microsoft.com/office/officeart/2008/layout/VerticalCurvedList"/>
    <dgm:cxn modelId="{C512983F-D288-4BFB-A418-C191B225B352}" type="presParOf" srcId="{9D4C347F-3399-43E3-80D1-7E7E9362587F}" destId="{816C3947-9B2D-4236-B93F-3E14F6D5DCEC}" srcOrd="1" destOrd="0" presId="urn:microsoft.com/office/officeart/2008/layout/VerticalCurvedList"/>
    <dgm:cxn modelId="{07D03EBB-7FBE-433A-BB48-1D0892302D5F}" type="presParOf" srcId="{9D4C347F-3399-43E3-80D1-7E7E9362587F}" destId="{4E7B2115-3AE0-417E-AF5B-AC916ED6010D}" srcOrd="2" destOrd="0" presId="urn:microsoft.com/office/officeart/2008/layout/VerticalCurvedList"/>
    <dgm:cxn modelId="{4AC49ECD-A68E-4EE6-AF14-F90CE9A45D5C}" type="presParOf" srcId="{9D4C347F-3399-43E3-80D1-7E7E9362587F}" destId="{083A8AA8-819C-41AC-8DB3-1EB43E9639BE}" srcOrd="3" destOrd="0" presId="urn:microsoft.com/office/officeart/2008/layout/VerticalCurvedList"/>
    <dgm:cxn modelId="{04E5443A-3C40-44EB-AFD5-BB82198D4979}" type="presParOf" srcId="{EB69D51E-6C49-4986-A609-E83CFFEA28DA}" destId="{169EE3C3-0AC8-4E6A-9DE6-8A7FF0C4C7BE}" srcOrd="1" destOrd="0" presId="urn:microsoft.com/office/officeart/2008/layout/VerticalCurvedList"/>
    <dgm:cxn modelId="{15093C7B-1190-4269-8041-9F9C8AD1E76F}" type="presParOf" srcId="{EB69D51E-6C49-4986-A609-E83CFFEA28DA}" destId="{BE2AD084-31B9-4471-BEC3-D3C5F83802B3}" srcOrd="2" destOrd="0" presId="urn:microsoft.com/office/officeart/2008/layout/VerticalCurvedList"/>
    <dgm:cxn modelId="{C4A84785-362B-4463-9EB2-BB139E8CC00B}" type="presParOf" srcId="{BE2AD084-31B9-4471-BEC3-D3C5F83802B3}" destId="{AE168EBE-55EB-4EEC-8FE2-B79B427FC207}" srcOrd="0" destOrd="0" presId="urn:microsoft.com/office/officeart/2008/layout/VerticalCurvedList"/>
    <dgm:cxn modelId="{77436DBD-271E-46BC-9065-958B88AA37B4}" type="presParOf" srcId="{EB69D51E-6C49-4986-A609-E83CFFEA28DA}" destId="{AB178344-6FBA-4D68-877F-724362DBED7E}" srcOrd="3" destOrd="0" presId="urn:microsoft.com/office/officeart/2008/layout/VerticalCurvedList"/>
    <dgm:cxn modelId="{3068D04B-79C1-4F1D-A0B1-B2AD6F687556}" type="presParOf" srcId="{EB69D51E-6C49-4986-A609-E83CFFEA28DA}" destId="{E2F5D8E6-7351-47A3-80AE-ADFDAA4FE9B4}" srcOrd="4" destOrd="0" presId="urn:microsoft.com/office/officeart/2008/layout/VerticalCurvedList"/>
    <dgm:cxn modelId="{4BA0E541-C479-484F-88C3-F579DD04FA65}" type="presParOf" srcId="{E2F5D8E6-7351-47A3-80AE-ADFDAA4FE9B4}" destId="{7B0FFBBC-E152-4EA0-865B-ACEF4E91112A}" srcOrd="0" destOrd="0" presId="urn:microsoft.com/office/officeart/2008/layout/VerticalCurvedList"/>
    <dgm:cxn modelId="{DCF045FA-651A-4133-93BE-12C85C59926A}" type="presParOf" srcId="{EB69D51E-6C49-4986-A609-E83CFFEA28DA}" destId="{E0E26421-48CF-47B8-9FB8-52CA7708EE4C}" srcOrd="5" destOrd="0" presId="urn:microsoft.com/office/officeart/2008/layout/VerticalCurvedList"/>
    <dgm:cxn modelId="{542F65B5-19D3-42AE-9431-7B6C53DB1DC1}" type="presParOf" srcId="{EB69D51E-6C49-4986-A609-E83CFFEA28DA}" destId="{2E2A3148-F785-44C5-B6F5-2B8A16357E41}" srcOrd="6" destOrd="0" presId="urn:microsoft.com/office/officeart/2008/layout/VerticalCurvedList"/>
    <dgm:cxn modelId="{897967C9-2589-45F1-A629-C6FCF0838F66}" type="presParOf" srcId="{2E2A3148-F785-44C5-B6F5-2B8A16357E41}" destId="{A1F03C01-45B7-4B54-954F-6F34A9351FC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C3947-9B2D-4236-B93F-3E14F6D5DCEC}">
      <dsp:nvSpPr>
        <dsp:cNvPr id="0" name=""/>
        <dsp:cNvSpPr/>
      </dsp:nvSpPr>
      <dsp:spPr>
        <a:xfrm>
          <a:off x="-5682496" y="-858256"/>
          <a:ext cx="6674980" cy="6674980"/>
        </a:xfrm>
        <a:prstGeom prst="blockArc">
          <a:avLst>
            <a:gd name="adj1" fmla="val 18900000"/>
            <a:gd name="adj2" fmla="val 2700000"/>
            <a:gd name="adj3" fmla="val 324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EE3C3-0AC8-4E6A-9DE6-8A7FF0C4C7BE}">
      <dsp:nvSpPr>
        <dsp:cNvPr id="0" name=""/>
        <dsp:cNvSpPr/>
      </dsp:nvSpPr>
      <dsp:spPr>
        <a:xfrm>
          <a:off x="611172" y="495846"/>
          <a:ext cx="8711881" cy="991693"/>
        </a:xfrm>
        <a:prstGeom prst="rect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715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u="none" kern="1200" dirty="0">
              <a:ln>
                <a:noFill/>
              </a:ln>
              <a:solidFill>
                <a:schemeClr val="tx1"/>
              </a:solidFill>
            </a:rPr>
            <a:t>Мобильное приложение OptiTune предназначено для использования профессиональными стрелками, охотниками и военными. </a:t>
          </a:r>
        </a:p>
      </dsp:txBody>
      <dsp:txXfrm>
        <a:off x="611172" y="495846"/>
        <a:ext cx="8711881" cy="991693"/>
      </dsp:txXfrm>
    </dsp:sp>
    <dsp:sp modelId="{AE168EBE-55EB-4EEC-8FE2-B79B427FC207}">
      <dsp:nvSpPr>
        <dsp:cNvPr id="0" name=""/>
        <dsp:cNvSpPr/>
      </dsp:nvSpPr>
      <dsp:spPr>
        <a:xfrm>
          <a:off x="7851" y="371885"/>
          <a:ext cx="1239617" cy="1239617"/>
        </a:xfrm>
        <a:prstGeom prst="ellipse">
          <a:avLst/>
        </a:prstGeom>
        <a:solidFill>
          <a:schemeClr val="tx2">
            <a:lumMod val="50000"/>
          </a:schemeClr>
        </a:solidFill>
        <a:ln w="6350" cap="flat" cmpd="sng" algn="ctr">
          <a:noFill/>
          <a:prstDash val="solid"/>
          <a:miter lim="800000"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AB178344-6FBA-4D68-877F-724362DBED7E}">
      <dsp:nvSpPr>
        <dsp:cNvPr id="0" name=""/>
        <dsp:cNvSpPr/>
      </dsp:nvSpPr>
      <dsp:spPr>
        <a:xfrm>
          <a:off x="674301" y="1957960"/>
          <a:ext cx="8659651" cy="1042547"/>
        </a:xfrm>
        <a:prstGeom prst="rect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715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solidFill>
                <a:schemeClr val="tx1"/>
              </a:solidFill>
            </a:rPr>
            <a:t>С помощью приложения </a:t>
          </a:r>
          <a:r>
            <a:rPr lang="en-US" sz="1900" kern="1200" dirty="0">
              <a:solidFill>
                <a:schemeClr val="tx1"/>
              </a:solidFill>
            </a:rPr>
            <a:t>OptiTune </a:t>
          </a:r>
          <a:r>
            <a:rPr lang="ru-RU" sz="1900" kern="1200" dirty="0">
              <a:solidFill>
                <a:schemeClr val="tx1"/>
              </a:solidFill>
            </a:rPr>
            <a:t>пользователи смогут быстрее</a:t>
          </a:r>
          <a:r>
            <a:rPr lang="en-US" sz="1900" kern="1200" dirty="0">
              <a:solidFill>
                <a:schemeClr val="tx1"/>
              </a:solidFill>
            </a:rPr>
            <a:t> </a:t>
          </a:r>
          <a:r>
            <a:rPr lang="ru-RU" sz="1900" kern="1200" dirty="0">
              <a:solidFill>
                <a:schemeClr val="tx1"/>
              </a:solidFill>
            </a:rPr>
            <a:t>и качественнее подобрать необходимый тюнинг</a:t>
          </a:r>
          <a:r>
            <a:rPr lang="ru-RU" sz="1900" u="none" kern="1200" dirty="0">
              <a:solidFill>
                <a:schemeClr val="tx1"/>
              </a:solidFill>
            </a:rPr>
            <a:t>, улучшая там самым качество стрельбы</a:t>
          </a:r>
          <a:r>
            <a:rPr lang="ru-RU" sz="1900" kern="1200" dirty="0">
              <a:solidFill>
                <a:schemeClr val="tx1"/>
              </a:solidFill>
            </a:rPr>
            <a:t>.</a:t>
          </a:r>
        </a:p>
      </dsp:txBody>
      <dsp:txXfrm>
        <a:off x="674301" y="1957960"/>
        <a:ext cx="8659651" cy="1042547"/>
      </dsp:txXfrm>
    </dsp:sp>
    <dsp:sp modelId="{7B0FFBBC-E152-4EA0-865B-ACEF4E91112A}">
      <dsp:nvSpPr>
        <dsp:cNvPr id="0" name=""/>
        <dsp:cNvSpPr/>
      </dsp:nvSpPr>
      <dsp:spPr>
        <a:xfrm>
          <a:off x="0" y="1829092"/>
          <a:ext cx="1239617" cy="1239617"/>
        </a:xfrm>
        <a:prstGeom prst="ellipse">
          <a:avLst/>
        </a:prstGeom>
        <a:solidFill>
          <a:schemeClr val="tx2">
            <a:lumMod val="50000"/>
          </a:schemeClr>
        </a:solidFill>
        <a:ln w="6350" cap="flat" cmpd="sng" algn="ctr">
          <a:noFill/>
          <a:prstDash val="solid"/>
          <a:miter lim="800000"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0E26421-48CF-47B8-9FB8-52CA7708EE4C}">
      <dsp:nvSpPr>
        <dsp:cNvPr id="0" name=""/>
        <dsp:cNvSpPr/>
      </dsp:nvSpPr>
      <dsp:spPr>
        <a:xfrm>
          <a:off x="611172" y="3431259"/>
          <a:ext cx="8711881" cy="991693"/>
        </a:xfrm>
        <a:prstGeom prst="rect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715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u="none" kern="1200" dirty="0">
              <a:ln>
                <a:noFill/>
              </a:ln>
              <a:solidFill>
                <a:schemeClr val="tx1"/>
              </a:solidFill>
            </a:rPr>
            <a:t>OptiTune</a:t>
          </a:r>
          <a:r>
            <a:rPr lang="ru-RU" sz="1900" u="none" kern="1200" dirty="0">
              <a:ln>
                <a:noFill/>
              </a:ln>
              <a:solidFill>
                <a:schemeClr val="tx1"/>
              </a:solidFill>
            </a:rPr>
            <a:t> позволит пользователям посмотреть внешний вид и подробные характеристики тюнинга для гладкоствольного и нарезного оружия в большом каталоге, а также обменяться опытом его использования.</a:t>
          </a:r>
          <a:endParaRPr lang="ru-RU" sz="1900" kern="1200" dirty="0">
            <a:ln>
              <a:noFill/>
            </a:ln>
            <a:solidFill>
              <a:schemeClr val="tx1"/>
            </a:solidFill>
          </a:endParaRPr>
        </a:p>
      </dsp:txBody>
      <dsp:txXfrm>
        <a:off x="611172" y="3431259"/>
        <a:ext cx="8711881" cy="991693"/>
      </dsp:txXfrm>
    </dsp:sp>
    <dsp:sp modelId="{A1F03C01-45B7-4B54-954F-6F34A9351FCB}">
      <dsp:nvSpPr>
        <dsp:cNvPr id="0" name=""/>
        <dsp:cNvSpPr/>
      </dsp:nvSpPr>
      <dsp:spPr>
        <a:xfrm>
          <a:off x="7851" y="3267010"/>
          <a:ext cx="1239617" cy="1239617"/>
        </a:xfrm>
        <a:prstGeom prst="ellipse">
          <a:avLst/>
        </a:prstGeom>
        <a:solidFill>
          <a:schemeClr val="tx2">
            <a:lumMod val="50000"/>
          </a:schemeClr>
        </a:solidFill>
        <a:ln w="6350" cap="flat" cmpd="sng" algn="ctr">
          <a:noFill/>
          <a:prstDash val="solid"/>
          <a:miter lim="800000"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947F12A-A84C-4A14-B00A-35CCCDCBE045}" type="datetime1">
              <a:rPr lang="ru-RU" smtClean="0"/>
              <a:pPr algn="r" rtl="0"/>
              <a:t>10.12.2022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3089557B-9822-496C-AFB1-92504668F6D8}" type="datetime1">
              <a:rPr lang="ru-RU" smtClean="0"/>
              <a:pPr/>
              <a:t>10.12.2022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64C44B-2BBF-4BA1-A73D-D02BA9DD5A92}" type="datetime1">
              <a:rPr lang="ru-RU" smtClean="0"/>
              <a:pPr/>
              <a:t>10.12.2022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A3F516-A09D-4456-9F4A-D955148FE47B}" type="datetime1">
              <a:rPr lang="ru-RU" smtClean="0"/>
              <a:pPr/>
              <a:t>10.12.2022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36460D0-483D-41DF-921A-E915B182C4D8}" type="datetime1">
              <a:rPr lang="ru-RU" smtClean="0"/>
              <a:pPr/>
              <a:t>10.12.2022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7CFA94-EFCC-47FC-B7DD-4E24B24733B5}" type="datetime1">
              <a:rPr lang="ru-RU" smtClean="0"/>
              <a:pPr/>
              <a:t>10.12.2022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1638CB-5695-4AA9-8097-67D2CBFE7CE7}" type="datetime1">
              <a:rPr lang="ru-RU" smtClean="0"/>
              <a:pPr/>
              <a:t>10.12.2022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A80E48A-252F-48D1-8AEC-7A986F5005E3}" type="datetime1">
              <a:rPr lang="ru-RU" smtClean="0"/>
              <a:pPr/>
              <a:t>10.12.2022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ED88E1-B763-4872-A95C-D1643011B528}" type="datetime1">
              <a:rPr lang="ru-RU" smtClean="0"/>
              <a:pPr/>
              <a:t>10.12.2022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7E0EC7-2776-4AD9-84CE-3F9E782741C2}" type="datetime1">
              <a:rPr lang="ru-RU" smtClean="0"/>
              <a:pPr/>
              <a:t>10.12.2022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AF969C-653B-47D5-B5E2-94CF67614AE9}" type="datetime1">
              <a:rPr lang="ru-RU" smtClean="0"/>
              <a:pPr/>
              <a:t>10.12.2022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44000"/>
                    </a14:imgEffect>
                    <a14:imgEffect>
                      <a14:brightnessContrast bright="-1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F8CDDE5-FCFD-48E4-8C63-D89CA08A7A47}" type="datetime1">
              <a:rPr lang="ru-RU" smtClean="0"/>
              <a:pPr/>
              <a:t>10.12.2022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7734" y="3819722"/>
            <a:ext cx="6964490" cy="918949"/>
          </a:xfrm>
        </p:spPr>
        <p:txBody>
          <a:bodyPr rtlCol="0">
            <a:noAutofit/>
          </a:bodyPr>
          <a:lstStyle/>
          <a:p>
            <a:pPr rtl="0"/>
            <a:r>
              <a:rPr lang="ru-RU" sz="3600" dirty="0">
                <a:latin typeface="+mn-lt"/>
              </a:rPr>
              <a:t>Разработка технического задания на создание мобильного приложения </a:t>
            </a:r>
            <a:r>
              <a:rPr lang="en-US" sz="3600" dirty="0">
                <a:latin typeface="+mn-lt"/>
              </a:rPr>
              <a:t>OptiTune</a:t>
            </a:r>
            <a:endParaRPr lang="ru-RU" sz="3600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78192" y="4875641"/>
            <a:ext cx="10058400" cy="685800"/>
          </a:xfrm>
          <a:ln>
            <a:noFill/>
          </a:ln>
        </p:spPr>
        <p:txBody>
          <a:bodyPr rtlCol="0"/>
          <a:lstStyle/>
          <a:p>
            <a:pPr rtl="0"/>
            <a:r>
              <a:rPr lang="ru-RU" dirty="0">
                <a:solidFill>
                  <a:schemeClr val="tx1"/>
                </a:solidFill>
                <a:latin typeface="+mn-lt"/>
              </a:rPr>
              <a:t>Касьяненко Вера Михайловна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(K3121)</a:t>
            </a:r>
            <a:endParaRPr lang="ru-RU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699D69-D595-D996-E3EB-6162289BBE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6949"/>
          <a:stretch/>
        </p:blipFill>
        <p:spPr>
          <a:xfrm>
            <a:off x="7785486" y="2996952"/>
            <a:ext cx="3258780" cy="25644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80E3C6-6848-32FC-0B8D-98C86048245A}"/>
              </a:ext>
            </a:extLst>
          </p:cNvPr>
          <p:cNvSpPr txBox="1"/>
          <p:nvPr/>
        </p:nvSpPr>
        <p:spPr>
          <a:xfrm>
            <a:off x="1178192" y="5192109"/>
            <a:ext cx="242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2022 год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D0C49F9-1537-6DA0-032D-E0EF02984F2D}"/>
              </a:ext>
            </a:extLst>
          </p:cNvPr>
          <p:cNvSpPr/>
          <p:nvPr/>
        </p:nvSpPr>
        <p:spPr>
          <a:xfrm>
            <a:off x="0" y="629816"/>
            <a:ext cx="12192000" cy="1143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  <a:shade val="30000"/>
                  <a:satMod val="115000"/>
                </a:schemeClr>
              </a:gs>
              <a:gs pos="50000">
                <a:schemeClr val="tx2">
                  <a:lumMod val="25000"/>
                  <a:shade val="67500"/>
                  <a:satMod val="115000"/>
                </a:schemeClr>
              </a:gs>
              <a:gs pos="100000">
                <a:schemeClr val="tx2">
                  <a:lumMod val="2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3FBF5A2-E84E-DC9B-5B0E-0386FF91AB7C}"/>
              </a:ext>
            </a:extLst>
          </p:cNvPr>
          <p:cNvSpPr/>
          <p:nvPr/>
        </p:nvSpPr>
        <p:spPr>
          <a:xfrm>
            <a:off x="0" y="807900"/>
            <a:ext cx="12192000" cy="792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4094A-A267-FB7E-5320-8D3C809EC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70781"/>
            <a:ext cx="9144000" cy="686968"/>
          </a:xfrm>
        </p:spPr>
        <p:txBody>
          <a:bodyPr>
            <a:normAutofit fontScale="90000"/>
          </a:bodyPr>
          <a:lstStyle/>
          <a:p>
            <a:br>
              <a:rPr lang="ru-RU" dirty="0">
                <a:solidFill>
                  <a:schemeClr val="tx1"/>
                </a:solidFill>
                <a:latin typeface="+mn-lt"/>
              </a:rPr>
            </a:br>
            <a:r>
              <a:rPr lang="ru-RU" dirty="0">
                <a:solidFill>
                  <a:schemeClr val="tx1"/>
                </a:solidFill>
                <a:latin typeface="+mn-lt"/>
              </a:rPr>
              <a:t>Основная идея будущего приложения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OptiTune</a:t>
            </a:r>
            <a:endParaRPr lang="ru-RU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3A66B3A-4607-714F-8B0F-D4277CCEF5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45554"/>
              </p:ext>
            </p:extLst>
          </p:nvPr>
        </p:nvGraphicFramePr>
        <p:xfrm>
          <a:off x="1361728" y="1782900"/>
          <a:ext cx="9468544" cy="4958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486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F2FC1F2-4221-CE3C-A351-10198B7A9687}"/>
              </a:ext>
            </a:extLst>
          </p:cNvPr>
          <p:cNvSpPr/>
          <p:nvPr/>
        </p:nvSpPr>
        <p:spPr>
          <a:xfrm>
            <a:off x="0" y="404664"/>
            <a:ext cx="12192000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  <a:shade val="30000"/>
                  <a:satMod val="115000"/>
                </a:schemeClr>
              </a:gs>
              <a:gs pos="50000">
                <a:schemeClr val="tx2">
                  <a:lumMod val="25000"/>
                  <a:shade val="67500"/>
                  <a:satMod val="115000"/>
                </a:schemeClr>
              </a:gs>
              <a:gs pos="100000">
                <a:schemeClr val="tx2">
                  <a:lumMod val="2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5998CCD-D1E1-4ADA-B377-20551E202DEB}"/>
              </a:ext>
            </a:extLst>
          </p:cNvPr>
          <p:cNvSpPr/>
          <p:nvPr/>
        </p:nvSpPr>
        <p:spPr>
          <a:xfrm>
            <a:off x="0" y="548680"/>
            <a:ext cx="12192000" cy="763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4094A-A267-FB7E-5320-8D3C809EC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75058"/>
            <a:ext cx="9144000" cy="994348"/>
          </a:xfrm>
        </p:spPr>
        <p:txBody>
          <a:bodyPr/>
          <a:lstStyle/>
          <a:p>
            <a:br>
              <a:rPr lang="ru-RU" dirty="0">
                <a:solidFill>
                  <a:schemeClr val="tx1"/>
                </a:solidFill>
                <a:latin typeface="+mn-lt"/>
              </a:rPr>
            </a:br>
            <a:r>
              <a:rPr lang="ru-RU" sz="3100" dirty="0">
                <a:solidFill>
                  <a:schemeClr val="tx1"/>
                </a:solidFill>
                <a:latin typeface="+mn-lt"/>
              </a:rPr>
              <a:t>Основные функции приложения и 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ADAA37-4F3B-4E1E-4DB0-F786F8091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629" y="1916832"/>
            <a:ext cx="6070713" cy="4690392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95000"/>
                </a:schemeClr>
              </a:buClr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подбор тюнинга на основе выбранного пользователем оружия</a:t>
            </a:r>
          </a:p>
          <a:p>
            <a:pPr>
              <a:buClr>
                <a:schemeClr val="tx1">
                  <a:lumMod val="95000"/>
                </a:schemeClr>
              </a:buClr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просмотр тюнинга в 3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-варианте отдельно и на оружии</a:t>
            </a:r>
          </a:p>
          <a:p>
            <a:pPr>
              <a:buClr>
                <a:schemeClr val="tx1">
                  <a:lumMod val="95000"/>
                </a:schemeClr>
              </a:buClr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просмотр и сравнение характеристик запчастей</a:t>
            </a:r>
          </a:p>
          <a:p>
            <a:pPr>
              <a:buClr>
                <a:schemeClr val="tx1">
                  <a:lumMod val="95000"/>
                </a:schemeClr>
              </a:buClr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добавление в избранное понравившегося тюнинга</a:t>
            </a:r>
          </a:p>
          <a:p>
            <a:pPr>
              <a:buClr>
                <a:schemeClr val="tx1">
                  <a:lumMod val="95000"/>
                </a:schemeClr>
              </a:buClr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написание и просмотр комментариев пользователями</a:t>
            </a:r>
          </a:p>
          <a:p>
            <a:pPr>
              <a:buClr>
                <a:schemeClr val="tx1">
                  <a:lumMod val="95000"/>
                </a:schemeClr>
              </a:buClr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помощь онлайн-консультанта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2795DB5-4FE3-514C-6C98-C393001B0E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8453" y="1571628"/>
            <a:ext cx="2492162" cy="51113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316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F2FC1F2-4221-CE3C-A351-10198B7A9687}"/>
              </a:ext>
            </a:extLst>
          </p:cNvPr>
          <p:cNvSpPr/>
          <p:nvPr/>
        </p:nvSpPr>
        <p:spPr>
          <a:xfrm>
            <a:off x="0" y="404664"/>
            <a:ext cx="12192000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  <a:shade val="30000"/>
                  <a:satMod val="115000"/>
                </a:schemeClr>
              </a:gs>
              <a:gs pos="50000">
                <a:schemeClr val="tx2">
                  <a:lumMod val="25000"/>
                  <a:shade val="67500"/>
                  <a:satMod val="115000"/>
                </a:schemeClr>
              </a:gs>
              <a:gs pos="100000">
                <a:schemeClr val="tx2">
                  <a:lumMod val="2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5998CCD-D1E1-4ADA-B377-20551E202DEB}"/>
              </a:ext>
            </a:extLst>
          </p:cNvPr>
          <p:cNvSpPr/>
          <p:nvPr/>
        </p:nvSpPr>
        <p:spPr>
          <a:xfrm>
            <a:off x="0" y="548680"/>
            <a:ext cx="12192000" cy="763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4094A-A267-FB7E-5320-8D3C809EC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04664"/>
            <a:ext cx="9144000" cy="994348"/>
          </a:xfrm>
        </p:spPr>
        <p:txBody>
          <a:bodyPr>
            <a:normAutofit fontScale="90000"/>
          </a:bodyPr>
          <a:lstStyle/>
          <a:p>
            <a:br>
              <a:rPr lang="ru-RU" dirty="0">
                <a:solidFill>
                  <a:schemeClr val="tx1"/>
                </a:solidFill>
                <a:latin typeface="+mn-lt"/>
              </a:rPr>
            </a:br>
            <a:r>
              <a:rPr lang="ru-RU" sz="3100" dirty="0">
                <a:solidFill>
                  <a:schemeClr val="tx1"/>
                </a:solidFill>
                <a:latin typeface="+mn-lt"/>
              </a:rPr>
              <a:t>Диаграмма прецедентов для зарегистрированного пользователя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AE6D4EA-D1BC-0AE4-082E-026A8D02BB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0"/>
          <a:stretch/>
        </p:blipFill>
        <p:spPr>
          <a:xfrm>
            <a:off x="1775520" y="1700808"/>
            <a:ext cx="8116313" cy="48245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55477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F2FC1F2-4221-CE3C-A351-10198B7A9687}"/>
              </a:ext>
            </a:extLst>
          </p:cNvPr>
          <p:cNvSpPr/>
          <p:nvPr/>
        </p:nvSpPr>
        <p:spPr>
          <a:xfrm>
            <a:off x="0" y="404664"/>
            <a:ext cx="12192000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  <a:shade val="30000"/>
                  <a:satMod val="115000"/>
                </a:schemeClr>
              </a:gs>
              <a:gs pos="50000">
                <a:schemeClr val="tx2">
                  <a:lumMod val="25000"/>
                  <a:shade val="67500"/>
                  <a:satMod val="115000"/>
                </a:schemeClr>
              </a:gs>
              <a:gs pos="100000">
                <a:schemeClr val="tx2">
                  <a:lumMod val="2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5998CCD-D1E1-4ADA-B377-20551E202DEB}"/>
              </a:ext>
            </a:extLst>
          </p:cNvPr>
          <p:cNvSpPr/>
          <p:nvPr/>
        </p:nvSpPr>
        <p:spPr>
          <a:xfrm>
            <a:off x="0" y="548680"/>
            <a:ext cx="12192000" cy="763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4094A-A267-FB7E-5320-8D3C809EC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04664"/>
            <a:ext cx="9144000" cy="994348"/>
          </a:xfrm>
        </p:spPr>
        <p:txBody>
          <a:bodyPr>
            <a:normAutofit fontScale="90000"/>
          </a:bodyPr>
          <a:lstStyle/>
          <a:p>
            <a:br>
              <a:rPr lang="ru-RU" dirty="0">
                <a:solidFill>
                  <a:schemeClr val="tx1"/>
                </a:solidFill>
                <a:latin typeface="+mn-lt"/>
              </a:rPr>
            </a:br>
            <a:r>
              <a:rPr lang="ru-RU" sz="3100" dirty="0">
                <a:solidFill>
                  <a:schemeClr val="tx1"/>
                </a:solidFill>
                <a:latin typeface="+mn-lt"/>
              </a:rPr>
              <a:t>Диаграмма активности отправки комментария на модерацию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32C2D1-5554-661C-AE73-43101D38D2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5" b="6070"/>
          <a:stretch/>
        </p:blipFill>
        <p:spPr>
          <a:xfrm>
            <a:off x="2783632" y="1628800"/>
            <a:ext cx="6192688" cy="508261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4845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3B7B92D-4BE4-CC2C-F306-D6C92A1757CC}"/>
              </a:ext>
            </a:extLst>
          </p:cNvPr>
          <p:cNvSpPr/>
          <p:nvPr/>
        </p:nvSpPr>
        <p:spPr>
          <a:xfrm>
            <a:off x="0" y="629816"/>
            <a:ext cx="12192000" cy="1143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  <a:shade val="30000"/>
                  <a:satMod val="115000"/>
                </a:schemeClr>
              </a:gs>
              <a:gs pos="50000">
                <a:schemeClr val="tx2">
                  <a:lumMod val="25000"/>
                  <a:shade val="67500"/>
                  <a:satMod val="115000"/>
                </a:schemeClr>
              </a:gs>
              <a:gs pos="100000">
                <a:schemeClr val="tx2">
                  <a:lumMod val="2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680017F-2614-C46E-90E0-34DFA4862812}"/>
              </a:ext>
            </a:extLst>
          </p:cNvPr>
          <p:cNvSpPr/>
          <p:nvPr/>
        </p:nvSpPr>
        <p:spPr>
          <a:xfrm>
            <a:off x="0" y="836712"/>
            <a:ext cx="12192000" cy="7634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4094A-A267-FB7E-5320-8D3C809EC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01518"/>
            <a:ext cx="9144000" cy="763488"/>
          </a:xfrm>
        </p:spPr>
        <p:txBody>
          <a:bodyPr>
            <a:normAutofit fontScale="90000"/>
          </a:bodyPr>
          <a:lstStyle/>
          <a:p>
            <a:br>
              <a:rPr lang="ru-RU" dirty="0">
                <a:solidFill>
                  <a:schemeClr val="tx1">
                    <a:lumMod val="95000"/>
                  </a:schemeClr>
                </a:solidFill>
                <a:latin typeface="+mn-lt"/>
              </a:rPr>
            </a:br>
            <a:br>
              <a:rPr lang="ru-RU" dirty="0">
                <a:solidFill>
                  <a:schemeClr val="tx1">
                    <a:lumMod val="95000"/>
                  </a:schemeClr>
                </a:solidFill>
                <a:latin typeface="+mn-lt"/>
              </a:rPr>
            </a:br>
            <a:r>
              <a:rPr lang="ru-RU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Сравнение с аналогами</a:t>
            </a:r>
            <a:endParaRPr lang="ru-RU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D7601EB3-A5B7-8A28-BE8D-07B7794218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9527536"/>
              </p:ext>
            </p:extLst>
          </p:nvPr>
        </p:nvGraphicFramePr>
        <p:xfrm>
          <a:off x="1524000" y="2007568"/>
          <a:ext cx="8856984" cy="4516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15816">
                  <a:extLst>
                    <a:ext uri="{9D8B030D-6E8A-4147-A177-3AD203B41FA5}">
                      <a16:colId xmlns:a16="http://schemas.microsoft.com/office/drawing/2014/main" val="223606547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96810471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908669436"/>
                    </a:ext>
                  </a:extLst>
                </a:gridCol>
                <a:gridCol w="1476672">
                  <a:extLst>
                    <a:ext uri="{9D8B030D-6E8A-4147-A177-3AD203B41FA5}">
                      <a16:colId xmlns:a16="http://schemas.microsoft.com/office/drawing/2014/main" val="103176501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867205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OptiTune</a:t>
                      </a:r>
                      <a:endParaRPr lang="ru-R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 Guns</a:t>
                      </a:r>
                      <a:endParaRPr lang="ru-R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QUARTA</a:t>
                      </a:r>
                      <a:endParaRPr lang="ru-R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Guns Parts</a:t>
                      </a:r>
                      <a:endParaRPr lang="ru-R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96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Регистрация пользователей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0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Поиск и сортировка запчастей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72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Просмотр характеристик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917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Сравнение характеристик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01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r>
                        <a:rPr lang="en-US" dirty="0"/>
                        <a:t>D-</a:t>
                      </a:r>
                      <a:r>
                        <a:rPr lang="ru-RU" dirty="0"/>
                        <a:t>просмотр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755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Добавление в избранное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48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Комментирование пользователями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86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Онлайн-консультант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35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Покупка запчастей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271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40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3B7B92D-4BE4-CC2C-F306-D6C92A1757CC}"/>
              </a:ext>
            </a:extLst>
          </p:cNvPr>
          <p:cNvSpPr/>
          <p:nvPr/>
        </p:nvSpPr>
        <p:spPr>
          <a:xfrm>
            <a:off x="0" y="620688"/>
            <a:ext cx="12192000" cy="115212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  <a:shade val="30000"/>
                  <a:satMod val="115000"/>
                </a:schemeClr>
              </a:gs>
              <a:gs pos="50000">
                <a:schemeClr val="tx2">
                  <a:lumMod val="25000"/>
                  <a:shade val="67500"/>
                  <a:satMod val="115000"/>
                </a:schemeClr>
              </a:gs>
              <a:gs pos="100000">
                <a:schemeClr val="tx2">
                  <a:lumMod val="2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680017F-2614-C46E-90E0-34DFA4862812}"/>
              </a:ext>
            </a:extLst>
          </p:cNvPr>
          <p:cNvSpPr/>
          <p:nvPr/>
        </p:nvSpPr>
        <p:spPr>
          <a:xfrm>
            <a:off x="0" y="813520"/>
            <a:ext cx="12192000" cy="7432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4094A-A267-FB7E-5320-8D3C809EC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21904"/>
            <a:ext cx="9144000" cy="743272"/>
          </a:xfrm>
        </p:spPr>
        <p:txBody>
          <a:bodyPr>
            <a:normAutofit/>
          </a:bodyPr>
          <a:lstStyle/>
          <a:p>
            <a:r>
              <a:rPr lang="ru-RU" sz="3100" dirty="0">
                <a:solidFill>
                  <a:schemeClr val="tx1"/>
                </a:solidFill>
                <a:latin typeface="+mn-lt"/>
              </a:rPr>
              <a:t>Самое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 интересное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ADAA37-4F3B-4E1E-4DB0-F786F8091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87083"/>
            <a:ext cx="9144000" cy="4267200"/>
          </a:xfrm>
        </p:spPr>
        <p:txBody>
          <a:bodyPr/>
          <a:lstStyle/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dirty="0"/>
              <a:t>Отсутствие конкуренции на рынке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dirty="0"/>
              <a:t>Нет точных аналогов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dirty="0"/>
              <a:t>Реализация функции </a:t>
            </a:r>
            <a:r>
              <a:rPr lang="en-US" dirty="0"/>
              <a:t>3D-</a:t>
            </a:r>
            <a:r>
              <a:rPr lang="ru-RU" dirty="0"/>
              <a:t>просмотра </a:t>
            </a:r>
          </a:p>
        </p:txBody>
      </p:sp>
    </p:spTree>
    <p:extLst>
      <p:ext uri="{BB962C8B-B14F-4D97-AF65-F5344CB8AC3E}">
        <p14:creationId xmlns:p14="http://schemas.microsoft.com/office/powerpoint/2010/main" val="3974521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E4CF7BF-F841-D168-9278-1AF0E162A287}"/>
              </a:ext>
            </a:extLst>
          </p:cNvPr>
          <p:cNvSpPr/>
          <p:nvPr/>
        </p:nvSpPr>
        <p:spPr>
          <a:xfrm>
            <a:off x="15280" y="2258144"/>
            <a:ext cx="12192000" cy="138688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  <a:shade val="30000"/>
                  <a:satMod val="115000"/>
                </a:schemeClr>
              </a:gs>
              <a:gs pos="50000">
                <a:schemeClr val="tx2">
                  <a:lumMod val="25000"/>
                  <a:shade val="67500"/>
                  <a:satMod val="115000"/>
                </a:schemeClr>
              </a:gs>
              <a:gs pos="100000">
                <a:schemeClr val="tx2">
                  <a:lumMod val="2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DE32CD5-B10D-98F5-3329-7F894E555D25}"/>
              </a:ext>
            </a:extLst>
          </p:cNvPr>
          <p:cNvSpPr/>
          <p:nvPr/>
        </p:nvSpPr>
        <p:spPr>
          <a:xfrm>
            <a:off x="-15280" y="2449014"/>
            <a:ext cx="12192000" cy="9326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BA00C-8203-A23B-5768-044ED563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280" y="2132856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solidFill>
                  <a:schemeClr val="tx1"/>
                </a:solidFill>
                <a:latin typeface="+mn-lt"/>
              </a:rPr>
              <a:t>Спасибо за внимание!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523865551"/>
      </p:ext>
    </p:extLst>
  </p:cSld>
  <p:clrMapOvr>
    <a:masterClrMapping/>
  </p:clrMapOvr>
</p:sld>
</file>

<file path=ppt/theme/theme1.xml><?xml version="1.0" encoding="utf-8"?>
<a:theme xmlns:a="http://schemas.openxmlformats.org/drawingml/2006/main" name="Компьютерная техника (16 х 9)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79_TF02901026" id="{9ABFC068-3A73-4579-A906-236FD849EB75}" vid="{807ADEAB-3D6D-4E0B-BC9C-74CA21365FB3}"/>
    </a:ext>
  </a:extLst>
</a:theme>
</file>

<file path=ppt/theme/theme2.xml><?xml version="1.0" encoding="utf-8"?>
<a:theme xmlns:a="http://schemas.openxmlformats.org/drawingml/2006/main" name="Тема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purl.org/dc/dcmitype/"/>
    <ds:schemaRef ds:uri="4873beb7-5857-4685-be1f-d57550cc96cc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бизнес-стратегии с изображением монтажной платы (широкоэкранный формат)</Template>
  <TotalTime>388</TotalTime>
  <Words>218</Words>
  <Application>Microsoft Office PowerPoint</Application>
  <PresentationFormat>Широкоэкранный</PresentationFormat>
  <Paragraphs>71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Candara</vt:lpstr>
      <vt:lpstr>Consolas</vt:lpstr>
      <vt:lpstr>Courier New</vt:lpstr>
      <vt:lpstr>Компьютерная техника (16 х 9)</vt:lpstr>
      <vt:lpstr>Разработка технического задания на создание мобильного приложения OptiTune</vt:lpstr>
      <vt:lpstr> Основная идея будущего приложения OptiTune</vt:lpstr>
      <vt:lpstr> Основные функции приложения и интерфейс</vt:lpstr>
      <vt:lpstr> Диаграмма прецедентов для зарегистрированного пользователя</vt:lpstr>
      <vt:lpstr> Диаграмма активности отправки комментария на модерацию</vt:lpstr>
      <vt:lpstr>  Сравнение с аналогами</vt:lpstr>
      <vt:lpstr>Самое интересное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OptiTune</dc:title>
  <dc:creator>Касьяненко Вера Михайловна</dc:creator>
  <cp:lastModifiedBy>Касьяненко Вера Михайловна</cp:lastModifiedBy>
  <cp:revision>10</cp:revision>
  <dcterms:created xsi:type="dcterms:W3CDTF">2022-10-14T16:41:17Z</dcterms:created>
  <dcterms:modified xsi:type="dcterms:W3CDTF">2022-12-10T20:07:45Z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