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85" r:id="rId4"/>
    <p:sldId id="287" r:id="rId5"/>
    <p:sldId id="288" r:id="rId6"/>
    <p:sldId id="289" r:id="rId7"/>
    <p:sldId id="292" r:id="rId8"/>
    <p:sldId id="293" r:id="rId9"/>
    <p:sldId id="284" r:id="rId10"/>
    <p:sldId id="264" r:id="rId11"/>
    <p:sldId id="281" r:id="rId12"/>
    <p:sldId id="273" r:id="rId13"/>
    <p:sldId id="274" r:id="rId14"/>
    <p:sldId id="275" r:id="rId15"/>
    <p:sldId id="282" r:id="rId16"/>
    <p:sldId id="280" r:id="rId17"/>
    <p:sldId id="283" r:id="rId18"/>
    <p:sldId id="277" r:id="rId19"/>
    <p:sldId id="27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Анализ естественного языка методами искусственного интеллекта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Машинный перевод</a:t>
            </a:r>
          </a:p>
          <a:p>
            <a:r>
              <a:rPr lang="ru-RU" dirty="0"/>
              <a:t>Распознавание и синтез речи</a:t>
            </a:r>
          </a:p>
          <a:p>
            <a:r>
              <a:rPr lang="ru-RU" dirty="0"/>
              <a:t>Разработка диалоговых систем</a:t>
            </a:r>
          </a:p>
          <a:p>
            <a:r>
              <a:rPr lang="ru-RU" dirty="0"/>
              <a:t>Извлечение информации</a:t>
            </a:r>
          </a:p>
          <a:p>
            <a:r>
              <a:rPr lang="ru-RU" dirty="0"/>
              <a:t>Анализ и классификация</a:t>
            </a:r>
          </a:p>
          <a:p>
            <a:r>
              <a:rPr lang="ru-RU" dirty="0"/>
              <a:t>Автоматический пересказ (</a:t>
            </a:r>
            <a:r>
              <a:rPr lang="ru-RU" dirty="0" err="1"/>
              <a:t>суммаризация</a:t>
            </a:r>
            <a:r>
              <a:rPr lang="ru-RU" dirty="0"/>
              <a:t>)</a:t>
            </a:r>
          </a:p>
          <a:p>
            <a:r>
              <a:rPr lang="ru-RU" dirty="0"/>
              <a:t>Генерация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15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решать задачи </a:t>
            </a:r>
            <a:r>
              <a:rPr lang="en-US" dirty="0"/>
              <a:t>NLP </a:t>
            </a:r>
            <a:r>
              <a:rPr lang="ru-RU" dirty="0"/>
              <a:t>сложно?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Полисемия</a:t>
            </a:r>
            <a:r>
              <a:rPr lang="ru-RU" dirty="0"/>
              <a:t> (многозначность): остановка (процесс или здание), стол (организация или объект), дятел (птица или человек).</a:t>
            </a:r>
          </a:p>
          <a:p>
            <a:r>
              <a:rPr lang="ru-RU" b="1" dirty="0"/>
              <a:t>Омонимия</a:t>
            </a:r>
            <a:r>
              <a:rPr lang="ru-RU" dirty="0"/>
              <a:t>: ключ, лук, замок, печь.</a:t>
            </a:r>
          </a:p>
          <a:p>
            <a:r>
              <a:rPr lang="ru-RU" b="1" dirty="0"/>
              <a:t>Местоименная анафора</a:t>
            </a:r>
            <a:r>
              <a:rPr lang="ru-RU" dirty="0"/>
              <a:t>: пусть нам дан текст «Дворник два часа мел снег, он был недоволен». Местоимение «он» может относиться как к дворнику, так и к снегу. По контексту мы легко понимаем, что он – это дворник, а не снег. Но добиться, чтобы компьютер это тоже легко понимал, непросто. </a:t>
            </a:r>
          </a:p>
        </p:txBody>
      </p:sp>
    </p:spTree>
    <p:extLst>
      <p:ext uri="{BB962C8B-B14F-4D97-AF65-F5344CB8AC3E}">
        <p14:creationId xmlns:p14="http://schemas.microsoft.com/office/powerpoint/2010/main" val="32204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абстракции текстовых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Буквы</a:t>
            </a:r>
          </a:p>
          <a:p>
            <a:r>
              <a:rPr lang="ru-RU" dirty="0"/>
              <a:t>Слова</a:t>
            </a:r>
          </a:p>
          <a:p>
            <a:r>
              <a:rPr lang="en-US" dirty="0"/>
              <a:t>n-</a:t>
            </a:r>
            <a:r>
              <a:rPr lang="ru-RU" dirty="0"/>
              <a:t>граммы</a:t>
            </a:r>
          </a:p>
          <a:p>
            <a:r>
              <a:rPr lang="ru-RU" dirty="0"/>
              <a:t>Предложения</a:t>
            </a:r>
          </a:p>
          <a:p>
            <a:r>
              <a:rPr lang="ru-RU" dirty="0"/>
              <a:t>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404820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Сегментация предложений</a:t>
            </a:r>
            <a:endParaRPr lang="en-US" dirty="0"/>
          </a:p>
          <a:p>
            <a:r>
              <a:rPr lang="ru-RU" dirty="0"/>
              <a:t>Нормализация</a:t>
            </a:r>
          </a:p>
          <a:p>
            <a:r>
              <a:rPr lang="ru-RU" dirty="0" err="1"/>
              <a:t>Токенизация</a:t>
            </a:r>
            <a:endParaRPr lang="ru-RU" dirty="0"/>
          </a:p>
          <a:p>
            <a:r>
              <a:rPr lang="ru-RU" dirty="0"/>
              <a:t>Морфологический анализ</a:t>
            </a:r>
          </a:p>
          <a:p>
            <a:pPr lvl="1"/>
            <a:r>
              <a:rPr lang="ru-RU" dirty="0" err="1"/>
              <a:t>Стемминг</a:t>
            </a:r>
            <a:endParaRPr lang="ru-RU" dirty="0"/>
          </a:p>
          <a:p>
            <a:pPr lvl="1"/>
            <a:r>
              <a:rPr lang="ru-RU" dirty="0" err="1"/>
              <a:t>Лемматизация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BF0315-C67D-A48D-85EB-4A21B8FC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95" y="3195536"/>
            <a:ext cx="650648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 предложений</a:t>
            </a:r>
          </a:p>
        </p:txBody>
      </p:sp>
      <p:pic>
        <p:nvPicPr>
          <p:cNvPr id="6146" name="Picture 2" descr="Is Segmentation a Solved Problem? | TM-Town">
            <a:extLst>
              <a:ext uri="{FF2B5EF4-FFF2-40B4-BE49-F238E27FC236}">
                <a16:creationId xmlns:a16="http://schemas.microsoft.com/office/drawing/2014/main" id="{3A1174B8-4011-B2F1-546F-049D58DDA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30" y="1825625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Обработка чисел</a:t>
            </a:r>
          </a:p>
          <a:p>
            <a:r>
              <a:rPr lang="ru-RU" dirty="0"/>
              <a:t>Очистка от </a:t>
            </a:r>
            <a:r>
              <a:rPr lang="en-US" dirty="0"/>
              <a:t>html-</a:t>
            </a:r>
            <a:r>
              <a:rPr lang="ru-RU" dirty="0"/>
              <a:t>разметки</a:t>
            </a:r>
          </a:p>
          <a:p>
            <a:r>
              <a:rPr lang="ru-RU" dirty="0"/>
              <a:t>Обработка символов на иностранном языке</a:t>
            </a:r>
          </a:p>
          <a:p>
            <a:r>
              <a:rPr lang="ru-RU" dirty="0"/>
              <a:t>Удаление ненужной пунктуации</a:t>
            </a:r>
          </a:p>
          <a:p>
            <a:r>
              <a:rPr lang="ru-RU" dirty="0"/>
              <a:t>Обработка аббревиатур и сокращений</a:t>
            </a:r>
          </a:p>
          <a:p>
            <a:r>
              <a:rPr lang="ru-RU" dirty="0"/>
              <a:t>Проверка правописания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793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Токенизация</a:t>
            </a:r>
            <a:r>
              <a:rPr lang="ru-RU" dirty="0"/>
              <a:t> — процесс разделения текста на составляющие (их называют «токенами»). </a:t>
            </a:r>
          </a:p>
        </p:txBody>
      </p:sp>
      <p:pic>
        <p:nvPicPr>
          <p:cNvPr id="7172" name="Picture 4" descr="Creating NLP Apps For iOS in Minutes">
            <a:extLst>
              <a:ext uri="{FF2B5EF4-FFF2-40B4-BE49-F238E27FC236}">
                <a16:creationId xmlns:a16="http://schemas.microsoft.com/office/drawing/2014/main" id="{B5111B78-17C9-A471-3C91-C234BEED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43" y="3355930"/>
            <a:ext cx="5674314" cy="24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7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стоп-слов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79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 языке есть слова, которые предсказуемо удаляются из текста без потери смысла. Если их удалить, то, скорее всего, текст станет яснее, информативнее и проще для чтения. Это — </a:t>
            </a:r>
            <a:r>
              <a:rPr lang="ru-RU" b="1" dirty="0"/>
              <a:t>стоп‑слова</a:t>
            </a:r>
            <a:r>
              <a:rPr lang="ru-RU" dirty="0"/>
              <a:t>. </a:t>
            </a:r>
          </a:p>
        </p:txBody>
      </p:sp>
      <p:pic>
        <p:nvPicPr>
          <p:cNvPr id="10242" name="Picture 2" descr="Стоп-слова в тексте: что это такое, как от них избавиться">
            <a:extLst>
              <a:ext uri="{FF2B5EF4-FFF2-40B4-BE49-F238E27FC236}">
                <a16:creationId xmlns:a16="http://schemas.microsoft.com/office/drawing/2014/main" id="{A9228FDC-F9E6-0200-27E1-D5A69626F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1595437"/>
            <a:ext cx="762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4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Стемминг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097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Стемминг</a:t>
            </a:r>
            <a:r>
              <a:rPr lang="ru-RU" dirty="0"/>
              <a:t> — это процесс нахождения основы слова для заданного исходного слова. 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сокращает размерность</a:t>
            </a:r>
          </a:p>
          <a:p>
            <a:pPr>
              <a:buFontTx/>
              <a:buChar char="-"/>
            </a:pPr>
            <a:r>
              <a:rPr lang="ru-RU" dirty="0"/>
              <a:t>повышает полноту поиска</a:t>
            </a:r>
          </a:p>
          <a:p>
            <a:pPr>
              <a:buFontTx/>
              <a:buChar char="-"/>
            </a:pPr>
            <a:r>
              <a:rPr lang="ru-RU" dirty="0"/>
              <a:t>снижает точность (одинаковые основы для разных слов)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8" name="Picture 6" descr="What is stemming in text mining? - Quora">
            <a:extLst>
              <a:ext uri="{FF2B5EF4-FFF2-40B4-BE49-F238E27FC236}">
                <a16:creationId xmlns:a16="http://schemas.microsoft.com/office/drawing/2014/main" id="{36397BE6-E64A-FCDB-8A08-F48A3DD75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7340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1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Лемматизация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Лемматизация</a:t>
            </a:r>
            <a:r>
              <a:rPr lang="ru-RU" dirty="0"/>
              <a:t> — процесс приведения словоформы к лемме — её нормальной (словарной) форме</a:t>
            </a:r>
          </a:p>
        </p:txBody>
      </p:sp>
      <p:pic>
        <p:nvPicPr>
          <p:cNvPr id="9218" name="Picture 2" descr="Stemming vs Lemmatization | Baeldung on Computer Science">
            <a:extLst>
              <a:ext uri="{FF2B5EF4-FFF2-40B4-BE49-F238E27FC236}">
                <a16:creationId xmlns:a16="http://schemas.microsoft.com/office/drawing/2014/main" id="{7691E437-DF6B-51C0-367D-2EB91CE2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2922089"/>
            <a:ext cx="37814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0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583"/>
            <a:ext cx="10578738" cy="5077097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/>
              <a:t>1.1 Знакомство с основными задачи в обработке естественного языка</a:t>
            </a:r>
          </a:p>
          <a:p>
            <a:r>
              <a:rPr lang="ru-RU" sz="1600" dirty="0"/>
              <a:t>1.2 Обзор базовых методов предобработки текстов - нормализация, стемминг/лемматизация, морфологический анализ</a:t>
            </a:r>
          </a:p>
          <a:p>
            <a:endParaRPr lang="ru-RU" sz="1600" dirty="0"/>
          </a:p>
          <a:p>
            <a:r>
              <a:rPr lang="ru-RU" sz="1600" dirty="0"/>
              <a:t>2.1 Представления текстовых данных: Методы </a:t>
            </a:r>
            <a:r>
              <a:rPr lang="ru-RU" sz="1600" dirty="0" err="1"/>
              <a:t>Bag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Words</a:t>
            </a:r>
            <a:r>
              <a:rPr lang="ru-RU" sz="1600" dirty="0"/>
              <a:t>, </a:t>
            </a:r>
            <a:r>
              <a:rPr lang="ru-RU" sz="1600" dirty="0" err="1"/>
              <a:t>Tf-Idf</a:t>
            </a:r>
            <a:endParaRPr lang="ru-RU" sz="1600" dirty="0"/>
          </a:p>
          <a:p>
            <a:r>
              <a:rPr lang="ru-RU" sz="1600" dirty="0"/>
              <a:t>2.2 Классификация текстов (классический ML)</a:t>
            </a:r>
          </a:p>
          <a:p>
            <a:endParaRPr lang="ru-RU" sz="1600" dirty="0"/>
          </a:p>
          <a:p>
            <a:r>
              <a:rPr lang="ru-RU" sz="1600" dirty="0"/>
              <a:t>3.1 DL </a:t>
            </a:r>
            <a:r>
              <a:rPr lang="ru-RU" sz="1600" dirty="0" err="1"/>
              <a:t>crash</a:t>
            </a:r>
            <a:r>
              <a:rPr lang="ru-RU" sz="1600" dirty="0"/>
              <a:t> </a:t>
            </a:r>
            <a:r>
              <a:rPr lang="ru-RU" sz="1600" dirty="0" err="1"/>
              <a:t>course</a:t>
            </a:r>
            <a:r>
              <a:rPr lang="ru-RU" sz="1600" dirty="0"/>
              <a:t> (погружение в глубокое обучение)</a:t>
            </a:r>
          </a:p>
          <a:p>
            <a:r>
              <a:rPr lang="ru-RU" sz="1600" dirty="0"/>
              <a:t>3.2 Представления текстовых данных: </a:t>
            </a:r>
            <a:r>
              <a:rPr lang="ru-RU" sz="1600" dirty="0" err="1"/>
              <a:t>Wor</a:t>
            </a:r>
            <a:r>
              <a:rPr lang="en-US" sz="1600" dirty="0"/>
              <a:t>d2Vec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4</a:t>
            </a:r>
            <a:r>
              <a:rPr lang="ru-RU" sz="1600" dirty="0"/>
              <a:t>.</a:t>
            </a:r>
            <a:r>
              <a:rPr lang="en-US" sz="1600" dirty="0"/>
              <a:t>1</a:t>
            </a:r>
            <a:r>
              <a:rPr lang="ru-RU" sz="1600" dirty="0"/>
              <a:t> Transfer </a:t>
            </a:r>
            <a:r>
              <a:rPr lang="ru-RU" sz="1600" dirty="0" err="1"/>
              <a:t>learning</a:t>
            </a:r>
            <a:r>
              <a:rPr lang="ru-RU" sz="1600" dirty="0"/>
              <a:t> в задачах анализа текстов. Архитектуры трансформеров</a:t>
            </a:r>
            <a:r>
              <a:rPr lang="en-US" sz="1600" dirty="0"/>
              <a:t>: BERT, GPT</a:t>
            </a:r>
            <a:endParaRPr lang="ru-RU" sz="1600" dirty="0"/>
          </a:p>
          <a:p>
            <a:r>
              <a:rPr lang="ru-RU" sz="1600" dirty="0"/>
              <a:t>4.</a:t>
            </a:r>
            <a:r>
              <a:rPr lang="en-US" sz="1600" dirty="0"/>
              <a:t>2</a:t>
            </a:r>
            <a:r>
              <a:rPr lang="ru-RU" sz="1600" dirty="0"/>
              <a:t> Машинный перевод</a:t>
            </a:r>
          </a:p>
          <a:p>
            <a:endParaRPr lang="ru-RU" sz="1600" dirty="0"/>
          </a:p>
          <a:p>
            <a:r>
              <a:rPr lang="ru-RU" sz="1600" dirty="0"/>
              <a:t>5.1 Генерация текстов</a:t>
            </a:r>
          </a:p>
          <a:p>
            <a:r>
              <a:rPr lang="ru-RU" sz="1600" dirty="0"/>
              <a:t>5.2 Автоматическое реферирование (</a:t>
            </a:r>
            <a:r>
              <a:rPr lang="ru-RU" sz="1600" dirty="0" err="1"/>
              <a:t>summarization</a:t>
            </a:r>
            <a:r>
              <a:rPr lang="ru-RU" sz="1600" dirty="0"/>
              <a:t>)</a:t>
            </a:r>
          </a:p>
          <a:p>
            <a:r>
              <a:rPr lang="ru-RU" sz="1600" dirty="0"/>
              <a:t>5.3 </a:t>
            </a:r>
            <a:r>
              <a:rPr lang="ru-RU" sz="1600" dirty="0" err="1"/>
              <a:t>Question</a:t>
            </a:r>
            <a:r>
              <a:rPr lang="ru-RU" sz="1600" dirty="0"/>
              <a:t> </a:t>
            </a:r>
            <a:r>
              <a:rPr lang="ru-RU" sz="1600" dirty="0" err="1"/>
              <a:t>answering</a:t>
            </a:r>
            <a:r>
              <a:rPr lang="ru-RU" sz="1600" dirty="0"/>
              <a:t> (построение вопросно-ответных систем)</a:t>
            </a:r>
          </a:p>
          <a:p>
            <a:endParaRPr lang="ru-RU" sz="1600" dirty="0"/>
          </a:p>
          <a:p>
            <a:r>
              <a:rPr lang="ru-RU" sz="1600" dirty="0"/>
              <a:t>6.1 </a:t>
            </a:r>
            <a:r>
              <a:rPr lang="en-US" sz="1600" dirty="0"/>
              <a:t>Conversational AI</a:t>
            </a:r>
            <a:r>
              <a:rPr lang="ru-RU" sz="1600" dirty="0"/>
              <a:t> - построение диалоговых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зачет?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2212" cy="4351338"/>
          </a:xfrm>
        </p:spPr>
        <p:txBody>
          <a:bodyPr>
            <a:normAutofit/>
          </a:bodyPr>
          <a:lstStyle/>
          <a:p>
            <a:r>
              <a:rPr lang="ru-RU" dirty="0"/>
              <a:t>2 домашних задания – </a:t>
            </a:r>
            <a:r>
              <a:rPr lang="ru-RU" b="1" dirty="0"/>
              <a:t>60 баллов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Предобработка, векторизация и классификация текстов</a:t>
            </a:r>
          </a:p>
          <a:p>
            <a:pPr lvl="1"/>
            <a:r>
              <a:rPr lang="ru-RU" dirty="0"/>
              <a:t> </a:t>
            </a:r>
            <a:r>
              <a:rPr lang="en-US" dirty="0"/>
              <a:t>T</a:t>
            </a:r>
            <a:r>
              <a:rPr lang="ru-RU" dirty="0" err="1"/>
              <a:t>ransfer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/>
              <a:t>earning</a:t>
            </a:r>
            <a:r>
              <a:rPr lang="ru-RU" dirty="0"/>
              <a:t>, </a:t>
            </a:r>
            <a:r>
              <a:rPr lang="ru-RU" dirty="0" err="1"/>
              <a:t>дообучение</a:t>
            </a:r>
            <a:r>
              <a:rPr lang="ru-RU" dirty="0"/>
              <a:t> модели классификации/генерации текстов</a:t>
            </a:r>
            <a:endParaRPr lang="en-US" dirty="0"/>
          </a:p>
          <a:p>
            <a:r>
              <a:rPr lang="ru-RU" dirty="0" err="1"/>
              <a:t>Квизы</a:t>
            </a:r>
            <a:r>
              <a:rPr lang="ru-RU" dirty="0"/>
              <a:t> в конце занятий – по </a:t>
            </a:r>
            <a:r>
              <a:rPr lang="ru-RU" b="1" dirty="0"/>
              <a:t>3 балла </a:t>
            </a:r>
            <a:r>
              <a:rPr lang="ru-RU" dirty="0"/>
              <a:t>победителям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Презентация результатов проекта из ДЗ 2 – </a:t>
            </a:r>
            <a:r>
              <a:rPr lang="ru-RU" b="1" dirty="0"/>
              <a:t>40 баллов</a:t>
            </a: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успешного завершения курса достаточно набрать </a:t>
            </a:r>
            <a:r>
              <a:rPr lang="ru-RU" b="1" dirty="0"/>
              <a:t>50 баллов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/>
              <a:t>@pacifikus</a:t>
            </a: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/>
              <a:t>@pacifikus </a:t>
            </a:r>
            <a:r>
              <a:rPr lang="ru-RU" dirty="0"/>
              <a:t>как </a:t>
            </a:r>
            <a:r>
              <a:rPr lang="ru-RU" dirty="0" err="1"/>
              <a:t>ревьювера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Ссылка на видео про работу с гитом будет в чате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Мягкий дедлайн – неделя с момента выдачи ДЗ – полный балл</a:t>
            </a:r>
          </a:p>
          <a:p>
            <a:r>
              <a:rPr lang="ru-RU" dirty="0"/>
              <a:t>Жесткий дедлайн – 2 недели с момента выдачи ДЗ – 50%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15104" cy="4351338"/>
          </a:xfrm>
        </p:spPr>
        <p:txBody>
          <a:bodyPr>
            <a:normAutofit/>
          </a:bodyPr>
          <a:lstStyle/>
          <a:p>
            <a:r>
              <a:rPr lang="ru-RU" dirty="0"/>
              <a:t>Чат в </a:t>
            </a:r>
            <a:r>
              <a:rPr lang="ru-RU" dirty="0" err="1"/>
              <a:t>телеграме</a:t>
            </a:r>
            <a:r>
              <a:rPr lang="ru-RU" dirty="0"/>
              <a:t> для любых вопросов по курсу</a:t>
            </a:r>
          </a:p>
          <a:p>
            <a:r>
              <a:rPr lang="ru-RU" dirty="0"/>
              <a:t>Можно также писать в </a:t>
            </a:r>
            <a:r>
              <a:rPr lang="ru-RU" dirty="0" err="1"/>
              <a:t>личку</a:t>
            </a:r>
            <a:r>
              <a:rPr lang="ru-RU" dirty="0"/>
              <a:t>, если не хочется в чат</a:t>
            </a:r>
          </a:p>
          <a:p>
            <a:r>
              <a:rPr lang="ru-RU" dirty="0"/>
              <a:t>Можно организовать дополнительный </a:t>
            </a:r>
            <a:r>
              <a:rPr lang="ru-RU" dirty="0" err="1"/>
              <a:t>созвон</a:t>
            </a:r>
            <a:r>
              <a:rPr lang="ru-RU" dirty="0"/>
              <a:t> / консультацию, если потребуется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91B92-5789-2A8E-097C-6DEBFE41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22" y="1450226"/>
            <a:ext cx="2551068" cy="25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- </a:t>
            </a:r>
            <a:r>
              <a:rPr lang="ru-RU" dirty="0"/>
              <a:t>Обработка естественного языка </a:t>
            </a:r>
          </a:p>
        </p:txBody>
      </p:sp>
      <p:pic>
        <p:nvPicPr>
          <p:cNvPr id="1028" name="Picture 4" descr="Natural Language Processing">
            <a:extLst>
              <a:ext uri="{FF2B5EF4-FFF2-40B4-BE49-F238E27FC236}">
                <a16:creationId xmlns:a16="http://schemas.microsoft.com/office/drawing/2014/main" id="{CA569551-3374-3D15-F017-9CBC2BEB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29" y="1690688"/>
            <a:ext cx="6923041" cy="373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48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NLP – это направление искусственного интеллекта, которое дает компьютерам возможность интерпретировать, манипулировать и понимать человеческий язык.</a:t>
            </a:r>
          </a:p>
        </p:txBody>
      </p:sp>
    </p:spTree>
    <p:extLst>
      <p:ext uri="{BB962C8B-B14F-4D97-AF65-F5344CB8AC3E}">
        <p14:creationId xmlns:p14="http://schemas.microsoft.com/office/powerpoint/2010/main" val="1271720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620</Words>
  <Application>Microsoft Office PowerPoint</Application>
  <PresentationFormat>Широкоэкранный</PresentationFormat>
  <Paragraphs>107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Тема Office</vt:lpstr>
      <vt:lpstr>Анализ естественного языка методами искусственного интеллекта</vt:lpstr>
      <vt:lpstr>Примерный план курса</vt:lpstr>
      <vt:lpstr>Как получить зачет?</vt:lpstr>
      <vt:lpstr>Как сдавать ДЗ?</vt:lpstr>
      <vt:lpstr>Пример открытия PR</vt:lpstr>
      <vt:lpstr>Когда сдавать ДЗ?</vt:lpstr>
      <vt:lpstr>Коммуникация</vt:lpstr>
      <vt:lpstr>Ожидания от курса</vt:lpstr>
      <vt:lpstr>NLP - Обработка естественного языка </vt:lpstr>
      <vt:lpstr>Основные задачи NLP</vt:lpstr>
      <vt:lpstr>Почему решать задачи NLP сложно?</vt:lpstr>
      <vt:lpstr>Уровни абстракции текстовых данных</vt:lpstr>
      <vt:lpstr>Предобработка текста</vt:lpstr>
      <vt:lpstr>Сегментация предложений</vt:lpstr>
      <vt:lpstr>Нормализация</vt:lpstr>
      <vt:lpstr>Токенизация</vt:lpstr>
      <vt:lpstr>Удаление стоп-слов</vt:lpstr>
      <vt:lpstr>Стемминг</vt:lpstr>
      <vt:lpstr>Лемматизация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95</cp:revision>
  <dcterms:created xsi:type="dcterms:W3CDTF">2023-01-09T13:10:05Z</dcterms:created>
  <dcterms:modified xsi:type="dcterms:W3CDTF">2023-10-01T22:32:27Z</dcterms:modified>
</cp:coreProperties>
</file>