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80" r:id="rId5"/>
    <p:sldId id="281" r:id="rId6"/>
    <p:sldId id="288" r:id="rId7"/>
    <p:sldId id="282" r:id="rId8"/>
    <p:sldId id="293" r:id="rId9"/>
    <p:sldId id="292" r:id="rId10"/>
    <p:sldId id="290" r:id="rId11"/>
    <p:sldId id="291" r:id="rId12"/>
    <p:sldId id="286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text.CountVectorizer.html#sklearn.feature_extraction.text.CountVectorizer" TargetMode="External"/><Relationship Id="rId7" Type="http://schemas.openxmlformats.org/officeDocument/2006/relationships/hyperlink" Target="https://scikit-learn.org/stable/modules/naive_bayes.html" TargetMode="External"/><Relationship Id="rId2" Type="http://schemas.openxmlformats.org/officeDocument/2006/relationships/hyperlink" Target="https://www.kaggle.com/datasets/ozlerhakan/spam-or-not-spam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hyperlink" Target="https://scikit-learn.org/stable/modules/generated/sklearn.tree.DecisionTreeClassifier.html" TargetMode="External"/><Relationship Id="rId4" Type="http://schemas.openxmlformats.org/officeDocument/2006/relationships/hyperlink" Target="https://scikit-learn.org/stable/modules/generated/sklearn.feature_extraction.text.TfidfVectorizer.html#sklearn.feature_extraction.text.TfidfVectoriz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Анализ естественного языка методами искусственного интеллекта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5053375"/>
            <a:ext cx="10515600" cy="14395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TF (частота слов) характеризует отношение числа вхождений конкретного слова к общему набору слов в документе. Чем выше TF, тем весомее конкретное слово в рамках документа.</a:t>
            </a:r>
          </a:p>
          <a:p>
            <a:r>
              <a:rPr lang="ru-RU" dirty="0"/>
              <a:t>IDF (обратная частота документа) характеризует инверсию частотности, с которой конкретное слово используется в тексте. С помощью этой метрики можно снизить важность слов — например, союзов или предлогов.</a:t>
            </a:r>
          </a:p>
        </p:txBody>
      </p:sp>
      <p:pic>
        <p:nvPicPr>
          <p:cNvPr id="5122" name="Picture 2" descr="TF-IDF алгоритм: что это, примеры расчета, как учитывать в SEO">
            <a:extLst>
              <a:ext uri="{FF2B5EF4-FFF2-40B4-BE49-F238E27FC236}">
                <a16:creationId xmlns:a16="http://schemas.microsoft.com/office/drawing/2014/main" id="{481269EC-FD2E-6EBC-7B45-01B524567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00"/>
          <a:stretch/>
        </p:blipFill>
        <p:spPr bwMode="auto">
          <a:xfrm>
            <a:off x="1737360" y="1690688"/>
            <a:ext cx="8717280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134B80-31C0-D810-596D-B36DE766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25" y="3078119"/>
            <a:ext cx="3124636" cy="1276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F8D181-C409-7988-C5E8-6A535D91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81" y="3016251"/>
            <a:ext cx="545858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1628503"/>
            <a:ext cx="10515600" cy="486437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Мера TF-IDF часто используется для представления документов коллекции в виде числовых векторов, отражающих важность использования каждого слова из некоторого набора слов. </a:t>
            </a:r>
          </a:p>
          <a:p>
            <a:r>
              <a:rPr lang="ru-RU" dirty="0"/>
              <a:t>Быстро вычисляется. Для формирования оценки достаточно просканировать все документы в пределах одной коллекции.</a:t>
            </a:r>
          </a:p>
          <a:p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Оценка является статической. Может измениться только при изменении одного из документов коллекции.</a:t>
            </a:r>
          </a:p>
          <a:p>
            <a:pPr lvl="1"/>
            <a:r>
              <a:rPr lang="ru-RU" dirty="0"/>
              <a:t>Частота встречаемости слова далеко не самый надёжный показатель релевантности, особенно для русского языка. Можно составить документ, в котором релевантное слово не будет повторяться (с использованием синонимов), или же, наоборот, текст будет перегружен омонимами нерелевантного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412257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Переходим к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4863" cy="4351338"/>
          </a:xfrm>
        </p:spPr>
        <p:txBody>
          <a:bodyPr/>
          <a:lstStyle/>
          <a:p>
            <a:r>
              <a:rPr lang="ru-RU" dirty="0"/>
              <a:t>Для каждого текста из корпуса мы можем получить некоторый вектор.</a:t>
            </a:r>
          </a:p>
          <a:p>
            <a:r>
              <a:rPr lang="ru-RU" dirty="0"/>
              <a:t>Тогда набор текстов можно представить матрицей </a:t>
            </a:r>
            <a:r>
              <a:rPr lang="en-US" b="1" dirty="0"/>
              <a:t>X</a:t>
            </a:r>
            <a:r>
              <a:rPr lang="en-US" dirty="0"/>
              <a:t> (</a:t>
            </a:r>
            <a:r>
              <a:rPr lang="ru-RU" dirty="0"/>
              <a:t>документ х</a:t>
            </a:r>
            <a:r>
              <a:rPr lang="en-US" dirty="0"/>
              <a:t> </a:t>
            </a:r>
            <a:r>
              <a:rPr lang="ru-RU" dirty="0"/>
              <a:t>признак). </a:t>
            </a:r>
            <a:r>
              <a:rPr lang="en-US" b="1" dirty="0"/>
              <a:t>Y</a:t>
            </a:r>
            <a:r>
              <a:rPr lang="en-US" dirty="0"/>
              <a:t> – </a:t>
            </a:r>
            <a:r>
              <a:rPr lang="ru-RU" dirty="0"/>
              <a:t>целевая переменная, класс.</a:t>
            </a:r>
          </a:p>
          <a:p>
            <a:r>
              <a:rPr lang="ru-RU" dirty="0"/>
              <a:t>Теперь можно применить различные </a:t>
            </a:r>
            <a:r>
              <a:rPr lang="en-US" dirty="0"/>
              <a:t>ML </a:t>
            </a:r>
            <a:r>
              <a:rPr lang="ru-RU" dirty="0"/>
              <a:t>модели</a:t>
            </a:r>
            <a:r>
              <a:rPr lang="en-US" dirty="0"/>
              <a:t> </a:t>
            </a:r>
            <a:r>
              <a:rPr lang="ru-RU" dirty="0"/>
              <a:t>для решения задачи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2084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Загрузить набор данных </a:t>
            </a:r>
            <a:r>
              <a:rPr lang="en-US" dirty="0">
                <a:hlinkClick r:id="rId2"/>
              </a:rPr>
              <a:t>Spam Or Not Spam</a:t>
            </a:r>
            <a:endParaRPr lang="en-US" dirty="0"/>
          </a:p>
          <a:p>
            <a:r>
              <a:rPr lang="ru-RU" dirty="0"/>
              <a:t>Попробовать и сравнить различные способы векторизации:</a:t>
            </a:r>
          </a:p>
          <a:p>
            <a:pPr lvl="1"/>
            <a:r>
              <a:rPr lang="en-US" dirty="0">
                <a:hlinkClick r:id="rId3"/>
              </a:rPr>
              <a:t>sklearn.feature_extraction.text.CountVectorizer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sklearn.feature_extraction.text.TfidfVectorizer</a:t>
            </a:r>
            <a:endParaRPr lang="ru-RU" dirty="0"/>
          </a:p>
          <a:p>
            <a:r>
              <a:rPr lang="ru-RU" dirty="0"/>
              <a:t>Обучить на полученных векторах модели, с использованием кросс-валидации и подбором </a:t>
            </a:r>
            <a:r>
              <a:rPr lang="ru-RU" dirty="0" err="1"/>
              <a:t>гиперпараметров</a:t>
            </a:r>
            <a:r>
              <a:rPr lang="ru-RU"/>
              <a:t>: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sklearn.tree.DecisionTreeClassifier 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sklearn.linear_model.LogisticRegression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Naive Bayes</a:t>
            </a:r>
            <a:endParaRPr lang="en-US" dirty="0"/>
          </a:p>
          <a:p>
            <a:r>
              <a:rPr lang="ru-RU" dirty="0"/>
              <a:t>Сравнить качество обученных моделей на отложенной выборке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0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5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Задача классификации — задача, в которой имеется множество объектов, разделённых, образом, на классы. Требуется построить алгоритм, способный указать номер (или наименование) класса, к которому относится данный объект</a:t>
            </a:r>
          </a:p>
        </p:txBody>
      </p:sp>
      <p:pic>
        <p:nvPicPr>
          <p:cNvPr id="1026" name="Picture 2" descr="Классическое машинное обучение: классификация, обобщение,кластеризация">
            <a:extLst>
              <a:ext uri="{FF2B5EF4-FFF2-40B4-BE49-F238E27FC236}">
                <a16:creationId xmlns:a16="http://schemas.microsoft.com/office/drawing/2014/main" id="{B0DDA309-A4AC-EA5E-A275-8D087D4C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937238" cy="33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спама</a:t>
            </a:r>
          </a:p>
          <a:p>
            <a:r>
              <a:rPr lang="ru-RU" dirty="0"/>
              <a:t>Определение тональности текста</a:t>
            </a:r>
          </a:p>
          <a:p>
            <a:r>
              <a:rPr lang="ru-RU" dirty="0"/>
              <a:t>Определение тематики текста</a:t>
            </a:r>
          </a:p>
          <a:p>
            <a:r>
              <a:rPr lang="ru-RU" dirty="0"/>
              <a:t>Категоризация текстов (например, писем)</a:t>
            </a:r>
          </a:p>
          <a:p>
            <a:r>
              <a:rPr lang="ru-RU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1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ource Sans Pro" panose="020B0503030403020204" pitchFamily="34" charset="0"/>
              </a:rPr>
              <a:t>Пусть </a:t>
            </a:r>
            <a:r>
              <a:rPr lang="ru-RU" b="1" dirty="0">
                <a:effectLst/>
                <a:latin typeface="MJXc-TeX-math-I"/>
              </a:rPr>
              <a:t>X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 — множество описаний объектов, </a:t>
            </a:r>
            <a:r>
              <a:rPr lang="ru-RU" b="1" i="0" dirty="0">
                <a:effectLst/>
                <a:latin typeface="MJXc-TeX-math-I"/>
              </a:rPr>
              <a:t>Y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 — конечное множество номеров (имен, меток) классов. Существует неизвестная целевая зависимость — отображение </a:t>
            </a:r>
            <a:r>
              <a:rPr lang="ru-RU" b="1" i="0" dirty="0">
                <a:effectLst/>
                <a:latin typeface="MJXc-TeX-math-I"/>
              </a:rPr>
              <a:t>y</a:t>
            </a:r>
            <a:r>
              <a:rPr lang="ru-RU" b="0" i="0" dirty="0">
                <a:effectLst/>
                <a:latin typeface="MJXc-TeX-main-R"/>
              </a:rPr>
              <a:t>: </a:t>
            </a:r>
            <a:r>
              <a:rPr lang="ru-RU" b="1" i="0" dirty="0">
                <a:effectLst/>
                <a:latin typeface="MJXc-TeX-math-I"/>
              </a:rPr>
              <a:t>X</a:t>
            </a:r>
            <a:r>
              <a:rPr lang="ru-RU" i="0" dirty="0">
                <a:effectLst/>
                <a:latin typeface="MJXc-TeX-main-R"/>
              </a:rPr>
              <a:t>→</a:t>
            </a:r>
            <a:r>
              <a:rPr lang="ru-RU" b="1" i="0" dirty="0">
                <a:effectLst/>
                <a:latin typeface="MJXc-TeX-math-I"/>
              </a:rPr>
              <a:t>Y</a:t>
            </a:r>
            <a:r>
              <a:rPr lang="ru-RU" i="0" dirty="0">
                <a:effectLst/>
                <a:latin typeface="Source Sans Pro" panose="020B0503030403020204" pitchFamily="34" charset="0"/>
              </a:rPr>
              <a:t>,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 значения которой известны только на объектах конечной обучающей </a:t>
            </a:r>
            <a:r>
              <a:rPr lang="ru-RU" b="0" i="0" u="none" strike="noStrike" dirty="0">
                <a:effectLst/>
                <a:latin typeface="Source Sans Pro" panose="020B0503030403020204" pitchFamily="34" charset="0"/>
              </a:rPr>
              <a:t>выборки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. Требуется построить алгоритм </a:t>
            </a:r>
            <a:r>
              <a:rPr lang="ru-RU" b="1" i="0" dirty="0">
                <a:effectLst/>
                <a:latin typeface="MJXc-TeX-math-I"/>
              </a:rPr>
              <a:t>a</a:t>
            </a:r>
            <a:r>
              <a:rPr lang="ru-RU" b="0" i="0" dirty="0">
                <a:effectLst/>
                <a:latin typeface="MJXc-TeX-main-R"/>
              </a:rPr>
              <a:t>: </a:t>
            </a:r>
            <a:r>
              <a:rPr lang="ru-RU" b="1" i="0" dirty="0">
                <a:effectLst/>
                <a:latin typeface="MJXc-TeX-math-I"/>
              </a:rPr>
              <a:t>X</a:t>
            </a:r>
            <a:r>
              <a:rPr lang="ru-RU" b="0" i="0" dirty="0">
                <a:effectLst/>
                <a:latin typeface="MJXc-TeX-main-R"/>
              </a:rPr>
              <a:t>→</a:t>
            </a:r>
            <a:r>
              <a:rPr lang="ru-RU" b="1" i="0" dirty="0">
                <a:effectLst/>
                <a:latin typeface="MJXc-TeX-math-I"/>
              </a:rPr>
              <a:t>Y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, способный классифицировать произвольный объект </a:t>
            </a:r>
            <a:r>
              <a:rPr lang="ru-RU" b="1" i="0" dirty="0" err="1">
                <a:effectLst/>
                <a:latin typeface="MJXc-TeX-math-I"/>
              </a:rPr>
              <a:t>x</a:t>
            </a:r>
            <a:r>
              <a:rPr lang="ru-RU" b="0" i="0" dirty="0" err="1">
                <a:effectLst/>
                <a:latin typeface="MJXc-TeX-main-R"/>
              </a:rPr>
              <a:t>∈</a:t>
            </a:r>
            <a:r>
              <a:rPr lang="ru-RU" b="1" i="0" dirty="0" err="1">
                <a:effectLst/>
                <a:latin typeface="MJXc-TeX-math-I"/>
              </a:rPr>
              <a:t>X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1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Векторизация текстов</a:t>
            </a:r>
            <a:r>
              <a:rPr lang="en-US" sz="4000" dirty="0"/>
              <a:t> </a:t>
            </a:r>
            <a:r>
              <a:rPr lang="ru-RU" sz="4000" dirty="0"/>
              <a:t>как часть предобработки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 / n-grams</a:t>
            </a:r>
          </a:p>
          <a:p>
            <a:r>
              <a:rPr lang="en-US" dirty="0"/>
              <a:t>TF-IDF</a:t>
            </a:r>
          </a:p>
          <a:p>
            <a:r>
              <a:rPr lang="en-US" dirty="0"/>
              <a:t>Word Embeddings</a:t>
            </a:r>
            <a:endParaRPr lang="ru-RU" dirty="0"/>
          </a:p>
        </p:txBody>
      </p:sp>
      <p:pic>
        <p:nvPicPr>
          <p:cNvPr id="3074" name="Picture 2" descr="Can neural networks predict the stock market just by reading newspapers? |  Quantdare">
            <a:extLst>
              <a:ext uri="{FF2B5EF4-FFF2-40B4-BE49-F238E27FC236}">
                <a16:creationId xmlns:a16="http://schemas.microsoft.com/office/drawing/2014/main" id="{40CF4A15-2083-ECDB-ED1D-05149335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10" y="1825625"/>
            <a:ext cx="58197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5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ru-RU" dirty="0"/>
              <a:t>мешок слов)</a:t>
            </a:r>
          </a:p>
        </p:txBody>
      </p:sp>
      <p:pic>
        <p:nvPicPr>
          <p:cNvPr id="4100" name="Picture 4" descr="Превращение токенов в полезные функции (BOW, TF-IDF)">
            <a:extLst>
              <a:ext uri="{FF2B5EF4-FFF2-40B4-BE49-F238E27FC236}">
                <a16:creationId xmlns:a16="http://schemas.microsoft.com/office/drawing/2014/main" id="{C1CCE935-C5F4-F65A-60ED-A95258A8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5" y="2588170"/>
            <a:ext cx="11092549" cy="24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ru-RU" dirty="0"/>
              <a:t>мешок слов)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Признаковое пространство в имеет размерность, равную мощности словаря коллекции текстов.</a:t>
            </a:r>
          </a:p>
          <a:p>
            <a:r>
              <a:rPr lang="ru-RU" dirty="0"/>
              <a:t>Количество строк определяется количеством документов.</a:t>
            </a:r>
          </a:p>
          <a:p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Словарь часто огромный, и на деле получаются разреженные векторы большой размерности, что неудобно на практике.</a:t>
            </a:r>
          </a:p>
          <a:p>
            <a:pPr lvl="1"/>
            <a:r>
              <a:rPr lang="ru-RU" dirty="0"/>
              <a:t>Не учитывается семантическая близость слов, все векторы одинаково далеки друг от друга в признаковом пространстве.</a:t>
            </a:r>
          </a:p>
          <a:p>
            <a:pPr lvl="1"/>
            <a:r>
              <a:rPr lang="ru-RU" dirty="0"/>
              <a:t>Не учитывается порядок слов.</a:t>
            </a:r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1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Статистическая мера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21A1F1-8286-E778-9839-2E524F94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663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Самые популярные слова будут встречаться в большинстве документов. В результате такие слова усложняют подбор текстов, представленных с помощью модели мешка слов. Кроме того, самые популярные слова часто являются функциональными словами без смыслового значения. Они не несут в себе смысл текста.</a:t>
            </a:r>
          </a:p>
          <a:p>
            <a:pPr algn="just"/>
            <a:r>
              <a:rPr lang="ru-RU" dirty="0"/>
              <a:t>Мы можем применить статистическую меру TF-IDF (частота слова - обратная частота документа), чтобы уменьшить вес слов, которые часто используются в тексте и не несут в себе смысловой нагрузки.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32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TF-IDF — статистический показатель, применяемый для оценки важности слова в контексте категории, документа или коллекции документов.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Как правило, TF-IDF определяется для каждого слова. Чем выше значение данного показателя, тем значимее слово в контексте категории, документа, коллекции.</a:t>
            </a:r>
          </a:p>
          <a:p>
            <a:r>
              <a:rPr lang="ru-RU" dirty="0"/>
              <a:t>Мера TF-IDF часто используется для представления документов коллекции в виде числовых векторов, отражающих важность использования каждого слова из некоторого набора слов.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061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636</Words>
  <Application>Microsoft Office PowerPoint</Application>
  <PresentationFormat>Широкоэкранный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MJXc-TeX-main-R</vt:lpstr>
      <vt:lpstr>MJXc-TeX-math-I</vt:lpstr>
      <vt:lpstr>Source Sans Pro</vt:lpstr>
      <vt:lpstr>Тема Office</vt:lpstr>
      <vt:lpstr>Анализ естественного языка методами искусственного интеллекта</vt:lpstr>
      <vt:lpstr>Задача классификации</vt:lpstr>
      <vt:lpstr>Классификация текстов</vt:lpstr>
      <vt:lpstr>Формальная постановка задачи</vt:lpstr>
      <vt:lpstr>Векторизация текстов как часть предобработки</vt:lpstr>
      <vt:lpstr>Bag of words (мешок слов)</vt:lpstr>
      <vt:lpstr>Bag of words (мешок слов)</vt:lpstr>
      <vt:lpstr>Статистическая мера</vt:lpstr>
      <vt:lpstr>TF-IDF</vt:lpstr>
      <vt:lpstr>TF-IDF</vt:lpstr>
      <vt:lpstr>TF-IDF</vt:lpstr>
      <vt:lpstr>Переходим к классификации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141</cp:revision>
  <dcterms:created xsi:type="dcterms:W3CDTF">2023-01-09T13:10:05Z</dcterms:created>
  <dcterms:modified xsi:type="dcterms:W3CDTF">2023-10-05T15:28:48Z</dcterms:modified>
</cp:coreProperties>
</file>