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79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2" r:id="rId13"/>
    <p:sldId id="311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2" r:id="rId23"/>
    <p:sldId id="321" r:id="rId24"/>
    <p:sldId id="323" r:id="rId25"/>
    <p:sldId id="324" r:id="rId26"/>
    <p:sldId id="326" r:id="rId27"/>
    <p:sldId id="327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ристина Желтова" initials="КЖ" lastIdx="1" clrIdx="0">
    <p:extLst>
      <p:ext uri="{19B8F6BF-5375-455C-9EA6-DF929625EA0E}">
        <p15:presenceInfo xmlns:p15="http://schemas.microsoft.com/office/powerpoint/2012/main" userId="e393ba5682dd51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224" autoAdjust="0"/>
  </p:normalViewPr>
  <p:slideViewPr>
    <p:cSldViewPr snapToGrid="0">
      <p:cViewPr varScale="1">
        <p:scale>
          <a:sx n="106" d="100"/>
          <a:sy n="106" d="100"/>
        </p:scale>
        <p:origin x="7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824A0-EC7F-4813-A3E7-82F7E7F5E905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48B55A-CABE-4C0C-8FF5-83437BB90D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27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FA3869-2954-8DE5-1173-EA6A36B51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39E1B0A-93EE-5098-4C31-1B428DA6A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953EDE-9EB5-6403-C13D-74E46AEEF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938530-CD4C-321A-2C6F-192A5DD11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50CA22-EC29-0938-80C4-A3982947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4139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49781C-8C6D-6388-F200-142ECF284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D0E2EC0-EF13-E5E5-AC5F-20E9BE768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31D4C0-514E-3C9C-B236-E30E178D0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9F0851-5B49-7114-DE7D-07B0B49FA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5ABB74-AE76-1AA4-B3AD-C3E4451C0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0502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9AF5B72-580E-EAEB-1B65-0C9EB25683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579CD2E-CCA5-4665-4880-1CBBB0484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DED1DD-FB7A-2F9C-5B4D-BF4A408A9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47C08E-E78A-A31F-59AA-B902F8F90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E6C118-DEBB-ACEB-9C85-A8BFAEBDE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572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6E3112-94BE-A1D4-CC93-EFD9CDBA6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E149E3-6C1C-9EBB-FE4C-60C45DD6A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2761EA-2BB0-5E10-18F3-F184501EB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F8D7B8-DCB8-6932-1BE0-BE8AECC2F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A6181A-180F-39E2-3FA2-B436237EC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9499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B67713-AAE8-A5F9-FEF5-E57A928D4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5E28430-0353-180D-4F84-78B5EF937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D9386B-52B9-E46A-674A-2BF01C725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89592F-F752-59D6-0341-C90AE76FD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09F07D-4403-E811-7FDE-835D39A7B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8480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F62E2-5BB4-6C72-DD36-C106B0868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C9EC6F-2B76-E6D0-86F6-4D7CCD21A9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D7644D1-C175-75DC-0146-FE2481941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187B0ED-D620-86A3-3AE8-379467966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3CE183-4E63-AA5E-AF10-CE11C1E04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89111AF-D48D-353F-7538-6967D43DC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3051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9932C3-1889-1E84-5CBE-A1F8238AA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5B4B15E-D297-CDE8-66A5-A3FB2D479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99F4D7D-00C9-4ACA-0E6B-761DEAF42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7574226-3B52-2DDA-B78D-64843B1335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6948F68-1C70-E5DD-1BDB-0C90E45292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470FD9E-D77D-143D-B3E7-92DFDB8BE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FE4BAA2-C3C7-EB1C-7094-977616282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303B516-78C4-8E6E-2164-FA0D343F5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1888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ACE819-3AF1-4A66-9DCE-621CEC1C4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3321C4B-44A1-2F11-3BFB-6712C431E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F883F47-0BEC-C809-280A-71FB73193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A018B8A-8C7E-FD44-C09C-263870C48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6138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6148117-BD83-99F1-D098-195D1EC21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6B00001-66A6-277D-8321-927B57B5D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320873E-F893-5F26-8246-A3DABB6A4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875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30C5B8-2530-7CDE-E01B-230DD7EEB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082F76-BF9E-7C65-FBCE-DD33CE550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DF581E2-1EA4-27DD-CF27-587DEBAEA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D656D4C-F27A-111C-B718-1DE58374D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60DB45E-5F39-FECC-2BB3-6B944900A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BD3CDF-DB79-906C-784A-9E7079C81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411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52F77A-0E3D-1FEE-7177-F2A075972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532353B-A509-695E-30F7-2C6C7805B7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585F8F8-1F35-DCA1-3055-2F762FB17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830ABF2-FD6D-E699-7682-2AA189CC9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B1D22DC-E2A2-5AEE-782E-B88086B99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66FF9B-B57D-C6A5-2F32-51CB1F505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111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6525A0-E06F-A804-ADBB-0EC2E18D7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657EDE-CD79-55B2-0D25-5C0101A7F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71659D-3967-57E1-D293-831530BA26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87071-E7D1-4F0D-90F4-41EE461A2EB9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511CFA-4BEE-B020-86B0-FB8ACCB925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D38E8E-41F4-034F-39C8-E9CE7B160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87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ru-RU" sz="4400" dirty="0"/>
              <a:t>Анализ естественного языка методами искусственного интеллекта</a:t>
            </a:r>
            <a:endParaRPr sz="44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ru" dirty="0"/>
              <a:t>Занятие №</a:t>
            </a:r>
            <a:r>
              <a:rPr lang="ru-RU" dirty="0"/>
              <a:t>6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0291F-E119-3FF8-FA6A-EC94746D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Трансформеры</a:t>
            </a:r>
            <a:r>
              <a:rPr lang="en-US" dirty="0"/>
              <a:t> – Self-Attention</a:t>
            </a:r>
            <a:endParaRPr lang="ru-RU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BB1DEE0-3B2D-A523-4653-72AE52D42B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18B70C-518E-DC1F-3D69-03A384090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675360" cy="408908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Дальнейшие шаги:</a:t>
            </a:r>
          </a:p>
          <a:p>
            <a:r>
              <a:rPr lang="ru-RU" dirty="0"/>
              <a:t>Умножаем вектор </a:t>
            </a:r>
            <a:r>
              <a:rPr lang="en-US" b="1" dirty="0"/>
              <a:t>q</a:t>
            </a:r>
            <a:r>
              <a:rPr lang="en-US" dirty="0"/>
              <a:t> </a:t>
            </a:r>
            <a:r>
              <a:rPr lang="ru-RU" dirty="0"/>
              <a:t>на вектора </a:t>
            </a:r>
            <a:r>
              <a:rPr lang="en-US" b="1" dirty="0"/>
              <a:t>k</a:t>
            </a:r>
            <a:r>
              <a:rPr lang="ru-RU" dirty="0"/>
              <a:t> получая оценки того, сколько внимания нужно уделять другим частям входного предложения, когда мы кодируем слово в определенной позиции.</a:t>
            </a:r>
          </a:p>
          <a:p>
            <a:r>
              <a:rPr lang="ru-RU" dirty="0"/>
              <a:t>Делим полученные оценки на 8 (квадратный корень из размерности вектора)</a:t>
            </a:r>
          </a:p>
          <a:p>
            <a:r>
              <a:rPr lang="ru-RU" dirty="0"/>
              <a:t>Применяем </a:t>
            </a:r>
            <a:r>
              <a:rPr lang="en-US" dirty="0" err="1"/>
              <a:t>Softmax</a:t>
            </a:r>
            <a:endParaRPr lang="ru-RU" dirty="0"/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6A44653-4963-9DCA-2EFD-2F8ED8BCF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3247" y="1825624"/>
            <a:ext cx="5550160" cy="395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551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0291F-E119-3FF8-FA6A-EC94746D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Трансформеры</a:t>
            </a:r>
            <a:r>
              <a:rPr lang="en-US" dirty="0"/>
              <a:t> – Self-Attention</a:t>
            </a:r>
            <a:endParaRPr lang="ru-RU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BB1DEE0-3B2D-A523-4653-72AE52D42B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18B70C-518E-DC1F-3D69-03A384090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675360" cy="40890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Затем:</a:t>
            </a:r>
          </a:p>
          <a:p>
            <a:r>
              <a:rPr lang="ru-RU" dirty="0"/>
              <a:t>Умножаем полученные значения на вектора </a:t>
            </a:r>
            <a:r>
              <a:rPr lang="en-US" b="1" dirty="0"/>
              <a:t>v</a:t>
            </a:r>
            <a:endParaRPr lang="ru-RU" b="1" dirty="0"/>
          </a:p>
          <a:p>
            <a:r>
              <a:rPr lang="ru-RU" dirty="0"/>
              <a:t>Складываем все вместе, получая выходной вектор</a:t>
            </a: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608C989-F40F-FBEB-CA0F-4A95FFA59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7259" y="1486797"/>
            <a:ext cx="5292561" cy="516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404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0291F-E119-3FF8-FA6A-EC94746D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Трансформеры</a:t>
            </a:r>
            <a:r>
              <a:rPr lang="en-US" dirty="0"/>
              <a:t> – Self-Attention</a:t>
            </a:r>
            <a:endParaRPr lang="ru-RU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BB1DEE0-3B2D-A523-4653-72AE52D42B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18B70C-518E-DC1F-3D69-03A384090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76572" cy="546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 матричной форме это выглядит как: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98A5B43-81A4-A1E4-0BE6-49E1269C7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002" y="2955024"/>
            <a:ext cx="6458851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002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0291F-E119-3FF8-FA6A-EC94746D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Трансформеры</a:t>
            </a:r>
            <a:r>
              <a:rPr lang="en-US" dirty="0"/>
              <a:t> – Multi-Head Attention</a:t>
            </a:r>
            <a:endParaRPr lang="ru-RU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BB1DEE0-3B2D-A523-4653-72AE52D42B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18B70C-518E-DC1F-3D69-03A384090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76572" cy="54638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В </a:t>
            </a:r>
            <a:r>
              <a:rPr lang="en-US" dirty="0"/>
              <a:t>Multi-Head Attention </a:t>
            </a:r>
            <a:r>
              <a:rPr lang="ru-RU" dirty="0"/>
              <a:t>мы поддерживаем отдельные весовые матрицы Q/K/V для каждой головы (</a:t>
            </a:r>
            <a:r>
              <a:rPr lang="en-US" dirty="0"/>
              <a:t>head)</a:t>
            </a:r>
            <a:r>
              <a:rPr lang="ru-RU" dirty="0"/>
              <a:t>, что приводит к различным матрицам Q/K/V. 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B7B9F2C-D09D-7D63-025F-679692CB5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27" y="2924364"/>
            <a:ext cx="4674003" cy="307921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D957ED2-1228-5C4D-A0F2-6320BDA18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970" y="3007814"/>
            <a:ext cx="5295538" cy="287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39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0291F-E119-3FF8-FA6A-EC94746D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Трансформеры</a:t>
            </a:r>
            <a:r>
              <a:rPr lang="en-US" dirty="0"/>
              <a:t> – Multi-Head Attention</a:t>
            </a:r>
            <a:endParaRPr lang="ru-RU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BB1DEE0-3B2D-A523-4653-72AE52D42B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18B70C-518E-DC1F-3D69-03A384090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068778" cy="38237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После вычисления векторов в </a:t>
            </a:r>
            <a:r>
              <a:rPr lang="en-US" dirty="0"/>
              <a:t>Multi-Head Attention</a:t>
            </a:r>
            <a:r>
              <a:rPr lang="ru-RU" dirty="0"/>
              <a:t> они конкатенируются, умножаются на матрицу весов </a:t>
            </a:r>
            <a:r>
              <a:rPr lang="en-US" dirty="0"/>
              <a:t>W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2A7D9ED-7216-8B54-6D7F-F17CB2C29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423" y="1892419"/>
            <a:ext cx="6802577" cy="369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912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0291F-E119-3FF8-FA6A-EC94746D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Трансформеры</a:t>
            </a:r>
            <a:r>
              <a:rPr lang="en-US" dirty="0"/>
              <a:t> – Multi-Head Attention</a:t>
            </a:r>
            <a:endParaRPr lang="ru-RU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BB1DEE0-3B2D-A523-4653-72AE52D42B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18B70C-518E-DC1F-3D69-03A384090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695916" cy="483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Соберем все вместе: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DD4903F-1985-31BD-EB9C-97BDEFA58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639" y="2661934"/>
            <a:ext cx="6577522" cy="377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700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0291F-E119-3FF8-FA6A-EC94746D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Трансформеры</a:t>
            </a:r>
            <a:r>
              <a:rPr lang="en-US" dirty="0"/>
              <a:t> – Positional Encoding</a:t>
            </a:r>
            <a:endParaRPr lang="ru-RU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BB1DEE0-3B2D-A523-4653-72AE52D42B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18B70C-518E-DC1F-3D69-03A384090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4865484" cy="4394107"/>
          </a:xfrm>
        </p:spPr>
        <p:txBody>
          <a:bodyPr>
            <a:normAutofit/>
          </a:bodyPr>
          <a:lstStyle/>
          <a:p>
            <a:r>
              <a:rPr lang="ru-RU" dirty="0"/>
              <a:t>Сейчас в описанном механизме не учитывается порядок слов.</a:t>
            </a:r>
          </a:p>
          <a:p>
            <a:r>
              <a:rPr lang="ru-RU" dirty="0"/>
              <a:t>Чтобы решить эту проблему, к основному </a:t>
            </a:r>
            <a:r>
              <a:rPr lang="ru-RU" dirty="0" err="1"/>
              <a:t>эмбеддингу</a:t>
            </a:r>
            <a:r>
              <a:rPr lang="ru-RU" dirty="0"/>
              <a:t> добавляется </a:t>
            </a:r>
            <a:r>
              <a:rPr lang="en-US" dirty="0"/>
              <a:t>positional </a:t>
            </a:r>
            <a:r>
              <a:rPr lang="ru-RU" dirty="0" err="1"/>
              <a:t>эмбеддинг</a:t>
            </a:r>
            <a:r>
              <a:rPr lang="ru-RU" dirty="0"/>
              <a:t>.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51D33C3-37CC-F44D-3269-3A305E906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915" y="1690688"/>
            <a:ext cx="6076328" cy="349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668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0291F-E119-3FF8-FA6A-EC94746D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Трансформеры</a:t>
            </a:r>
            <a:r>
              <a:rPr lang="en-US" dirty="0"/>
              <a:t> – Positional Encoding</a:t>
            </a:r>
            <a:endParaRPr lang="ru-RU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BB1DEE0-3B2D-A523-4653-72AE52D42B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18B70C-518E-DC1F-3D69-03A384090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23076" cy="88136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Интуиция здесь такова, что добавление векторов к </a:t>
            </a:r>
            <a:r>
              <a:rPr lang="ru-RU" dirty="0" err="1"/>
              <a:t>эмбеддингам</a:t>
            </a:r>
            <a:r>
              <a:rPr lang="ru-RU" dirty="0"/>
              <a:t> обеспечивает значимые расстояния между векторами </a:t>
            </a:r>
            <a:r>
              <a:rPr lang="ru-RU" dirty="0" err="1"/>
              <a:t>эмбеддингов</a:t>
            </a:r>
            <a:r>
              <a:rPr lang="ru-RU" dirty="0"/>
              <a:t> после их проецирования в векторы Q/K/V и во время скалярного произведения в </a:t>
            </a:r>
            <a:r>
              <a:rPr lang="en-US" dirty="0"/>
              <a:t>Attention</a:t>
            </a:r>
            <a:r>
              <a:rPr lang="ru-RU" dirty="0"/>
              <a:t>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BA77245-8543-264A-7710-B93996D2B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025" y="3276600"/>
            <a:ext cx="8954750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251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0291F-E119-3FF8-FA6A-EC94746D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Трансформеры</a:t>
            </a:r>
            <a:r>
              <a:rPr lang="en-US" dirty="0"/>
              <a:t> – Residuals &amp; Normalization</a:t>
            </a:r>
            <a:endParaRPr lang="ru-RU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BB1DEE0-3B2D-A523-4653-72AE52D42B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18B70C-518E-DC1F-3D69-03A384090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086886" cy="41134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Каждый подуровень (</a:t>
            </a:r>
            <a:r>
              <a:rPr lang="en-US" dirty="0"/>
              <a:t>self-attention</a:t>
            </a:r>
            <a:r>
              <a:rPr lang="ru-RU" dirty="0"/>
              <a:t>, </a:t>
            </a:r>
            <a:r>
              <a:rPr lang="ru-RU" dirty="0" err="1"/>
              <a:t>ffnn</a:t>
            </a:r>
            <a:r>
              <a:rPr lang="ru-RU" dirty="0"/>
              <a:t>) в каждом </a:t>
            </a:r>
            <a:r>
              <a:rPr lang="en-US" dirty="0"/>
              <a:t>Encoder’</a:t>
            </a:r>
            <a:r>
              <a:rPr lang="ru-RU" dirty="0"/>
              <a:t>е имеет </a:t>
            </a:r>
            <a:r>
              <a:rPr lang="en-US" dirty="0"/>
              <a:t>residual-</a:t>
            </a:r>
            <a:r>
              <a:rPr lang="ru-RU" dirty="0"/>
              <a:t>соединение, и за ним следует шаг нормализации.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11D9189-B816-241E-42E5-C07227199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486" y="1486713"/>
            <a:ext cx="5795904" cy="418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981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0291F-E119-3FF8-FA6A-EC94746D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Трансформеры</a:t>
            </a:r>
            <a:r>
              <a:rPr lang="en-US" dirty="0"/>
              <a:t> – Residuals &amp; Normalization</a:t>
            </a:r>
            <a:endParaRPr lang="ru-RU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BB1DEE0-3B2D-A523-4653-72AE52D42B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FEBCC7D-8AC9-2B66-1B30-BE62F257A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594" y="1792586"/>
            <a:ext cx="7472812" cy="437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148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0291F-E119-3FF8-FA6A-EC94746D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Трансформеры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B17BAD-8B47-CE9E-5428-08E8B2110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49549" cy="4351338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Трансформеры были представлены в 2017 году компанией Google  в статье «</a:t>
            </a:r>
            <a:r>
              <a:rPr lang="ru-RU" dirty="0" err="1"/>
              <a:t>Attention</a:t>
            </a:r>
            <a:r>
              <a:rPr lang="ru-RU" dirty="0"/>
              <a:t> </a:t>
            </a:r>
            <a:r>
              <a:rPr lang="ru-RU" dirty="0" err="1"/>
              <a:t>Is</a:t>
            </a:r>
            <a:r>
              <a:rPr lang="ru-RU" dirty="0"/>
              <a:t> All You </a:t>
            </a:r>
            <a:r>
              <a:rPr lang="ru-RU" dirty="0" err="1"/>
              <a:t>Need</a:t>
            </a:r>
            <a:r>
              <a:rPr lang="ru-RU" dirty="0"/>
              <a:t>».</a:t>
            </a:r>
          </a:p>
          <a:p>
            <a:r>
              <a:rPr lang="ru-RU" dirty="0"/>
              <a:t>По аналогии с рекуррентными нейронными сетями (РНС) трансформеры предназначены для обработки последовательностей, таких как текст на естественном языке, и решения таких задач как машинный перевод и автоматическое реферирование. В отличие от РНС, трансформеры не требуют обработки последовательностей по порядку. Например, если входные данные — это текст, то трансформеру не требуется обрабатывать конец текста после обработки его начала. </a:t>
            </a:r>
          </a:p>
          <a:p>
            <a:r>
              <a:rPr lang="ru-RU" dirty="0"/>
              <a:t>В последнее время трансформеры значительно превзошли другие </a:t>
            </a:r>
            <a:r>
              <a:rPr lang="ru-RU" dirty="0" err="1"/>
              <a:t>нейросетевые</a:t>
            </a:r>
            <a:r>
              <a:rPr lang="ru-RU" dirty="0"/>
              <a:t> архитектуры и сейчас являются </a:t>
            </a:r>
            <a:r>
              <a:rPr lang="en-US" dirty="0"/>
              <a:t>State</a:t>
            </a:r>
            <a:r>
              <a:rPr lang="ru-RU" dirty="0"/>
              <a:t>-</a:t>
            </a:r>
            <a:r>
              <a:rPr lang="en-US" dirty="0"/>
              <a:t>Of</a:t>
            </a:r>
            <a:r>
              <a:rPr lang="ru-RU" dirty="0"/>
              <a:t>-</a:t>
            </a:r>
            <a:r>
              <a:rPr lang="en-US" dirty="0"/>
              <a:t>The</a:t>
            </a:r>
            <a:r>
              <a:rPr lang="ru-RU" dirty="0"/>
              <a:t>-</a:t>
            </a:r>
            <a:r>
              <a:rPr lang="en-US" dirty="0"/>
              <a:t>Art </a:t>
            </a:r>
            <a:r>
              <a:rPr lang="ru-RU" dirty="0"/>
              <a:t>моделями.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BB1DEE0-3B2D-A523-4653-72AE52D42B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" name="Picture 2" descr="Что такое трансформеры? (машинное обучение) | ForkLog">
            <a:extLst>
              <a:ext uri="{FF2B5EF4-FFF2-40B4-BE49-F238E27FC236}">
                <a16:creationId xmlns:a16="http://schemas.microsoft.com/office/drawing/2014/main" id="{6175673B-FA57-0226-1DA2-481F1C38B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422" y="805758"/>
            <a:ext cx="3766051" cy="5246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74057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0291F-E119-3FF8-FA6A-EC94746D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Трансформеры</a:t>
            </a:r>
            <a:r>
              <a:rPr lang="en-US" dirty="0"/>
              <a:t> – Decoder</a:t>
            </a:r>
            <a:endParaRPr lang="ru-RU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BB1DEE0-3B2D-A523-4653-72AE52D42B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EE47283-2A84-E3E8-D7BA-16605775C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466" y="1690689"/>
            <a:ext cx="6092798" cy="3442626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B7C2B982-0673-13F8-92AA-0C6E2FE25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4385651" cy="41134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Вектора K и V используются </a:t>
            </a:r>
            <a:r>
              <a:rPr lang="en-US" dirty="0"/>
              <a:t>Decoder’</a:t>
            </a:r>
            <a:r>
              <a:rPr lang="ru-RU" dirty="0" err="1"/>
              <a:t>ами</a:t>
            </a:r>
            <a:r>
              <a:rPr lang="ru-RU" dirty="0"/>
              <a:t> в </a:t>
            </a:r>
            <a:r>
              <a:rPr lang="en-US" dirty="0"/>
              <a:t>Encoder-Decoder Attention </a:t>
            </a:r>
            <a:r>
              <a:rPr lang="ru-RU" dirty="0"/>
              <a:t>слоях, которые помогаю </a:t>
            </a:r>
            <a:r>
              <a:rPr lang="en-US" dirty="0"/>
              <a:t>Decoder’</a:t>
            </a:r>
            <a:r>
              <a:rPr lang="ru-RU" dirty="0"/>
              <a:t>у сосредоточиться на соответствующих местах входной последовательности</a:t>
            </a:r>
          </a:p>
        </p:txBody>
      </p:sp>
    </p:spTree>
    <p:extLst>
      <p:ext uri="{BB962C8B-B14F-4D97-AF65-F5344CB8AC3E}">
        <p14:creationId xmlns:p14="http://schemas.microsoft.com/office/powerpoint/2010/main" val="1929861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0291F-E119-3FF8-FA6A-EC94746D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Трансформеры</a:t>
            </a:r>
            <a:r>
              <a:rPr lang="en-US" dirty="0"/>
              <a:t> – Linear &amp; </a:t>
            </a:r>
            <a:r>
              <a:rPr lang="en-US" dirty="0" err="1"/>
              <a:t>Softmax</a:t>
            </a:r>
            <a:endParaRPr lang="ru-RU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BB1DEE0-3B2D-A523-4653-72AE52D42B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334B15D-F07F-8896-5754-D706C603B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459" y="1870892"/>
            <a:ext cx="5952282" cy="388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664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0291F-E119-3FF8-FA6A-EC94746D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Трасферное</a:t>
            </a:r>
            <a:r>
              <a:rPr lang="ru-RU" dirty="0"/>
              <a:t> обучение (</a:t>
            </a:r>
            <a:r>
              <a:rPr lang="en-US" dirty="0"/>
              <a:t>transfer learning)</a:t>
            </a:r>
            <a:endParaRPr lang="ru-RU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BB1DEE0-3B2D-A523-4653-72AE52D42B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23793B-0596-A14A-DD7D-5E3D917E0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4385651" cy="4113448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Трансферное обучение — подраздел ML. Его цель — применение знаний, полученных благодаря решению одной задачи, к другой, но схожей задаче. </a:t>
            </a:r>
            <a:endParaRPr lang="en-US" dirty="0"/>
          </a:p>
          <a:p>
            <a:r>
              <a:rPr lang="ru-RU" dirty="0"/>
              <a:t>При переносе обучения мы начинаем с признаков, усвоенных при решении другой задачи, вместо того чтобы тренировать модели с нуля.</a:t>
            </a:r>
          </a:p>
          <a:p>
            <a:r>
              <a:rPr lang="ru-RU" dirty="0"/>
              <a:t>Трансферное обучение предполагает использование </a:t>
            </a:r>
            <a:r>
              <a:rPr lang="ru-RU" dirty="0" err="1"/>
              <a:t>предобученных</a:t>
            </a:r>
            <a:r>
              <a:rPr lang="ru-RU" dirty="0"/>
              <a:t> моделей (созданных и натренированных на большом наборе общедоступных данных).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BCC60115-CE5E-D030-5B69-6B695D3FF8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8F25A7D-2266-05A1-1B77-0C8BCA024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145" y="1690689"/>
            <a:ext cx="6499608" cy="352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5073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0291F-E119-3FF8-FA6A-EC94746D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</a:t>
            </a:r>
            <a:endParaRPr lang="ru-RU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BB1DEE0-3B2D-A523-4653-72AE52D42B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23793B-0596-A14A-DD7D-5E3D917E0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4385651" cy="411344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BERT</a:t>
            </a:r>
            <a:r>
              <a:rPr lang="en-US" dirty="0"/>
              <a:t> - Bidirectional Encoder Representations from Transformers</a:t>
            </a:r>
            <a:endParaRPr lang="ru-RU" dirty="0"/>
          </a:p>
          <a:p>
            <a:r>
              <a:rPr lang="ru-RU" dirty="0"/>
              <a:t>Идея – учить трансформер как </a:t>
            </a:r>
            <a:r>
              <a:rPr lang="en-US" b="1" dirty="0"/>
              <a:t>Masked Language Model</a:t>
            </a:r>
            <a:r>
              <a:rPr lang="en-US" dirty="0"/>
              <a:t> </a:t>
            </a:r>
            <a:r>
              <a:rPr lang="ru-RU" dirty="0"/>
              <a:t>для предсказания слова в контексте, а также на задаче </a:t>
            </a:r>
            <a:r>
              <a:rPr lang="en-US" b="1" dirty="0"/>
              <a:t>Next Sentence Prediction</a:t>
            </a:r>
            <a:r>
              <a:rPr lang="en-US" dirty="0"/>
              <a:t>.</a:t>
            </a:r>
          </a:p>
          <a:p>
            <a:r>
              <a:rPr lang="ru-RU" dirty="0"/>
              <a:t>Можно </a:t>
            </a:r>
            <a:r>
              <a:rPr lang="ru-RU" dirty="0" err="1"/>
              <a:t>дообучить</a:t>
            </a:r>
            <a:r>
              <a:rPr lang="ru-RU" dirty="0"/>
              <a:t> для более специфичных задач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BCC60115-CE5E-D030-5B69-6B695D3FF8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2" name="Picture 4" descr="BERT (языковая модель) — Викиконспекты">
            <a:extLst>
              <a:ext uri="{FF2B5EF4-FFF2-40B4-BE49-F238E27FC236}">
                <a16:creationId xmlns:a16="http://schemas.microsoft.com/office/drawing/2014/main" id="{BEB591E5-EA67-1DF6-3255-9D4264A28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880" y="1690688"/>
            <a:ext cx="4635473" cy="401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7251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0291F-E119-3FF8-FA6A-EC94746D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</a:t>
            </a:r>
            <a:r>
              <a:rPr lang="ru-RU" dirty="0"/>
              <a:t> – представление данных на входе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BB1DEE0-3B2D-A523-4653-72AE52D42B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BCC60115-CE5E-D030-5B69-6B695D3FF8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CF69DE9-C7D1-7978-CC17-E3CE41DDD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691" y="2240608"/>
            <a:ext cx="9194618" cy="283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0844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0291F-E119-3FF8-FA6A-EC94746D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</a:t>
            </a:r>
            <a:r>
              <a:rPr lang="ru-RU" dirty="0"/>
              <a:t> – </a:t>
            </a:r>
            <a:r>
              <a:rPr lang="ru-RU" dirty="0" err="1"/>
              <a:t>дообучение</a:t>
            </a:r>
            <a:r>
              <a:rPr lang="ru-RU" dirty="0"/>
              <a:t> </a:t>
            </a:r>
            <a:r>
              <a:rPr lang="en-US" dirty="0"/>
              <a:t>(finetuning)</a:t>
            </a:r>
            <a:endParaRPr lang="ru-RU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BB1DEE0-3B2D-A523-4653-72AE52D42B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BCC60115-CE5E-D030-5B69-6B695D3FF8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31971E0-8B5E-DFD6-5C4C-ABD449DE4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735" y="1928388"/>
            <a:ext cx="4467745" cy="3815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9703E2AC-A4A0-42E8-F1D9-9DEF90834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920" y="2126351"/>
            <a:ext cx="4090657" cy="3617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18446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0291F-E119-3FF8-FA6A-EC94746D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GPT</a:t>
            </a:r>
            <a:r>
              <a:rPr lang="ru-RU" dirty="0"/>
              <a:t> - </a:t>
            </a:r>
            <a:r>
              <a:rPr lang="en-US" dirty="0"/>
              <a:t>Generative Pre-trained Transformer</a:t>
            </a:r>
            <a:endParaRPr lang="ru-RU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BB1DEE0-3B2D-A523-4653-72AE52D42B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23793B-0596-A14A-DD7D-5E3D917E0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9998800" cy="34720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Если </a:t>
            </a:r>
            <a:r>
              <a:rPr lang="en-US" dirty="0"/>
              <a:t>BERT – Encoder, </a:t>
            </a:r>
            <a:r>
              <a:rPr lang="ru-RU" dirty="0"/>
              <a:t>то </a:t>
            </a:r>
            <a:r>
              <a:rPr lang="en-US" dirty="0"/>
              <a:t>GPT – Decoder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BCC60115-CE5E-D030-5B69-6B695D3FF8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098" name="Picture 2" descr="Generalized Language Models | Lil'Log">
            <a:extLst>
              <a:ext uri="{FF2B5EF4-FFF2-40B4-BE49-F238E27FC236}">
                <a16:creationId xmlns:a16="http://schemas.microsoft.com/office/drawing/2014/main" id="{035D875F-1A80-7FF9-7AC7-53E7C8941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910" y="2644815"/>
            <a:ext cx="5878980" cy="384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01732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0291F-E119-3FF8-FA6A-EC94746D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Разнообразие трансформеров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BB1DEE0-3B2D-A523-4653-72AE52D42B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BCC60115-CE5E-D030-5B69-6B695D3FF8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22867A93-AB35-C2F8-9BE5-C69A7D2B48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45EC61C-B63C-30B1-9381-6E4F709EE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020" y="1937442"/>
            <a:ext cx="8125959" cy="43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057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0291F-E119-3FF8-FA6A-EC94746D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Трансформеры</a:t>
            </a:r>
            <a:r>
              <a:rPr lang="en-US" dirty="0"/>
              <a:t> – Encoder-Decoder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B17BAD-8B47-CE9E-5428-08E8B2110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25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Трансформеры </a:t>
            </a:r>
            <a:r>
              <a:rPr lang="en-US" dirty="0"/>
              <a:t>– seq2seq </a:t>
            </a:r>
            <a:r>
              <a:rPr lang="ru-RU" dirty="0"/>
              <a:t>модель с архитектурой </a:t>
            </a:r>
            <a:r>
              <a:rPr lang="en-US" dirty="0"/>
              <a:t>Encoder-Decoder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BB1DEE0-3B2D-A523-4653-72AE52D42B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8B056AE-C3BF-023D-76CE-25E8C05DE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068" y="2762864"/>
            <a:ext cx="5726617" cy="384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752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0291F-E119-3FF8-FA6A-EC94746D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Трансформеры</a:t>
            </a:r>
            <a:r>
              <a:rPr lang="en-US" dirty="0"/>
              <a:t> – </a:t>
            </a:r>
            <a:r>
              <a:rPr lang="ru-RU" dirty="0"/>
              <a:t>внутри </a:t>
            </a:r>
            <a:r>
              <a:rPr lang="en-US" dirty="0"/>
              <a:t>Encoder-Decoder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B17BAD-8B47-CE9E-5428-08E8B2110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385650" cy="4089085"/>
          </a:xfrm>
        </p:spPr>
        <p:txBody>
          <a:bodyPr>
            <a:normAutofit/>
          </a:bodyPr>
          <a:lstStyle/>
          <a:p>
            <a:r>
              <a:rPr lang="en-US" dirty="0"/>
              <a:t>Encoder </a:t>
            </a:r>
            <a:r>
              <a:rPr lang="ru-RU" dirty="0"/>
              <a:t>состоит из нескольких слоев, каждый из которых является </a:t>
            </a:r>
            <a:r>
              <a:rPr lang="en-US" dirty="0"/>
              <a:t>encoder’</a:t>
            </a:r>
            <a:r>
              <a:rPr lang="ru-RU" dirty="0"/>
              <a:t>ом.</a:t>
            </a:r>
          </a:p>
          <a:p>
            <a:r>
              <a:rPr lang="en-US" dirty="0"/>
              <a:t>Decoder </a:t>
            </a:r>
            <a:r>
              <a:rPr lang="ru-RU" dirty="0"/>
              <a:t>также состоит из нескольких слоев, и на каждый слой </a:t>
            </a:r>
            <a:r>
              <a:rPr lang="en-US" dirty="0"/>
              <a:t>Decoder’</a:t>
            </a:r>
            <a:r>
              <a:rPr lang="ru-RU" dirty="0"/>
              <a:t>а подается одно и то же состояние </a:t>
            </a:r>
            <a:r>
              <a:rPr lang="en-US" dirty="0"/>
              <a:t>Encoder’</a:t>
            </a:r>
            <a:r>
              <a:rPr lang="ru-RU" dirty="0"/>
              <a:t>а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BB1DEE0-3B2D-A523-4653-72AE52D42B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F865807-A3B6-EB95-7782-0F887A4C9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188" y="1690688"/>
            <a:ext cx="6098346" cy="422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624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0291F-E119-3FF8-FA6A-EC94746D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Трансформеры</a:t>
            </a:r>
            <a:r>
              <a:rPr lang="en-US" dirty="0"/>
              <a:t> – </a:t>
            </a:r>
            <a:r>
              <a:rPr lang="ru-RU" dirty="0"/>
              <a:t>внутри </a:t>
            </a:r>
            <a:r>
              <a:rPr lang="en-US" dirty="0"/>
              <a:t>Encoder-Decoder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B17BAD-8B47-CE9E-5428-08E8B2110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385650" cy="4089085"/>
          </a:xfrm>
        </p:spPr>
        <p:txBody>
          <a:bodyPr>
            <a:normAutofit/>
          </a:bodyPr>
          <a:lstStyle/>
          <a:p>
            <a:r>
              <a:rPr lang="ru-RU" dirty="0"/>
              <a:t>Все </a:t>
            </a:r>
            <a:r>
              <a:rPr lang="en-US" dirty="0"/>
              <a:t>Encoder’</a:t>
            </a:r>
            <a:r>
              <a:rPr lang="ru-RU" dirty="0"/>
              <a:t>ы состоят из двух частей – механизма </a:t>
            </a:r>
            <a:r>
              <a:rPr lang="en-US" dirty="0"/>
              <a:t>Self-Attention </a:t>
            </a:r>
            <a:r>
              <a:rPr lang="ru-RU" dirty="0"/>
              <a:t>и </a:t>
            </a:r>
            <a:r>
              <a:rPr lang="ru-RU" dirty="0" err="1"/>
              <a:t>полносвязного</a:t>
            </a:r>
            <a:r>
              <a:rPr lang="ru-RU" dirty="0"/>
              <a:t> слоя </a:t>
            </a:r>
            <a:r>
              <a:rPr lang="en-US" dirty="0"/>
              <a:t>(FFNN)</a:t>
            </a:r>
          </a:p>
          <a:p>
            <a:endParaRPr lang="en-US" dirty="0"/>
          </a:p>
          <a:p>
            <a:r>
              <a:rPr lang="en-US" dirty="0"/>
              <a:t>Decoder’</a:t>
            </a:r>
            <a:r>
              <a:rPr lang="ru-RU" dirty="0"/>
              <a:t>ы имеют еще одну часть – </a:t>
            </a:r>
            <a:r>
              <a:rPr lang="en-US" dirty="0"/>
              <a:t>Encoder-Decoder Attention</a:t>
            </a:r>
          </a:p>
          <a:p>
            <a:endParaRPr lang="en-US" dirty="0"/>
          </a:p>
          <a:p>
            <a:endParaRPr lang="ru-RU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BB1DEE0-3B2D-A523-4653-72AE52D42B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FC1CA2F-768F-2C83-07C2-8C8220F80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5646" y="1690688"/>
            <a:ext cx="5262091" cy="227241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63E2977-44C1-21BB-D175-BE639C04B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778" y="4386695"/>
            <a:ext cx="5867651" cy="180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157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0291F-E119-3FF8-FA6A-EC94746D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Трансформеры</a:t>
            </a:r>
            <a:r>
              <a:rPr lang="en-US" dirty="0"/>
              <a:t> – </a:t>
            </a:r>
            <a:r>
              <a:rPr lang="ru-RU" dirty="0"/>
              <a:t>внутри </a:t>
            </a:r>
            <a:r>
              <a:rPr lang="en-US" dirty="0"/>
              <a:t>Encoder-Decoder</a:t>
            </a:r>
            <a:endParaRPr lang="ru-RU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BB1DEE0-3B2D-A523-4653-72AE52D42B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12E3DFF-3058-8A8F-469F-94DC7A167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852" y="1997640"/>
            <a:ext cx="6228296" cy="375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760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0291F-E119-3FF8-FA6A-EC94746D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Трансформеры</a:t>
            </a:r>
            <a:r>
              <a:rPr lang="en-US" dirty="0"/>
              <a:t> – Self-Attention</a:t>
            </a:r>
            <a:endParaRPr lang="ru-RU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BB1DEE0-3B2D-A523-4653-72AE52D42B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18B70C-518E-DC1F-3D69-03A384090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675360" cy="4089085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По мере обработки каждого слова, </a:t>
            </a:r>
            <a:r>
              <a:rPr lang="en-US" dirty="0"/>
              <a:t>self-attention </a:t>
            </a:r>
            <a:r>
              <a:rPr lang="ru-RU" dirty="0"/>
              <a:t>позволяет модели искать в других позициях входной последовательности «подсказки», которые могут улучшить кодирование этого слова.</a:t>
            </a:r>
          </a:p>
          <a:p>
            <a:r>
              <a:rPr lang="ru-RU" dirty="0"/>
              <a:t>Фактически </a:t>
            </a:r>
            <a:r>
              <a:rPr lang="en-US" dirty="0"/>
              <a:t>Self-Attention – </a:t>
            </a:r>
            <a:r>
              <a:rPr lang="ru-RU" dirty="0"/>
              <a:t>способ встроить «понимание» других релевантных слов в то, которое обрабатывается на текущий момент.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D4060E0-381E-8EC9-2EB2-9C17FE8D1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8150" y="1690688"/>
            <a:ext cx="4020111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510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0291F-E119-3FF8-FA6A-EC94746D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Трансформеры</a:t>
            </a:r>
            <a:r>
              <a:rPr lang="en-US" dirty="0"/>
              <a:t> – Self-Attention</a:t>
            </a:r>
            <a:endParaRPr lang="ru-RU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BB1DEE0-3B2D-A523-4653-72AE52D42B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18B70C-518E-DC1F-3D69-03A384090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69823" cy="1450976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Первый шаг – создание векторов </a:t>
            </a:r>
            <a:r>
              <a:rPr lang="en-US" dirty="0"/>
              <a:t>q</a:t>
            </a:r>
            <a:r>
              <a:rPr lang="ru-RU" dirty="0"/>
              <a:t>, </a:t>
            </a:r>
            <a:r>
              <a:rPr lang="en-US" dirty="0"/>
              <a:t>k, v </a:t>
            </a:r>
            <a:r>
              <a:rPr lang="ru-RU" dirty="0"/>
              <a:t>путем умножения входного </a:t>
            </a:r>
            <a:r>
              <a:rPr lang="ru-RU" dirty="0" err="1"/>
              <a:t>эмбеддинга</a:t>
            </a:r>
            <a:r>
              <a:rPr lang="ru-RU" dirty="0"/>
              <a:t> на три матрицы, которые мы обучали в процессе.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1F2D34D-648A-6672-3A63-8C3A47216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8712" y="1825624"/>
            <a:ext cx="6283564" cy="378527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93D117F-E10C-450C-2F56-EA0193D7F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404" y="3006500"/>
            <a:ext cx="2309088" cy="334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084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0291F-E119-3FF8-FA6A-EC94746D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Трансформеры</a:t>
            </a:r>
            <a:r>
              <a:rPr lang="en-US" dirty="0"/>
              <a:t> – Self-Attention</a:t>
            </a:r>
            <a:endParaRPr lang="ru-RU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BB1DEE0-3B2D-A523-4653-72AE52D42B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18B70C-518E-DC1F-3D69-03A384090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537330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В итоге получаем матрицы запросов (</a:t>
            </a:r>
            <a:r>
              <a:rPr lang="en-US" dirty="0"/>
              <a:t>query), </a:t>
            </a:r>
            <a:r>
              <a:rPr lang="ru-RU" dirty="0"/>
              <a:t>ключей (</a:t>
            </a:r>
            <a:r>
              <a:rPr lang="en-US" dirty="0"/>
              <a:t>keys), </a:t>
            </a:r>
            <a:r>
              <a:rPr lang="ru-RU" dirty="0"/>
              <a:t>значений (</a:t>
            </a:r>
            <a:r>
              <a:rPr lang="en-US" dirty="0"/>
              <a:t>values)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22D1F6D-6276-A405-4E8F-4EAD66263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997" y="2497892"/>
            <a:ext cx="3810805" cy="398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17256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</TotalTime>
  <Words>683</Words>
  <Application>Microsoft Office PowerPoint</Application>
  <PresentationFormat>Широкоэкранный</PresentationFormat>
  <Paragraphs>64</Paragraphs>
  <Slides>27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Тема Office</vt:lpstr>
      <vt:lpstr>Анализ естественного языка методами искусственного интеллекта</vt:lpstr>
      <vt:lpstr>Трансформеры</vt:lpstr>
      <vt:lpstr>Трансформеры – Encoder-Decoder</vt:lpstr>
      <vt:lpstr>Трансформеры – внутри Encoder-Decoder</vt:lpstr>
      <vt:lpstr>Трансформеры – внутри Encoder-Decoder</vt:lpstr>
      <vt:lpstr>Трансформеры – внутри Encoder-Decoder</vt:lpstr>
      <vt:lpstr>Трансформеры – Self-Attention</vt:lpstr>
      <vt:lpstr>Трансформеры – Self-Attention</vt:lpstr>
      <vt:lpstr>Трансформеры – Self-Attention</vt:lpstr>
      <vt:lpstr>Трансформеры – Self-Attention</vt:lpstr>
      <vt:lpstr>Трансформеры – Self-Attention</vt:lpstr>
      <vt:lpstr>Трансформеры – Self-Attention</vt:lpstr>
      <vt:lpstr>Трансформеры – Multi-Head Attention</vt:lpstr>
      <vt:lpstr>Трансформеры – Multi-Head Attention</vt:lpstr>
      <vt:lpstr>Трансформеры – Multi-Head Attention</vt:lpstr>
      <vt:lpstr>Трансформеры – Positional Encoding</vt:lpstr>
      <vt:lpstr>Трансформеры – Positional Encoding</vt:lpstr>
      <vt:lpstr>Трансформеры – Residuals &amp; Normalization</vt:lpstr>
      <vt:lpstr>Трансформеры – Residuals &amp; Normalization</vt:lpstr>
      <vt:lpstr>Трансформеры – Decoder</vt:lpstr>
      <vt:lpstr>Трансформеры – Linear &amp; Softmax</vt:lpstr>
      <vt:lpstr>Трасферное обучение (transfer learning)</vt:lpstr>
      <vt:lpstr>BERT</vt:lpstr>
      <vt:lpstr>BERT – представление данных на входе</vt:lpstr>
      <vt:lpstr>BERT – дообучение (finetuning)</vt:lpstr>
      <vt:lpstr>GPT - Generative Pre-trained Transformer</vt:lpstr>
      <vt:lpstr>Разнообразие трансформеров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Типология задач машинного обучения</dc:title>
  <dc:creator>Кристина Желтова</dc:creator>
  <cp:lastModifiedBy>Кристина Желтова</cp:lastModifiedBy>
  <cp:revision>518</cp:revision>
  <dcterms:created xsi:type="dcterms:W3CDTF">2023-01-09T13:10:05Z</dcterms:created>
  <dcterms:modified xsi:type="dcterms:W3CDTF">2023-10-19T08:50:14Z</dcterms:modified>
</cp:coreProperties>
</file>