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9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10" r:id="rId11"/>
    <p:sldId id="314" r:id="rId12"/>
    <p:sldId id="315" r:id="rId13"/>
    <p:sldId id="316" r:id="rId14"/>
    <p:sldId id="311" r:id="rId15"/>
    <p:sldId id="31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ристина Желтова" initials="КЖ" lastIdx="1" clrIdx="0">
    <p:extLst>
      <p:ext uri="{19B8F6BF-5375-455C-9EA6-DF929625EA0E}">
        <p15:presenceInfo xmlns:p15="http://schemas.microsoft.com/office/powerpoint/2012/main" userId="e393ba5682dd51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224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824A0-EC7F-4813-A3E7-82F7E7F5E905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8B55A-CABE-4C0C-8FF5-83437BB90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2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A3869-2954-8DE5-1173-EA6A36B5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9E1B0A-93EE-5098-4C31-1B428DA6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53EDE-9EB5-6403-C13D-74E46AEE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38530-CD4C-321A-2C6F-192A5DD1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0CA22-EC29-0938-80C4-A3982947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13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9781C-8C6D-6388-F200-142ECF28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0E2EC0-EF13-E5E5-AC5F-20E9BE768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1D4C0-514E-3C9C-B236-E30E178D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F0851-5B49-7114-DE7D-07B0B49F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ABB74-AE76-1AA4-B3AD-C3E4451C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0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AF5B72-580E-EAEB-1B65-0C9EB2568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79CD2E-CCA5-4665-4880-1CBBB048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D1DD-FB7A-2F9C-5B4D-BF4A408A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7C08E-E78A-A31F-59AA-B902F8F9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E6C118-DEBB-ACEB-9C85-A8BFAEBD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7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E3112-94BE-A1D4-CC93-EFD9CDBA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149E3-6C1C-9EBB-FE4C-60C45DD6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761EA-2BB0-5E10-18F3-F184501E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8D7B8-DCB8-6932-1BE0-BE8AECC2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6181A-180F-39E2-3FA2-B436237E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49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67713-AAE8-A5F9-FEF5-E57A928D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E28430-0353-180D-4F84-78B5EF937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D9386B-52B9-E46A-674A-2BF01C7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9592F-F752-59D6-0341-C90AE76F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9F07D-4403-E811-7FDE-835D39A7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8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F62E2-5BB4-6C72-DD36-C106B086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9EC6F-2B76-E6D0-86F6-4D7CCD21A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7644D1-C175-75DC-0146-FE2481941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7B0ED-D620-86A3-3AE8-3794679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CE183-4E63-AA5E-AF10-CE11C1E0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9111AF-D48D-353F-7538-6967D43D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932C3-1889-1E84-5CBE-A1F8238A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B4B15E-D297-CDE8-66A5-A3FB2D47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9F4D7D-00C9-4ACA-0E6B-761DEAF42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574226-3B52-2DDA-B78D-64843B133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948F68-1C70-E5DD-1BDB-0C90E4529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70FD9E-D77D-143D-B3E7-92DFDB8B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E4BAA2-C3C7-EB1C-7094-97761628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03B516-78C4-8E6E-2164-FA0D343F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CE819-3AF1-4A66-9DCE-621CEC1C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321C4B-44A1-2F11-3BFB-6712C43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883F47-0BEC-C809-280A-71FB7319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018B8A-8C7E-FD44-C09C-263870C4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13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148117-BD83-99F1-D098-195D1EC2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B00001-66A6-277D-8321-927B57B5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20873E-F893-5F26-8246-A3DABB6A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7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0C5B8-2530-7CDE-E01B-230DD7EE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082F76-BF9E-7C65-FBCE-DD33CE55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F581E2-1EA4-27DD-CF27-587DEBAE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56D4C-F27A-111C-B718-1DE58374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0DB45E-5F39-FECC-2BB3-6B944900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BD3CDF-DB79-906C-784A-9E7079C8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1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2F77A-0E3D-1FEE-7177-F2A07597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32353B-A509-695E-30F7-2C6C7805B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85F8F8-1F35-DCA1-3055-2F762FB1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30ABF2-FD6D-E699-7682-2AA189CC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1D22DC-E2A2-5AEE-782E-B88086B9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66FF9B-B57D-C6A5-2F32-51CB1F50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1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525A0-E06F-A804-ADBB-0EC2E18D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657EDE-CD79-55B2-0D25-5C0101A7F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71659D-3967-57E1-D293-831530BA2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7071-E7D1-4F0D-90F4-41EE461A2EB9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11CFA-4BEE-B020-86B0-FB8ACCB92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38E8E-41F4-034F-39C8-E9CE7B16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sz="4400" dirty="0"/>
              <a:t>Анализ естественного языка методами искусственного интеллекта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/>
              <a:t>Занятие №</a:t>
            </a:r>
            <a:r>
              <a:rPr lang="ru-RU" dirty="0"/>
              <a:t>6</a:t>
            </a:r>
          </a:p>
          <a:p>
            <a:pPr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9535" cy="1325563"/>
          </a:xfrm>
        </p:spPr>
        <p:txBody>
          <a:bodyPr/>
          <a:lstStyle/>
          <a:p>
            <a:r>
              <a:rPr lang="en-US" dirty="0"/>
              <a:t>NLG – Natural Language Generation</a:t>
            </a:r>
            <a:r>
              <a:rPr lang="ru-RU" dirty="0"/>
              <a:t> модуль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9534" cy="2855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соответствии с выбранным действием осуществляется генерация ответа пользователю на естественном языке.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Для генерации применяются генеративные модели или шаблоны.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85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9535" cy="1325563"/>
          </a:xfrm>
        </p:spPr>
        <p:txBody>
          <a:bodyPr/>
          <a:lstStyle/>
          <a:p>
            <a:r>
              <a:rPr lang="ru-RU" dirty="0"/>
              <a:t>Чат-ориентированные диалоговые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9534" cy="4511801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Системы с ограниченными ответами </a:t>
            </a:r>
            <a:r>
              <a:rPr lang="ru-RU" dirty="0"/>
              <a:t>по последовательности фраз выдают наиболее подходящий ответ из списка возможных. Преимуществом таких систем является то, что ответы строго контролируются: можно удалить нежелательные шутки, нецензурные или критикующие выражения.</a:t>
            </a:r>
          </a:p>
          <a:p>
            <a:r>
              <a:rPr lang="ru-RU" b="1" dirty="0"/>
              <a:t>Системы с генерацией ответов</a:t>
            </a:r>
            <a:r>
              <a:rPr lang="ru-RU" dirty="0"/>
              <a:t> генерируют ответ пословно. Такие системы более гибкие, но фильтровать их сложней. Часто для генерации диалога используются seq2seq-модели, другими вариантами являются расширенный вариационный </a:t>
            </a:r>
            <a:r>
              <a:rPr lang="ru-RU" dirty="0" err="1"/>
              <a:t>автокодировщик</a:t>
            </a:r>
            <a:r>
              <a:rPr lang="ru-RU" dirty="0"/>
              <a:t> или </a:t>
            </a:r>
            <a:r>
              <a:rPr lang="ru-RU" dirty="0" err="1"/>
              <a:t>генеративно</a:t>
            </a:r>
            <a:r>
              <a:rPr lang="ru-RU" dirty="0"/>
              <a:t>-состязательная сеть. Высокую производительность при генерации диалогов позволяют получить </a:t>
            </a:r>
            <a:r>
              <a:rPr lang="ru-RU" dirty="0" err="1"/>
              <a:t>предобученные</a:t>
            </a:r>
            <a:r>
              <a:rPr lang="ru-RU" dirty="0"/>
              <a:t> языковые модели на основе трансформеров.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70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9535" cy="1325563"/>
          </a:xfrm>
        </p:spPr>
        <p:txBody>
          <a:bodyPr/>
          <a:lstStyle/>
          <a:p>
            <a:r>
              <a:rPr lang="en-US" dirty="0"/>
              <a:t>Seq2Seq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9534" cy="4511801"/>
          </a:xfrm>
        </p:spPr>
        <p:txBody>
          <a:bodyPr>
            <a:normAutofit/>
          </a:bodyPr>
          <a:lstStyle/>
          <a:p>
            <a:r>
              <a:rPr lang="en-US" dirty="0"/>
              <a:t>Encoder</a:t>
            </a:r>
            <a:r>
              <a:rPr lang="ru-RU" dirty="0"/>
              <a:t> берет историю диалогов в качестве входных данных и кодирует ее внутреннее представление</a:t>
            </a:r>
          </a:p>
          <a:p>
            <a:r>
              <a:rPr lang="en-US" dirty="0"/>
              <a:t>Decoder</a:t>
            </a:r>
            <a:r>
              <a:rPr lang="ru-RU" dirty="0"/>
              <a:t> принимает внутреннее представление в качестве входных данных и</a:t>
            </a:r>
            <a:r>
              <a:rPr lang="en-US" dirty="0"/>
              <a:t> </a:t>
            </a:r>
            <a:r>
              <a:rPr lang="ru-RU" dirty="0"/>
              <a:t>декодирует его в выходную последовательность в качестве ответа.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 descr="GitHub - pbcquoc/seq2seq: make chatbot by using seq2seq model">
            <a:extLst>
              <a:ext uri="{FF2B5EF4-FFF2-40B4-BE49-F238E27FC236}">
                <a16:creationId xmlns:a16="http://schemas.microsoft.com/office/drawing/2014/main" id="{FB1620F4-8CE1-E3FF-FC0A-BE7BB023C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22" y="4189414"/>
            <a:ext cx="8289956" cy="249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24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9535" cy="1325563"/>
          </a:xfrm>
        </p:spPr>
        <p:txBody>
          <a:bodyPr/>
          <a:lstStyle/>
          <a:p>
            <a:r>
              <a:rPr lang="ru-RU" dirty="0"/>
              <a:t>Проблемы </a:t>
            </a:r>
            <a:r>
              <a:rPr lang="en-US" dirty="0"/>
              <a:t>Seq2Seq</a:t>
            </a:r>
            <a:r>
              <a:rPr lang="ru-RU" dirty="0"/>
              <a:t>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9534" cy="4511801"/>
          </a:xfrm>
        </p:spPr>
        <p:txBody>
          <a:bodyPr>
            <a:normAutofit/>
          </a:bodyPr>
          <a:lstStyle/>
          <a:p>
            <a:r>
              <a:rPr lang="ru-RU" b="1" dirty="0"/>
              <a:t>Универсальный ответ</a:t>
            </a:r>
            <a:r>
              <a:rPr lang="ru-RU" dirty="0"/>
              <a:t>: система часто генерирует универсальные ответы типа "не знаю", "хорошо" и т.д.</a:t>
            </a:r>
          </a:p>
          <a:p>
            <a:r>
              <a:rPr lang="ru-RU" b="1" dirty="0"/>
              <a:t>Непоследовательный ответ</a:t>
            </a:r>
            <a:r>
              <a:rPr lang="ru-RU" dirty="0"/>
              <a:t>: система часто предоставляет противоречивую информацию </a:t>
            </a:r>
          </a:p>
          <a:p>
            <a:r>
              <a:rPr lang="ru-RU" b="1" dirty="0"/>
              <a:t>Длинный контекст</a:t>
            </a:r>
            <a:r>
              <a:rPr lang="ru-RU" dirty="0"/>
              <a:t>: трудно закодировать очень длинную историю диалогов</a:t>
            </a:r>
          </a:p>
          <a:p>
            <a:r>
              <a:rPr lang="ru-RU" b="1" dirty="0"/>
              <a:t>Внешнее знание</a:t>
            </a:r>
            <a:r>
              <a:rPr lang="ru-RU" dirty="0"/>
              <a:t>: трудно включить внешнее знание в процесс генерации диалогов</a:t>
            </a:r>
          </a:p>
          <a:p>
            <a:r>
              <a:rPr lang="ru-RU" b="1" dirty="0"/>
              <a:t>Конкретная персона</a:t>
            </a:r>
            <a:r>
              <a:rPr lang="ru-RU" dirty="0"/>
              <a:t>: сложно присвоить системе конкретную личность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502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9535" cy="1325563"/>
          </a:xfrm>
        </p:spPr>
        <p:txBody>
          <a:bodyPr/>
          <a:lstStyle/>
          <a:p>
            <a:r>
              <a:rPr lang="en-US" dirty="0" err="1"/>
              <a:t>DeepPavlov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0200" cy="4493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/>
              <a:t>DeepPavlov</a:t>
            </a:r>
            <a:r>
              <a:rPr lang="ru-RU" dirty="0"/>
              <a:t> — это фреймворк с открытым исходным кодом для разработки чат-ботов и виртуальных помощников. Он состоит из комплексных и гибких инструментов, которые позволяют разработчикам и исследователям создавать готовые к работе диалоговые системы.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 descr="DeepPavlov: an open source conversational AI framework">
            <a:extLst>
              <a:ext uri="{FF2B5EF4-FFF2-40B4-BE49-F238E27FC236}">
                <a16:creationId xmlns:a16="http://schemas.microsoft.com/office/drawing/2014/main" id="{B4DD0FC5-ACD8-7197-87A8-32C9D21FD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407" y="1825625"/>
            <a:ext cx="3913155" cy="371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19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9535" cy="1325563"/>
          </a:xfrm>
        </p:spPr>
        <p:txBody>
          <a:bodyPr/>
          <a:lstStyle/>
          <a:p>
            <a:r>
              <a:rPr lang="ru-RU" dirty="0"/>
              <a:t>Концептуальная схема ядра </a:t>
            </a:r>
            <a:r>
              <a:rPr lang="en-US" dirty="0" err="1"/>
              <a:t>DeepPavlov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18D4B4D-0ACD-383C-7340-BED3371EBF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66" y="2048197"/>
            <a:ext cx="76200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42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Диалоговые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3669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/>
              <a:t>Диалоговые системы </a:t>
            </a:r>
            <a:r>
              <a:rPr lang="ru-RU" dirty="0"/>
              <a:t>— компьютерные системы, предназначенные для общения с человеком. Они имитируют поведение человека и обеспечивают естественный способ получения информации, что позволяет значительно упростить руководство пользователя и тем самым повысить удобство взаимодействия с такими системами.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Диалоговую систему также называют разговорным искусственным интеллектом или просто ботом.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Creating conversational agents: How dialogue systems learn">
            <a:extLst>
              <a:ext uri="{FF2B5EF4-FFF2-40B4-BE49-F238E27FC236}">
                <a16:creationId xmlns:a16="http://schemas.microsoft.com/office/drawing/2014/main" id="{A3E96561-25A3-75C7-DFEA-3687C5FB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408" y="1825625"/>
            <a:ext cx="4489150" cy="260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0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Диалоговые системы</a:t>
            </a:r>
            <a:r>
              <a:rPr lang="en-US" dirty="0"/>
              <a:t> vs Question Answering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9701" cy="4351338"/>
          </a:xfrm>
        </p:spPr>
        <p:txBody>
          <a:bodyPr>
            <a:normAutofit/>
          </a:bodyPr>
          <a:lstStyle/>
          <a:p>
            <a:r>
              <a:rPr lang="ru-RU" dirty="0"/>
              <a:t>В отличие от </a:t>
            </a:r>
            <a:r>
              <a:rPr lang="en-US" dirty="0"/>
              <a:t>QA</a:t>
            </a:r>
            <a:r>
              <a:rPr lang="ru-RU" dirty="0"/>
              <a:t>-систем в диалоговых системах предполагается взаимодействие с пользователем</a:t>
            </a:r>
          </a:p>
          <a:p>
            <a:r>
              <a:rPr lang="ru-RU" dirty="0"/>
              <a:t>Диалоговые системы понимают и умеют управлять контекстом</a:t>
            </a:r>
            <a:endParaRPr lang="en-US" dirty="0"/>
          </a:p>
          <a:p>
            <a:r>
              <a:rPr lang="ru-RU" dirty="0"/>
              <a:t>Умеют взаимодействовать с пользователем для обработки различных ситуаций</a:t>
            </a:r>
          </a:p>
          <a:p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95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диалоговых систем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2830" cy="4351338"/>
          </a:xfrm>
        </p:spPr>
        <p:txBody>
          <a:bodyPr>
            <a:normAutofit/>
          </a:bodyPr>
          <a:lstStyle/>
          <a:p>
            <a:r>
              <a:rPr lang="ru-RU" b="1" dirty="0"/>
              <a:t>Целеориентированные</a:t>
            </a:r>
            <a:r>
              <a:rPr lang="ru-RU" dirty="0"/>
              <a:t>. Задачей таких систем является достижение определенных целей при помощи общения с пользователем. Примером цели может быть поиск книги или включение света.</a:t>
            </a:r>
          </a:p>
          <a:p>
            <a:r>
              <a:rPr lang="ru-RU" b="1" dirty="0"/>
              <a:t>Чат-ориентированные.</a:t>
            </a:r>
            <a:r>
              <a:rPr lang="ru-RU" dirty="0"/>
              <a:t> Данный тип систем обычно используется чтобы занять пользователя, например, во время ожидания выполнения задачи. Система поддерживает бессодержательный, но связный диалог.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65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9535" cy="1325563"/>
          </a:xfrm>
        </p:spPr>
        <p:txBody>
          <a:bodyPr/>
          <a:lstStyle/>
          <a:p>
            <a:r>
              <a:rPr lang="ru-RU" dirty="0"/>
              <a:t>Целеориентированные диалоговые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90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Классический метод построения </a:t>
            </a:r>
            <a:r>
              <a:rPr lang="ru-RU" dirty="0" err="1"/>
              <a:t>целеориентированных</a:t>
            </a:r>
            <a:r>
              <a:rPr lang="ru-RU" dirty="0"/>
              <a:t> систем заключается в использовании цепочки модулей:</a:t>
            </a:r>
          </a:p>
          <a:p>
            <a:r>
              <a:rPr lang="ru-RU" dirty="0"/>
              <a:t>ASR</a:t>
            </a:r>
          </a:p>
          <a:p>
            <a:r>
              <a:rPr lang="ru-RU" dirty="0"/>
              <a:t>NLU</a:t>
            </a:r>
          </a:p>
          <a:p>
            <a:r>
              <a:rPr lang="ru-RU" dirty="0"/>
              <a:t>DM</a:t>
            </a:r>
          </a:p>
          <a:p>
            <a:r>
              <a:rPr lang="ru-RU" dirty="0"/>
              <a:t>NLG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D1AC9109-F5CA-059F-FECF-3C3EB0E56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351" y="2027975"/>
            <a:ext cx="5852573" cy="426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17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9535" cy="1325563"/>
          </a:xfrm>
        </p:spPr>
        <p:txBody>
          <a:bodyPr/>
          <a:lstStyle/>
          <a:p>
            <a:r>
              <a:rPr lang="en-US" dirty="0"/>
              <a:t>ASR - Automatic Speech Recognition</a:t>
            </a:r>
            <a:r>
              <a:rPr lang="ru-RU" dirty="0"/>
              <a:t> модуль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9534" cy="230275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На вход поступает речь пользователя, которая затем распознается и переводится в текст. Результат работы компонента называют гипотезой, так как полученный текст может соответствовать исходному сообщению не полностью.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dirty="0"/>
              <a:t>Алгоритмы распознавания речи могут быть реализованы традиционным способом с использованием статистических алгоритмов или с использованием методов глубокого обучения, таких как нейронные сети, для преобразования речи в текст.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11F2838-93F8-F2AB-F83A-1E23CFFB7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05" y="3966472"/>
            <a:ext cx="9003790" cy="252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55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9535" cy="1325563"/>
          </a:xfrm>
        </p:spPr>
        <p:txBody>
          <a:bodyPr/>
          <a:lstStyle/>
          <a:p>
            <a:r>
              <a:rPr lang="en-US" dirty="0"/>
              <a:t>NLU – Natural Language Understanding</a:t>
            </a:r>
            <a:r>
              <a:rPr lang="ru-RU" dirty="0"/>
              <a:t> модуль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9534" cy="28550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Фраза в текстовом виде анализируется системой: определяется домен, намерение, именованные сущности.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Для распознавания намерений может применяться обученный на векторном представлении фраз классификатор. Распознавание именованных сущностей является отдельной задачей извлечения информации. Для ее решения используются формальные языки, статистические модели и их комбинации.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 результате работы компонента создается формальное описание фразы — семантический фрейм.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96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9535" cy="1325563"/>
          </a:xfrm>
        </p:spPr>
        <p:txBody>
          <a:bodyPr/>
          <a:lstStyle/>
          <a:p>
            <a:r>
              <a:rPr lang="en-US" dirty="0"/>
              <a:t>DM – Dialogue Management</a:t>
            </a:r>
            <a:r>
              <a:rPr lang="ru-RU" dirty="0"/>
              <a:t> модуль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9534" cy="2855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Состоянием диалога или контекстом является информация, которая была получена при общении с пользователем ранее.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 соответствии с текущим состоянием выбирается политика поведения системы, корректируется семантический фрейм. В качестве поставщика знаний может выступать СУБД или Web API.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4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9535" cy="1325563"/>
          </a:xfrm>
        </p:spPr>
        <p:txBody>
          <a:bodyPr/>
          <a:lstStyle/>
          <a:p>
            <a:r>
              <a:rPr lang="en-US" dirty="0"/>
              <a:t>DM – Dialogue Management</a:t>
            </a:r>
            <a:r>
              <a:rPr lang="ru-RU" dirty="0"/>
              <a:t> модуль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B1DEE0-3B2D-A523-4653-72AE52D42B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1086B70-AEE9-CEAA-A64F-C16A76EBAC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3122"/>
            <a:ext cx="10515600" cy="427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5381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598</Words>
  <Application>Microsoft Office PowerPoint</Application>
  <PresentationFormat>Широкоэкранный</PresentationFormat>
  <Paragraphs>48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Анализ естественного языка методами искусственного интеллекта</vt:lpstr>
      <vt:lpstr>Диалоговые системы</vt:lpstr>
      <vt:lpstr>Диалоговые системы vs Question Answering</vt:lpstr>
      <vt:lpstr>Типы диалоговых систем</vt:lpstr>
      <vt:lpstr>Целеориентированные диалоговые системы</vt:lpstr>
      <vt:lpstr>ASR - Automatic Speech Recognition модуль</vt:lpstr>
      <vt:lpstr>NLU – Natural Language Understanding модуль</vt:lpstr>
      <vt:lpstr>DM – Dialogue Management модуль</vt:lpstr>
      <vt:lpstr>DM – Dialogue Management модуль</vt:lpstr>
      <vt:lpstr>NLG – Natural Language Generation модуль</vt:lpstr>
      <vt:lpstr>Чат-ориентированные диалоговые системы</vt:lpstr>
      <vt:lpstr>Seq2Seq</vt:lpstr>
      <vt:lpstr>Проблемы Seq2Seq моделей</vt:lpstr>
      <vt:lpstr>DeepPavlov</vt:lpstr>
      <vt:lpstr>Концептуальная схема ядра DeepPavlov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Типология задач машинного обучения</dc:title>
  <dc:creator>Кристина Желтова</dc:creator>
  <cp:lastModifiedBy>Кристина Желтова</cp:lastModifiedBy>
  <cp:revision>581</cp:revision>
  <dcterms:created xsi:type="dcterms:W3CDTF">2023-01-09T13:10:05Z</dcterms:created>
  <dcterms:modified xsi:type="dcterms:W3CDTF">2023-10-19T08:51:27Z</dcterms:modified>
</cp:coreProperties>
</file>