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0" r:id="rId1"/>
    <p:sldMasterId id="2147484602" r:id="rId2"/>
    <p:sldMasterId id="2147484614" r:id="rId3"/>
  </p:sldMasterIdLst>
  <p:notesMasterIdLst>
    <p:notesMasterId r:id="rId12"/>
  </p:notesMasterIdLst>
  <p:sldIdLst>
    <p:sldId id="1115" r:id="rId4"/>
    <p:sldId id="1117" r:id="rId5"/>
    <p:sldId id="1124" r:id="rId6"/>
    <p:sldId id="1119" r:id="rId7"/>
    <p:sldId id="1120" r:id="rId8"/>
    <p:sldId id="1121" r:id="rId9"/>
    <p:sldId id="1122" r:id="rId10"/>
    <p:sldId id="1123" r:id="rId11"/>
  </p:sldIdLst>
  <p:sldSz cx="9906000" cy="6858000" type="A4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1"/>
    <a:srgbClr val="FF6600"/>
    <a:srgbClr val="CC0000"/>
    <a:srgbClr val="494949"/>
    <a:srgbClr val="808080"/>
    <a:srgbClr val="FFCC99"/>
    <a:srgbClr val="FFFF66"/>
    <a:srgbClr val="FF99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92444" autoAdjust="0"/>
  </p:normalViewPr>
  <p:slideViewPr>
    <p:cSldViewPr>
      <p:cViewPr>
        <p:scale>
          <a:sx n="75" d="100"/>
          <a:sy n="75" d="100"/>
        </p:scale>
        <p:origin x="-1062" y="-246"/>
      </p:cViewPr>
      <p:guideLst>
        <p:guide orient="horz" pos="215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Aft>
                <a:spcPct val="0"/>
              </a:spcAft>
              <a:buClrTx/>
              <a:buFont typeface="Wingdings 2" panose="05020102010507070707" pitchFamily="18" charset="2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buFont typeface="Wingdings 2" panose="05020102010507070707" pitchFamily="18" charset="2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Aft>
                <a:spcPct val="0"/>
              </a:spcAft>
              <a:buClrTx/>
              <a:buFont typeface="Wingdings 2" panose="05020102010507070707" pitchFamily="18" charset="2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Wingdings 2" pitchFamily="18" charset="2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18D7A90-1A34-4CB1-AC26-144C2BB3D8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282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805488"/>
            <a:ext cx="4719638" cy="1052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TextBox 1"/>
          <p:cNvSpPr txBox="1">
            <a:spLocks noChangeArrowheads="1"/>
          </p:cNvSpPr>
          <p:nvPr userDrawn="1"/>
        </p:nvSpPr>
        <p:spPr bwMode="auto">
          <a:xfrm>
            <a:off x="704850" y="765175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------</a:t>
            </a:r>
            <a:r>
              <a:rPr lang="zh-CN" altLang="en-US" sz="1200" dirty="0" smtClean="0">
                <a:solidFill>
                  <a:srgbClr val="CC0000"/>
                </a:solidFill>
              </a:rPr>
              <a:t>为</a:t>
            </a:r>
            <a:r>
              <a:rPr lang="zh-CN" altLang="en-US" sz="1400" dirty="0" smtClean="0">
                <a:solidFill>
                  <a:srgbClr val="CC0000"/>
                </a:solidFill>
              </a:rPr>
              <a:t>实现</a:t>
            </a:r>
            <a:r>
              <a:rPr lang="zh-CN" altLang="en-US" sz="1200" dirty="0" smtClean="0">
                <a:solidFill>
                  <a:srgbClr val="CC0000"/>
                </a:solidFill>
              </a:rPr>
              <a:t>自己的</a:t>
            </a:r>
            <a:r>
              <a:rPr lang="zh-CN" altLang="en-US" sz="1400" dirty="0" smtClean="0">
                <a:solidFill>
                  <a:schemeClr val="accent1"/>
                </a:solidFill>
              </a:rPr>
              <a:t>梦想</a:t>
            </a:r>
            <a:r>
              <a:rPr lang="zh-CN" altLang="en-US" sz="1200" dirty="0" smtClean="0">
                <a:solidFill>
                  <a:srgbClr val="CC0000"/>
                </a:solidFill>
              </a:rPr>
              <a:t>而努力</a:t>
            </a:r>
            <a:r>
              <a:rPr lang="zh-CN" altLang="en-US" sz="1800" dirty="0" smtClean="0">
                <a:solidFill>
                  <a:srgbClr val="CC0000"/>
                </a:solidFill>
              </a:rPr>
              <a:t>奋斗！！！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456C2-57D7-4DF8-AB4A-F17E195960AB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BC450-390F-45C0-8110-13399927B7E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451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2D554-3CEB-4D32-B7D6-938C92FEDD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90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95BBE-7116-47ED-B007-A639CB66E0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626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41363-D87C-4085-A26F-04F1663B6E4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28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EF9B2-FECB-40E4-BCCE-63BECECE6E7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65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9E9EF-4E9C-4551-8CE5-60D57E8A1AB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2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ED500-E6CB-430B-92C2-8B315FE1268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6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ED41F-ECCF-40EF-ABED-CD3E1378197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21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34265-2AD3-4E7C-B21B-850598AC6F9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53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17E31-E1ED-4479-B369-E07AC8D340A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68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FB182-3DB5-45C2-BF27-FE5F655DF18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A53A7-8EC9-48AC-963B-1D387454A3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740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39A41-E6A2-4D0D-9C6E-FB441575853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58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8B2A8-8DEE-417D-B39D-2D7F578110B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5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0CB2B-8933-45A5-9AE5-119BE870E37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20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 hidden="1"/>
          <p:cNvSpPr>
            <a:spLocks noChangeArrowheads="1"/>
          </p:cNvSpPr>
          <p:nvPr/>
        </p:nvSpPr>
        <p:spPr bwMode="gray">
          <a:xfrm>
            <a:off x="1017588" y="952500"/>
            <a:ext cx="79121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/>
          <a:p>
            <a:pPr defTabSz="228600"/>
            <a:r>
              <a:rPr lang="en-US" altLang="zh-CN" sz="27700">
                <a:solidFill>
                  <a:srgbClr val="CCCCCC"/>
                </a:solidFill>
                <a:latin typeface="Times New Roman" pitchFamily="18" charset="0"/>
              </a:rPr>
              <a:t>1</a:t>
            </a:r>
          </a:p>
        </p:txBody>
      </p:sp>
      <p:pic>
        <p:nvPicPr>
          <p:cNvPr id="5" name="Oracle_banner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0638"/>
            <a:ext cx="99472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_Copyright"/>
          <p:cNvSpPr>
            <a:spLocks noChangeArrowheads="1"/>
          </p:cNvSpPr>
          <p:nvPr/>
        </p:nvSpPr>
        <p:spPr bwMode="auto">
          <a:xfrm>
            <a:off x="2738438" y="6654800"/>
            <a:ext cx="444341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1200"/>
              <a:t>Copyright © Oracle Corporation, 200</a:t>
            </a:r>
            <a:r>
              <a:rPr lang="en-GB" altLang="zh-CN" sz="1200"/>
              <a:t>2</a:t>
            </a:r>
            <a:r>
              <a:rPr lang="en-US" altLang="zh-CN" sz="1200"/>
              <a:t>. All rights reserved.</a:t>
            </a:r>
          </a:p>
        </p:txBody>
      </p:sp>
      <p:sp>
        <p:nvSpPr>
          <p:cNvPr id="7" name="Title_Gray_Number"/>
          <p:cNvSpPr>
            <a:spLocks noChangeArrowheads="1"/>
          </p:cNvSpPr>
          <p:nvPr/>
        </p:nvSpPr>
        <p:spPr bwMode="gray">
          <a:xfrm>
            <a:off x="3584575" y="1125538"/>
            <a:ext cx="211455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/>
          <a:p>
            <a:pPr defTabSz="228600"/>
            <a:r>
              <a:rPr lang="en-US" altLang="zh-CN" sz="27700">
                <a:solidFill>
                  <a:srgbClr val="CCCC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195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90600" y="2667000"/>
            <a:ext cx="7924800" cy="1181100"/>
          </a:xfrm>
        </p:spPr>
        <p:txBody>
          <a:bodyPr/>
          <a:lstStyle>
            <a:lvl1pPr>
              <a:spcBef>
                <a:spcPct val="0"/>
              </a:spcBef>
              <a:tabLst/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8196" name="Title_PlaceholderSubtitle"/>
          <p:cNvSpPr>
            <a:spLocks noGrp="1" noChangeArrowheads="1"/>
          </p:cNvSpPr>
          <p:nvPr>
            <p:ph type="subTitle" idx="1"/>
          </p:nvPr>
        </p:nvSpPr>
        <p:spPr>
          <a:xfrm>
            <a:off x="1004358" y="4419600"/>
            <a:ext cx="7911042" cy="364202"/>
          </a:xfrm>
        </p:spPr>
        <p:txBody>
          <a:bodyPr/>
          <a:lstStyle>
            <a:lvl1pPr algn="ctr">
              <a:tabLst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228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4073475"/>
            <a:ext cx="8420100" cy="333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4122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5567" y="1816100"/>
            <a:ext cx="3907367" cy="236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8033" y="1816100"/>
            <a:ext cx="3907367" cy="236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421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779895"/>
            <a:ext cx="4376870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779895"/>
            <a:ext cx="4378590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64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599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98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A5CA5-C2AB-41BE-8BA0-92F2301144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287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75969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160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4275" y="1816100"/>
            <a:ext cx="3171125" cy="1878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9300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20442" y="533401"/>
            <a:ext cx="1994958" cy="3140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38325" y="533401"/>
            <a:ext cx="2217017" cy="3140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558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924800" cy="876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935567" y="1816100"/>
            <a:ext cx="3907367" cy="36420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单击图标添加剪 贴画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08033" y="1816100"/>
            <a:ext cx="3907367" cy="1878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7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D2450-C408-4F42-A7A7-07BEFAF5AA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86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2787F-7B49-496E-8744-C19524AD31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2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BF30F-F669-4747-B1D2-6778116F6E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84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0C6FF-24F4-415D-A1C2-E944032069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21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BCFBA-10C9-4E74-98CB-31CB2CF895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92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230A6-D925-4A2F-BDBE-D6A1A09CD2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44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510B969-DF95-4038-814A-8B8F806637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9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6"/>
          <p:cNvSpPr>
            <a:spLocks noChangeArrowheads="1"/>
          </p:cNvSpPr>
          <p:nvPr/>
        </p:nvSpPr>
        <p:spPr bwMode="auto">
          <a:xfrm>
            <a:off x="0" y="0"/>
            <a:ext cx="4171950" cy="1412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412750"/>
            <a:ext cx="21272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0A3F6E2-CC58-4F05-8626-2CD2709891F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8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924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75" name="Slide_Placeholder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1816100"/>
            <a:ext cx="7980362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pic>
        <p:nvPicPr>
          <p:cNvPr id="3076" name="Oracle_banner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0638"/>
            <a:ext cx="99472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Slide_Copyright"/>
          <p:cNvSpPr>
            <a:spLocks noChangeArrowheads="1"/>
          </p:cNvSpPr>
          <p:nvPr/>
        </p:nvSpPr>
        <p:spPr bwMode="auto">
          <a:xfrm>
            <a:off x="2738438" y="6654800"/>
            <a:ext cx="444341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1200"/>
              <a:t>Copyright © Oracle Corporation, 200</a:t>
            </a:r>
            <a:r>
              <a:rPr lang="en-GB" altLang="zh-CN" sz="1200"/>
              <a:t>2</a:t>
            </a:r>
            <a:r>
              <a:rPr lang="en-US" altLang="zh-CN" sz="1200"/>
              <a:t>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1" r:id="rId1"/>
    <p:sldLayoutId id="2147484798" r:id="rId2"/>
    <p:sldLayoutId id="2147484799" r:id="rId3"/>
    <p:sldLayoutId id="2147484800" r:id="rId4"/>
    <p:sldLayoutId id="2147484801" r:id="rId5"/>
    <p:sldLayoutId id="2147484802" r:id="rId6"/>
    <p:sldLayoutId id="2147484803" r:id="rId7"/>
    <p:sldLayoutId id="2147484804" r:id="rId8"/>
    <p:sldLayoutId id="2147484805" r:id="rId9"/>
    <p:sldLayoutId id="2147484806" r:id="rId10"/>
    <p:sldLayoutId id="2147484807" r:id="rId11"/>
    <p:sldLayoutId id="2147484808" r:id="rId12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tabLst>
          <a:tab pos="457200" algn="l"/>
          <a:tab pos="742950" algn="l"/>
        </a:tabLs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tabLst>
          <a:tab pos="457200" algn="l"/>
          <a:tab pos="742950" algn="l"/>
        </a:tabLst>
        <a:defRPr sz="28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tabLst>
          <a:tab pos="457200" algn="l"/>
          <a:tab pos="742950" algn="l"/>
        </a:tabLst>
        <a:defRPr sz="28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tabLst>
          <a:tab pos="457200" algn="l"/>
          <a:tab pos="742950" algn="l"/>
        </a:tabLst>
        <a:defRPr sz="28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tabLst>
          <a:tab pos="457200" algn="l"/>
          <a:tab pos="742950" algn="l"/>
        </a:tabLst>
        <a:defRPr sz="2800" b="1">
          <a:solidFill>
            <a:schemeClr val="tx1"/>
          </a:solidFill>
          <a:latin typeface="Arial" pitchFamily="34" charset="0"/>
        </a:defRPr>
      </a:lvl5pPr>
      <a:lvl6pPr marL="4572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tabLst>
          <a:tab pos="457200" algn="l"/>
          <a:tab pos="742950" algn="l"/>
        </a:tabLst>
        <a:defRPr sz="2800" b="1">
          <a:solidFill>
            <a:schemeClr val="tx1"/>
          </a:solidFill>
          <a:latin typeface="Arial" pitchFamily="34" charset="0"/>
        </a:defRPr>
      </a:lvl6pPr>
      <a:lvl7pPr marL="9144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tabLst>
          <a:tab pos="457200" algn="l"/>
          <a:tab pos="742950" algn="l"/>
        </a:tabLst>
        <a:defRPr sz="2800" b="1">
          <a:solidFill>
            <a:schemeClr val="tx1"/>
          </a:solidFill>
          <a:latin typeface="Arial" pitchFamily="34" charset="0"/>
        </a:defRPr>
      </a:lvl7pPr>
      <a:lvl8pPr marL="13716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tabLst>
          <a:tab pos="457200" algn="l"/>
          <a:tab pos="742950" algn="l"/>
        </a:tabLst>
        <a:defRPr sz="2800" b="1">
          <a:solidFill>
            <a:schemeClr val="tx1"/>
          </a:solidFill>
          <a:latin typeface="Arial" pitchFamily="34" charset="0"/>
        </a:defRPr>
      </a:lvl8pPr>
      <a:lvl9pPr marL="18288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tabLst>
          <a:tab pos="457200" algn="l"/>
          <a:tab pos="742950" algn="l"/>
        </a:tabLs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tabLst>
          <a:tab pos="457200" algn="l"/>
          <a:tab pos="742950" algn="l"/>
        </a:tabLst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342900" indent="-228600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tabLst>
          <a:tab pos="457200" algn="l"/>
          <a:tab pos="742950" algn="l"/>
        </a:tabLst>
        <a:defRPr sz="2200" b="1">
          <a:solidFill>
            <a:schemeClr val="tx1"/>
          </a:solidFill>
          <a:latin typeface="+mn-lt"/>
        </a:defRPr>
      </a:lvl2pPr>
      <a:lvl3pPr marL="685800" indent="-228600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tabLst>
          <a:tab pos="457200" algn="l"/>
          <a:tab pos="742950" algn="l"/>
        </a:tabLst>
        <a:defRPr sz="2000" b="1">
          <a:solidFill>
            <a:schemeClr val="tx1"/>
          </a:solidFill>
          <a:latin typeface="+mn-lt"/>
        </a:defRPr>
      </a:lvl3pPr>
      <a:lvl4pPr marL="914400" indent="4572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tabLst>
          <a:tab pos="457200" algn="l"/>
          <a:tab pos="742950" algn="l"/>
        </a:tabLst>
        <a:defRPr sz="2000" b="1">
          <a:solidFill>
            <a:srgbClr val="FF0000"/>
          </a:solidFill>
          <a:latin typeface="+mn-lt"/>
        </a:defRPr>
      </a:lvl4pPr>
      <a:lvl5pPr marL="1143000" indent="6858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tabLst>
          <a:tab pos="457200" algn="l"/>
          <a:tab pos="742950" algn="l"/>
        </a:tabLst>
        <a:defRPr sz="2000" b="1">
          <a:solidFill>
            <a:schemeClr val="tx1"/>
          </a:solidFill>
          <a:latin typeface="+mn-lt"/>
        </a:defRPr>
      </a:lvl5pPr>
      <a:lvl6pPr marL="1600200" algn="l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tabLst>
          <a:tab pos="457200" algn="l"/>
          <a:tab pos="742950" algn="l"/>
        </a:tabLst>
        <a:defRPr sz="2000" b="1">
          <a:solidFill>
            <a:schemeClr val="tx1"/>
          </a:solidFill>
          <a:latin typeface="+mn-lt"/>
        </a:defRPr>
      </a:lvl6pPr>
      <a:lvl7pPr marL="2057400" algn="l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tabLst>
          <a:tab pos="457200" algn="l"/>
          <a:tab pos="742950" algn="l"/>
        </a:tabLst>
        <a:defRPr sz="2000" b="1">
          <a:solidFill>
            <a:schemeClr val="tx1"/>
          </a:solidFill>
          <a:latin typeface="+mn-lt"/>
        </a:defRPr>
      </a:lvl7pPr>
      <a:lvl8pPr marL="2514600" algn="l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tabLst>
          <a:tab pos="457200" algn="l"/>
          <a:tab pos="742950" algn="l"/>
        </a:tabLst>
        <a:defRPr sz="2000" b="1">
          <a:solidFill>
            <a:schemeClr val="tx1"/>
          </a:solidFill>
          <a:latin typeface="+mn-lt"/>
        </a:defRPr>
      </a:lvl8pPr>
      <a:lvl9pPr marL="2971800" algn="l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tabLst>
          <a:tab pos="457200" algn="l"/>
          <a:tab pos="742950" algn="l"/>
        </a:tabLst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0873" y="2914552"/>
            <a:ext cx="7200800" cy="1846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E0001"/>
              </a:buClr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oracle11g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的数据字典基本表和数据字典视图的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rgbClr val="FE0001"/>
              </a:buClr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理解动态性能视图的作用，理解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oracle11g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中常见的动态性能视图的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作用；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565268" y="-22224"/>
            <a:ext cx="3502044" cy="2936776"/>
            <a:chOff x="-565268" y="-22224"/>
            <a:chExt cx="3502044" cy="2936776"/>
          </a:xfrm>
        </p:grpSpPr>
        <p:sp>
          <p:nvSpPr>
            <p:cNvPr id="6" name="直角三角形 2"/>
            <p:cNvSpPr>
              <a:spLocks noChangeArrowheads="1"/>
            </p:cNvSpPr>
            <p:nvPr/>
          </p:nvSpPr>
          <p:spPr bwMode="auto">
            <a:xfrm rot="5400000">
              <a:off x="0" y="-22224"/>
              <a:ext cx="2936776" cy="2936776"/>
            </a:xfrm>
            <a:prstGeom prst="rtTriangle">
              <a:avLst/>
            </a:prstGeom>
            <a:solidFill>
              <a:srgbClr val="494949">
                <a:alpha val="80000"/>
              </a:srgbClr>
            </a:solidFill>
            <a:ln>
              <a:noFill/>
            </a:ln>
          </p:spPr>
          <p:txBody>
            <a:bodyPr lIns="12700" tIns="12700" rIns="12700" bIns="12700"/>
            <a:lstStyle/>
            <a:p>
              <a:pPr algn="ctr" eaLnBrk="1" hangingPunct="1">
                <a:buClr>
                  <a:srgbClr val="000000"/>
                </a:buClr>
                <a:buFont typeface="Arial" charset="0"/>
                <a:buNone/>
              </a:pPr>
              <a:r>
                <a:rPr lang="en-US" altLang="zh-CN" sz="1800" b="1" dirty="0" smtClean="0"/>
                <a:t>                                   </a:t>
              </a:r>
              <a:endParaRPr lang="zh-CN" altLang="en-US" sz="1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8900000">
              <a:off x="-565268" y="458013"/>
              <a:ext cx="33123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dkEdge"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50800" dist="88900" dir="16680000" rotWithShape="0">
                      <a:schemeClr val="tx1">
                        <a:lumMod val="85000"/>
                        <a:lumOff val="15000"/>
                        <a:alpha val="40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第十三章</a:t>
              </a:r>
              <a:endParaRPr lang="en-US" altLang="zh-CN" sz="2800" dirty="0" smtClean="0">
                <a:solidFill>
                  <a:schemeClr val="bg1"/>
                </a:solidFill>
                <a:effectLst>
                  <a:outerShdw blurRad="50800" dist="88900" dir="16680000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marL="0" indent="0" algn="ctr">
                <a:buFont typeface="Wingdings" pitchFamily="2" charset="2"/>
                <a:buNone/>
              </a:pPr>
              <a:r>
                <a:rPr lang="en-US" altLang="en-US" sz="28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闪回</a:t>
              </a:r>
              <a:r>
                <a:rPr lang="en-US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Flashback</a:t>
              </a:r>
              <a:endPara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392621" y="1122998"/>
            <a:ext cx="62001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en-US" sz="3600" b="1" dirty="0">
                <a:latin typeface="微软雅黑" pitchFamily="34" charset="-122"/>
                <a:ea typeface="微软雅黑" pitchFamily="34" charset="-122"/>
              </a:rPr>
              <a:t>racle11g的闪回Flashback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61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8896" y="2780928"/>
            <a:ext cx="8915400" cy="2757999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10g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的闪回版本查询的方法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10g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的闪回事务查询的方法，以及如何结合闪回版本查询、闪回事务查询来恢复数据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10g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的闪回表的方法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10g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的闪回删除的方法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10g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的闪回数据库的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1800" b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565268" y="-22224"/>
            <a:ext cx="3502044" cy="2936776"/>
            <a:chOff x="-565268" y="-22224"/>
            <a:chExt cx="3502044" cy="2936776"/>
          </a:xfrm>
        </p:grpSpPr>
        <p:sp>
          <p:nvSpPr>
            <p:cNvPr id="6" name="直角三角形 2"/>
            <p:cNvSpPr>
              <a:spLocks noChangeArrowheads="1"/>
            </p:cNvSpPr>
            <p:nvPr/>
          </p:nvSpPr>
          <p:spPr bwMode="auto">
            <a:xfrm rot="5400000">
              <a:off x="0" y="-22224"/>
              <a:ext cx="2936776" cy="2936776"/>
            </a:xfrm>
            <a:prstGeom prst="rtTriangle">
              <a:avLst/>
            </a:prstGeom>
            <a:solidFill>
              <a:srgbClr val="494949">
                <a:alpha val="80000"/>
              </a:srgbClr>
            </a:solidFill>
            <a:ln>
              <a:noFill/>
            </a:ln>
          </p:spPr>
          <p:txBody>
            <a:bodyPr lIns="12700" tIns="12700" rIns="12700" bIns="12700"/>
            <a:lstStyle/>
            <a:p>
              <a:pPr algn="ctr" eaLnBrk="1" hangingPunct="1">
                <a:buClr>
                  <a:srgbClr val="000000"/>
                </a:buClr>
                <a:buFont typeface="Arial" charset="0"/>
                <a:buNone/>
              </a:pPr>
              <a:r>
                <a:rPr lang="en-US" altLang="zh-CN" sz="1800" b="1" dirty="0" smtClean="0"/>
                <a:t>                                   </a:t>
              </a:r>
              <a:endParaRPr lang="zh-CN" altLang="en-US" sz="1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8900000">
              <a:off x="-565268" y="458013"/>
              <a:ext cx="33123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dkEdge"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50800" dist="88900" dir="16680000" rotWithShape="0">
                      <a:schemeClr val="tx1">
                        <a:lumMod val="85000"/>
                        <a:lumOff val="15000"/>
                        <a:alpha val="40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第十三章</a:t>
              </a:r>
              <a:endParaRPr lang="en-US" altLang="zh-CN" sz="2800" dirty="0" smtClean="0">
                <a:solidFill>
                  <a:schemeClr val="bg1"/>
                </a:solidFill>
                <a:effectLst>
                  <a:outerShdw blurRad="50800" dist="88900" dir="16680000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marL="0" indent="0" algn="ctr">
                <a:buFont typeface="Wingdings" pitchFamily="2" charset="2"/>
                <a:buNone/>
              </a:pPr>
              <a:r>
                <a:rPr lang="en-US" altLang="en-US" sz="28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闪回</a:t>
              </a:r>
              <a:r>
                <a:rPr lang="en-US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Flashback</a:t>
              </a:r>
              <a:endPara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392621" y="1122998"/>
            <a:ext cx="62001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en-US" sz="3600" b="1" dirty="0">
                <a:latin typeface="微软雅黑" pitchFamily="34" charset="-122"/>
                <a:ea typeface="微软雅黑" pitchFamily="34" charset="-122"/>
              </a:rPr>
              <a:t>racle11g的闪回Flashback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49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36317" y="1621889"/>
            <a:ext cx="6912768" cy="300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闪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回查询从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9i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引入，可以按照时间点或者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SCN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向前查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询，获取修改 前的数据。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  闪回查询依赖于回滚段中存储的数据前镜像，通过设置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undo_retention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参数设置前镜像的保留时间。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  查询的语法：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select   …    as of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scn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|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timestamp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：通过系统时间点恢复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scn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：通过查询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scn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恢复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565268" y="-22224"/>
            <a:ext cx="3502044" cy="2936776"/>
            <a:chOff x="-565268" y="-22224"/>
            <a:chExt cx="3502044" cy="2936776"/>
          </a:xfrm>
        </p:grpSpPr>
        <p:sp>
          <p:nvSpPr>
            <p:cNvPr id="6" name="直角三角形 2"/>
            <p:cNvSpPr>
              <a:spLocks noChangeArrowheads="1"/>
            </p:cNvSpPr>
            <p:nvPr/>
          </p:nvSpPr>
          <p:spPr bwMode="auto">
            <a:xfrm rot="5400000">
              <a:off x="0" y="-22224"/>
              <a:ext cx="2936776" cy="2936776"/>
            </a:xfrm>
            <a:prstGeom prst="rtTriangle">
              <a:avLst/>
            </a:prstGeom>
            <a:solidFill>
              <a:srgbClr val="494949">
                <a:alpha val="80000"/>
              </a:srgbClr>
            </a:solidFill>
            <a:ln>
              <a:noFill/>
            </a:ln>
          </p:spPr>
          <p:txBody>
            <a:bodyPr lIns="12700" tIns="12700" rIns="12700" bIns="12700"/>
            <a:lstStyle/>
            <a:p>
              <a:pPr algn="ctr" eaLnBrk="1" hangingPunct="1">
                <a:buClr>
                  <a:srgbClr val="000000"/>
                </a:buClr>
                <a:buFont typeface="Arial" charset="0"/>
                <a:buNone/>
              </a:pPr>
              <a:r>
                <a:rPr lang="en-US" altLang="zh-CN" sz="1800" b="1" dirty="0" smtClean="0"/>
                <a:t>                                   </a:t>
              </a:r>
              <a:endParaRPr lang="zh-CN" altLang="en-US" sz="1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8900000">
              <a:off x="-565268" y="458013"/>
              <a:ext cx="33123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dkEdge"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50800" dist="88900" dir="16680000" rotWithShape="0">
                      <a:schemeClr val="tx1">
                        <a:lumMod val="85000"/>
                        <a:lumOff val="15000"/>
                        <a:alpha val="40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第十三章</a:t>
              </a:r>
              <a:endParaRPr lang="en-US" altLang="zh-CN" sz="2800" dirty="0" smtClean="0">
                <a:solidFill>
                  <a:schemeClr val="bg1"/>
                </a:solidFill>
                <a:effectLst>
                  <a:outerShdw blurRad="50800" dist="88900" dir="16680000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marL="0" indent="0" algn="ctr">
                <a:buFont typeface="Wingdings" pitchFamily="2" charset="2"/>
                <a:buNone/>
              </a:pPr>
              <a:r>
                <a:rPr lang="en-US" altLang="en-US" sz="28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闪回</a:t>
              </a:r>
              <a:r>
                <a:rPr lang="en-US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Flashback</a:t>
              </a:r>
              <a:endPara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224292" y="843331"/>
            <a:ext cx="4536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Oracle9i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闪回查询 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056" y="5522664"/>
            <a:ext cx="8568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scn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例子：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dbms_flashback.get_system_change_number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from dual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;--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scn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值（不停变化）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from student as of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scn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/>
              <a:t>1000836</a:t>
            </a:r>
            <a:r>
              <a:rPr lang="en-US" altLang="zh-CN" sz="1600" dirty="0"/>
              <a:t>;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388" y="4638848"/>
            <a:ext cx="9505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timestamp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：记录每一步操作的时间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to_char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sysdate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,’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yyyy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/mm/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hh24:mi:ss’) from dual;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from student as of timestamp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to_date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(‘</a:t>
            </a:r>
            <a:r>
              <a:rPr lang="en-US" altLang="zh-CN" sz="1400" dirty="0" smtClean="0"/>
              <a:t>2016/06/25 10:27:23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’,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yyyy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/mm/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hh24:mi:ss’)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746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0219" y="1772816"/>
            <a:ext cx="6437977" cy="30963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9i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的闪回查询进行增强，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Oracle10g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提供了闪回版本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查询，因为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9i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的闪回查询仅仅能够得到过去某个时间点上的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数据，但是无法反映出一段时间内数据表中数据的变化，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10g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的闪回版本查询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可以对时间段内数据表的不同版本进行</a:t>
            </a:r>
          </a:p>
          <a:p>
            <a:pPr>
              <a:buFont typeface="Wingdings" pitchFamily="2" charset="2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查询。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     闪回版本查询的语法：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select   …  from  …   versions  between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其中，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后面可以选择伪列，来获得事务的开始、结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束时间、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SCN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号、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号等。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565268" y="-22224"/>
            <a:ext cx="3502044" cy="2936776"/>
            <a:chOff x="-565268" y="-22224"/>
            <a:chExt cx="3502044" cy="2936776"/>
          </a:xfrm>
        </p:grpSpPr>
        <p:sp>
          <p:nvSpPr>
            <p:cNvPr id="5" name="直角三角形 2"/>
            <p:cNvSpPr>
              <a:spLocks noChangeArrowheads="1"/>
            </p:cNvSpPr>
            <p:nvPr/>
          </p:nvSpPr>
          <p:spPr bwMode="auto">
            <a:xfrm rot="5400000">
              <a:off x="0" y="-22224"/>
              <a:ext cx="2936776" cy="2936776"/>
            </a:xfrm>
            <a:prstGeom prst="rtTriangle">
              <a:avLst/>
            </a:prstGeom>
            <a:solidFill>
              <a:srgbClr val="494949">
                <a:alpha val="80000"/>
              </a:srgbClr>
            </a:solidFill>
            <a:ln>
              <a:noFill/>
            </a:ln>
          </p:spPr>
          <p:txBody>
            <a:bodyPr lIns="12700" tIns="12700" rIns="12700" bIns="12700"/>
            <a:lstStyle/>
            <a:p>
              <a:pPr algn="ctr" eaLnBrk="1" hangingPunct="1">
                <a:buClr>
                  <a:srgbClr val="000000"/>
                </a:buClr>
                <a:buFont typeface="Arial" charset="0"/>
                <a:buNone/>
              </a:pPr>
              <a:r>
                <a:rPr lang="en-US" altLang="zh-CN" sz="1800" b="1" dirty="0" smtClean="0"/>
                <a:t>                                   </a:t>
              </a:r>
              <a:endParaRPr lang="zh-CN" altLang="en-US" sz="1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8900000">
              <a:off x="-565268" y="458013"/>
              <a:ext cx="33123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dkEdge"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50800" dist="88900" dir="16680000" rotWithShape="0">
                      <a:schemeClr val="tx1">
                        <a:lumMod val="85000"/>
                        <a:lumOff val="15000"/>
                        <a:alpha val="40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第十三章</a:t>
              </a:r>
              <a:endParaRPr lang="en-US" altLang="zh-CN" sz="2800" dirty="0" smtClean="0">
                <a:solidFill>
                  <a:schemeClr val="bg1"/>
                </a:solidFill>
                <a:effectLst>
                  <a:outerShdw blurRad="50800" dist="88900" dir="16680000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marL="0" indent="0" algn="ctr">
                <a:buFont typeface="Wingdings" pitchFamily="2" charset="2"/>
                <a:buNone/>
              </a:pPr>
              <a:r>
                <a:rPr lang="en-US" altLang="en-US" sz="28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闪回</a:t>
              </a:r>
              <a:r>
                <a:rPr lang="en-US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Flashback</a:t>
              </a:r>
              <a:endPara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222096" y="545565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闪回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版本查询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2480" y="5223103"/>
            <a:ext cx="9329984" cy="646331"/>
          </a:xfrm>
          <a:prstGeom prst="rect">
            <a:avLst/>
          </a:prstGeom>
          <a:ln w="28575">
            <a:solidFill>
              <a:srgbClr val="FE000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versions_starttime,versions_endtime,versions_xid,versions_operation,id,name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from student versions between timestamp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minvalue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and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maxvalue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07339" y="942334"/>
            <a:ext cx="2933495" cy="579646"/>
          </a:xfr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闪</a:t>
            </a:r>
            <a:r>
              <a:rPr lang="zh-CN" altLang="en-US" sz="3600" kern="1200" dirty="0">
                <a:latin typeface="微软雅黑" pitchFamily="34" charset="-122"/>
                <a:ea typeface="微软雅黑" pitchFamily="34" charset="-122"/>
                <a:cs typeface="+mn-cs"/>
              </a:rPr>
              <a:t>回事务查询 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2520" y="2425187"/>
            <a:ext cx="8915400" cy="9787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 Oracle10g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可以进行基于闪回版本查询的恢复，就是闪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回事务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查询。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      从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</a:rPr>
              <a:t>flashback_transaction_query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中查询引起数据变化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的事务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，和撤销事务的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语句，就是查询 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b="0" dirty="0" err="1" smtClean="0">
                <a:latin typeface="微软雅黑" pitchFamily="34" charset="-122"/>
                <a:ea typeface="微软雅黑" pitchFamily="34" charset="-122"/>
              </a:rPr>
              <a:t>undo_sql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800" b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565268" y="-22224"/>
            <a:ext cx="3502044" cy="2936776"/>
            <a:chOff x="-565268" y="-22224"/>
            <a:chExt cx="3502044" cy="2936776"/>
          </a:xfrm>
        </p:grpSpPr>
        <p:sp>
          <p:nvSpPr>
            <p:cNvPr id="5" name="直角三角形 2"/>
            <p:cNvSpPr>
              <a:spLocks noChangeArrowheads="1"/>
            </p:cNvSpPr>
            <p:nvPr/>
          </p:nvSpPr>
          <p:spPr bwMode="auto">
            <a:xfrm rot="5400000">
              <a:off x="0" y="-22224"/>
              <a:ext cx="2936776" cy="2936776"/>
            </a:xfrm>
            <a:prstGeom prst="rtTriangle">
              <a:avLst/>
            </a:prstGeom>
            <a:solidFill>
              <a:srgbClr val="494949">
                <a:alpha val="80000"/>
              </a:srgbClr>
            </a:solidFill>
            <a:ln>
              <a:noFill/>
            </a:ln>
          </p:spPr>
          <p:txBody>
            <a:bodyPr lIns="12700" tIns="12700" rIns="12700" bIns="12700"/>
            <a:lstStyle/>
            <a:p>
              <a:pPr algn="ctr" eaLnBrk="1" hangingPunct="1">
                <a:buClr>
                  <a:srgbClr val="000000"/>
                </a:buClr>
                <a:buFont typeface="Arial" charset="0"/>
                <a:buNone/>
              </a:pPr>
              <a:r>
                <a:rPr lang="en-US" altLang="zh-CN" sz="1800" b="1" dirty="0" smtClean="0"/>
                <a:t>                                   </a:t>
              </a:r>
              <a:endParaRPr lang="zh-CN" altLang="en-US" sz="1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8900000">
              <a:off x="-565268" y="458013"/>
              <a:ext cx="33123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dkEdge"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50800" dist="88900" dir="16680000" rotWithShape="0">
                      <a:schemeClr val="tx1">
                        <a:lumMod val="85000"/>
                        <a:lumOff val="15000"/>
                        <a:alpha val="40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第十三章</a:t>
              </a:r>
              <a:endParaRPr lang="en-US" altLang="zh-CN" sz="2800" dirty="0" smtClean="0">
                <a:solidFill>
                  <a:schemeClr val="bg1"/>
                </a:solidFill>
                <a:effectLst>
                  <a:outerShdw blurRad="50800" dist="88900" dir="16680000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marL="0" indent="0" algn="ctr">
                <a:buFont typeface="Wingdings" pitchFamily="2" charset="2"/>
                <a:buNone/>
              </a:pPr>
              <a:r>
                <a:rPr lang="en-US" altLang="en-US" sz="28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闪回</a:t>
              </a:r>
              <a:r>
                <a:rPr lang="en-US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Flashback</a:t>
              </a:r>
              <a:endPara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00472" y="4077071"/>
            <a:ext cx="3700636" cy="1557349"/>
          </a:xfrm>
          <a:prstGeom prst="rect">
            <a:avLst/>
          </a:prstGeom>
          <a:noFill/>
          <a:ln w="28575">
            <a:solidFill>
              <a:srgbClr val="FE00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22860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  <a:tabLst>
                <a:tab pos="457200" algn="l"/>
                <a:tab pos="742950" algn="l"/>
              </a:tabLst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create table student(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number,sname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varchar2(20),sage number);</a:t>
            </a:r>
          </a:p>
          <a:p>
            <a:pPr marL="342900" indent="-342900" defTabSz="22860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  <a:tabLst>
                <a:tab pos="457200" algn="l"/>
                <a:tab pos="742950" algn="l"/>
              </a:tabLst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insert into student values (1,'Tom',20); </a:t>
            </a:r>
          </a:p>
          <a:p>
            <a:pPr marL="342900" indent="-342900" defTabSz="22860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  <a:tabLst>
                <a:tab pos="457200" algn="l"/>
                <a:tab pos="742950" algn="l"/>
              </a:tabLst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insert into student values (2,'Kite',21); </a:t>
            </a:r>
          </a:p>
          <a:p>
            <a:pPr marL="342900" indent="-342900" defTabSz="22860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  <a:tabLst>
                <a:tab pos="457200" algn="l"/>
                <a:tab pos="742950" algn="l"/>
              </a:tabLst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insert into student values (3,'Bob',22); </a:t>
            </a:r>
          </a:p>
          <a:p>
            <a:pPr marL="342900" indent="-342900" defTabSz="22860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  <a:tabLst>
                <a:tab pos="457200" algn="l"/>
                <a:tab pos="742950" algn="l"/>
              </a:tabLst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insert into student values (4,'Jam',23); </a:t>
            </a:r>
          </a:p>
        </p:txBody>
      </p:sp>
      <p:sp>
        <p:nvSpPr>
          <p:cNvPr id="8" name="矩形 7"/>
          <p:cNvSpPr/>
          <p:nvPr/>
        </p:nvSpPr>
        <p:spPr>
          <a:xfrm>
            <a:off x="4084440" y="4363182"/>
            <a:ext cx="5804420" cy="1237262"/>
          </a:xfrm>
          <a:prstGeom prst="rect">
            <a:avLst/>
          </a:prstGeom>
          <a:noFill/>
          <a:ln w="28575">
            <a:solidFill>
              <a:srgbClr val="FE00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228600">
              <a:spcBef>
                <a:spcPct val="20000"/>
              </a:spcBef>
              <a:buClr>
                <a:srgbClr val="000000"/>
              </a:buClr>
              <a:tabLst>
                <a:tab pos="457200" algn="l"/>
                <a:tab pos="742950" algn="l"/>
              </a:tabLst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desc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flashback_transaction_query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22860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  <a:tabLst>
                <a:tab pos="457200" algn="l"/>
                <a:tab pos="742950" algn="l"/>
              </a:tabLst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select XID,OPERATION,UNDO_SQL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from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flashback_transaction_query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where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table_name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='STU' and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table_owner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='SCOTT';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/>
              <a:t>update "SCOTT"."STU" SET "SAGE" = '23'    where ROWID = '';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7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45818" y="765176"/>
            <a:ext cx="1548501" cy="5796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闪</a:t>
            </a:r>
            <a:r>
              <a:rPr lang="zh-CN" altLang="en-US" sz="3600" kern="1200" dirty="0">
                <a:latin typeface="微软雅黑" pitchFamily="34" charset="-122"/>
                <a:ea typeface="微软雅黑" pitchFamily="34" charset="-122"/>
                <a:cs typeface="+mn-cs"/>
              </a:rPr>
              <a:t>回表 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4648" y="1772816"/>
            <a:ext cx="6696744" cy="206210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      Oracle10g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的闪回表是把表里的数据回退到以前的某个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时刻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SCN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上。</a:t>
            </a:r>
          </a:p>
          <a:p>
            <a:pPr>
              <a:buFont typeface="Wingdings" pitchFamily="2" charset="2"/>
              <a:buNone/>
            </a:pP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     特点：可以在线操作；自动恢复相关的属性，包括索引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、触发器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等。</a:t>
            </a:r>
          </a:p>
          <a:p>
            <a:pPr>
              <a:buFont typeface="Wingdings" pitchFamily="2" charset="2"/>
              <a:buNone/>
            </a:pP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     前提：对表启用行迁移。</a:t>
            </a:r>
          </a:p>
          <a:p>
            <a:pPr>
              <a:buFont typeface="Wingdings" pitchFamily="2" charset="2"/>
              <a:buNone/>
            </a:pP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     语法：</a:t>
            </a:r>
          </a:p>
          <a:p>
            <a:pPr>
              <a:buFont typeface="Wingdings" pitchFamily="2" charset="2"/>
              <a:buNone/>
            </a:pP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flashback table &lt;</a:t>
            </a:r>
            <a:r>
              <a:rPr lang="en-US" altLang="zh-CN" sz="1600" b="0" dirty="0" err="1">
                <a:latin typeface="微软雅黑" pitchFamily="34" charset="-122"/>
                <a:ea typeface="微软雅黑" pitchFamily="34" charset="-122"/>
              </a:rPr>
              <a:t>table_name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&gt; to timestamp | </a:t>
            </a:r>
            <a:r>
              <a:rPr lang="en-US" altLang="zh-CN" sz="1600" b="0" dirty="0" err="1">
                <a:latin typeface="微软雅黑" pitchFamily="34" charset="-122"/>
                <a:ea typeface="微软雅黑" pitchFamily="34" charset="-122"/>
              </a:rPr>
              <a:t>scn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sys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的表不能闪回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565268" y="-22224"/>
            <a:ext cx="3502044" cy="2936776"/>
            <a:chOff x="-565268" y="-22224"/>
            <a:chExt cx="3502044" cy="2936776"/>
          </a:xfrm>
        </p:grpSpPr>
        <p:sp>
          <p:nvSpPr>
            <p:cNvPr id="5" name="直角三角形 2"/>
            <p:cNvSpPr>
              <a:spLocks noChangeArrowheads="1"/>
            </p:cNvSpPr>
            <p:nvPr/>
          </p:nvSpPr>
          <p:spPr bwMode="auto">
            <a:xfrm rot="5400000">
              <a:off x="0" y="-22224"/>
              <a:ext cx="2936776" cy="2936776"/>
            </a:xfrm>
            <a:prstGeom prst="rtTriangle">
              <a:avLst/>
            </a:prstGeom>
            <a:solidFill>
              <a:srgbClr val="494949">
                <a:alpha val="80000"/>
              </a:srgbClr>
            </a:solidFill>
            <a:ln>
              <a:noFill/>
            </a:ln>
          </p:spPr>
          <p:txBody>
            <a:bodyPr lIns="12700" tIns="12700" rIns="12700" bIns="12700"/>
            <a:lstStyle/>
            <a:p>
              <a:pPr algn="ctr" eaLnBrk="1" hangingPunct="1">
                <a:buClr>
                  <a:srgbClr val="000000"/>
                </a:buClr>
                <a:buFont typeface="Arial" charset="0"/>
                <a:buNone/>
              </a:pPr>
              <a:r>
                <a:rPr lang="en-US" altLang="zh-CN" sz="1800" b="1" dirty="0" smtClean="0"/>
                <a:t>                                   </a:t>
              </a:r>
              <a:endParaRPr lang="zh-CN" altLang="en-US" sz="1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8900000">
              <a:off x="-565268" y="458013"/>
              <a:ext cx="33123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dkEdge"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50800" dist="88900" dir="16680000" rotWithShape="0">
                      <a:schemeClr val="tx1">
                        <a:lumMod val="85000"/>
                        <a:lumOff val="15000"/>
                        <a:alpha val="40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第十三章</a:t>
              </a:r>
              <a:endParaRPr lang="en-US" altLang="zh-CN" sz="2800" dirty="0" smtClean="0">
                <a:solidFill>
                  <a:schemeClr val="bg1"/>
                </a:solidFill>
                <a:effectLst>
                  <a:outerShdw blurRad="50800" dist="88900" dir="16680000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marL="0" indent="0" algn="ctr">
                <a:buFont typeface="Wingdings" pitchFamily="2" charset="2"/>
                <a:buNone/>
              </a:pPr>
              <a:r>
                <a:rPr lang="en-US" altLang="en-US" sz="28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闪回</a:t>
              </a:r>
              <a:r>
                <a:rPr lang="en-US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Flashback</a:t>
              </a:r>
              <a:endPara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08584" y="4293096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Select * from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stu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600" dirty="0"/>
              <a:t>Select </a:t>
            </a:r>
            <a:r>
              <a:rPr lang="en-US" altLang="zh-CN" sz="1600" dirty="0" err="1"/>
              <a:t>to_char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sysdate</a:t>
            </a:r>
            <a:r>
              <a:rPr lang="en-US" altLang="zh-CN" sz="1600" dirty="0"/>
              <a:t>,'</a:t>
            </a:r>
            <a:r>
              <a:rPr lang="en-US" altLang="zh-CN" sz="1600" dirty="0" err="1"/>
              <a:t>yyyymmdd</a:t>
            </a:r>
            <a:r>
              <a:rPr lang="en-US" altLang="zh-CN" sz="1600" dirty="0"/>
              <a:t> hh24:mi:ss') from dual</a:t>
            </a:r>
            <a:r>
              <a:rPr lang="en-US" altLang="zh-CN" sz="1600" dirty="0" smtClean="0"/>
              <a:t>;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/>
              <a:t>flashback table </a:t>
            </a:r>
            <a:r>
              <a:rPr lang="en-US" altLang="zh-CN" sz="1600" dirty="0" err="1"/>
              <a:t>scott.stu</a:t>
            </a:r>
            <a:r>
              <a:rPr lang="en-US" altLang="zh-CN" sz="1600" dirty="0"/>
              <a:t> to timestamp </a:t>
            </a:r>
            <a:r>
              <a:rPr lang="en-US" altLang="zh-CN" sz="1600" dirty="0" err="1"/>
              <a:t>to_date</a:t>
            </a:r>
            <a:r>
              <a:rPr lang="en-US" altLang="zh-CN" sz="1600" dirty="0"/>
              <a:t>('20160629 00:13:40','yyyymmdd hh24:mi:ss');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ORA-08189</a:t>
            </a:r>
            <a:r>
              <a:rPr lang="en-US" altLang="zh-CN" sz="1600" dirty="0"/>
              <a:t>: </a:t>
            </a:r>
            <a:r>
              <a:rPr lang="zh-CN" altLang="en-US" sz="1600" dirty="0"/>
              <a:t>因为未启用行移动功能</a:t>
            </a:r>
            <a:r>
              <a:rPr lang="en-US" altLang="zh-CN" sz="1600" dirty="0"/>
              <a:t>, </a:t>
            </a:r>
            <a:r>
              <a:rPr lang="zh-CN" altLang="en-US" sz="1600" dirty="0"/>
              <a:t>不能闪回表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/>
              <a:t>SQL&gt;alter </a:t>
            </a:r>
            <a:r>
              <a:rPr lang="en-US" altLang="zh-CN" sz="1600" dirty="0"/>
              <a:t>table </a:t>
            </a:r>
            <a:r>
              <a:rPr lang="en-US" altLang="zh-CN" sz="1600" dirty="0" err="1"/>
              <a:t>pb_acc_user</a:t>
            </a:r>
            <a:r>
              <a:rPr lang="en-US" altLang="zh-CN" sz="1600" dirty="0"/>
              <a:t> enable row movement;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0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14987" y="765176"/>
            <a:ext cx="2010166" cy="5796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闪</a:t>
            </a:r>
            <a:r>
              <a:rPr lang="zh-CN" altLang="en-US" sz="3600" kern="1200" dirty="0">
                <a:latin typeface="微软雅黑" pitchFamily="34" charset="-122"/>
                <a:ea typeface="微软雅黑" pitchFamily="34" charset="-122"/>
                <a:cs typeface="+mn-cs"/>
              </a:rPr>
              <a:t>回删除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0984" y="1628800"/>
            <a:ext cx="9145016" cy="50660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     Oracle10g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的闪回删除：可以恢复一个被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drop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的对象，因</a:t>
            </a:r>
          </a:p>
          <a:p>
            <a:pPr>
              <a:buFont typeface="Wingdings" pitchFamily="2" charset="2"/>
              <a:buNone/>
            </a:pP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为进行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drop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先把它放到回收站中。</a:t>
            </a:r>
          </a:p>
          <a:p>
            <a:pPr>
              <a:buFont typeface="Wingdings" pitchFamily="2" charset="2"/>
              <a:buNone/>
            </a:pP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     回收站内的信息：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1600" b="0" dirty="0" err="1" smtClean="0">
                <a:latin typeface="微软雅黑" pitchFamily="34" charset="-122"/>
                <a:ea typeface="微软雅黑" pitchFamily="34" charset="-122"/>
              </a:rPr>
              <a:t>recyclebin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 SQL&gt; show </a:t>
            </a:r>
            <a:r>
              <a:rPr lang="en-US" altLang="zh-CN" sz="1600" b="0" dirty="0" err="1">
                <a:latin typeface="微软雅黑" pitchFamily="34" charset="-122"/>
                <a:ea typeface="微软雅黑" pitchFamily="34" charset="-122"/>
              </a:rPr>
              <a:t>recyclebin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 SQL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&gt; select * from </a:t>
            </a:r>
            <a:r>
              <a:rPr lang="en-US" altLang="zh-CN" sz="1600" b="0" dirty="0" err="1">
                <a:latin typeface="微软雅黑" pitchFamily="34" charset="-122"/>
                <a:ea typeface="微软雅黑" pitchFamily="34" charset="-122"/>
              </a:rPr>
              <a:t>user_recyclebin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闪回删除：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flashback table &lt;</a:t>
            </a:r>
            <a:r>
              <a:rPr lang="en-US" altLang="zh-CN" sz="1600" b="0" dirty="0" err="1">
                <a:latin typeface="微软雅黑" pitchFamily="34" charset="-122"/>
                <a:ea typeface="微软雅黑" pitchFamily="34" charset="-122"/>
              </a:rPr>
              <a:t>table_name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&gt; to before drop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SQL&gt;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flashback table 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0" dirty="0" err="1" smtClean="0">
                <a:latin typeface="微软雅黑" pitchFamily="34" charset="-122"/>
                <a:ea typeface="微软雅黑" pitchFamily="34" charset="-122"/>
              </a:rPr>
              <a:t>stu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before drop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zh-CN" altLang="en-US" sz="1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如果再建了一张</a:t>
            </a:r>
            <a:r>
              <a:rPr lang="en-US" altLang="zh-CN" sz="16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</a:t>
            </a:r>
            <a:r>
              <a:rPr lang="zh-CN" altLang="en-US" sz="1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表，同样删除以后，回收站里面会出现</a:t>
            </a:r>
            <a:r>
              <a:rPr lang="en-US" altLang="zh-CN" sz="1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张</a:t>
            </a:r>
            <a:r>
              <a:rPr lang="en-US" altLang="zh-CN" sz="16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</a:t>
            </a:r>
            <a:r>
              <a:rPr lang="zh-CN" altLang="en-US" sz="1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表，闪回时会把新的</a:t>
            </a:r>
            <a:r>
              <a:rPr lang="en-US" altLang="zh-CN" sz="16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</a:t>
            </a:r>
            <a:r>
              <a:rPr lang="zh-CN" altLang="en-US" sz="1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表闪回</a:t>
            </a:r>
            <a:endParaRPr lang="en-US" altLang="zh-CN" sz="16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查看回收站里面表的内容使用表名</a:t>
            </a:r>
            <a:r>
              <a:rPr lang="en-US" altLang="zh-CN" sz="1600" b="0" dirty="0"/>
              <a:t>OBJECT_NAME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from  “</a:t>
            </a:r>
            <a:r>
              <a:rPr lang="en-US" altLang="zh-CN" sz="1600" b="0" dirty="0" smtClean="0"/>
              <a:t>BIN$FNHjgJC3SJOz4F68zEXCkg</a:t>
            </a:r>
            <a:r>
              <a:rPr lang="en-US" altLang="zh-CN" sz="1600" b="0" dirty="0"/>
              <a:t>==$0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彻底删除：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drop table &lt;</a:t>
            </a:r>
            <a:r>
              <a:rPr lang="en-US" altLang="zh-CN" sz="1600" b="0" dirty="0" err="1">
                <a:latin typeface="微软雅黑" pitchFamily="34" charset="-122"/>
                <a:ea typeface="微软雅黑" pitchFamily="34" charset="-122"/>
              </a:rPr>
              <a:t>table_name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&gt;  purge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;(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不经过回收站，不能通过回收站恢复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清空回收站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: purge </a:t>
            </a:r>
            <a:r>
              <a:rPr lang="en-US" altLang="zh-CN" sz="1600" b="0" dirty="0" err="1">
                <a:latin typeface="微软雅黑" pitchFamily="34" charset="-122"/>
                <a:ea typeface="微软雅黑" pitchFamily="34" charset="-122"/>
              </a:rPr>
              <a:t>recyclebin</a:t>
            </a: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通过参数</a:t>
            </a:r>
            <a:r>
              <a:rPr lang="en-US" altLang="zh-CN" sz="1600" b="0" dirty="0" err="1">
                <a:latin typeface="微软雅黑" pitchFamily="34" charset="-122"/>
                <a:ea typeface="微软雅黑" pitchFamily="34" charset="-122"/>
              </a:rPr>
              <a:t>recyclebin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来启用、禁用回收站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Alter session set </a:t>
            </a:r>
            <a:r>
              <a:rPr lang="en-US" altLang="zh-CN" sz="1600" b="0" dirty="0" err="1" smtClean="0">
                <a:latin typeface="微软雅黑" pitchFamily="34" charset="-122"/>
                <a:ea typeface="微软雅黑" pitchFamily="34" charset="-122"/>
              </a:rPr>
              <a:t>recyclebin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=off; --</a:t>
            </a:r>
            <a:r>
              <a:rPr lang="zh-CN" altLang="en-US" sz="1600" b="0" smtClean="0">
                <a:latin typeface="微软雅黑" pitchFamily="34" charset="-122"/>
                <a:ea typeface="微软雅黑" pitchFamily="34" charset="-122"/>
              </a:rPr>
              <a:t>禁用回收站</a:t>
            </a:r>
            <a:endParaRPr lang="zh-CN" altLang="en-US" sz="1600" b="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565268" y="-22224"/>
            <a:ext cx="3502044" cy="2936776"/>
            <a:chOff x="-565268" y="-22224"/>
            <a:chExt cx="3502044" cy="2936776"/>
          </a:xfrm>
        </p:grpSpPr>
        <p:sp>
          <p:nvSpPr>
            <p:cNvPr id="5" name="直角三角形 2"/>
            <p:cNvSpPr>
              <a:spLocks noChangeArrowheads="1"/>
            </p:cNvSpPr>
            <p:nvPr/>
          </p:nvSpPr>
          <p:spPr bwMode="auto">
            <a:xfrm rot="5400000">
              <a:off x="0" y="-22224"/>
              <a:ext cx="2936776" cy="2936776"/>
            </a:xfrm>
            <a:prstGeom prst="rtTriangle">
              <a:avLst/>
            </a:prstGeom>
            <a:solidFill>
              <a:srgbClr val="494949">
                <a:alpha val="80000"/>
              </a:srgbClr>
            </a:solidFill>
            <a:ln>
              <a:noFill/>
            </a:ln>
          </p:spPr>
          <p:txBody>
            <a:bodyPr lIns="12700" tIns="12700" rIns="12700" bIns="12700"/>
            <a:lstStyle/>
            <a:p>
              <a:pPr algn="ctr" eaLnBrk="1" hangingPunct="1">
                <a:buClr>
                  <a:srgbClr val="000000"/>
                </a:buClr>
                <a:buFont typeface="Arial" charset="0"/>
                <a:buNone/>
              </a:pPr>
              <a:r>
                <a:rPr lang="en-US" altLang="zh-CN" sz="1800" b="1" dirty="0" smtClean="0"/>
                <a:t>                                   </a:t>
              </a:r>
              <a:endParaRPr lang="zh-CN" altLang="en-US" sz="1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8900000">
              <a:off x="-565268" y="458013"/>
              <a:ext cx="33123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dkEdge"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50800" dist="88900" dir="16680000" rotWithShape="0">
                      <a:schemeClr val="tx1">
                        <a:lumMod val="85000"/>
                        <a:lumOff val="15000"/>
                        <a:alpha val="40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第十三章</a:t>
              </a:r>
              <a:endParaRPr lang="en-US" altLang="zh-CN" sz="2800" dirty="0" smtClean="0">
                <a:solidFill>
                  <a:schemeClr val="bg1"/>
                </a:solidFill>
                <a:effectLst>
                  <a:outerShdw blurRad="50800" dist="88900" dir="16680000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marL="0" indent="0" algn="ctr">
                <a:buFont typeface="Wingdings" pitchFamily="2" charset="2"/>
                <a:buNone/>
              </a:pPr>
              <a:r>
                <a:rPr lang="en-US" altLang="en-US" sz="28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闪回</a:t>
              </a:r>
              <a:r>
                <a:rPr lang="en-US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Flashback</a:t>
              </a:r>
              <a:endPara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4154" y="765176"/>
            <a:ext cx="2471831" cy="5796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闪</a:t>
            </a:r>
            <a:r>
              <a:rPr lang="zh-CN" altLang="en-US" sz="3600" kern="1200" dirty="0">
                <a:latin typeface="微软雅黑" pitchFamily="34" charset="-122"/>
                <a:ea typeface="微软雅黑" pitchFamily="34" charset="-122"/>
                <a:cs typeface="+mn-cs"/>
              </a:rPr>
              <a:t>回数据库 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388" y="2438062"/>
            <a:ext cx="8915400" cy="33609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如果数据库出现逻辑错误，无法采用闪回表的方式进行恢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复，或者数据库的结构发生了改变，可以通过闪回数据库的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方式把整个数据库回退到出错前的时间点上。步骤：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，配置数据库为归档模式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，配置闪回恢复区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，配置闪回保留时间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，启用数据库闪回 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alter database flashback on;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5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，进行闪回数据库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flashback database to timestamp |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</a:rPr>
              <a:t>scn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565268" y="-22224"/>
            <a:ext cx="3502044" cy="2936776"/>
            <a:chOff x="-565268" y="-22224"/>
            <a:chExt cx="3502044" cy="2936776"/>
          </a:xfrm>
        </p:grpSpPr>
        <p:sp>
          <p:nvSpPr>
            <p:cNvPr id="5" name="直角三角形 2"/>
            <p:cNvSpPr>
              <a:spLocks noChangeArrowheads="1"/>
            </p:cNvSpPr>
            <p:nvPr/>
          </p:nvSpPr>
          <p:spPr bwMode="auto">
            <a:xfrm rot="5400000">
              <a:off x="0" y="-22224"/>
              <a:ext cx="2936776" cy="2936776"/>
            </a:xfrm>
            <a:prstGeom prst="rtTriangle">
              <a:avLst/>
            </a:prstGeom>
            <a:solidFill>
              <a:srgbClr val="494949">
                <a:alpha val="80000"/>
              </a:srgbClr>
            </a:solidFill>
            <a:ln>
              <a:noFill/>
            </a:ln>
          </p:spPr>
          <p:txBody>
            <a:bodyPr lIns="12700" tIns="12700" rIns="12700" bIns="12700"/>
            <a:lstStyle/>
            <a:p>
              <a:pPr algn="ctr" eaLnBrk="1" hangingPunct="1">
                <a:buClr>
                  <a:srgbClr val="000000"/>
                </a:buClr>
                <a:buFont typeface="Arial" charset="0"/>
                <a:buNone/>
              </a:pPr>
              <a:r>
                <a:rPr lang="en-US" altLang="zh-CN" sz="1800" b="1" dirty="0" smtClean="0"/>
                <a:t>                                   </a:t>
              </a:r>
              <a:endParaRPr lang="zh-CN" altLang="en-US" sz="1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8900000">
              <a:off x="-565268" y="458013"/>
              <a:ext cx="33123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dkEdge"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50800" dist="88900" dir="16680000" rotWithShape="0">
                      <a:schemeClr val="tx1">
                        <a:lumMod val="85000"/>
                        <a:lumOff val="15000"/>
                        <a:alpha val="40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第十三章</a:t>
              </a:r>
              <a:endParaRPr lang="en-US" altLang="zh-CN" sz="2800" dirty="0" smtClean="0">
                <a:solidFill>
                  <a:schemeClr val="bg1"/>
                </a:solidFill>
                <a:effectLst>
                  <a:outerShdw blurRad="50800" dist="88900" dir="16680000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marL="0" indent="0" algn="ctr">
                <a:buFont typeface="Wingdings" pitchFamily="2" charset="2"/>
                <a:buNone/>
              </a:pPr>
              <a:r>
                <a:rPr lang="en-US" altLang="en-US" sz="28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闪回</a:t>
              </a:r>
              <a:r>
                <a:rPr lang="en-US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Flashback</a:t>
              </a:r>
              <a:endPara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4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U5_1">
  <a:themeElements>
    <a:clrScheme name="OU5_1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U5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square" lIns="12700" tIns="12700" rIns="12700" bIns="127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square" lIns="12700" tIns="12700" rIns="12700" bIns="127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U5_1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22215</TotalTime>
  <Pages>0</Pages>
  <Words>930</Words>
  <Characters>0</Characters>
  <Application>Microsoft Office PowerPoint</Application>
  <DocSecurity>0</DocSecurity>
  <PresentationFormat>A4 纸张(210x297 毫米)</PresentationFormat>
  <Lines>0</Lines>
  <Paragraphs>116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主题1</vt:lpstr>
      <vt:lpstr>2_默认设计模板</vt:lpstr>
      <vt:lpstr>OU5_1</vt:lpstr>
      <vt:lpstr>PowerPoint 演示文稿</vt:lpstr>
      <vt:lpstr>PowerPoint 演示文稿</vt:lpstr>
      <vt:lpstr>PowerPoint 演示文稿</vt:lpstr>
      <vt:lpstr>PowerPoint 演示文稿</vt:lpstr>
      <vt:lpstr>闪回事务查询 </vt:lpstr>
      <vt:lpstr>闪回表 </vt:lpstr>
      <vt:lpstr>闪回删除 </vt:lpstr>
      <vt:lpstr>闪回数据库 </vt:lpstr>
    </vt:vector>
  </TitlesOfParts>
  <Company>BJSXT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</dc:title>
  <dc:creator>马政</dc:creator>
  <cp:lastModifiedBy>Administrator</cp:lastModifiedBy>
  <cp:revision>1924</cp:revision>
  <dcterms:created xsi:type="dcterms:W3CDTF">2004-04-26T14:11:23Z</dcterms:created>
  <dcterms:modified xsi:type="dcterms:W3CDTF">2016-06-28T16:32:42Z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2052-9.1.0.4856</vt:lpwstr>
  </property>
</Properties>
</file>