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handoutMasterIdLst>
    <p:handoutMasterId r:id="rId16"/>
  </p:handoutMasterIdLst>
  <p:sldIdLst>
    <p:sldId id="256" r:id="rId2"/>
    <p:sldId id="390" r:id="rId3"/>
    <p:sldId id="391" r:id="rId4"/>
    <p:sldId id="392" r:id="rId5"/>
    <p:sldId id="393" r:id="rId6"/>
    <p:sldId id="394" r:id="rId7"/>
    <p:sldId id="395" r:id="rId8"/>
    <p:sldId id="396" r:id="rId9"/>
    <p:sldId id="397" r:id="rId10"/>
    <p:sldId id="398" r:id="rId11"/>
    <p:sldId id="399" r:id="rId12"/>
    <p:sldId id="400" r:id="rId13"/>
    <p:sldId id="401"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AAE62"/>
    <a:srgbClr val="FF0000"/>
    <a:srgbClr val="336666"/>
    <a:srgbClr val="236B23"/>
    <a:srgbClr val="00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5" autoAdjust="0"/>
    <p:restoredTop sz="91990" autoAdjust="0"/>
  </p:normalViewPr>
  <p:slideViewPr>
    <p:cSldViewPr>
      <p:cViewPr>
        <p:scale>
          <a:sx n="75" d="100"/>
          <a:sy n="75" d="100"/>
        </p:scale>
        <p:origin x="-816" y="-58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27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4F22015-F111-44EA-8B72-5C4497CF9513}" type="slidenum">
              <a:rPr lang="en-US" altLang="zh-CN"/>
              <a:pPr>
                <a:defRPr/>
              </a:pPr>
              <a:t>‹#›</a:t>
            </a:fld>
            <a:endParaRPr lang="en-US" altLang="zh-CN"/>
          </a:p>
        </p:txBody>
      </p:sp>
    </p:spTree>
    <p:extLst>
      <p:ext uri="{BB962C8B-B14F-4D97-AF65-F5344CB8AC3E}">
        <p14:creationId xmlns:p14="http://schemas.microsoft.com/office/powerpoint/2010/main" val="4058368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19811"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D3DEF89-178E-475A-A12C-599DC990FF11}" type="slidenum">
              <a:rPr lang="en-US" altLang="zh-CN"/>
              <a:pPr>
                <a:defRPr/>
              </a:pPr>
              <a:t>‹#›</a:t>
            </a:fld>
            <a:endParaRPr lang="en-US" altLang="zh-CN"/>
          </a:p>
        </p:txBody>
      </p:sp>
    </p:spTree>
    <p:extLst>
      <p:ext uri="{BB962C8B-B14F-4D97-AF65-F5344CB8AC3E}">
        <p14:creationId xmlns:p14="http://schemas.microsoft.com/office/powerpoint/2010/main" val="923394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D3DEF89-178E-475A-A12C-599DC990FF11}" type="slidenum">
              <a:rPr lang="en-US" altLang="zh-CN" smtClean="0"/>
              <a:pPr>
                <a:defRPr/>
              </a:pPr>
              <a:t>1</a:t>
            </a:fld>
            <a:endParaRPr lang="en-US" altLang="zh-CN"/>
          </a:p>
        </p:txBody>
      </p:sp>
    </p:spTree>
    <p:extLst>
      <p:ext uri="{BB962C8B-B14F-4D97-AF65-F5344CB8AC3E}">
        <p14:creationId xmlns:p14="http://schemas.microsoft.com/office/powerpoint/2010/main" val="85571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miter lim="800000"/>
            <a:headEnd/>
            <a:tailEnd/>
          </a:ln>
        </p:spPr>
        <p:txBody>
          <a:bodyPr/>
          <a:lstStyle/>
          <a:p>
            <a:fld id="{BCA0C89B-B8E9-4868-ABFA-468E730B0384}" type="slidenum">
              <a:rPr lang="en-US" altLang="zh-CN" smtClean="0">
                <a:ea typeface="宋体" charset="-122"/>
              </a:rPr>
              <a:pPr/>
              <a:t>2</a:t>
            </a:fld>
            <a:endParaRPr lang="en-US" altLang="zh-CN" smtClean="0">
              <a:ea typeface="宋体" charset="-122"/>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userDrawn="1"/>
        </p:nvSpPr>
        <p:spPr>
          <a:xfrm>
            <a:off x="0" y="5805488"/>
            <a:ext cx="4356100" cy="1052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25536901-9C63-4716-9EB6-0FC08A510F26}" type="datetimeFigureOut">
              <a:rPr lang="en-US"/>
              <a:pPr>
                <a:defRPr/>
              </a:pPr>
              <a:t>6/23/2015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997133D-1857-4B2D-AC66-9FFD78323D9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E29E4242-635C-4863-893F-05ADC3F7DF37}" type="slidenum">
              <a:rPr lang="en-US" altLang="zh-CN"/>
              <a:pPr>
                <a:defRPr/>
              </a:pPr>
              <a:t>‹#›</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83B2F05-2D66-47A4-8331-B6AD8C688ED6}" type="slidenum">
              <a:rPr lang="en-US" altLang="zh-CN"/>
              <a:pPr>
                <a:defRPr/>
              </a:pPr>
              <a:t>‹#›</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AD2A33EA-7337-43EA-B21D-1602D44B7C61}" type="slidenum">
              <a:rPr lang="en-US" altLang="zh-CN"/>
              <a:pPr>
                <a:defRPr/>
              </a:pPr>
              <a:t>‹#›</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Slide Number Placeholder 5"/>
          <p:cNvSpPr>
            <a:spLocks noGrp="1"/>
          </p:cNvSpPr>
          <p:nvPr>
            <p:ph type="sldNum" sz="quarter" idx="10"/>
          </p:nvPr>
        </p:nvSpPr>
        <p:spPr>
          <a:ln/>
        </p:spPr>
        <p:txBody>
          <a:bodyPr/>
          <a:lstStyle>
            <a:lvl1pPr>
              <a:defRPr/>
            </a:lvl1pPr>
          </a:lstStyle>
          <a:p>
            <a:pPr>
              <a:defRPr/>
            </a:pPr>
            <a:fld id="{317909C1-EF76-4F89-8262-7DD800A695A5}" type="slidenum">
              <a:rPr lang="en-US" altLang="zh-CN"/>
              <a:pPr>
                <a:defRPr/>
              </a:pPr>
              <a:t>‹#›</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553C0BCA-E4D1-4BC7-BCBF-877064205F41}" type="slidenum">
              <a:rPr lang="en-US" altLang="zh-CN"/>
              <a:pPr>
                <a:defRPr/>
              </a:pPr>
              <a:t>‹#›</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Slide Number Placeholder 5"/>
          <p:cNvSpPr>
            <a:spLocks noGrp="1"/>
          </p:cNvSpPr>
          <p:nvPr>
            <p:ph type="sldNum" sz="quarter" idx="10"/>
          </p:nvPr>
        </p:nvSpPr>
        <p:spPr>
          <a:ln/>
        </p:spPr>
        <p:txBody>
          <a:bodyPr/>
          <a:lstStyle>
            <a:lvl1pPr>
              <a:defRPr/>
            </a:lvl1pPr>
          </a:lstStyle>
          <a:p>
            <a:pPr>
              <a:defRPr/>
            </a:pPr>
            <a:fld id="{E52D9F9A-B962-4320-855F-329FE347323D}" type="slidenum">
              <a:rPr lang="en-US" altLang="zh-CN"/>
              <a:pPr>
                <a:defRPr/>
              </a:pPr>
              <a:t>‹#›</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Slide Number Placeholder 5"/>
          <p:cNvSpPr>
            <a:spLocks noGrp="1"/>
          </p:cNvSpPr>
          <p:nvPr>
            <p:ph type="sldNum" sz="quarter" idx="10"/>
          </p:nvPr>
        </p:nvSpPr>
        <p:spPr>
          <a:ln/>
        </p:spPr>
        <p:txBody>
          <a:bodyPr/>
          <a:lstStyle>
            <a:lvl1pPr>
              <a:defRPr/>
            </a:lvl1pPr>
          </a:lstStyle>
          <a:p>
            <a:pPr>
              <a:defRPr/>
            </a:pPr>
            <a:fld id="{0C1C55B5-86B7-43D0-9597-2F7A62BEEE5F}" type="slidenum">
              <a:rPr lang="en-US" altLang="zh-CN"/>
              <a:pPr>
                <a:defRPr/>
              </a:pPr>
              <a:t>‹#›</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DC989F3D-1C3F-4B40-9306-29D710FC0F34}" type="slidenum">
              <a:rPr lang="en-US" altLang="zh-CN"/>
              <a:pPr>
                <a:defRPr/>
              </a:pPr>
              <a:t>‹#›</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Content Placeholder 8"/>
          <p:cNvSpPr>
            <a:spLocks noGrp="1"/>
          </p:cNvSpPr>
          <p:nvPr>
            <p:ph sz="quarter" idx="13"/>
          </p:nvPr>
        </p:nvSpPr>
        <p:spPr>
          <a:xfrm>
            <a:off x="304800" y="381000"/>
            <a:ext cx="7772400" cy="4942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Slide Number Placeholder 5"/>
          <p:cNvSpPr>
            <a:spLocks noGrp="1"/>
          </p:cNvSpPr>
          <p:nvPr>
            <p:ph type="sldNum" sz="quarter" idx="14"/>
          </p:nvPr>
        </p:nvSpPr>
        <p:spPr>
          <a:ln/>
        </p:spPr>
        <p:txBody>
          <a:bodyPr/>
          <a:lstStyle>
            <a:lvl1pPr>
              <a:defRPr/>
            </a:lvl1pPr>
          </a:lstStyle>
          <a:p>
            <a:pPr>
              <a:defRPr/>
            </a:pPr>
            <a:fld id="{45334791-CC79-4530-B1E8-6857EED4DC8E}" type="slidenum">
              <a:rPr lang="en-US" altLang="zh-CN"/>
              <a:pPr>
                <a:defRPr/>
              </a:pPr>
              <a:t>‹#›</a:t>
            </a:fld>
            <a:endParaRPr lang="en-US" altLang="zh-CN"/>
          </a:p>
        </p:txBody>
      </p:sp>
      <p:sp>
        <p:nvSpPr>
          <p:cNvPr id="6" name="Footer Placeholder 4"/>
          <p:cNvSpPr>
            <a:spLocks noGrp="1"/>
          </p:cNvSpPr>
          <p:nvPr>
            <p:ph type="ftr" sz="quarter" idx="15"/>
          </p:nvPr>
        </p:nvSpPr>
        <p:spPr/>
        <p:txBody>
          <a:bodyPr/>
          <a:lstStyle>
            <a:lvl1pPr>
              <a:defRPr/>
            </a:lvl1pPr>
          </a:lstStyle>
          <a:p>
            <a:pPr>
              <a:defRPr/>
            </a:pPr>
            <a:endParaRPr lang="en-US" altLang="zh-CN"/>
          </a:p>
        </p:txBody>
      </p:sp>
      <p:sp>
        <p:nvSpPr>
          <p:cNvPr id="7" name="Date Placeholder 3"/>
          <p:cNvSpPr>
            <a:spLocks noGrp="1"/>
          </p:cNvSpPr>
          <p:nvPr>
            <p:ph type="dt" sz="half" idx="16"/>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a:ln/>
        </p:spPr>
        <p:txBody>
          <a:bodyPr/>
          <a:lstStyle>
            <a:lvl1pPr>
              <a:defRPr/>
            </a:lvl1pPr>
          </a:lstStyle>
          <a:p>
            <a:pPr>
              <a:defRPr/>
            </a:pPr>
            <a:fld id="{E2486D44-C83C-4DB3-97C6-8A7E3325A2ED}" type="slidenum">
              <a:rPr lang="en-US" altLang="zh-CN"/>
              <a:pPr>
                <a:defRPr/>
              </a:pPr>
              <a:t>‹#›</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Date Placeholder 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ea typeface="宋体" pitchFamily="2" charset="-122"/>
              </a:defRPr>
            </a:lvl1pPr>
          </a:lstStyle>
          <a:p>
            <a:pPr>
              <a:defRPr/>
            </a:pPr>
            <a:fld id="{D0EB081C-0DFE-4439-9E50-6B227E4B1368}" type="slidenum">
              <a:rPr lang="en-US" altLang="zh-CN"/>
              <a:pPr>
                <a:defRPr/>
              </a:pPr>
              <a:t>‹#›</a:t>
            </a:fld>
            <a:endParaRPr lang="en-US" altLang="zh-CN"/>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ea typeface="宋体" pitchFamily="2" charset="-122"/>
              </a:defRPr>
            </a:lvl1pPr>
          </a:lstStyle>
          <a:p>
            <a:pPr>
              <a:defRPr/>
            </a:pPr>
            <a:endParaRPr lang="en-US" altLang="zh-CN"/>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ea typeface="宋体" pitchFamily="2" charset="-122"/>
              </a:defRPr>
            </a:lvl1pPr>
          </a:lstStyle>
          <a:p>
            <a:pPr>
              <a:defRPr/>
            </a:pPr>
            <a:endParaRPr lang="en-US" altLang="zh-CN"/>
          </a:p>
        </p:txBody>
      </p:sp>
      <p:sp>
        <p:nvSpPr>
          <p:cNvPr id="13" name="Line 6"/>
          <p:cNvSpPr>
            <a:spLocks noChangeShapeType="1"/>
          </p:cNvSpPr>
          <p:nvPr userDrawn="1"/>
        </p:nvSpPr>
        <p:spPr bwMode="auto">
          <a:xfrm>
            <a:off x="0" y="1052513"/>
            <a:ext cx="8458200" cy="0"/>
          </a:xfrm>
          <a:prstGeom prst="line">
            <a:avLst/>
          </a:prstGeom>
          <a:noFill/>
          <a:ln w="25400">
            <a:solidFill>
              <a:schemeClr val="accent1">
                <a:lumMod val="75000"/>
              </a:schemeClr>
            </a:solidFill>
            <a:round/>
            <a:headEnd/>
            <a:tailEnd/>
          </a:ln>
          <a:effectLst/>
          <a:extLst/>
        </p:spPr>
        <p:txBody>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ea typeface="宋体" charset="-122"/>
        </a:defRPr>
      </a:lvl2pPr>
      <a:lvl3pPr algn="l" rtl="0" eaLnBrk="0" fontAlgn="base" hangingPunct="0">
        <a:spcBef>
          <a:spcPct val="0"/>
        </a:spcBef>
        <a:spcAft>
          <a:spcPct val="0"/>
        </a:spcAft>
        <a:defRPr sz="4600">
          <a:solidFill>
            <a:schemeClr val="tx2"/>
          </a:solidFill>
          <a:latin typeface="Cambria" pitchFamily="18" charset="0"/>
          <a:ea typeface="宋体" charset="-122"/>
        </a:defRPr>
      </a:lvl3pPr>
      <a:lvl4pPr algn="l" rtl="0" eaLnBrk="0" fontAlgn="base" hangingPunct="0">
        <a:spcBef>
          <a:spcPct val="0"/>
        </a:spcBef>
        <a:spcAft>
          <a:spcPct val="0"/>
        </a:spcAft>
        <a:defRPr sz="4600">
          <a:solidFill>
            <a:schemeClr val="tx2"/>
          </a:solidFill>
          <a:latin typeface="Cambria" pitchFamily="18" charset="0"/>
          <a:ea typeface="宋体" charset="-122"/>
        </a:defRPr>
      </a:lvl4pPr>
      <a:lvl5pPr algn="l" rtl="0" eaLnBrk="0" fontAlgn="base" hangingPunct="0">
        <a:spcBef>
          <a:spcPct val="0"/>
        </a:spcBef>
        <a:spcAft>
          <a:spcPct val="0"/>
        </a:spcAft>
        <a:defRPr sz="4600">
          <a:solidFill>
            <a:schemeClr val="tx2"/>
          </a:solidFill>
          <a:latin typeface="Cambria" pitchFamily="18" charset="0"/>
          <a:ea typeface="宋体" charset="-122"/>
        </a:defRPr>
      </a:lvl5pPr>
      <a:lvl6pPr marL="457200" algn="l" rtl="0" fontAlgn="base">
        <a:spcBef>
          <a:spcPct val="0"/>
        </a:spcBef>
        <a:spcAft>
          <a:spcPct val="0"/>
        </a:spcAft>
        <a:defRPr sz="4600">
          <a:solidFill>
            <a:schemeClr val="tx2"/>
          </a:solidFill>
          <a:latin typeface="Cambria" pitchFamily="18" charset="0"/>
          <a:ea typeface="宋体" charset="-122"/>
        </a:defRPr>
      </a:lvl6pPr>
      <a:lvl7pPr marL="914400" algn="l" rtl="0" fontAlgn="base">
        <a:spcBef>
          <a:spcPct val="0"/>
        </a:spcBef>
        <a:spcAft>
          <a:spcPct val="0"/>
        </a:spcAft>
        <a:defRPr sz="4600">
          <a:solidFill>
            <a:schemeClr val="tx2"/>
          </a:solidFill>
          <a:latin typeface="Cambria" pitchFamily="18" charset="0"/>
          <a:ea typeface="宋体" charset="-122"/>
        </a:defRPr>
      </a:lvl7pPr>
      <a:lvl8pPr marL="1371600" algn="l" rtl="0" fontAlgn="base">
        <a:spcBef>
          <a:spcPct val="0"/>
        </a:spcBef>
        <a:spcAft>
          <a:spcPct val="0"/>
        </a:spcAft>
        <a:defRPr sz="4600">
          <a:solidFill>
            <a:schemeClr val="tx2"/>
          </a:solidFill>
          <a:latin typeface="Cambria" pitchFamily="18" charset="0"/>
          <a:ea typeface="宋体" charset="-122"/>
        </a:defRPr>
      </a:lvl8pPr>
      <a:lvl9pPr marL="1828800" algn="l" rtl="0" fontAlgn="base">
        <a:spcBef>
          <a:spcPct val="0"/>
        </a:spcBef>
        <a:spcAft>
          <a:spcPct val="0"/>
        </a:spcAft>
        <a:defRPr sz="4600">
          <a:solidFill>
            <a:schemeClr val="tx2"/>
          </a:solidFill>
          <a:latin typeface="Cambria" pitchFamily="18" charset="0"/>
          <a:ea typeface="宋体" charset="-122"/>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8" descr="c:\users\jwc\appdata\roaming\360se6\User Data\temp\2014012208491018.jpg"/>
          <p:cNvPicPr>
            <a:picLocks noChangeAspect="1" noChangeArrowheads="1"/>
          </p:cNvPicPr>
          <p:nvPr/>
        </p:nvPicPr>
        <p:blipFill>
          <a:blip r:embed="rId3"/>
          <a:srcRect/>
          <a:stretch>
            <a:fillRect/>
          </a:stretch>
        </p:blipFill>
        <p:spPr bwMode="auto">
          <a:xfrm>
            <a:off x="3660775" y="3789363"/>
            <a:ext cx="4713288" cy="2678112"/>
          </a:xfrm>
          <a:prstGeom prst="rect">
            <a:avLst/>
          </a:prstGeom>
          <a:noFill/>
          <a:ln w="9525">
            <a:noFill/>
            <a:miter lim="800000"/>
            <a:headEnd/>
            <a:tailEnd/>
          </a:ln>
        </p:spPr>
      </p:pic>
      <p:pic>
        <p:nvPicPr>
          <p:cNvPr id="15362" name="Picture 30" descr="c:\users\jwc\appdata\roaming\360se6\User Data\temp\ce34dTeU0RnWY.jpg"/>
          <p:cNvPicPr>
            <a:picLocks noChangeAspect="1" noChangeArrowheads="1"/>
          </p:cNvPicPr>
          <p:nvPr/>
        </p:nvPicPr>
        <p:blipFill>
          <a:blip r:embed="rId4"/>
          <a:srcRect l="19453" t="9552" r="14018" b="20525"/>
          <a:stretch>
            <a:fillRect/>
          </a:stretch>
        </p:blipFill>
        <p:spPr bwMode="auto">
          <a:xfrm>
            <a:off x="0" y="3357563"/>
            <a:ext cx="3168650" cy="3328987"/>
          </a:xfrm>
          <a:prstGeom prst="rect">
            <a:avLst/>
          </a:prstGeom>
          <a:noFill/>
          <a:ln w="9525">
            <a:noFill/>
            <a:miter lim="800000"/>
            <a:headEnd/>
            <a:tailEnd/>
          </a:ln>
        </p:spPr>
      </p:pic>
      <p:sp>
        <p:nvSpPr>
          <p:cNvPr id="3" name="TextBox 2"/>
          <p:cNvSpPr txBox="1"/>
          <p:nvPr/>
        </p:nvSpPr>
        <p:spPr>
          <a:xfrm>
            <a:off x="1417638" y="1773238"/>
            <a:ext cx="6192837" cy="1016000"/>
          </a:xfrm>
          <a:prstGeom prst="rect">
            <a:avLst/>
          </a:prstGeom>
          <a:noFill/>
        </p:spPr>
        <p:txBody>
          <a:bodyPr>
            <a:spAutoFit/>
          </a:bodyPr>
          <a:lstStyle/>
          <a:p>
            <a:pPr>
              <a:defRPr/>
            </a:pPr>
            <a:r>
              <a:rPr lang="en-US" altLang="zh-CN" sz="6000" dirty="0">
                <a:solidFill>
                  <a:schemeClr val="tx1">
                    <a:lumMod val="90000"/>
                    <a:lumOff val="10000"/>
                  </a:schemeClr>
                </a:solidFill>
                <a:latin typeface="微软雅黑" pitchFamily="34" charset="-122"/>
                <a:ea typeface="微软雅黑" pitchFamily="34" charset="-122"/>
              </a:rPr>
              <a:t>oracle 11g </a:t>
            </a:r>
            <a:r>
              <a:rPr lang="zh-CN" altLang="en-US" sz="6000" dirty="0">
                <a:solidFill>
                  <a:schemeClr val="tx1">
                    <a:lumMod val="90000"/>
                    <a:lumOff val="10000"/>
                  </a:schemeClr>
                </a:solidFill>
                <a:latin typeface="微软雅黑" pitchFamily="34" charset="-122"/>
                <a:ea typeface="微软雅黑" pitchFamily="34" charset="-122"/>
              </a:rPr>
              <a:t>教程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340768"/>
            <a:ext cx="7704856" cy="923330"/>
          </a:xfrm>
          <a:prstGeom prst="rect">
            <a:avLst/>
          </a:prstGeom>
        </p:spPr>
        <p:txBody>
          <a:bodyPr wrap="square">
            <a:spAutoFit/>
          </a:bodyPr>
          <a:lstStyle/>
          <a:p>
            <a:r>
              <a:rPr lang="zh-CN" altLang="zh-CN" b="1" dirty="0"/>
              <a:t>导入数据库</a:t>
            </a:r>
            <a:r>
              <a:rPr lang="en-US" altLang="zh-CN" b="1" dirty="0"/>
              <a:t>.</a:t>
            </a:r>
            <a:endParaRPr lang="zh-CN" altLang="zh-CN" dirty="0"/>
          </a:p>
          <a:p>
            <a:r>
              <a:rPr lang="zh-CN" altLang="zh-CN" dirty="0"/>
              <a:t>在默认情况下，当导入数据库时，会导入所有对象结构和数据，案例如下： </a:t>
            </a:r>
          </a:p>
          <a:p>
            <a:r>
              <a:rPr lang="en-US" altLang="zh-CN" dirty="0"/>
              <a:t>imp </a:t>
            </a:r>
            <a:r>
              <a:rPr lang="en-US" altLang="zh-CN" dirty="0" err="1"/>
              <a:t>userid</a:t>
            </a:r>
            <a:r>
              <a:rPr lang="en-US" altLang="zh-CN" dirty="0"/>
              <a:t>=system/manager </a:t>
            </a:r>
            <a:r>
              <a:rPr lang="en-US" altLang="zh-CN" dirty="0" smtClean="0"/>
              <a:t> full=y  file=d</a:t>
            </a:r>
            <a:r>
              <a:rPr lang="en-US" altLang="zh-CN" dirty="0"/>
              <a:t>:\xxx.dmp </a:t>
            </a:r>
            <a:endParaRPr lang="zh-CN" altLang="zh-CN" dirty="0"/>
          </a:p>
        </p:txBody>
      </p:sp>
      <p:sp>
        <p:nvSpPr>
          <p:cNvPr id="5" name="矩形 4"/>
          <p:cNvSpPr/>
          <p:nvPr/>
        </p:nvSpPr>
        <p:spPr>
          <a:xfrm>
            <a:off x="323528" y="359078"/>
            <a:ext cx="1005403" cy="523220"/>
          </a:xfrm>
          <a:prstGeom prst="rect">
            <a:avLst/>
          </a:prstGeom>
          <a:noFill/>
          <a:ln w="9525">
            <a:noFill/>
            <a:miter lim="800000"/>
            <a:headEnd/>
            <a:tailEnd/>
          </a:ln>
        </p:spPr>
        <p:txBody>
          <a:bodyPr anchor="b"/>
          <a:lstStyle/>
          <a:p>
            <a:r>
              <a:rPr lang="zh-CN" altLang="zh-CN" sz="2800" b="1" dirty="0">
                <a:solidFill>
                  <a:srgbClr val="FF6600"/>
                </a:solidFill>
              </a:rPr>
              <a:t>导入 </a:t>
            </a:r>
          </a:p>
        </p:txBody>
      </p:sp>
    </p:spTree>
    <p:extLst>
      <p:ext uri="{BB962C8B-B14F-4D97-AF65-F5344CB8AC3E}">
        <p14:creationId xmlns:p14="http://schemas.microsoft.com/office/powerpoint/2010/main" val="212634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6393" y="1340768"/>
            <a:ext cx="7620000" cy="1584176"/>
          </a:xfrm>
        </p:spPr>
        <p:txBody>
          <a:bodyPr/>
          <a:lstStyle/>
          <a:p>
            <a:pPr marL="114300" indent="0">
              <a:buNone/>
            </a:pPr>
            <a:r>
              <a:rPr lang="zh-CN" altLang="en-US" dirty="0" smtClean="0"/>
              <a:t>在数据操作之中，有可能有些用户不会进行事务的提交，那么在这种情况下很可能无法进行完整的备份操作，所谓的冷备份指的是在关闭数据库实例的情况下进行数据库备份操作的实现。</a:t>
            </a:r>
            <a:endParaRPr lang="zh-CN" altLang="en-US" dirty="0"/>
          </a:p>
        </p:txBody>
      </p:sp>
      <p:sp>
        <p:nvSpPr>
          <p:cNvPr id="4" name="矩形 3"/>
          <p:cNvSpPr/>
          <p:nvPr/>
        </p:nvSpPr>
        <p:spPr>
          <a:xfrm>
            <a:off x="323528" y="359078"/>
            <a:ext cx="1512168" cy="523220"/>
          </a:xfrm>
          <a:prstGeom prst="rect">
            <a:avLst/>
          </a:prstGeom>
          <a:noFill/>
          <a:ln w="9525">
            <a:noFill/>
            <a:miter lim="800000"/>
            <a:headEnd/>
            <a:tailEnd/>
          </a:ln>
        </p:spPr>
        <p:txBody>
          <a:bodyPr anchor="b"/>
          <a:lstStyle/>
          <a:p>
            <a:r>
              <a:rPr lang="zh-CN" altLang="en-US" sz="2800" b="1" dirty="0">
                <a:solidFill>
                  <a:srgbClr val="FF6600"/>
                </a:solidFill>
              </a:rPr>
              <a:t>冷备份</a:t>
            </a:r>
            <a:endParaRPr lang="zh-CN" altLang="zh-CN" sz="2800" b="1" dirty="0">
              <a:solidFill>
                <a:srgbClr val="FF6600"/>
              </a:solidFill>
            </a:endParaRPr>
          </a:p>
        </p:txBody>
      </p:sp>
    </p:spTree>
    <p:extLst>
      <p:ext uri="{BB962C8B-B14F-4D97-AF65-F5344CB8AC3E}">
        <p14:creationId xmlns:p14="http://schemas.microsoft.com/office/powerpoint/2010/main" val="214972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59078"/>
            <a:ext cx="1512168" cy="523220"/>
          </a:xfrm>
          <a:prstGeom prst="rect">
            <a:avLst/>
          </a:prstGeom>
          <a:noFill/>
          <a:ln w="9525">
            <a:noFill/>
            <a:miter lim="800000"/>
            <a:headEnd/>
            <a:tailEnd/>
          </a:ln>
        </p:spPr>
        <p:txBody>
          <a:bodyPr anchor="b"/>
          <a:lstStyle/>
          <a:p>
            <a:r>
              <a:rPr lang="zh-CN" altLang="en-US" sz="2800" b="1" dirty="0">
                <a:solidFill>
                  <a:srgbClr val="FF6600"/>
                </a:solidFill>
              </a:rPr>
              <a:t>冷备份</a:t>
            </a:r>
            <a:endParaRPr lang="zh-CN" altLang="zh-CN" sz="2800" b="1" dirty="0">
              <a:solidFill>
                <a:srgbClr val="FF6600"/>
              </a:solidFill>
            </a:endParaRPr>
          </a:p>
        </p:txBody>
      </p:sp>
      <p:sp>
        <p:nvSpPr>
          <p:cNvPr id="5" name="内容占位符 2"/>
          <p:cNvSpPr txBox="1">
            <a:spLocks/>
          </p:cNvSpPr>
          <p:nvPr/>
        </p:nvSpPr>
        <p:spPr bwMode="auto">
          <a:xfrm>
            <a:off x="342400" y="1268760"/>
            <a:ext cx="7902008"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200000"/>
              </a:lnSpc>
              <a:buFont typeface="Arial" charset="0"/>
              <a:buNone/>
            </a:pPr>
            <a:r>
              <a:rPr lang="zh-CN" altLang="en-US" sz="1800" dirty="0" smtClean="0">
                <a:latin typeface="微软雅黑" pitchFamily="34" charset="-122"/>
                <a:ea typeface="微软雅黑" pitchFamily="34" charset="-122"/>
              </a:rPr>
              <a:t>冷备份的几个核心内容：</a:t>
            </a:r>
            <a:endParaRPr lang="en-US" altLang="zh-CN" sz="1800" dirty="0" smtClean="0">
              <a:latin typeface="微软雅黑" pitchFamily="34" charset="-122"/>
              <a:ea typeface="微软雅黑" pitchFamily="34" charset="-122"/>
            </a:endParaRPr>
          </a:p>
          <a:p>
            <a:pPr>
              <a:lnSpc>
                <a:spcPct val="200000"/>
              </a:lnSpc>
              <a:buFont typeface="Wingdings" pitchFamily="2" charset="2"/>
              <a:buChar char="l"/>
            </a:pPr>
            <a:r>
              <a:rPr lang="en-US" altLang="zh-CN" sz="1800" dirty="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控制文件，指的是控制整个</a:t>
            </a:r>
            <a:r>
              <a:rPr lang="en-US" altLang="zh-CN" sz="1800" dirty="0" smtClean="0">
                <a:latin typeface="微软雅黑" pitchFamily="34" charset="-122"/>
                <a:ea typeface="微软雅黑" pitchFamily="34" charset="-122"/>
              </a:rPr>
              <a:t>oracle</a:t>
            </a:r>
            <a:r>
              <a:rPr lang="zh-CN" altLang="en-US" sz="1800" dirty="0" smtClean="0">
                <a:latin typeface="微软雅黑" pitchFamily="34" charset="-122"/>
                <a:ea typeface="微软雅黑" pitchFamily="34" charset="-122"/>
              </a:rPr>
              <a:t>数据库的实例服务的核心文件，直接通过“</a:t>
            </a:r>
            <a:r>
              <a:rPr lang="en-US" altLang="zh-CN" sz="1800" dirty="0" err="1" smtClean="0">
                <a:latin typeface="微软雅黑" pitchFamily="34" charset="-122"/>
                <a:ea typeface="微软雅黑" pitchFamily="34" charset="-122"/>
              </a:rPr>
              <a:t>v$controlfile</a:t>
            </a:r>
            <a:r>
              <a:rPr lang="zh-CN" altLang="en-US" sz="1800" dirty="0" smtClean="0">
                <a:latin typeface="微软雅黑" pitchFamily="34" charset="-122"/>
                <a:ea typeface="微软雅黑" pitchFamily="34" charset="-122"/>
              </a:rPr>
              <a:t>”找到</a:t>
            </a:r>
            <a:r>
              <a:rPr lang="en-US" altLang="zh-CN" sz="1800" dirty="0" smtClean="0">
                <a:latin typeface="微软雅黑" pitchFamily="34" charset="-122"/>
                <a:ea typeface="微软雅黑" pitchFamily="34" charset="-122"/>
              </a:rPr>
              <a:t>;</a:t>
            </a:r>
          </a:p>
          <a:p>
            <a:pPr>
              <a:lnSpc>
                <a:spcPct val="200000"/>
              </a:lnSpc>
              <a:buFont typeface="Wingdings" pitchFamily="2" charset="2"/>
              <a:buChar char="l"/>
            </a:pPr>
            <a:r>
              <a:rPr lang="zh-CN" altLang="en-US" sz="1800" dirty="0" smtClean="0">
                <a:latin typeface="微软雅黑" pitchFamily="34" charset="-122"/>
                <a:ea typeface="微软雅黑" pitchFamily="34" charset="-122"/>
              </a:rPr>
              <a:t> 重做日志文件，可以进行数据的灾难恢复，直接通过“</a:t>
            </a:r>
            <a:r>
              <a:rPr lang="en-US" altLang="zh-CN" sz="1800" dirty="0" err="1" smtClean="0">
                <a:latin typeface="微软雅黑" pitchFamily="34" charset="-122"/>
                <a:ea typeface="微软雅黑" pitchFamily="34" charset="-122"/>
              </a:rPr>
              <a:t>v$logfile</a:t>
            </a:r>
            <a:r>
              <a:rPr lang="zh-CN" altLang="en-US" sz="1800" dirty="0" smtClean="0">
                <a:latin typeface="微软雅黑" pitchFamily="34" charset="-122"/>
                <a:ea typeface="微软雅黑" pitchFamily="34" charset="-122"/>
              </a:rPr>
              <a:t>”找到</a:t>
            </a:r>
            <a:r>
              <a:rPr lang="en-US" altLang="zh-CN" sz="1800" dirty="0" smtClean="0">
                <a:latin typeface="微软雅黑" pitchFamily="34" charset="-122"/>
                <a:ea typeface="微软雅黑" pitchFamily="34" charset="-122"/>
              </a:rPr>
              <a:t>;</a:t>
            </a:r>
          </a:p>
          <a:p>
            <a:pPr>
              <a:lnSpc>
                <a:spcPct val="200000"/>
              </a:lnSpc>
              <a:buFont typeface="Wingdings" pitchFamily="2" charset="2"/>
              <a:buChar char="l"/>
            </a:pPr>
            <a:r>
              <a:rPr lang="en-US" altLang="zh-CN" sz="1800" dirty="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数据文件，表空间文件，通过“</a:t>
            </a:r>
            <a:r>
              <a:rPr lang="en-US" altLang="zh-CN" sz="1800" dirty="0" err="1" smtClean="0">
                <a:latin typeface="微软雅黑" pitchFamily="34" charset="-122"/>
                <a:ea typeface="微软雅黑" pitchFamily="34" charset="-122"/>
              </a:rPr>
              <a:t>v$datafile</a:t>
            </a:r>
            <a:r>
              <a:rPr lang="zh-CN" altLang="en-US" sz="1800" dirty="0" smtClean="0">
                <a:latin typeface="微软雅黑" pitchFamily="34" charset="-122"/>
                <a:ea typeface="微软雅黑" pitchFamily="34" charset="-122"/>
              </a:rPr>
              <a:t>”和“</a:t>
            </a:r>
            <a:r>
              <a:rPr lang="en-US" altLang="zh-CN" sz="1800" dirty="0" err="1" smtClean="0">
                <a:latin typeface="微软雅黑" pitchFamily="34" charset="-122"/>
                <a:ea typeface="微软雅黑" pitchFamily="34" charset="-122"/>
              </a:rPr>
              <a:t>v$tablespace</a:t>
            </a:r>
            <a:r>
              <a:rPr lang="zh-CN" altLang="en-US" sz="1800" dirty="0" smtClean="0">
                <a:latin typeface="微软雅黑" pitchFamily="34" charset="-122"/>
                <a:ea typeface="微软雅黑" pitchFamily="34" charset="-122"/>
              </a:rPr>
              <a:t>”找到</a:t>
            </a:r>
            <a:r>
              <a:rPr lang="en-US" altLang="zh-CN" sz="1800" dirty="0" smtClean="0">
                <a:latin typeface="微软雅黑" pitchFamily="34" charset="-122"/>
                <a:ea typeface="微软雅黑" pitchFamily="34" charset="-122"/>
              </a:rPr>
              <a:t>;</a:t>
            </a:r>
          </a:p>
          <a:p>
            <a:pPr>
              <a:lnSpc>
                <a:spcPct val="200000"/>
              </a:lnSpc>
              <a:buFont typeface="Wingdings" pitchFamily="2" charset="2"/>
              <a:buChar char="l"/>
            </a:pPr>
            <a:r>
              <a:rPr lang="en-US" altLang="zh-CN" sz="1800" dirty="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核心操作的配置文件</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pfile</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，通过“</a:t>
            </a:r>
            <a:r>
              <a:rPr lang="en-US" altLang="zh-CN" sz="1800" dirty="0" smtClean="0">
                <a:latin typeface="微软雅黑" pitchFamily="34" charset="-122"/>
                <a:ea typeface="微软雅黑" pitchFamily="34" charset="-122"/>
              </a:rPr>
              <a:t>SHOW PARAMETER </a:t>
            </a:r>
            <a:r>
              <a:rPr lang="en-US" altLang="zh-CN" sz="1800" dirty="0" err="1" smtClean="0">
                <a:latin typeface="微软雅黑" pitchFamily="34" charset="-122"/>
                <a:ea typeface="微软雅黑" pitchFamily="34" charset="-122"/>
              </a:rPr>
              <a:t>pfile</a:t>
            </a:r>
            <a:r>
              <a:rPr lang="zh-CN" altLang="en-US" sz="1800" dirty="0" smtClean="0">
                <a:latin typeface="微软雅黑" pitchFamily="34" charset="-122"/>
                <a:ea typeface="微软雅黑" pitchFamily="34" charset="-122"/>
              </a:rPr>
              <a:t>”找到。</a:t>
            </a:r>
            <a:endParaRPr lang="en-US" altLang="zh-CN" sz="1800" dirty="0" smtClean="0">
              <a:latin typeface="微软雅黑" pitchFamily="34" charset="-122"/>
              <a:ea typeface="微软雅黑" pitchFamily="34" charset="-122"/>
            </a:endParaRPr>
          </a:p>
          <a:p>
            <a:pPr marL="114300" indent="0">
              <a:lnSpc>
                <a:spcPct val="200000"/>
              </a:lnSpc>
              <a:buNone/>
            </a:pPr>
            <a:r>
              <a:rPr lang="zh-CN" altLang="en-US" sz="1800" dirty="0" smtClean="0">
                <a:latin typeface="微软雅黑" pitchFamily="34" charset="-122"/>
                <a:ea typeface="微软雅黑" pitchFamily="34" charset="-122"/>
              </a:rPr>
              <a:t>从实际的</a:t>
            </a:r>
            <a:r>
              <a:rPr lang="en-US" altLang="zh-CN" sz="1800" dirty="0" smtClean="0">
                <a:latin typeface="微软雅黑" pitchFamily="34" charset="-122"/>
                <a:ea typeface="微软雅黑" pitchFamily="34" charset="-122"/>
              </a:rPr>
              <a:t>oracle</a:t>
            </a:r>
            <a:r>
              <a:rPr lang="zh-CN" altLang="en-US" sz="1800" dirty="0" smtClean="0">
                <a:latin typeface="微软雅黑" pitchFamily="34" charset="-122"/>
                <a:ea typeface="微软雅黑" pitchFamily="34" charset="-122"/>
              </a:rPr>
              <a:t>部署来讲，所有的文件为了达到</a:t>
            </a:r>
            <a:r>
              <a:rPr lang="en-US" altLang="zh-CN" sz="1800" dirty="0" smtClean="0">
                <a:latin typeface="微软雅黑" pitchFamily="34" charset="-122"/>
                <a:ea typeface="微软雅黑" pitchFamily="34" charset="-122"/>
              </a:rPr>
              <a:t>IO</a:t>
            </a:r>
            <a:r>
              <a:rPr lang="zh-CN" altLang="en-US" sz="1800" dirty="0" smtClean="0">
                <a:latin typeface="微软雅黑" pitchFamily="34" charset="-122"/>
                <a:ea typeface="微软雅黑" pitchFamily="34" charset="-122"/>
              </a:rPr>
              <a:t>的平衡操作，要分别保存在不同的硬盘上。</a:t>
            </a:r>
            <a:endParaRPr lang="en-US" altLang="zh-CN" sz="1800" dirty="0" smtClean="0">
              <a:latin typeface="微软雅黑" pitchFamily="34" charset="-122"/>
              <a:ea typeface="微软雅黑" pitchFamily="34" charset="-122"/>
            </a:endParaRPr>
          </a:p>
          <a:p>
            <a:pPr>
              <a:lnSpc>
                <a:spcPct val="200000"/>
              </a:lnSpc>
              <a:buFont typeface="Wingdings" pitchFamily="2" charset="2"/>
              <a:buChar char="l"/>
            </a:pP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10038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59078"/>
            <a:ext cx="1512168" cy="523220"/>
          </a:xfrm>
          <a:prstGeom prst="rect">
            <a:avLst/>
          </a:prstGeom>
          <a:noFill/>
          <a:ln w="9525">
            <a:noFill/>
            <a:miter lim="800000"/>
            <a:headEnd/>
            <a:tailEnd/>
          </a:ln>
        </p:spPr>
        <p:txBody>
          <a:bodyPr anchor="b"/>
          <a:lstStyle/>
          <a:p>
            <a:r>
              <a:rPr lang="zh-CN" altLang="en-US" sz="2800" b="1" dirty="0">
                <a:solidFill>
                  <a:srgbClr val="FF6600"/>
                </a:solidFill>
              </a:rPr>
              <a:t>冷备份</a:t>
            </a:r>
            <a:endParaRPr lang="zh-CN" altLang="zh-CN" sz="2800" b="1" dirty="0">
              <a:solidFill>
                <a:srgbClr val="FF6600"/>
              </a:solidFill>
            </a:endParaRPr>
          </a:p>
        </p:txBody>
      </p:sp>
      <p:sp>
        <p:nvSpPr>
          <p:cNvPr id="5" name="内容占位符 2"/>
          <p:cNvSpPr txBox="1">
            <a:spLocks/>
          </p:cNvSpPr>
          <p:nvPr/>
        </p:nvSpPr>
        <p:spPr bwMode="auto">
          <a:xfrm>
            <a:off x="313408" y="1124744"/>
            <a:ext cx="7902008"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zh-CN" altLang="en-US" sz="1800" dirty="0" smtClean="0">
                <a:latin typeface="微软雅黑" pitchFamily="34" charset="-122"/>
                <a:ea typeface="微软雅黑" pitchFamily="34" charset="-122"/>
              </a:rPr>
              <a:t>确定了要备份的文件之后，下面按照如下的步骤查找：</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 使用超级管理员登录</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conn sys/manager  as </a:t>
            </a:r>
            <a:r>
              <a:rPr lang="en-US" altLang="zh-CN" sz="1800" dirty="0" err="1" smtClean="0">
                <a:latin typeface="微软雅黑" pitchFamily="34" charset="-122"/>
                <a:ea typeface="微软雅黑" pitchFamily="34" charset="-122"/>
              </a:rPr>
              <a:t>sysdba</a:t>
            </a:r>
            <a:r>
              <a:rPr lang="en-US" altLang="zh-CN" sz="1800" dirty="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、查找所有的控制文件目录</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select * from </a:t>
            </a:r>
            <a:r>
              <a:rPr lang="en-US" altLang="zh-CN" sz="1800" dirty="0" err="1" smtClean="0">
                <a:latin typeface="微软雅黑" pitchFamily="34" charset="-122"/>
                <a:ea typeface="微软雅黑" pitchFamily="34" charset="-122"/>
              </a:rPr>
              <a:t>v$controlfile</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、备份重做日志文件</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select * from </a:t>
            </a:r>
            <a:r>
              <a:rPr lang="en-US" altLang="zh-CN" sz="1800" dirty="0" err="1" smtClean="0">
                <a:latin typeface="微软雅黑" pitchFamily="34" charset="-122"/>
                <a:ea typeface="微软雅黑" pitchFamily="34" charset="-122"/>
              </a:rPr>
              <a:t>v$logfile</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、查找表空间文件</a:t>
            </a:r>
            <a:endParaRPr lang="en-US" altLang="zh-CN" sz="1800" dirty="0" smtClean="0">
              <a:latin typeface="微软雅黑" pitchFamily="34" charset="-122"/>
              <a:ea typeface="微软雅黑" pitchFamily="34" charset="-122"/>
            </a:endParaRPr>
          </a:p>
          <a:p>
            <a:pPr marL="114300" indent="0">
              <a:buNone/>
            </a:pPr>
            <a:r>
              <a:rPr lang="en-US" altLang="zh-CN" sz="1800" dirty="0">
                <a:latin typeface="微软雅黑" pitchFamily="34" charset="-122"/>
                <a:ea typeface="微软雅黑" pitchFamily="34" charset="-122"/>
              </a:rPr>
              <a:t>select * from </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v$datafile</a:t>
            </a:r>
            <a:endParaRPr lang="en-US" altLang="zh-CN" sz="1800" dirty="0" smtClean="0">
              <a:latin typeface="微软雅黑" pitchFamily="34" charset="-122"/>
              <a:ea typeface="微软雅黑" pitchFamily="34" charset="-122"/>
            </a:endParaRPr>
          </a:p>
          <a:p>
            <a:pPr marL="114300" indent="0">
              <a:buNone/>
            </a:pPr>
            <a:r>
              <a:rPr lang="en-US" altLang="zh-CN" sz="1800" dirty="0">
                <a:latin typeface="微软雅黑" pitchFamily="34" charset="-122"/>
                <a:ea typeface="微软雅黑" pitchFamily="34" charset="-122"/>
              </a:rPr>
              <a:t>select * from </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v$tablespace</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、找到</a:t>
            </a:r>
            <a:r>
              <a:rPr lang="en-US" altLang="zh-CN" sz="1800" dirty="0" err="1" smtClean="0">
                <a:latin typeface="微软雅黑" pitchFamily="34" charset="-122"/>
                <a:ea typeface="微软雅黑" pitchFamily="34" charset="-122"/>
              </a:rPr>
              <a:t>pfile</a:t>
            </a:r>
            <a:r>
              <a:rPr lang="zh-CN" altLang="en-US" sz="1800" dirty="0" smtClean="0">
                <a:latin typeface="微软雅黑" pitchFamily="34" charset="-122"/>
                <a:ea typeface="微软雅黑" pitchFamily="34" charset="-122"/>
              </a:rPr>
              <a:t>文件</a:t>
            </a:r>
            <a:endParaRPr lang="en-US" altLang="zh-CN" sz="1800" dirty="0" smtClean="0">
              <a:latin typeface="微软雅黑" pitchFamily="34" charset="-122"/>
              <a:ea typeface="微软雅黑" pitchFamily="34" charset="-122"/>
            </a:endParaRPr>
          </a:p>
          <a:p>
            <a:pPr marL="114300" indent="0">
              <a:buNone/>
            </a:pPr>
            <a:r>
              <a:rPr lang="en-US" altLang="zh-CN" sz="1800" dirty="0">
                <a:latin typeface="微软雅黑" pitchFamily="34" charset="-122"/>
                <a:ea typeface="微软雅黑" pitchFamily="34" charset="-122"/>
              </a:rPr>
              <a:t>SHOW </a:t>
            </a:r>
            <a:r>
              <a:rPr lang="en-US" altLang="zh-CN" sz="1800" dirty="0" smtClean="0">
                <a:latin typeface="微软雅黑" pitchFamily="34" charset="-122"/>
                <a:ea typeface="微软雅黑" pitchFamily="34" charset="-122"/>
              </a:rPr>
              <a:t>PARAMETER </a:t>
            </a:r>
            <a:r>
              <a:rPr lang="en-US" altLang="zh-CN" sz="1800" dirty="0" err="1" smtClean="0">
                <a:latin typeface="微软雅黑" pitchFamily="34" charset="-122"/>
                <a:ea typeface="微软雅黑" pitchFamily="34" charset="-122"/>
              </a:rPr>
              <a:t>pfile</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6</a:t>
            </a:r>
            <a:r>
              <a:rPr lang="zh-CN" altLang="en-US" sz="1800" dirty="0" smtClean="0">
                <a:latin typeface="微软雅黑" pitchFamily="34" charset="-122"/>
                <a:ea typeface="微软雅黑" pitchFamily="34" charset="-122"/>
              </a:rPr>
              <a:t>、关闭数据库实例</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SHUTDOWN IMMEDIATE</a:t>
            </a:r>
          </a:p>
          <a:p>
            <a:pPr marL="114300" indent="0">
              <a:buNone/>
            </a:pPr>
            <a:r>
              <a:rPr lang="en-US" altLang="zh-CN" sz="1800" dirty="0" smtClean="0">
                <a:latin typeface="微软雅黑" pitchFamily="34" charset="-122"/>
                <a:ea typeface="微软雅黑" pitchFamily="34" charset="-122"/>
              </a:rPr>
              <a:t>7</a:t>
            </a:r>
            <a:r>
              <a:rPr lang="zh-CN" altLang="en-US" sz="1800" dirty="0" smtClean="0">
                <a:latin typeface="微软雅黑" pitchFamily="34" charset="-122"/>
                <a:ea typeface="微软雅黑" pitchFamily="34" charset="-122"/>
              </a:rPr>
              <a:t>、将所有查找到的数据备份到磁盘上</a:t>
            </a:r>
            <a:r>
              <a:rPr lang="en-US" altLang="zh-CN" sz="1800" dirty="0" smtClean="0">
                <a:latin typeface="微软雅黑" pitchFamily="34" charset="-122"/>
                <a:ea typeface="微软雅黑" pitchFamily="34" charset="-122"/>
              </a:rPr>
              <a:t>;</a:t>
            </a:r>
          </a:p>
          <a:p>
            <a:pPr marL="114300" indent="0">
              <a:buNone/>
            </a:pPr>
            <a:r>
              <a:rPr lang="en-US" altLang="zh-CN" sz="1800" dirty="0" smtClean="0">
                <a:latin typeface="微软雅黑" pitchFamily="34" charset="-122"/>
                <a:ea typeface="微软雅黑" pitchFamily="34" charset="-122"/>
              </a:rPr>
              <a:t>8</a:t>
            </a:r>
            <a:r>
              <a:rPr lang="zh-CN" altLang="en-US" sz="1800" dirty="0" smtClean="0">
                <a:latin typeface="微软雅黑" pitchFamily="34" charset="-122"/>
                <a:ea typeface="微软雅黑" pitchFamily="34" charset="-122"/>
              </a:rPr>
              <a:t>、启动数据库实例</a:t>
            </a:r>
            <a:endParaRPr lang="en-US" altLang="zh-CN" sz="1800" dirty="0" smtClean="0">
              <a:latin typeface="微软雅黑" pitchFamily="34" charset="-122"/>
              <a:ea typeface="微软雅黑" pitchFamily="34" charset="-122"/>
            </a:endParaRPr>
          </a:p>
          <a:p>
            <a:pPr marL="114300" indent="0">
              <a:buNone/>
            </a:pPr>
            <a:r>
              <a:rPr lang="en-US" altLang="zh-CN" sz="1800" dirty="0" smtClean="0">
                <a:latin typeface="微软雅黑" pitchFamily="34" charset="-122"/>
                <a:ea typeface="微软雅黑" pitchFamily="34" charset="-122"/>
              </a:rPr>
              <a:t>STARTUP</a:t>
            </a:r>
          </a:p>
          <a:p>
            <a:pPr marL="114300" indent="0">
              <a:buNone/>
            </a:pP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244840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ChangeArrowheads="1"/>
          </p:cNvSpPr>
          <p:nvPr/>
        </p:nvSpPr>
        <p:spPr bwMode="auto">
          <a:xfrm>
            <a:off x="42863" y="374197"/>
            <a:ext cx="8135937" cy="647700"/>
          </a:xfrm>
          <a:prstGeom prst="rect">
            <a:avLst/>
          </a:prstGeom>
          <a:noFill/>
          <a:ln w="9525">
            <a:noFill/>
            <a:miter lim="800000"/>
            <a:headEnd/>
            <a:tailEnd/>
          </a:ln>
        </p:spPr>
        <p:txBody>
          <a:bodyPr anchor="b"/>
          <a:lstStyle/>
          <a:p>
            <a:r>
              <a:rPr lang="zh-CN" altLang="zh-CN" sz="2800" b="1" dirty="0">
                <a:solidFill>
                  <a:srgbClr val="FF6600"/>
                </a:solidFill>
              </a:rPr>
              <a:t>数据库（表）的逻辑备份与恢复 </a:t>
            </a:r>
            <a:endParaRPr lang="zh-CN" altLang="zh-CN" sz="2800" dirty="0">
              <a:solidFill>
                <a:srgbClr val="FF6600"/>
              </a:solidFill>
            </a:endParaRPr>
          </a:p>
        </p:txBody>
      </p:sp>
      <p:sp>
        <p:nvSpPr>
          <p:cNvPr id="2" name="矩形 1"/>
          <p:cNvSpPr/>
          <p:nvPr/>
        </p:nvSpPr>
        <p:spPr>
          <a:xfrm>
            <a:off x="255203" y="1340768"/>
            <a:ext cx="7711256" cy="5262979"/>
          </a:xfrm>
          <a:prstGeom prst="rect">
            <a:avLst/>
          </a:prstGeom>
        </p:spPr>
        <p:txBody>
          <a:bodyPr wrap="square">
            <a:spAutoFit/>
          </a:bodyPr>
          <a:lstStyle/>
          <a:p>
            <a:pPr>
              <a:lnSpc>
                <a:spcPct val="200000"/>
              </a:lnSpc>
            </a:pPr>
            <a:r>
              <a:rPr lang="zh-CN" altLang="zh-CN" sz="2400" b="1" dirty="0">
                <a:solidFill>
                  <a:srgbClr val="FF6600"/>
                </a:solidFill>
                <a:latin typeface="微软雅黑" pitchFamily="34" charset="-122"/>
                <a:ea typeface="微软雅黑" pitchFamily="34" charset="-122"/>
              </a:rPr>
              <a:t>逻辑备份</a:t>
            </a:r>
            <a:r>
              <a:rPr lang="zh-CN" altLang="zh-CN" sz="2400" dirty="0">
                <a:latin typeface="微软雅黑" pitchFamily="34" charset="-122"/>
                <a:ea typeface="微软雅黑" pitchFamily="34" charset="-122"/>
              </a:rPr>
              <a:t>是指使用工具</a:t>
            </a:r>
            <a:r>
              <a:rPr lang="en-US" altLang="zh-CN" sz="2400" dirty="0">
                <a:latin typeface="微软雅黑" pitchFamily="34" charset="-122"/>
                <a:ea typeface="微软雅黑" pitchFamily="34" charset="-122"/>
              </a:rPr>
              <a:t>export</a:t>
            </a:r>
            <a:r>
              <a:rPr lang="zh-CN" altLang="zh-CN" sz="2400" dirty="0">
                <a:latin typeface="微软雅黑" pitchFamily="34" charset="-122"/>
                <a:ea typeface="微软雅黑" pitchFamily="34" charset="-122"/>
              </a:rPr>
              <a:t>将数据对象的结构和数据导出到文件的过程，逻辑恢复是指当数据库对象被误操作而损坏后使用工具</a:t>
            </a:r>
            <a:r>
              <a:rPr lang="en-US" altLang="zh-CN" sz="2400" dirty="0">
                <a:latin typeface="微软雅黑" pitchFamily="34" charset="-122"/>
                <a:ea typeface="微软雅黑" pitchFamily="34" charset="-122"/>
              </a:rPr>
              <a:t>import</a:t>
            </a:r>
            <a:r>
              <a:rPr lang="zh-CN" altLang="zh-CN" sz="2400" dirty="0">
                <a:latin typeface="微软雅黑" pitchFamily="34" charset="-122"/>
                <a:ea typeface="微软雅黑" pitchFamily="34" charset="-122"/>
              </a:rPr>
              <a:t>利用备份的文件把数据对象导入到数据库的过程。 </a:t>
            </a:r>
          </a:p>
          <a:p>
            <a:pPr>
              <a:lnSpc>
                <a:spcPct val="200000"/>
              </a:lnSpc>
            </a:pPr>
            <a:r>
              <a:rPr lang="zh-CN" altLang="zh-CN" sz="2400" b="1" dirty="0">
                <a:solidFill>
                  <a:srgbClr val="FF6600"/>
                </a:solidFill>
                <a:latin typeface="微软雅黑" pitchFamily="34" charset="-122"/>
                <a:ea typeface="微软雅黑" pitchFamily="34" charset="-122"/>
              </a:rPr>
              <a:t>物理备份</a:t>
            </a:r>
            <a:r>
              <a:rPr lang="zh-CN" altLang="zh-CN" sz="2400" dirty="0">
                <a:latin typeface="微软雅黑" pitchFamily="34" charset="-122"/>
                <a:ea typeface="微软雅黑" pitchFamily="34" charset="-122"/>
              </a:rPr>
              <a:t>即可在数据库</a:t>
            </a:r>
            <a:r>
              <a:rPr lang="en-US" altLang="zh-CN" sz="2400" dirty="0">
                <a:latin typeface="微软雅黑" pitchFamily="34" charset="-122"/>
                <a:ea typeface="微软雅黑" pitchFamily="34" charset="-122"/>
              </a:rPr>
              <a:t>open</a:t>
            </a:r>
            <a:r>
              <a:rPr lang="zh-CN" altLang="zh-CN" sz="2400" dirty="0">
                <a:latin typeface="微软雅黑" pitchFamily="34" charset="-122"/>
                <a:ea typeface="微软雅黑" pitchFamily="34" charset="-122"/>
              </a:rPr>
              <a:t>的状态下进行也可在关闭数据库后进行，但是逻辑备份和恢复只能在</a:t>
            </a:r>
            <a:r>
              <a:rPr lang="en-US" altLang="zh-CN" sz="2400" dirty="0">
                <a:latin typeface="微软雅黑" pitchFamily="34" charset="-122"/>
                <a:ea typeface="微软雅黑" pitchFamily="34" charset="-122"/>
              </a:rPr>
              <a:t>open</a:t>
            </a:r>
            <a:r>
              <a:rPr lang="zh-CN" altLang="zh-CN" sz="2400" dirty="0">
                <a:latin typeface="微软雅黑" pitchFamily="34" charset="-122"/>
                <a:ea typeface="微软雅黑" pitchFamily="34" charset="-122"/>
              </a:rPr>
              <a:t>的状态下进行。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404664"/>
            <a:ext cx="1005403" cy="523220"/>
          </a:xfrm>
          <a:prstGeom prst="rect">
            <a:avLst/>
          </a:prstGeom>
          <a:noFill/>
          <a:ln w="9525">
            <a:noFill/>
            <a:miter lim="800000"/>
            <a:headEnd/>
            <a:tailEnd/>
          </a:ln>
        </p:spPr>
        <p:txBody>
          <a:bodyPr anchor="b"/>
          <a:lstStyle/>
          <a:p>
            <a:r>
              <a:rPr lang="zh-CN" altLang="zh-CN" sz="2800" b="1" dirty="0" smtClean="0">
                <a:solidFill>
                  <a:srgbClr val="FF6600"/>
                </a:solidFill>
              </a:rPr>
              <a:t>导出</a:t>
            </a:r>
            <a:endParaRPr lang="zh-CN" altLang="zh-CN" sz="2800" b="1" dirty="0">
              <a:solidFill>
                <a:srgbClr val="FF6600"/>
              </a:solidFill>
            </a:endParaRPr>
          </a:p>
        </p:txBody>
      </p:sp>
      <p:sp>
        <p:nvSpPr>
          <p:cNvPr id="5" name="矩形 4"/>
          <p:cNvSpPr/>
          <p:nvPr/>
        </p:nvSpPr>
        <p:spPr>
          <a:xfrm>
            <a:off x="453458" y="1484784"/>
            <a:ext cx="7560840" cy="400110"/>
          </a:xfrm>
          <a:prstGeom prst="rect">
            <a:avLst/>
          </a:prstGeom>
        </p:spPr>
        <p:txBody>
          <a:bodyPr wrap="square">
            <a:spAutoFit/>
          </a:bodyPr>
          <a:lstStyle/>
          <a:p>
            <a:r>
              <a:rPr lang="zh-CN" altLang="zh-CN" sz="2000" dirty="0">
                <a:latin typeface="微软雅黑" pitchFamily="34" charset="-122"/>
                <a:ea typeface="微软雅黑" pitchFamily="34" charset="-122"/>
              </a:rPr>
              <a:t>导出具体的分为：</a:t>
            </a:r>
            <a:r>
              <a:rPr lang="zh-CN" altLang="zh-CN" sz="2000" b="1" dirty="0">
                <a:solidFill>
                  <a:srgbClr val="FF6600"/>
                </a:solidFill>
                <a:latin typeface="微软雅黑" pitchFamily="34" charset="-122"/>
                <a:ea typeface="微软雅黑" pitchFamily="34" charset="-122"/>
              </a:rPr>
              <a:t>导出表，导出方案，导出数据库</a:t>
            </a:r>
            <a:r>
              <a:rPr lang="zh-CN" altLang="zh-CN" sz="2000" dirty="0">
                <a:latin typeface="微软雅黑" pitchFamily="34" charset="-122"/>
                <a:ea typeface="微软雅黑" pitchFamily="34" charset="-122"/>
              </a:rPr>
              <a:t>三种方式。 </a:t>
            </a:r>
          </a:p>
        </p:txBody>
      </p:sp>
      <p:sp>
        <p:nvSpPr>
          <p:cNvPr id="7" name="Rectangle 1"/>
          <p:cNvSpPr>
            <a:spLocks noChangeArrowheads="1"/>
          </p:cNvSpPr>
          <p:nvPr/>
        </p:nvSpPr>
        <p:spPr bwMode="auto">
          <a:xfrm>
            <a:off x="477122" y="2053818"/>
            <a:ext cx="7045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sz="2000" dirty="0">
                <a:latin typeface="微软雅黑" pitchFamily="34" charset="-122"/>
                <a:ea typeface="微软雅黑" pitchFamily="34" charset="-122"/>
              </a:rPr>
              <a:t>导出使用</a:t>
            </a:r>
            <a:r>
              <a:rPr lang="en-US" altLang="zh-CN" sz="2000" dirty="0" err="1">
                <a:latin typeface="微软雅黑" pitchFamily="34" charset="-122"/>
                <a:ea typeface="微软雅黑" pitchFamily="34" charset="-122"/>
              </a:rPr>
              <a:t>exp</a:t>
            </a:r>
            <a:r>
              <a:rPr lang="zh-CN" altLang="en-US" sz="2000" dirty="0">
                <a:latin typeface="微软雅黑" pitchFamily="34" charset="-122"/>
                <a:ea typeface="微软雅黑" pitchFamily="34" charset="-122"/>
              </a:rPr>
              <a:t>命令来完成的，该命令常用的选项有： </a:t>
            </a:r>
          </a:p>
        </p:txBody>
      </p:sp>
      <p:graphicFrame>
        <p:nvGraphicFramePr>
          <p:cNvPr id="8" name="表格 7"/>
          <p:cNvGraphicFramePr>
            <a:graphicFrameLocks noGrp="1"/>
          </p:cNvGraphicFramePr>
          <p:nvPr>
            <p:extLst>
              <p:ext uri="{D42A27DB-BD31-4B8C-83A1-F6EECF244321}">
                <p14:modId xmlns:p14="http://schemas.microsoft.com/office/powerpoint/2010/main" val="3727498722"/>
              </p:ext>
            </p:extLst>
          </p:nvPr>
        </p:nvGraphicFramePr>
        <p:xfrm>
          <a:off x="560082" y="2636912"/>
          <a:ext cx="7347592" cy="2208272"/>
        </p:xfrm>
        <a:graphic>
          <a:graphicData uri="http://schemas.openxmlformats.org/drawingml/2006/table">
            <a:tbl>
              <a:tblPr>
                <a:tableStyleId>{5C22544A-7EE6-4342-B048-85BDC9FD1C3A}</a:tableStyleId>
              </a:tblPr>
              <a:tblGrid>
                <a:gridCol w="3096343"/>
                <a:gridCol w="4251249"/>
              </a:tblGrid>
              <a:tr h="2208272">
                <a:tc>
                  <a:txBody>
                    <a:bodyPr/>
                    <a:lstStyle/>
                    <a:p>
                      <a:pPr algn="just">
                        <a:spcAft>
                          <a:spcPts val="0"/>
                        </a:spcAft>
                      </a:pPr>
                      <a:r>
                        <a:rPr lang="en-US" sz="1800" kern="100" dirty="0" err="1">
                          <a:effectLst/>
                          <a:latin typeface="微软雅黑" pitchFamily="34" charset="-122"/>
                          <a:ea typeface="微软雅黑" pitchFamily="34" charset="-122"/>
                        </a:rPr>
                        <a:t>userid</a:t>
                      </a:r>
                      <a:r>
                        <a:rPr lang="zh-CN" sz="1800" kern="100" dirty="0">
                          <a:effectLst/>
                          <a:latin typeface="微软雅黑" pitchFamily="34" charset="-122"/>
                          <a:ea typeface="微软雅黑" pitchFamily="34" charset="-122"/>
                        </a:rPr>
                        <a:t>： 用于指定执行导出操作的用户名，口令，连接字符串 </a:t>
                      </a:r>
                    </a:p>
                    <a:p>
                      <a:pPr algn="just">
                        <a:spcAft>
                          <a:spcPts val="0"/>
                        </a:spcAft>
                      </a:pPr>
                      <a:r>
                        <a:rPr lang="en-US" sz="1800" kern="100" dirty="0">
                          <a:effectLst/>
                          <a:latin typeface="微软雅黑" pitchFamily="34" charset="-122"/>
                          <a:ea typeface="微软雅黑" pitchFamily="34" charset="-122"/>
                        </a:rPr>
                        <a:t>tables</a:t>
                      </a:r>
                      <a:r>
                        <a:rPr lang="zh-CN" sz="1800" kern="100" dirty="0">
                          <a:effectLst/>
                          <a:latin typeface="微软雅黑" pitchFamily="34" charset="-122"/>
                          <a:ea typeface="微软雅黑" pitchFamily="34" charset="-122"/>
                        </a:rPr>
                        <a:t>： 用于指定执行导出操作的表 </a:t>
                      </a:r>
                    </a:p>
                    <a:p>
                      <a:pPr algn="just">
                        <a:spcAft>
                          <a:spcPts val="0"/>
                        </a:spcAft>
                      </a:pPr>
                      <a:r>
                        <a:rPr lang="en-US" sz="1800" kern="100" dirty="0">
                          <a:effectLst/>
                          <a:latin typeface="微软雅黑" pitchFamily="34" charset="-122"/>
                          <a:ea typeface="微软雅黑" pitchFamily="34" charset="-122"/>
                        </a:rPr>
                        <a:t>owner</a:t>
                      </a:r>
                      <a:r>
                        <a:rPr lang="zh-CN" sz="1800" kern="100" dirty="0">
                          <a:effectLst/>
                          <a:latin typeface="微软雅黑" pitchFamily="34" charset="-122"/>
                          <a:ea typeface="微软雅黑" pitchFamily="34" charset="-122"/>
                        </a:rPr>
                        <a:t>： 用于指定执行导出操作的方案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微软雅黑" pitchFamily="34" charset="-122"/>
                          <a:ea typeface="微软雅黑" pitchFamily="34" charset="-122"/>
                        </a:rPr>
                        <a:t>full=y</a:t>
                      </a:r>
                      <a:r>
                        <a:rPr lang="zh-CN" sz="1800" kern="100" dirty="0">
                          <a:effectLst/>
                          <a:latin typeface="微软雅黑" pitchFamily="34" charset="-122"/>
                          <a:ea typeface="微软雅黑" pitchFamily="34" charset="-122"/>
                        </a:rPr>
                        <a:t>： 用于指定执行导出操作的数据库 </a:t>
                      </a:r>
                    </a:p>
                    <a:p>
                      <a:pPr algn="just">
                        <a:spcAft>
                          <a:spcPts val="0"/>
                        </a:spcAft>
                      </a:pPr>
                      <a:r>
                        <a:rPr lang="en-US" sz="1800" kern="100" dirty="0" err="1">
                          <a:effectLst/>
                          <a:latin typeface="微软雅黑" pitchFamily="34" charset="-122"/>
                          <a:ea typeface="微软雅黑" pitchFamily="34" charset="-122"/>
                        </a:rPr>
                        <a:t>inctype</a:t>
                      </a:r>
                      <a:r>
                        <a:rPr lang="zh-CN" sz="1800" kern="100" dirty="0">
                          <a:effectLst/>
                          <a:latin typeface="微软雅黑" pitchFamily="34" charset="-122"/>
                          <a:ea typeface="微软雅黑" pitchFamily="34" charset="-122"/>
                        </a:rPr>
                        <a:t>： 用于指定执行导出操作的增量类型 </a:t>
                      </a:r>
                    </a:p>
                    <a:p>
                      <a:pPr algn="just">
                        <a:spcAft>
                          <a:spcPts val="0"/>
                        </a:spcAft>
                      </a:pPr>
                      <a:r>
                        <a:rPr lang="en-US" sz="1800" kern="100" dirty="0">
                          <a:effectLst/>
                          <a:latin typeface="微软雅黑" pitchFamily="34" charset="-122"/>
                          <a:ea typeface="微软雅黑" pitchFamily="34" charset="-122"/>
                        </a:rPr>
                        <a:t>rows</a:t>
                      </a:r>
                      <a:r>
                        <a:rPr lang="zh-CN" sz="1800" kern="100" dirty="0">
                          <a:effectLst/>
                          <a:latin typeface="微软雅黑" pitchFamily="34" charset="-122"/>
                          <a:ea typeface="微软雅黑" pitchFamily="34" charset="-122"/>
                        </a:rPr>
                        <a:t>： 用于指定执行导出操作是否要导出表中的数据 </a:t>
                      </a:r>
                    </a:p>
                    <a:p>
                      <a:pPr algn="just">
                        <a:spcAft>
                          <a:spcPts val="0"/>
                        </a:spcAft>
                      </a:pPr>
                      <a:r>
                        <a:rPr lang="en-US" sz="1800" kern="100" dirty="0">
                          <a:effectLst/>
                          <a:latin typeface="微软雅黑" pitchFamily="34" charset="-122"/>
                          <a:ea typeface="微软雅黑" pitchFamily="34" charset="-122"/>
                        </a:rPr>
                        <a:t>file</a:t>
                      </a:r>
                      <a:r>
                        <a:rPr lang="zh-CN" sz="1800" kern="100" dirty="0">
                          <a:effectLst/>
                          <a:latin typeface="微软雅黑" pitchFamily="34" charset="-122"/>
                          <a:ea typeface="微软雅黑" pitchFamily="34" charset="-122"/>
                        </a:rPr>
                        <a:t>： 用于指定导出文件名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088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27750"/>
            <a:ext cx="1366080" cy="523220"/>
          </a:xfrm>
          <a:prstGeom prst="rect">
            <a:avLst/>
          </a:prstGeom>
          <a:noFill/>
          <a:ln w="9525">
            <a:noFill/>
            <a:miter lim="800000"/>
            <a:headEnd/>
            <a:tailEnd/>
          </a:ln>
        </p:spPr>
        <p:txBody>
          <a:bodyPr anchor="b"/>
          <a:lstStyle/>
          <a:p>
            <a:r>
              <a:rPr lang="zh-CN" altLang="zh-CN" sz="2800" b="1" dirty="0">
                <a:solidFill>
                  <a:srgbClr val="FF6600"/>
                </a:solidFill>
              </a:rPr>
              <a:t>导出</a:t>
            </a:r>
            <a:r>
              <a:rPr lang="zh-CN" altLang="zh-CN" sz="2800" b="1" dirty="0" smtClean="0">
                <a:solidFill>
                  <a:srgbClr val="FF6600"/>
                </a:solidFill>
              </a:rPr>
              <a:t>表</a:t>
            </a:r>
            <a:endParaRPr lang="zh-CN" altLang="zh-CN" sz="2800" b="1" dirty="0">
              <a:solidFill>
                <a:srgbClr val="FF6600"/>
              </a:solidFill>
            </a:endParaRPr>
          </a:p>
        </p:txBody>
      </p:sp>
      <p:sp>
        <p:nvSpPr>
          <p:cNvPr id="5" name="矩形 4"/>
          <p:cNvSpPr/>
          <p:nvPr/>
        </p:nvSpPr>
        <p:spPr>
          <a:xfrm>
            <a:off x="173893" y="1916832"/>
            <a:ext cx="8172808" cy="1477328"/>
          </a:xfrm>
          <a:prstGeom prst="rect">
            <a:avLst/>
          </a:prstGeom>
          <a:ln w="19050">
            <a:solidFill>
              <a:srgbClr val="FF6600"/>
            </a:solidFill>
          </a:ln>
        </p:spPr>
        <p:txBody>
          <a:bodyPr wrap="square">
            <a:spAutoFit/>
          </a:bodyPr>
          <a:lstStyle/>
          <a:p>
            <a:r>
              <a:rPr lang="en-US" altLang="zh-CN" dirty="0" err="1" smtClean="0"/>
              <a:t>exp</a:t>
            </a:r>
            <a:r>
              <a:rPr lang="en-US" altLang="zh-CN" dirty="0"/>
              <a:t> </a:t>
            </a:r>
            <a:r>
              <a:rPr lang="en-US" altLang="zh-CN" dirty="0" err="1" smtClean="0"/>
              <a:t>userid</a:t>
            </a:r>
            <a:r>
              <a:rPr lang="en-US" altLang="zh-CN" dirty="0" smtClean="0"/>
              <a:t>=</a:t>
            </a:r>
            <a:r>
              <a:rPr lang="zh-CN" altLang="en-US" dirty="0" smtClean="0"/>
              <a:t>用户名</a:t>
            </a:r>
            <a:r>
              <a:rPr lang="en-US" altLang="zh-CN" dirty="0" smtClean="0"/>
              <a:t>/</a:t>
            </a:r>
            <a:r>
              <a:rPr lang="zh-CN" altLang="en-US" dirty="0" smtClean="0"/>
              <a:t>密码</a:t>
            </a:r>
            <a:r>
              <a:rPr lang="en-US" altLang="zh-CN" dirty="0" smtClean="0"/>
              <a:t>@</a:t>
            </a:r>
            <a:r>
              <a:rPr lang="zh-CN" altLang="en-US" dirty="0" smtClean="0"/>
              <a:t>数据库实例名 </a:t>
            </a:r>
            <a:r>
              <a:rPr lang="en-US" altLang="zh-CN" dirty="0" smtClean="0"/>
              <a:t>tables=(</a:t>
            </a:r>
            <a:r>
              <a:rPr lang="zh-CN" altLang="en-US" dirty="0" smtClean="0"/>
              <a:t>表名</a:t>
            </a:r>
            <a:r>
              <a:rPr lang="en-US" altLang="zh-CN" dirty="0" smtClean="0"/>
              <a:t>1</a:t>
            </a:r>
            <a:r>
              <a:rPr lang="zh-CN" altLang="en-US" dirty="0" smtClean="0"/>
              <a:t>，表名</a:t>
            </a:r>
            <a:r>
              <a:rPr lang="en-US" altLang="zh-CN" dirty="0" smtClean="0"/>
              <a:t>2…) file=</a:t>
            </a:r>
            <a:r>
              <a:rPr lang="zh-CN" altLang="en-US" dirty="0" smtClean="0"/>
              <a:t>备份路径</a:t>
            </a:r>
            <a:endParaRPr lang="en-US" altLang="zh-CN" dirty="0" smtClean="0"/>
          </a:p>
          <a:p>
            <a:endParaRPr lang="en-US" altLang="zh-CN" dirty="0" smtClean="0"/>
          </a:p>
          <a:p>
            <a:r>
              <a:rPr lang="zh-CN" altLang="en-US" dirty="0" smtClean="0"/>
              <a:t>例：</a:t>
            </a:r>
            <a:r>
              <a:rPr lang="en-US" altLang="zh-CN" dirty="0" err="1" smtClean="0"/>
              <a:t>exp</a:t>
            </a:r>
            <a:r>
              <a:rPr lang="en-US" altLang="zh-CN" dirty="0" smtClean="0"/>
              <a:t> </a:t>
            </a:r>
            <a:r>
              <a:rPr lang="en-US" altLang="zh-CN" dirty="0" err="1"/>
              <a:t>userid</a:t>
            </a:r>
            <a:r>
              <a:rPr lang="en-US" altLang="zh-CN" dirty="0"/>
              <a:t>=</a:t>
            </a:r>
            <a:r>
              <a:rPr lang="en-US" altLang="zh-CN" dirty="0" err="1"/>
              <a:t>scott</a:t>
            </a:r>
            <a:r>
              <a:rPr lang="en-US" altLang="zh-CN" dirty="0"/>
              <a:t>/</a:t>
            </a:r>
            <a:r>
              <a:rPr lang="en-US" altLang="zh-CN" dirty="0" err="1"/>
              <a:t>tiger@myoral</a:t>
            </a:r>
            <a:r>
              <a:rPr lang="en-US" altLang="zh-CN" dirty="0"/>
              <a:t> tables=(</a:t>
            </a:r>
            <a:r>
              <a:rPr lang="en-US" altLang="zh-CN" dirty="0" err="1"/>
              <a:t>emp,dept</a:t>
            </a:r>
            <a:r>
              <a:rPr lang="en-US" altLang="zh-CN" dirty="0"/>
              <a:t>) file=d:\</a:t>
            </a:r>
            <a:r>
              <a:rPr lang="en-US" altLang="zh-CN" dirty="0" smtClean="0"/>
              <a:t>emp.dmp </a:t>
            </a:r>
          </a:p>
          <a:p>
            <a:endParaRPr lang="en-US" altLang="zh-CN" dirty="0" smtClean="0"/>
          </a:p>
          <a:p>
            <a:r>
              <a:rPr lang="zh-CN" altLang="en-US" dirty="0" smtClean="0"/>
              <a:t>备份文件的后缀名一般是</a:t>
            </a:r>
            <a:r>
              <a:rPr lang="en-US" altLang="zh-CN" b="1" dirty="0" smtClean="0">
                <a:solidFill>
                  <a:srgbClr val="FF6600"/>
                </a:solidFill>
              </a:rPr>
              <a:t>.</a:t>
            </a:r>
            <a:r>
              <a:rPr lang="en-US" altLang="zh-CN" b="1" dirty="0" err="1" smtClean="0">
                <a:solidFill>
                  <a:srgbClr val="FF6600"/>
                </a:solidFill>
              </a:rPr>
              <a:t>dmp</a:t>
            </a:r>
            <a:r>
              <a:rPr lang="zh-CN" altLang="en-US" dirty="0" smtClean="0"/>
              <a:t>，不是必须的，也可以是</a:t>
            </a:r>
            <a:r>
              <a:rPr lang="en-US" altLang="zh-CN" dirty="0" err="1" smtClean="0"/>
              <a:t>bak</a:t>
            </a:r>
            <a:r>
              <a:rPr lang="zh-CN" altLang="en-US" dirty="0" smtClean="0"/>
              <a:t>。</a:t>
            </a:r>
            <a:endParaRPr lang="zh-CN" altLang="zh-CN" dirty="0"/>
          </a:p>
        </p:txBody>
      </p:sp>
      <p:sp>
        <p:nvSpPr>
          <p:cNvPr id="6" name="矩形 5"/>
          <p:cNvSpPr/>
          <p:nvPr/>
        </p:nvSpPr>
        <p:spPr>
          <a:xfrm>
            <a:off x="337220" y="1212721"/>
            <a:ext cx="6599884" cy="400110"/>
          </a:xfrm>
          <a:prstGeom prst="rect">
            <a:avLst/>
          </a:prstGeom>
        </p:spPr>
        <p:txBody>
          <a:bodyPr wrap="none">
            <a:spAutoFit/>
          </a:bodyPr>
          <a:lstStyle/>
          <a:p>
            <a:r>
              <a:rPr lang="en-US" altLang="zh-CN" sz="2000" b="1" dirty="0">
                <a:latin typeface="微软雅黑" pitchFamily="34" charset="-122"/>
                <a:ea typeface="微软雅黑" pitchFamily="34" charset="-122"/>
              </a:rPr>
              <a:t>1.</a:t>
            </a:r>
            <a:r>
              <a:rPr lang="zh-CN" altLang="zh-CN" sz="2000" b="1" dirty="0">
                <a:latin typeface="微软雅黑" pitchFamily="34" charset="-122"/>
                <a:ea typeface="微软雅黑" pitchFamily="34" charset="-122"/>
              </a:rPr>
              <a:t>导出自己的</a:t>
            </a:r>
            <a:r>
              <a:rPr lang="zh-CN" altLang="zh-CN" sz="2000" b="1" dirty="0" smtClean="0">
                <a:latin typeface="微软雅黑" pitchFamily="34" charset="-122"/>
                <a:ea typeface="微软雅黑" pitchFamily="34" charset="-122"/>
              </a:rPr>
              <a:t>表</a:t>
            </a:r>
            <a:r>
              <a:rPr lang="zh-CN" altLang="en-US" sz="2000" b="1" dirty="0" smtClean="0">
                <a:latin typeface="微软雅黑" pitchFamily="34" charset="-122"/>
                <a:ea typeface="微软雅黑" pitchFamily="34" charset="-122"/>
              </a:rPr>
              <a:t>（特别说明：该命令只能在</a:t>
            </a:r>
            <a:r>
              <a:rPr lang="en-US" altLang="zh-CN" sz="2000" b="1" dirty="0" smtClean="0">
                <a:latin typeface="微软雅黑" pitchFamily="34" charset="-122"/>
                <a:ea typeface="微软雅黑" pitchFamily="34" charset="-122"/>
              </a:rPr>
              <a:t>dos</a:t>
            </a:r>
            <a:r>
              <a:rPr lang="zh-CN" altLang="en-US" sz="2000" b="1" dirty="0" smtClean="0">
                <a:latin typeface="微软雅黑" pitchFamily="34" charset="-122"/>
                <a:ea typeface="微软雅黑" pitchFamily="34" charset="-122"/>
              </a:rPr>
              <a:t>下执行）</a:t>
            </a:r>
            <a:r>
              <a:rPr lang="zh-CN" altLang="zh-CN" sz="2000" dirty="0" smtClean="0">
                <a:latin typeface="微软雅黑" pitchFamily="34" charset="-122"/>
                <a:ea typeface="微软雅黑" pitchFamily="34" charset="-122"/>
              </a:rPr>
              <a:t> </a:t>
            </a:r>
            <a:endParaRPr lang="zh-CN" altLang="zh-CN" sz="2000" dirty="0">
              <a:latin typeface="微软雅黑" pitchFamily="34" charset="-122"/>
              <a:ea typeface="微软雅黑" pitchFamily="34" charset="-122"/>
            </a:endParaRPr>
          </a:p>
        </p:txBody>
      </p:sp>
      <p:sp>
        <p:nvSpPr>
          <p:cNvPr id="7" name="矩形 6"/>
          <p:cNvSpPr/>
          <p:nvPr/>
        </p:nvSpPr>
        <p:spPr>
          <a:xfrm>
            <a:off x="320696" y="3717032"/>
            <a:ext cx="2533066" cy="400110"/>
          </a:xfrm>
          <a:prstGeom prst="rect">
            <a:avLst/>
          </a:prstGeom>
        </p:spPr>
        <p:txBody>
          <a:bodyPr wrap="none">
            <a:spAutoFit/>
          </a:bodyPr>
          <a:lstStyle/>
          <a:p>
            <a:r>
              <a:rPr lang="en-US" altLang="zh-CN" sz="2000" b="1" dirty="0">
                <a:latin typeface="微软雅黑" pitchFamily="34" charset="-122"/>
                <a:ea typeface="微软雅黑" pitchFamily="34" charset="-122"/>
              </a:rPr>
              <a:t>2.</a:t>
            </a:r>
            <a:r>
              <a:rPr lang="zh-CN" altLang="zh-CN" sz="2000" b="1" dirty="0">
                <a:latin typeface="微软雅黑" pitchFamily="34" charset="-122"/>
                <a:ea typeface="微软雅黑" pitchFamily="34" charset="-122"/>
              </a:rPr>
              <a:t>导出其它方案的表 </a:t>
            </a:r>
          </a:p>
        </p:txBody>
      </p:sp>
      <p:sp>
        <p:nvSpPr>
          <p:cNvPr id="8" name="矩形 7"/>
          <p:cNvSpPr/>
          <p:nvPr/>
        </p:nvSpPr>
        <p:spPr>
          <a:xfrm>
            <a:off x="143894" y="4437111"/>
            <a:ext cx="8172808" cy="2031325"/>
          </a:xfrm>
          <a:prstGeom prst="rect">
            <a:avLst/>
          </a:prstGeom>
          <a:ln w="19050">
            <a:solidFill>
              <a:srgbClr val="FF6600"/>
            </a:solidFill>
          </a:ln>
        </p:spPr>
        <p:txBody>
          <a:bodyPr wrap="square">
            <a:spAutoFit/>
          </a:bodyPr>
          <a:lstStyle/>
          <a:p>
            <a:r>
              <a:rPr lang="zh-CN" altLang="zh-CN" dirty="0"/>
              <a:t>如果用户要导出其它方案的表，则需要</a:t>
            </a:r>
            <a:r>
              <a:rPr lang="en-US" altLang="zh-CN" dirty="0" err="1"/>
              <a:t>dba</a:t>
            </a:r>
            <a:r>
              <a:rPr lang="zh-CN" altLang="zh-CN" dirty="0"/>
              <a:t>的权限或是</a:t>
            </a:r>
            <a:r>
              <a:rPr lang="en-US" altLang="zh-CN" dirty="0" err="1"/>
              <a:t>exp_full_database</a:t>
            </a:r>
            <a:r>
              <a:rPr lang="zh-CN" altLang="zh-CN" dirty="0"/>
              <a:t>的权限，比如</a:t>
            </a:r>
            <a:r>
              <a:rPr lang="en-US" altLang="zh-CN" dirty="0"/>
              <a:t>system</a:t>
            </a:r>
            <a:r>
              <a:rPr lang="zh-CN" altLang="zh-CN" dirty="0"/>
              <a:t>就可以导出</a:t>
            </a:r>
            <a:r>
              <a:rPr lang="en-US" altLang="zh-CN" dirty="0" err="1"/>
              <a:t>scott</a:t>
            </a:r>
            <a:r>
              <a:rPr lang="zh-CN" altLang="zh-CN" dirty="0"/>
              <a:t>的表 </a:t>
            </a:r>
            <a:endParaRPr lang="en-US" altLang="zh-CN" dirty="0" smtClean="0"/>
          </a:p>
          <a:p>
            <a:r>
              <a:rPr lang="zh-CN" altLang="en-US" dirty="0" smtClean="0"/>
              <a:t>基本语法：</a:t>
            </a:r>
            <a:endParaRPr lang="zh-CN" altLang="zh-CN" dirty="0"/>
          </a:p>
          <a:p>
            <a:r>
              <a:rPr lang="en-US" altLang="zh-CN" dirty="0" err="1"/>
              <a:t>exp</a:t>
            </a:r>
            <a:r>
              <a:rPr lang="en-US" altLang="zh-CN" dirty="0"/>
              <a:t> </a:t>
            </a:r>
            <a:r>
              <a:rPr lang="en-US" altLang="zh-CN" dirty="0" err="1"/>
              <a:t>userid</a:t>
            </a:r>
            <a:r>
              <a:rPr lang="en-US" altLang="zh-CN" dirty="0"/>
              <a:t>=</a:t>
            </a:r>
            <a:r>
              <a:rPr lang="zh-CN" altLang="en-US" dirty="0"/>
              <a:t>用户名</a:t>
            </a:r>
            <a:r>
              <a:rPr lang="en-US" altLang="zh-CN" dirty="0"/>
              <a:t>/</a:t>
            </a:r>
            <a:r>
              <a:rPr lang="zh-CN" altLang="en-US" dirty="0"/>
              <a:t>密码</a:t>
            </a:r>
            <a:r>
              <a:rPr lang="en-US" altLang="zh-CN" dirty="0"/>
              <a:t>@</a:t>
            </a:r>
            <a:r>
              <a:rPr lang="zh-CN" altLang="en-US" dirty="0"/>
              <a:t>数据库实例名 </a:t>
            </a:r>
            <a:r>
              <a:rPr lang="en-US" altLang="zh-CN" dirty="0"/>
              <a:t>tables</a:t>
            </a:r>
            <a:r>
              <a:rPr lang="en-US" altLang="zh-CN" dirty="0" smtClean="0"/>
              <a:t>=(</a:t>
            </a:r>
            <a:r>
              <a:rPr lang="zh-CN" altLang="en-US" dirty="0" smtClean="0"/>
              <a:t>方案名</a:t>
            </a:r>
            <a:r>
              <a:rPr lang="en-US" altLang="zh-CN" dirty="0" smtClean="0"/>
              <a:t>.</a:t>
            </a:r>
            <a:r>
              <a:rPr lang="zh-CN" altLang="en-US" dirty="0" smtClean="0"/>
              <a:t>表</a:t>
            </a:r>
            <a:r>
              <a:rPr lang="zh-CN" altLang="en-US" dirty="0"/>
              <a:t>名</a:t>
            </a:r>
            <a:r>
              <a:rPr lang="en-US" altLang="zh-CN" dirty="0"/>
              <a:t>1</a:t>
            </a:r>
            <a:r>
              <a:rPr lang="zh-CN" altLang="en-US" dirty="0" smtClean="0"/>
              <a:t>，方案名</a:t>
            </a:r>
            <a:r>
              <a:rPr lang="en-US" altLang="zh-CN" dirty="0" smtClean="0"/>
              <a:t>.</a:t>
            </a:r>
            <a:r>
              <a:rPr lang="zh-CN" altLang="en-US" dirty="0" smtClean="0"/>
              <a:t>表</a:t>
            </a:r>
            <a:r>
              <a:rPr lang="zh-CN" altLang="en-US" dirty="0"/>
              <a:t>名</a:t>
            </a:r>
            <a:r>
              <a:rPr lang="en-US" altLang="zh-CN" dirty="0"/>
              <a:t>2…) file=</a:t>
            </a:r>
            <a:r>
              <a:rPr lang="zh-CN" altLang="en-US" dirty="0"/>
              <a:t>备份路径</a:t>
            </a:r>
            <a:endParaRPr lang="en-US" altLang="zh-CN" dirty="0"/>
          </a:p>
          <a:p>
            <a:r>
              <a:rPr lang="zh-CN" altLang="zh-CN" b="1" dirty="0" smtClean="0"/>
              <a:t>特别</a:t>
            </a:r>
            <a:r>
              <a:rPr lang="zh-CN" altLang="zh-CN" b="1" dirty="0"/>
              <a:t>说明：在导入和导出的时候，要到</a:t>
            </a:r>
            <a:r>
              <a:rPr lang="en-US" altLang="zh-CN" b="1" dirty="0"/>
              <a:t>oracle</a:t>
            </a:r>
            <a:r>
              <a:rPr lang="zh-CN" altLang="zh-CN" b="1" dirty="0"/>
              <a:t>目录的</a:t>
            </a:r>
            <a:r>
              <a:rPr lang="en-US" altLang="zh-CN" b="1" dirty="0"/>
              <a:t>bin</a:t>
            </a:r>
            <a:r>
              <a:rPr lang="zh-CN" altLang="zh-CN" b="1" dirty="0"/>
              <a:t>目录下</a:t>
            </a:r>
            <a:r>
              <a:rPr lang="zh-CN" altLang="zh-CN" b="1" dirty="0" smtClean="0"/>
              <a:t>。</a:t>
            </a:r>
            <a:endParaRPr lang="en-US" altLang="zh-CN" b="1" dirty="0" smtClean="0"/>
          </a:p>
          <a:p>
            <a:endParaRPr lang="zh-CN" altLang="en-US" dirty="0"/>
          </a:p>
        </p:txBody>
      </p:sp>
    </p:spTree>
    <p:extLst>
      <p:ext uri="{BB962C8B-B14F-4D97-AF65-F5344CB8AC3E}">
        <p14:creationId xmlns:p14="http://schemas.microsoft.com/office/powerpoint/2010/main" val="185898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327750"/>
            <a:ext cx="1366080" cy="523220"/>
          </a:xfrm>
          <a:prstGeom prst="rect">
            <a:avLst/>
          </a:prstGeom>
          <a:noFill/>
          <a:ln w="9525">
            <a:noFill/>
            <a:miter lim="800000"/>
            <a:headEnd/>
            <a:tailEnd/>
          </a:ln>
        </p:spPr>
        <p:txBody>
          <a:bodyPr anchor="b"/>
          <a:lstStyle/>
          <a:p>
            <a:r>
              <a:rPr lang="zh-CN" altLang="zh-CN" sz="2800" b="1" dirty="0">
                <a:solidFill>
                  <a:srgbClr val="FF6600"/>
                </a:solidFill>
              </a:rPr>
              <a:t>导出</a:t>
            </a:r>
            <a:r>
              <a:rPr lang="zh-CN" altLang="zh-CN" sz="2800" b="1" dirty="0" smtClean="0">
                <a:solidFill>
                  <a:srgbClr val="FF6600"/>
                </a:solidFill>
              </a:rPr>
              <a:t>表</a:t>
            </a:r>
            <a:endParaRPr lang="zh-CN" altLang="zh-CN" sz="2800" b="1" dirty="0">
              <a:solidFill>
                <a:srgbClr val="FF6600"/>
              </a:solidFill>
            </a:endParaRPr>
          </a:p>
        </p:txBody>
      </p:sp>
      <p:sp>
        <p:nvSpPr>
          <p:cNvPr id="6" name="矩形 5"/>
          <p:cNvSpPr/>
          <p:nvPr/>
        </p:nvSpPr>
        <p:spPr>
          <a:xfrm>
            <a:off x="611560" y="1372126"/>
            <a:ext cx="1899879" cy="369332"/>
          </a:xfrm>
          <a:prstGeom prst="rect">
            <a:avLst/>
          </a:prstGeom>
        </p:spPr>
        <p:txBody>
          <a:bodyPr wrap="none">
            <a:spAutoFit/>
          </a:bodyPr>
          <a:lstStyle/>
          <a:p>
            <a:r>
              <a:rPr lang="en-US" altLang="zh-CN" b="1" dirty="0"/>
              <a:t>3. </a:t>
            </a:r>
            <a:r>
              <a:rPr lang="zh-CN" altLang="zh-CN" b="1" dirty="0"/>
              <a:t>导出表的结构</a:t>
            </a:r>
            <a:r>
              <a:rPr lang="zh-CN" altLang="zh-CN" dirty="0"/>
              <a:t> </a:t>
            </a:r>
            <a:endParaRPr lang="zh-CN" altLang="zh-CN" dirty="0"/>
          </a:p>
        </p:txBody>
      </p:sp>
      <p:sp>
        <p:nvSpPr>
          <p:cNvPr id="7" name="矩形 6"/>
          <p:cNvSpPr/>
          <p:nvPr/>
        </p:nvSpPr>
        <p:spPr>
          <a:xfrm>
            <a:off x="323528" y="1916832"/>
            <a:ext cx="7848872" cy="1754326"/>
          </a:xfrm>
          <a:prstGeom prst="rect">
            <a:avLst/>
          </a:prstGeom>
          <a:ln w="19050">
            <a:solidFill>
              <a:srgbClr val="FF6600"/>
            </a:solidFill>
          </a:ln>
        </p:spPr>
        <p:txBody>
          <a:bodyPr wrap="square">
            <a:spAutoFit/>
          </a:bodyPr>
          <a:lstStyle/>
          <a:p>
            <a:r>
              <a:rPr lang="en-US" altLang="zh-CN" dirty="0" err="1" smtClean="0"/>
              <a:t>exp</a:t>
            </a:r>
            <a:r>
              <a:rPr lang="en-US" altLang="zh-CN" dirty="0"/>
              <a:t> </a:t>
            </a:r>
            <a:r>
              <a:rPr lang="en-US" altLang="zh-CN" dirty="0" err="1" smtClean="0"/>
              <a:t>userid</a:t>
            </a:r>
            <a:r>
              <a:rPr lang="en-US" altLang="zh-CN" dirty="0" smtClean="0"/>
              <a:t>=</a:t>
            </a:r>
            <a:r>
              <a:rPr lang="zh-CN" altLang="en-US" dirty="0" smtClean="0"/>
              <a:t>用户名</a:t>
            </a:r>
            <a:r>
              <a:rPr lang="en-US" altLang="zh-CN" dirty="0" smtClean="0"/>
              <a:t>/</a:t>
            </a:r>
            <a:r>
              <a:rPr lang="zh-CN" altLang="en-US" dirty="0" smtClean="0"/>
              <a:t>密码</a:t>
            </a:r>
            <a:r>
              <a:rPr lang="en-US" altLang="zh-CN" dirty="0" smtClean="0"/>
              <a:t>@</a:t>
            </a:r>
            <a:r>
              <a:rPr lang="zh-CN" altLang="en-US" dirty="0" smtClean="0"/>
              <a:t>数据库实例名 </a:t>
            </a:r>
            <a:r>
              <a:rPr lang="en-US" altLang="zh-CN" dirty="0" smtClean="0"/>
              <a:t>tables=(</a:t>
            </a:r>
            <a:r>
              <a:rPr lang="zh-CN" altLang="en-US" dirty="0" smtClean="0"/>
              <a:t>表名</a:t>
            </a:r>
            <a:r>
              <a:rPr lang="en-US" altLang="zh-CN" dirty="0" smtClean="0"/>
              <a:t>1</a:t>
            </a:r>
            <a:r>
              <a:rPr lang="zh-CN" altLang="en-US" dirty="0" smtClean="0"/>
              <a:t>，表名</a:t>
            </a:r>
            <a:r>
              <a:rPr lang="en-US" altLang="zh-CN" dirty="0" smtClean="0"/>
              <a:t>2…) file=</a:t>
            </a:r>
            <a:r>
              <a:rPr lang="zh-CN" altLang="en-US" dirty="0" smtClean="0"/>
              <a:t>备份路径 </a:t>
            </a:r>
            <a:r>
              <a:rPr lang="en-US" altLang="zh-CN" dirty="0" smtClean="0"/>
              <a:t>rows=n</a:t>
            </a:r>
          </a:p>
          <a:p>
            <a:endParaRPr lang="en-US" altLang="zh-CN" dirty="0" smtClean="0"/>
          </a:p>
          <a:p>
            <a:r>
              <a:rPr lang="zh-CN" altLang="en-US" dirty="0" smtClean="0"/>
              <a:t>例：</a:t>
            </a:r>
            <a:r>
              <a:rPr lang="en-US" altLang="zh-CN" dirty="0" err="1"/>
              <a:t>exp</a:t>
            </a:r>
            <a:r>
              <a:rPr lang="en-US" altLang="zh-CN" dirty="0"/>
              <a:t> </a:t>
            </a:r>
            <a:r>
              <a:rPr lang="en-US" altLang="zh-CN" dirty="0" err="1"/>
              <a:t>userid</a:t>
            </a:r>
            <a:r>
              <a:rPr lang="en-US" altLang="zh-CN" dirty="0"/>
              <a:t>=</a:t>
            </a:r>
            <a:r>
              <a:rPr lang="en-US" altLang="zh-CN" dirty="0" err="1"/>
              <a:t>scott</a:t>
            </a:r>
            <a:r>
              <a:rPr lang="en-US" altLang="zh-CN" dirty="0"/>
              <a:t>/</a:t>
            </a:r>
            <a:r>
              <a:rPr lang="en-US" altLang="zh-CN" dirty="0" err="1"/>
              <a:t>tiger@accp</a:t>
            </a:r>
            <a:r>
              <a:rPr lang="en-US" altLang="zh-CN" dirty="0"/>
              <a:t> tables=(</a:t>
            </a:r>
            <a:r>
              <a:rPr lang="en-US" altLang="zh-CN" dirty="0" err="1"/>
              <a:t>emp</a:t>
            </a:r>
            <a:r>
              <a:rPr lang="en-US" altLang="zh-CN" dirty="0"/>
              <a:t>) file=d:\e3.dmp </a:t>
            </a:r>
            <a:r>
              <a:rPr lang="en-US" altLang="zh-CN" dirty="0" smtClean="0"/>
              <a:t>rows=n</a:t>
            </a:r>
          </a:p>
          <a:p>
            <a:r>
              <a:rPr lang="en-US" altLang="zh-CN" dirty="0"/>
              <a:t> </a:t>
            </a:r>
            <a:r>
              <a:rPr lang="en-US" altLang="zh-CN" dirty="0" smtClean="0"/>
              <a:t>   //n</a:t>
            </a:r>
            <a:r>
              <a:rPr lang="zh-CN" altLang="en-US" dirty="0" smtClean="0"/>
              <a:t>表示</a:t>
            </a:r>
            <a:r>
              <a:rPr lang="en-US" altLang="zh-CN" dirty="0" smtClean="0"/>
              <a:t>no </a:t>
            </a:r>
            <a:r>
              <a:rPr lang="zh-CN" altLang="en-US" dirty="0" smtClean="0"/>
              <a:t>即行的内容为</a:t>
            </a:r>
            <a:r>
              <a:rPr lang="en-US" altLang="zh-CN" dirty="0" smtClean="0"/>
              <a:t>no</a:t>
            </a:r>
            <a:endParaRPr lang="zh-CN" altLang="zh-CN" dirty="0"/>
          </a:p>
          <a:p>
            <a:endParaRPr lang="en-US" altLang="zh-CN" dirty="0" smtClean="0"/>
          </a:p>
        </p:txBody>
      </p:sp>
      <p:sp>
        <p:nvSpPr>
          <p:cNvPr id="9" name="矩形 8"/>
          <p:cNvSpPr/>
          <p:nvPr/>
        </p:nvSpPr>
        <p:spPr>
          <a:xfrm>
            <a:off x="611560" y="3789040"/>
            <a:ext cx="2364750" cy="369332"/>
          </a:xfrm>
          <a:prstGeom prst="rect">
            <a:avLst/>
          </a:prstGeom>
        </p:spPr>
        <p:txBody>
          <a:bodyPr wrap="none">
            <a:spAutoFit/>
          </a:bodyPr>
          <a:lstStyle/>
          <a:p>
            <a:r>
              <a:rPr lang="en-US" altLang="zh-CN" b="1" dirty="0"/>
              <a:t>4. </a:t>
            </a:r>
            <a:r>
              <a:rPr lang="zh-CN" altLang="zh-CN" b="1" dirty="0"/>
              <a:t>使用直接导出方式 </a:t>
            </a:r>
            <a:endParaRPr lang="zh-CN" altLang="zh-CN" dirty="0"/>
          </a:p>
        </p:txBody>
      </p:sp>
      <p:sp>
        <p:nvSpPr>
          <p:cNvPr id="10" name="矩形 9"/>
          <p:cNvSpPr/>
          <p:nvPr/>
        </p:nvSpPr>
        <p:spPr>
          <a:xfrm>
            <a:off x="323528" y="4293096"/>
            <a:ext cx="7848872" cy="1477328"/>
          </a:xfrm>
          <a:prstGeom prst="rect">
            <a:avLst/>
          </a:prstGeom>
          <a:ln w="19050">
            <a:solidFill>
              <a:srgbClr val="FF6600"/>
            </a:solidFill>
          </a:ln>
        </p:spPr>
        <p:txBody>
          <a:bodyPr wrap="square">
            <a:spAutoFit/>
          </a:bodyPr>
          <a:lstStyle/>
          <a:p>
            <a:r>
              <a:rPr lang="en-US" altLang="zh-CN" dirty="0" err="1"/>
              <a:t>exp</a:t>
            </a:r>
            <a:r>
              <a:rPr lang="en-US" altLang="zh-CN" dirty="0"/>
              <a:t> </a:t>
            </a:r>
            <a:r>
              <a:rPr lang="en-US" altLang="zh-CN" dirty="0" err="1"/>
              <a:t>userid</a:t>
            </a:r>
            <a:r>
              <a:rPr lang="en-US" altLang="zh-CN" dirty="0"/>
              <a:t>=</a:t>
            </a:r>
            <a:r>
              <a:rPr lang="en-US" altLang="zh-CN" dirty="0" err="1"/>
              <a:t>scott</a:t>
            </a:r>
            <a:r>
              <a:rPr lang="en-US" altLang="zh-CN" dirty="0"/>
              <a:t>/</a:t>
            </a:r>
            <a:r>
              <a:rPr lang="en-US" altLang="zh-CN" dirty="0" err="1"/>
              <a:t>tiger@accp</a:t>
            </a:r>
            <a:r>
              <a:rPr lang="en-US" altLang="zh-CN" dirty="0"/>
              <a:t> tables=(</a:t>
            </a:r>
            <a:r>
              <a:rPr lang="en-US" altLang="zh-CN" dirty="0" err="1"/>
              <a:t>emp</a:t>
            </a:r>
            <a:r>
              <a:rPr lang="en-US" altLang="zh-CN" dirty="0"/>
              <a:t>) file=d:\e4.dmp </a:t>
            </a:r>
            <a:r>
              <a:rPr lang="en-US" altLang="zh-CN" dirty="0" smtClean="0"/>
              <a:t> direct=y </a:t>
            </a:r>
          </a:p>
          <a:p>
            <a:endParaRPr lang="zh-CN" altLang="zh-CN" dirty="0"/>
          </a:p>
          <a:p>
            <a:r>
              <a:rPr lang="en-US" altLang="zh-CN" dirty="0" smtClean="0"/>
              <a:t>--</a:t>
            </a:r>
            <a:r>
              <a:rPr lang="zh-CN" altLang="zh-CN" dirty="0" smtClean="0"/>
              <a:t>这种</a:t>
            </a:r>
            <a:r>
              <a:rPr lang="zh-CN" altLang="zh-CN" dirty="0"/>
              <a:t>方式比默认的常规方式速度要快，当数据量大时，可以考虑使用这样的方法。</a:t>
            </a:r>
          </a:p>
          <a:p>
            <a:r>
              <a:rPr lang="en-US" altLang="zh-CN" dirty="0" smtClean="0"/>
              <a:t>--</a:t>
            </a:r>
            <a:r>
              <a:rPr lang="zh-CN" altLang="zh-CN" dirty="0" smtClean="0"/>
              <a:t>这时</a:t>
            </a:r>
            <a:r>
              <a:rPr lang="zh-CN" altLang="zh-CN" dirty="0"/>
              <a:t>需要数据库的字符集要与客户端字符集完全一致，否则会报错</a:t>
            </a:r>
            <a:r>
              <a:rPr lang="en-US" altLang="zh-CN" dirty="0"/>
              <a:t>... </a:t>
            </a:r>
            <a:endParaRPr lang="zh-CN" altLang="zh-CN" dirty="0"/>
          </a:p>
        </p:txBody>
      </p:sp>
    </p:spTree>
    <p:extLst>
      <p:ext uri="{BB962C8B-B14F-4D97-AF65-F5344CB8AC3E}">
        <p14:creationId xmlns:p14="http://schemas.microsoft.com/office/powerpoint/2010/main" val="308806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556" y="476672"/>
            <a:ext cx="1726755" cy="523220"/>
          </a:xfrm>
          <a:prstGeom prst="rect">
            <a:avLst/>
          </a:prstGeom>
          <a:noFill/>
          <a:ln w="9525">
            <a:noFill/>
            <a:miter lim="800000"/>
            <a:headEnd/>
            <a:tailEnd/>
          </a:ln>
        </p:spPr>
        <p:txBody>
          <a:bodyPr anchor="b"/>
          <a:lstStyle/>
          <a:p>
            <a:r>
              <a:rPr lang="zh-CN" altLang="zh-CN" sz="2800" b="1" dirty="0">
                <a:solidFill>
                  <a:srgbClr val="FF6600"/>
                </a:solidFill>
              </a:rPr>
              <a:t>导出</a:t>
            </a:r>
            <a:r>
              <a:rPr lang="zh-CN" altLang="zh-CN" sz="2800" b="1" dirty="0" smtClean="0">
                <a:solidFill>
                  <a:srgbClr val="FF6600"/>
                </a:solidFill>
              </a:rPr>
              <a:t>方案</a:t>
            </a:r>
            <a:endParaRPr lang="zh-CN" altLang="zh-CN" sz="2800" b="1" dirty="0">
              <a:solidFill>
                <a:srgbClr val="FF6600"/>
              </a:solidFill>
            </a:endParaRPr>
          </a:p>
        </p:txBody>
      </p:sp>
      <p:sp>
        <p:nvSpPr>
          <p:cNvPr id="5" name="矩形 4"/>
          <p:cNvSpPr/>
          <p:nvPr/>
        </p:nvSpPr>
        <p:spPr>
          <a:xfrm>
            <a:off x="467544" y="1196752"/>
            <a:ext cx="7344816" cy="646331"/>
          </a:xfrm>
          <a:prstGeom prst="rect">
            <a:avLst/>
          </a:prstGeom>
        </p:spPr>
        <p:txBody>
          <a:bodyPr wrap="square">
            <a:spAutoFit/>
          </a:bodyPr>
          <a:lstStyle/>
          <a:p>
            <a:r>
              <a:rPr lang="zh-CN" altLang="zh-CN" dirty="0">
                <a:latin typeface="微软雅黑" pitchFamily="34" charset="-122"/>
                <a:ea typeface="微软雅黑" pitchFamily="34" charset="-122"/>
              </a:rPr>
              <a:t>导出方案是指使用</a:t>
            </a:r>
            <a:r>
              <a:rPr lang="en-US" altLang="zh-CN" dirty="0">
                <a:latin typeface="微软雅黑" pitchFamily="34" charset="-122"/>
                <a:ea typeface="微软雅黑" pitchFamily="34" charset="-122"/>
              </a:rPr>
              <a:t>export</a:t>
            </a:r>
            <a:r>
              <a:rPr lang="zh-CN" altLang="zh-CN" dirty="0">
                <a:latin typeface="微软雅黑" pitchFamily="34" charset="-122"/>
                <a:ea typeface="微软雅黑" pitchFamily="34" charset="-122"/>
              </a:rPr>
              <a:t>工具导出一个方案或是多个方案中的所有对象（表，索引，约束</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）和数据。并存放到文件中。</a:t>
            </a:r>
            <a:endParaRPr lang="zh-CN" altLang="en-US" dirty="0">
              <a:latin typeface="微软雅黑" pitchFamily="34" charset="-122"/>
              <a:ea typeface="微软雅黑" pitchFamily="34" charset="-122"/>
            </a:endParaRPr>
          </a:p>
        </p:txBody>
      </p:sp>
      <p:sp>
        <p:nvSpPr>
          <p:cNvPr id="6" name="矩形 5"/>
          <p:cNvSpPr/>
          <p:nvPr/>
        </p:nvSpPr>
        <p:spPr>
          <a:xfrm>
            <a:off x="472191" y="1988840"/>
            <a:ext cx="7344816" cy="1477328"/>
          </a:xfrm>
          <a:prstGeom prst="rect">
            <a:avLst/>
          </a:prstGeom>
          <a:ln w="19050">
            <a:solidFill>
              <a:srgbClr val="FF6600"/>
            </a:solidFill>
          </a:ln>
        </p:spPr>
        <p:txBody>
          <a:bodyPr wrap="square">
            <a:spAutoFit/>
          </a:bodyPr>
          <a:lstStyle/>
          <a:p>
            <a:pPr marL="342900" indent="-342900">
              <a:buAutoNum type="arabicPeriod"/>
            </a:pPr>
            <a:r>
              <a:rPr lang="zh-CN" altLang="zh-CN" b="1" dirty="0" smtClean="0"/>
              <a:t>导出</a:t>
            </a:r>
            <a:r>
              <a:rPr lang="zh-CN" altLang="zh-CN" b="1" dirty="0"/>
              <a:t>自己的方案 </a:t>
            </a:r>
            <a:endParaRPr lang="en-US" altLang="zh-CN" b="1" dirty="0" smtClean="0"/>
          </a:p>
          <a:p>
            <a:endParaRPr lang="en-US" altLang="zh-CN" b="1" dirty="0" smtClean="0"/>
          </a:p>
          <a:p>
            <a:r>
              <a:rPr lang="en-US" altLang="zh-CN" dirty="0" err="1"/>
              <a:t>exp</a:t>
            </a:r>
            <a:r>
              <a:rPr lang="en-US" altLang="zh-CN" dirty="0"/>
              <a:t> </a:t>
            </a:r>
            <a:r>
              <a:rPr lang="en-US" altLang="zh-CN" dirty="0" err="1"/>
              <a:t>userid</a:t>
            </a:r>
            <a:r>
              <a:rPr lang="en-US" altLang="zh-CN" dirty="0"/>
              <a:t>=</a:t>
            </a:r>
            <a:r>
              <a:rPr lang="zh-CN" altLang="en-US" dirty="0"/>
              <a:t>用户名</a:t>
            </a:r>
            <a:r>
              <a:rPr lang="en-US" altLang="zh-CN" dirty="0"/>
              <a:t>/</a:t>
            </a:r>
            <a:r>
              <a:rPr lang="zh-CN" altLang="en-US" dirty="0"/>
              <a:t>密码</a:t>
            </a:r>
            <a:r>
              <a:rPr lang="en-US" altLang="zh-CN" dirty="0"/>
              <a:t>@</a:t>
            </a:r>
            <a:r>
              <a:rPr lang="zh-CN" altLang="en-US" dirty="0"/>
              <a:t>数据库实例名 </a:t>
            </a:r>
            <a:r>
              <a:rPr lang="en-US" altLang="zh-CN" dirty="0" smtClean="0"/>
              <a:t>owner=</a:t>
            </a:r>
            <a:r>
              <a:rPr lang="zh-CN" altLang="en-US" dirty="0" smtClean="0"/>
              <a:t>所有者 </a:t>
            </a:r>
            <a:r>
              <a:rPr lang="en-US" altLang="zh-CN" dirty="0" smtClean="0"/>
              <a:t>file</a:t>
            </a:r>
            <a:r>
              <a:rPr lang="en-US" altLang="zh-CN" dirty="0"/>
              <a:t>=</a:t>
            </a:r>
            <a:r>
              <a:rPr lang="zh-CN" altLang="en-US" dirty="0"/>
              <a:t>备份</a:t>
            </a:r>
            <a:r>
              <a:rPr lang="zh-CN" altLang="en-US" dirty="0" smtClean="0"/>
              <a:t>路径</a:t>
            </a:r>
            <a:endParaRPr lang="en-US" altLang="zh-CN" dirty="0" smtClean="0"/>
          </a:p>
          <a:p>
            <a:endParaRPr lang="zh-CN" altLang="zh-CN" dirty="0"/>
          </a:p>
          <a:p>
            <a:r>
              <a:rPr lang="en-US" altLang="zh-CN" dirty="0" err="1"/>
              <a:t>exp</a:t>
            </a:r>
            <a:r>
              <a:rPr lang="en-US" altLang="zh-CN" dirty="0"/>
              <a:t> </a:t>
            </a:r>
            <a:r>
              <a:rPr lang="en-US" altLang="zh-CN" dirty="0" err="1"/>
              <a:t>userid</a:t>
            </a:r>
            <a:r>
              <a:rPr lang="en-US" altLang="zh-CN" dirty="0"/>
              <a:t>=</a:t>
            </a:r>
            <a:r>
              <a:rPr lang="en-US" altLang="zh-CN" dirty="0" err="1"/>
              <a:t>scott</a:t>
            </a:r>
            <a:r>
              <a:rPr lang="en-US" altLang="zh-CN" dirty="0"/>
              <a:t>/</a:t>
            </a:r>
            <a:r>
              <a:rPr lang="en-US" altLang="zh-CN" dirty="0" err="1"/>
              <a:t>tiger@myorcl</a:t>
            </a:r>
            <a:r>
              <a:rPr lang="en-US" altLang="zh-CN" dirty="0"/>
              <a:t> </a:t>
            </a:r>
            <a:r>
              <a:rPr lang="en-US" altLang="zh-CN" dirty="0" smtClean="0"/>
              <a:t> owner=</a:t>
            </a:r>
            <a:r>
              <a:rPr lang="en-US" altLang="zh-CN" dirty="0" err="1" smtClean="0"/>
              <a:t>scott</a:t>
            </a:r>
            <a:r>
              <a:rPr lang="en-US" altLang="zh-CN" dirty="0" smtClean="0"/>
              <a:t>  </a:t>
            </a:r>
            <a:r>
              <a:rPr lang="en-US" altLang="zh-CN" dirty="0"/>
              <a:t>file=d:\scott.dmp </a:t>
            </a:r>
            <a:endParaRPr lang="zh-CN" altLang="zh-CN" dirty="0"/>
          </a:p>
        </p:txBody>
      </p:sp>
      <p:sp>
        <p:nvSpPr>
          <p:cNvPr id="7" name="矩形 6"/>
          <p:cNvSpPr/>
          <p:nvPr/>
        </p:nvSpPr>
        <p:spPr>
          <a:xfrm>
            <a:off x="466028" y="3764837"/>
            <a:ext cx="7808646" cy="2862322"/>
          </a:xfrm>
          <a:prstGeom prst="rect">
            <a:avLst/>
          </a:prstGeom>
          <a:ln w="19050">
            <a:solidFill>
              <a:srgbClr val="FF6600"/>
            </a:solidFill>
          </a:ln>
        </p:spPr>
        <p:txBody>
          <a:bodyPr wrap="square">
            <a:spAutoFit/>
          </a:bodyPr>
          <a:lstStyle/>
          <a:p>
            <a:r>
              <a:rPr lang="en-US" altLang="zh-CN" b="1" dirty="0"/>
              <a:t>2. </a:t>
            </a:r>
            <a:r>
              <a:rPr lang="zh-CN" altLang="zh-CN" b="1" dirty="0"/>
              <a:t>导出其它方案 </a:t>
            </a:r>
            <a:endParaRPr lang="zh-CN" altLang="zh-CN" dirty="0"/>
          </a:p>
          <a:p>
            <a:r>
              <a:rPr lang="zh-CN" altLang="zh-CN" dirty="0"/>
              <a:t>如果用户要导出其它方案，则需要</a:t>
            </a:r>
            <a:r>
              <a:rPr lang="en-US" altLang="zh-CN" dirty="0" err="1"/>
              <a:t>dba</a:t>
            </a:r>
            <a:r>
              <a:rPr lang="zh-CN" altLang="zh-CN" dirty="0"/>
              <a:t>的权限或是</a:t>
            </a:r>
            <a:r>
              <a:rPr lang="en-US" altLang="zh-CN" dirty="0" err="1"/>
              <a:t>exp_full_database</a:t>
            </a:r>
            <a:r>
              <a:rPr lang="zh-CN" altLang="zh-CN" dirty="0"/>
              <a:t>的权限， </a:t>
            </a:r>
          </a:p>
          <a:p>
            <a:r>
              <a:rPr lang="zh-CN" altLang="zh-CN" dirty="0"/>
              <a:t>比如</a:t>
            </a:r>
            <a:r>
              <a:rPr lang="en-US" altLang="zh-CN" dirty="0"/>
              <a:t>system</a:t>
            </a:r>
            <a:r>
              <a:rPr lang="zh-CN" altLang="zh-CN" dirty="0"/>
              <a:t>用户就可以导出任何方案 </a:t>
            </a:r>
            <a:endParaRPr lang="en-US" altLang="zh-CN" dirty="0" smtClean="0"/>
          </a:p>
          <a:p>
            <a:endParaRPr lang="en-US" altLang="zh-CN" dirty="0" smtClean="0"/>
          </a:p>
          <a:p>
            <a:r>
              <a:rPr lang="en-US" altLang="zh-CN" dirty="0" err="1"/>
              <a:t>exp</a:t>
            </a:r>
            <a:r>
              <a:rPr lang="en-US" altLang="zh-CN" dirty="0"/>
              <a:t> </a:t>
            </a:r>
            <a:r>
              <a:rPr lang="en-US" altLang="zh-CN" dirty="0" err="1"/>
              <a:t>userid</a:t>
            </a:r>
            <a:r>
              <a:rPr lang="en-US" altLang="zh-CN" dirty="0"/>
              <a:t>=</a:t>
            </a:r>
            <a:r>
              <a:rPr lang="zh-CN" altLang="en-US" dirty="0"/>
              <a:t>用户名</a:t>
            </a:r>
            <a:r>
              <a:rPr lang="en-US" altLang="zh-CN" dirty="0"/>
              <a:t>/</a:t>
            </a:r>
            <a:r>
              <a:rPr lang="zh-CN" altLang="en-US" dirty="0"/>
              <a:t>密码</a:t>
            </a:r>
            <a:r>
              <a:rPr lang="en-US" altLang="zh-CN" dirty="0"/>
              <a:t>@</a:t>
            </a:r>
            <a:r>
              <a:rPr lang="zh-CN" altLang="en-US" dirty="0"/>
              <a:t>数据库实例名 </a:t>
            </a:r>
            <a:r>
              <a:rPr lang="en-US" altLang="zh-CN" dirty="0"/>
              <a:t>owner</a:t>
            </a:r>
            <a:r>
              <a:rPr lang="en-US" altLang="zh-CN" dirty="0" smtClean="0"/>
              <a:t>=</a:t>
            </a:r>
            <a:r>
              <a:rPr lang="zh-CN" altLang="en-US" dirty="0" smtClean="0"/>
              <a:t>（所有者</a:t>
            </a:r>
            <a:r>
              <a:rPr lang="en-US" altLang="zh-CN" dirty="0" smtClean="0"/>
              <a:t>1</a:t>
            </a:r>
            <a:r>
              <a:rPr lang="zh-CN" altLang="en-US" dirty="0" smtClean="0"/>
              <a:t>，所有者</a:t>
            </a:r>
            <a:r>
              <a:rPr lang="en-US" altLang="zh-CN" dirty="0" smtClean="0"/>
              <a:t>2</a:t>
            </a:r>
            <a:r>
              <a:rPr lang="zh-CN" altLang="en-US" dirty="0" smtClean="0"/>
              <a:t>）</a:t>
            </a:r>
            <a:r>
              <a:rPr lang="en-US" altLang="zh-CN" dirty="0" smtClean="0"/>
              <a:t> </a:t>
            </a:r>
            <a:r>
              <a:rPr lang="zh-CN" altLang="en-US" dirty="0" smtClean="0"/>
              <a:t> </a:t>
            </a:r>
            <a:r>
              <a:rPr lang="en-US" altLang="zh-CN" dirty="0"/>
              <a:t>file=</a:t>
            </a:r>
            <a:r>
              <a:rPr lang="zh-CN" altLang="en-US" dirty="0"/>
              <a:t>备份路径</a:t>
            </a:r>
            <a:endParaRPr lang="en-US" altLang="zh-CN" dirty="0"/>
          </a:p>
          <a:p>
            <a:endParaRPr lang="zh-CN" altLang="zh-CN" dirty="0"/>
          </a:p>
          <a:p>
            <a:r>
              <a:rPr lang="zh-CN" altLang="en-US" dirty="0" smtClean="0"/>
              <a:t>例：</a:t>
            </a:r>
            <a:r>
              <a:rPr lang="en-US" altLang="zh-CN" dirty="0" err="1" smtClean="0"/>
              <a:t>exp</a:t>
            </a:r>
            <a:r>
              <a:rPr lang="en-US" altLang="zh-CN" dirty="0" smtClean="0"/>
              <a:t> </a:t>
            </a:r>
            <a:r>
              <a:rPr lang="en-US" altLang="zh-CN" dirty="0" err="1"/>
              <a:t>userid</a:t>
            </a:r>
            <a:r>
              <a:rPr lang="en-US" altLang="zh-CN" dirty="0"/>
              <a:t>=system/</a:t>
            </a:r>
            <a:r>
              <a:rPr lang="en-US" altLang="zh-CN" dirty="0" err="1"/>
              <a:t>manager@myorcl</a:t>
            </a:r>
            <a:r>
              <a:rPr lang="en-US" altLang="zh-CN" dirty="0"/>
              <a:t> </a:t>
            </a:r>
            <a:r>
              <a:rPr lang="en-US" altLang="zh-CN" dirty="0" smtClean="0"/>
              <a:t> owner</a:t>
            </a:r>
            <a:r>
              <a:rPr lang="en-US" altLang="zh-CN" dirty="0"/>
              <a:t>=(</a:t>
            </a:r>
            <a:r>
              <a:rPr lang="en-US" altLang="zh-CN" dirty="0" err="1"/>
              <a:t>system,scott</a:t>
            </a:r>
            <a:r>
              <a:rPr lang="en-US" altLang="zh-CN" dirty="0"/>
              <a:t>) </a:t>
            </a:r>
            <a:endParaRPr lang="zh-CN" altLang="zh-CN" dirty="0"/>
          </a:p>
          <a:p>
            <a:r>
              <a:rPr lang="en-US" altLang="zh-CN" dirty="0"/>
              <a:t>file=d:\system.dmp </a:t>
            </a:r>
            <a:endParaRPr lang="en-US" altLang="zh-CN" dirty="0" smtClean="0"/>
          </a:p>
          <a:p>
            <a:r>
              <a:rPr lang="zh-CN" altLang="en-US" dirty="0" smtClean="0"/>
              <a:t>如果用户权限够大，则可一次性导出多个用户的方案，如</a:t>
            </a:r>
            <a:r>
              <a:rPr lang="en-US" altLang="zh-CN" dirty="0" smtClean="0"/>
              <a:t>system</a:t>
            </a:r>
            <a:r>
              <a:rPr lang="zh-CN" altLang="en-US" dirty="0" smtClean="0"/>
              <a:t>。</a:t>
            </a:r>
            <a:endParaRPr lang="zh-CN" altLang="zh-CN" dirty="0"/>
          </a:p>
        </p:txBody>
      </p:sp>
    </p:spTree>
    <p:extLst>
      <p:ext uri="{BB962C8B-B14F-4D97-AF65-F5344CB8AC3E}">
        <p14:creationId xmlns:p14="http://schemas.microsoft.com/office/powerpoint/2010/main" val="239922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476672"/>
            <a:ext cx="1988045" cy="523220"/>
          </a:xfrm>
          <a:prstGeom prst="rect">
            <a:avLst/>
          </a:prstGeom>
          <a:noFill/>
          <a:ln w="9525">
            <a:noFill/>
            <a:miter lim="800000"/>
            <a:headEnd/>
            <a:tailEnd/>
          </a:ln>
        </p:spPr>
        <p:txBody>
          <a:bodyPr anchor="b"/>
          <a:lstStyle/>
          <a:p>
            <a:r>
              <a:rPr lang="zh-CN" altLang="zh-CN" sz="2800" b="1" dirty="0">
                <a:solidFill>
                  <a:srgbClr val="FF6600"/>
                </a:solidFill>
              </a:rPr>
              <a:t>导出数据库</a:t>
            </a:r>
            <a:endParaRPr lang="zh-CN" altLang="en-US" sz="2800" b="1" dirty="0">
              <a:solidFill>
                <a:srgbClr val="FF6600"/>
              </a:solidFill>
            </a:endParaRPr>
          </a:p>
        </p:txBody>
      </p:sp>
      <p:sp>
        <p:nvSpPr>
          <p:cNvPr id="5" name="矩形 4"/>
          <p:cNvSpPr/>
          <p:nvPr/>
        </p:nvSpPr>
        <p:spPr>
          <a:xfrm>
            <a:off x="467544" y="1309936"/>
            <a:ext cx="7488832" cy="646331"/>
          </a:xfrm>
          <a:prstGeom prst="rect">
            <a:avLst/>
          </a:prstGeom>
        </p:spPr>
        <p:txBody>
          <a:bodyPr wrap="square">
            <a:spAutoFit/>
          </a:bodyPr>
          <a:lstStyle/>
          <a:p>
            <a:r>
              <a:rPr lang="zh-CN" altLang="zh-CN" b="1" dirty="0">
                <a:latin typeface="微软雅黑" pitchFamily="34" charset="-122"/>
                <a:ea typeface="微软雅黑" pitchFamily="34" charset="-122"/>
              </a:rPr>
              <a:t>导出数据库</a:t>
            </a:r>
            <a:r>
              <a:rPr lang="zh-CN" altLang="zh-CN" dirty="0">
                <a:latin typeface="微软雅黑" pitchFamily="34" charset="-122"/>
                <a:ea typeface="微软雅黑" pitchFamily="34" charset="-122"/>
              </a:rPr>
              <a:t>是指利用</a:t>
            </a:r>
            <a:r>
              <a:rPr lang="en-US" altLang="zh-CN" dirty="0">
                <a:latin typeface="微软雅黑" pitchFamily="34" charset="-122"/>
                <a:ea typeface="微软雅黑" pitchFamily="34" charset="-122"/>
              </a:rPr>
              <a:t>export</a:t>
            </a:r>
            <a:r>
              <a:rPr lang="zh-CN" altLang="zh-CN" dirty="0">
                <a:latin typeface="微软雅黑" pitchFamily="34" charset="-122"/>
                <a:ea typeface="微软雅黑" pitchFamily="34" charset="-122"/>
              </a:rPr>
              <a:t>导出所有数据库中的对象及数据，要求该用户具有</a:t>
            </a:r>
            <a:r>
              <a:rPr lang="en-US" altLang="zh-CN" dirty="0" err="1">
                <a:latin typeface="微软雅黑" pitchFamily="34" charset="-122"/>
                <a:ea typeface="微软雅黑" pitchFamily="34" charset="-122"/>
              </a:rPr>
              <a:t>dba</a:t>
            </a:r>
            <a:r>
              <a:rPr lang="zh-CN" altLang="zh-CN" dirty="0">
                <a:latin typeface="微软雅黑" pitchFamily="34" charset="-122"/>
                <a:ea typeface="微软雅黑" pitchFamily="34" charset="-122"/>
              </a:rPr>
              <a:t>的权限或者是</a:t>
            </a:r>
            <a:r>
              <a:rPr lang="en-US" altLang="zh-CN" dirty="0" err="1">
                <a:latin typeface="微软雅黑" pitchFamily="34" charset="-122"/>
                <a:ea typeface="微软雅黑" pitchFamily="34" charset="-122"/>
              </a:rPr>
              <a:t>exp_full_database</a:t>
            </a:r>
            <a:r>
              <a:rPr lang="zh-CN" altLang="zh-CN" dirty="0">
                <a:latin typeface="微软雅黑" pitchFamily="34" charset="-122"/>
                <a:ea typeface="微软雅黑" pitchFamily="34" charset="-122"/>
              </a:rPr>
              <a:t>权限 </a:t>
            </a:r>
          </a:p>
        </p:txBody>
      </p:sp>
      <p:sp>
        <p:nvSpPr>
          <p:cNvPr id="6" name="矩形 5"/>
          <p:cNvSpPr/>
          <p:nvPr/>
        </p:nvSpPr>
        <p:spPr>
          <a:xfrm>
            <a:off x="467544" y="2132856"/>
            <a:ext cx="7488832" cy="1754326"/>
          </a:xfrm>
          <a:prstGeom prst="rect">
            <a:avLst/>
          </a:prstGeom>
          <a:ln w="19050">
            <a:solidFill>
              <a:srgbClr val="FF6600"/>
            </a:solidFill>
          </a:ln>
        </p:spPr>
        <p:txBody>
          <a:bodyPr wrap="square">
            <a:spAutoFit/>
          </a:bodyPr>
          <a:lstStyle/>
          <a:p>
            <a:r>
              <a:rPr lang="zh-CN" altLang="zh-CN" b="1" dirty="0"/>
              <a:t>增量备份（好处是第一次备份后，第二次备份就快很多了） </a:t>
            </a:r>
            <a:endParaRPr lang="zh-CN" altLang="zh-CN" dirty="0"/>
          </a:p>
          <a:p>
            <a:r>
              <a:rPr lang="en-US" altLang="zh-CN" dirty="0" err="1"/>
              <a:t>exp</a:t>
            </a:r>
            <a:r>
              <a:rPr lang="en-US" altLang="zh-CN" dirty="0"/>
              <a:t> </a:t>
            </a:r>
            <a:r>
              <a:rPr lang="en-US" altLang="zh-CN" dirty="0" err="1"/>
              <a:t>userid</a:t>
            </a:r>
            <a:r>
              <a:rPr lang="en-US" altLang="zh-CN" dirty="0"/>
              <a:t>=system/</a:t>
            </a:r>
            <a:r>
              <a:rPr lang="en-US" altLang="zh-CN" dirty="0" err="1"/>
              <a:t>manager@myorcl</a:t>
            </a:r>
            <a:r>
              <a:rPr lang="en-US" altLang="zh-CN" dirty="0"/>
              <a:t> </a:t>
            </a:r>
            <a:r>
              <a:rPr lang="en-US" altLang="zh-CN" dirty="0" smtClean="0"/>
              <a:t> full=y   </a:t>
            </a:r>
            <a:r>
              <a:rPr lang="en-US" altLang="zh-CN" dirty="0" err="1"/>
              <a:t>inctype</a:t>
            </a:r>
            <a:r>
              <a:rPr lang="en-US" altLang="zh-CN" dirty="0"/>
              <a:t>=complete </a:t>
            </a:r>
            <a:endParaRPr lang="zh-CN" altLang="zh-CN" dirty="0"/>
          </a:p>
          <a:p>
            <a:r>
              <a:rPr lang="en-US" altLang="zh-CN" dirty="0"/>
              <a:t>file=d:\all.dmp </a:t>
            </a:r>
            <a:endParaRPr lang="en-US" altLang="zh-CN" dirty="0" smtClean="0"/>
          </a:p>
          <a:p>
            <a:endParaRPr lang="en-US" altLang="zh-CN" dirty="0"/>
          </a:p>
          <a:p>
            <a:r>
              <a:rPr lang="en-US" altLang="zh-CN" dirty="0" smtClean="0"/>
              <a:t>--</a:t>
            </a:r>
            <a:r>
              <a:rPr lang="en-US" altLang="zh-CN" dirty="0"/>
              <a:t>full=y</a:t>
            </a:r>
            <a:r>
              <a:rPr lang="zh-CN" altLang="en-US" dirty="0"/>
              <a:t>： 用于指定执行导出操作的</a:t>
            </a:r>
            <a:r>
              <a:rPr lang="zh-CN" altLang="en-US" dirty="0" smtClean="0"/>
              <a:t>数据库</a:t>
            </a:r>
            <a:endParaRPr lang="en-US" altLang="zh-CN" dirty="0" smtClean="0"/>
          </a:p>
          <a:p>
            <a:r>
              <a:rPr lang="en-US" altLang="zh-CN" dirty="0" smtClean="0"/>
              <a:t>--</a:t>
            </a:r>
            <a:r>
              <a:rPr lang="zh-CN" altLang="en-US" dirty="0" smtClean="0"/>
              <a:t> </a:t>
            </a:r>
            <a:r>
              <a:rPr lang="en-US" altLang="zh-CN" dirty="0" err="1"/>
              <a:t>inctype</a:t>
            </a:r>
            <a:r>
              <a:rPr lang="zh-CN" altLang="en-US" dirty="0"/>
              <a:t>： 用于指定执行导出操作的增量类型</a:t>
            </a:r>
            <a:endParaRPr lang="zh-CN" altLang="zh-CN" dirty="0"/>
          </a:p>
        </p:txBody>
      </p:sp>
    </p:spTree>
    <p:extLst>
      <p:ext uri="{BB962C8B-B14F-4D97-AF65-F5344CB8AC3E}">
        <p14:creationId xmlns:p14="http://schemas.microsoft.com/office/powerpoint/2010/main" val="53860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359078"/>
            <a:ext cx="1005403" cy="523220"/>
          </a:xfrm>
          <a:prstGeom prst="rect">
            <a:avLst/>
          </a:prstGeom>
          <a:noFill/>
          <a:ln w="9525">
            <a:noFill/>
            <a:miter lim="800000"/>
            <a:headEnd/>
            <a:tailEnd/>
          </a:ln>
        </p:spPr>
        <p:txBody>
          <a:bodyPr anchor="b"/>
          <a:lstStyle/>
          <a:p>
            <a:r>
              <a:rPr lang="zh-CN" altLang="zh-CN" sz="2800" b="1" dirty="0">
                <a:solidFill>
                  <a:srgbClr val="FF6600"/>
                </a:solidFill>
              </a:rPr>
              <a:t>导入 </a:t>
            </a:r>
          </a:p>
        </p:txBody>
      </p:sp>
      <p:sp>
        <p:nvSpPr>
          <p:cNvPr id="5" name="矩形 4"/>
          <p:cNvSpPr/>
          <p:nvPr/>
        </p:nvSpPr>
        <p:spPr>
          <a:xfrm>
            <a:off x="539552" y="1268760"/>
            <a:ext cx="7200800" cy="646331"/>
          </a:xfrm>
          <a:prstGeom prst="rect">
            <a:avLst/>
          </a:prstGeom>
          <a:ln w="19050">
            <a:solidFill>
              <a:srgbClr val="FF6600"/>
            </a:solidFill>
          </a:ln>
        </p:spPr>
        <p:txBody>
          <a:bodyPr wrap="square">
            <a:spAutoFit/>
          </a:bodyPr>
          <a:lstStyle/>
          <a:p>
            <a:r>
              <a:rPr lang="en-US" altLang="zh-CN" b="1" dirty="0"/>
              <a:t>1. </a:t>
            </a:r>
            <a:r>
              <a:rPr lang="zh-CN" altLang="zh-CN" b="1" dirty="0"/>
              <a:t>导入自己的表 </a:t>
            </a:r>
            <a:endParaRPr lang="zh-CN" altLang="zh-CN" dirty="0"/>
          </a:p>
          <a:p>
            <a:r>
              <a:rPr lang="en-US" altLang="zh-CN" dirty="0"/>
              <a:t>imp </a:t>
            </a:r>
            <a:r>
              <a:rPr lang="en-US" altLang="zh-CN" dirty="0" err="1"/>
              <a:t>userid</a:t>
            </a:r>
            <a:r>
              <a:rPr lang="en-US" altLang="zh-CN" dirty="0"/>
              <a:t>=</a:t>
            </a:r>
            <a:r>
              <a:rPr lang="en-US" altLang="zh-CN" dirty="0" err="1"/>
              <a:t>scott</a:t>
            </a:r>
            <a:r>
              <a:rPr lang="en-US" altLang="zh-CN" dirty="0"/>
              <a:t>/</a:t>
            </a:r>
            <a:r>
              <a:rPr lang="en-US" altLang="zh-CN" dirty="0" err="1"/>
              <a:t>tiger@myorcl</a:t>
            </a:r>
            <a:r>
              <a:rPr lang="en-US" altLang="zh-CN" dirty="0"/>
              <a:t> tables=(</a:t>
            </a:r>
            <a:r>
              <a:rPr lang="en-US" altLang="zh-CN" dirty="0" err="1"/>
              <a:t>emp</a:t>
            </a:r>
            <a:r>
              <a:rPr lang="en-US" altLang="zh-CN" dirty="0"/>
              <a:t>) file=d:\xx.dmp </a:t>
            </a:r>
            <a:endParaRPr lang="zh-CN" altLang="zh-CN" dirty="0"/>
          </a:p>
        </p:txBody>
      </p:sp>
      <p:sp>
        <p:nvSpPr>
          <p:cNvPr id="6" name="矩形 5"/>
          <p:cNvSpPr/>
          <p:nvPr/>
        </p:nvSpPr>
        <p:spPr>
          <a:xfrm>
            <a:off x="509495" y="2204864"/>
            <a:ext cx="7220838" cy="1200329"/>
          </a:xfrm>
          <a:prstGeom prst="rect">
            <a:avLst/>
          </a:prstGeom>
          <a:ln w="19050">
            <a:solidFill>
              <a:srgbClr val="FF6600"/>
            </a:solidFill>
          </a:ln>
        </p:spPr>
        <p:txBody>
          <a:bodyPr wrap="square">
            <a:spAutoFit/>
          </a:bodyPr>
          <a:lstStyle/>
          <a:p>
            <a:r>
              <a:rPr lang="en-US" altLang="zh-CN" b="1" dirty="0"/>
              <a:t>2. </a:t>
            </a:r>
            <a:r>
              <a:rPr lang="zh-CN" altLang="zh-CN" b="1" dirty="0"/>
              <a:t>导入表到其它用户</a:t>
            </a:r>
            <a:r>
              <a:rPr lang="zh-CN" altLang="zh-CN" dirty="0"/>
              <a:t> </a:t>
            </a:r>
          </a:p>
          <a:p>
            <a:r>
              <a:rPr lang="zh-CN" altLang="zh-CN" dirty="0"/>
              <a:t>要求该用户具有</a:t>
            </a:r>
            <a:r>
              <a:rPr lang="en-US" altLang="zh-CN" dirty="0" err="1"/>
              <a:t>dba</a:t>
            </a:r>
            <a:r>
              <a:rPr lang="zh-CN" altLang="zh-CN" dirty="0"/>
              <a:t>的权限，或是</a:t>
            </a:r>
            <a:r>
              <a:rPr lang="en-US" altLang="zh-CN" dirty="0" err="1"/>
              <a:t>imp_full_database</a:t>
            </a:r>
            <a:r>
              <a:rPr lang="en-US" altLang="zh-CN" dirty="0"/>
              <a:t> </a:t>
            </a:r>
            <a:endParaRPr lang="zh-CN" altLang="zh-CN" dirty="0"/>
          </a:p>
          <a:p>
            <a:r>
              <a:rPr lang="en-US" altLang="zh-CN" dirty="0"/>
              <a:t>imp </a:t>
            </a:r>
            <a:r>
              <a:rPr lang="en-US" altLang="zh-CN" dirty="0" err="1"/>
              <a:t>userid</a:t>
            </a:r>
            <a:r>
              <a:rPr lang="en-US" altLang="zh-CN" dirty="0"/>
              <a:t>=system/</a:t>
            </a:r>
            <a:r>
              <a:rPr lang="en-US" altLang="zh-CN" dirty="0" err="1"/>
              <a:t>tiger@myorcl</a:t>
            </a:r>
            <a:r>
              <a:rPr lang="en-US" altLang="zh-CN" dirty="0"/>
              <a:t> </a:t>
            </a:r>
            <a:r>
              <a:rPr lang="en-US" altLang="zh-CN" dirty="0" smtClean="0"/>
              <a:t> tables</a:t>
            </a:r>
            <a:r>
              <a:rPr lang="en-US" altLang="zh-CN" dirty="0"/>
              <a:t>=(</a:t>
            </a:r>
            <a:r>
              <a:rPr lang="en-US" altLang="zh-CN" dirty="0" err="1"/>
              <a:t>emp</a:t>
            </a:r>
            <a:r>
              <a:rPr lang="en-US" altLang="zh-CN" dirty="0"/>
              <a:t>) </a:t>
            </a:r>
            <a:r>
              <a:rPr lang="en-US" altLang="zh-CN" dirty="0" smtClean="0"/>
              <a:t> file=d</a:t>
            </a:r>
            <a:r>
              <a:rPr lang="en-US" altLang="zh-CN" dirty="0"/>
              <a:t>:\xx.dmp </a:t>
            </a:r>
            <a:r>
              <a:rPr lang="en-US" altLang="zh-CN" dirty="0" err="1" smtClean="0"/>
              <a:t>touser</a:t>
            </a:r>
            <a:r>
              <a:rPr lang="en-US" altLang="zh-CN" dirty="0" smtClean="0"/>
              <a:t>=</a:t>
            </a:r>
            <a:r>
              <a:rPr lang="en-US" altLang="zh-CN" dirty="0" err="1" smtClean="0"/>
              <a:t>scott</a:t>
            </a:r>
            <a:endParaRPr lang="zh-CN" altLang="zh-CN" dirty="0"/>
          </a:p>
        </p:txBody>
      </p:sp>
      <p:sp>
        <p:nvSpPr>
          <p:cNvPr id="7" name="矩形 6"/>
          <p:cNvSpPr/>
          <p:nvPr/>
        </p:nvSpPr>
        <p:spPr>
          <a:xfrm>
            <a:off x="519514" y="3717032"/>
            <a:ext cx="7200800" cy="923330"/>
          </a:xfrm>
          <a:prstGeom prst="rect">
            <a:avLst/>
          </a:prstGeom>
          <a:ln w="19050">
            <a:solidFill>
              <a:srgbClr val="FF6600"/>
            </a:solidFill>
          </a:ln>
        </p:spPr>
        <p:txBody>
          <a:bodyPr wrap="square">
            <a:spAutoFit/>
          </a:bodyPr>
          <a:lstStyle/>
          <a:p>
            <a:r>
              <a:rPr lang="en-US" altLang="zh-CN" b="1" dirty="0"/>
              <a:t>3. </a:t>
            </a:r>
            <a:r>
              <a:rPr lang="zh-CN" altLang="zh-CN" b="1" dirty="0"/>
              <a:t>导入表的结构 </a:t>
            </a:r>
            <a:endParaRPr lang="zh-CN" altLang="zh-CN" dirty="0"/>
          </a:p>
          <a:p>
            <a:r>
              <a:rPr lang="zh-CN" altLang="zh-CN" dirty="0"/>
              <a:t>只导入表的结构而不导入数据 </a:t>
            </a:r>
          </a:p>
          <a:p>
            <a:r>
              <a:rPr lang="en-US" altLang="zh-CN" dirty="0"/>
              <a:t>imp </a:t>
            </a:r>
            <a:r>
              <a:rPr lang="en-US" altLang="zh-CN" dirty="0" err="1"/>
              <a:t>userid</a:t>
            </a:r>
            <a:r>
              <a:rPr lang="en-US" altLang="zh-CN" dirty="0"/>
              <a:t>=</a:t>
            </a:r>
            <a:r>
              <a:rPr lang="en-US" altLang="zh-CN" dirty="0" err="1"/>
              <a:t>scott</a:t>
            </a:r>
            <a:r>
              <a:rPr lang="en-US" altLang="zh-CN" dirty="0"/>
              <a:t>/</a:t>
            </a:r>
            <a:r>
              <a:rPr lang="en-US" altLang="zh-CN" dirty="0" err="1"/>
              <a:t>tiger@myorcl</a:t>
            </a:r>
            <a:r>
              <a:rPr lang="en-US" altLang="zh-CN" dirty="0"/>
              <a:t> tables=(</a:t>
            </a:r>
            <a:r>
              <a:rPr lang="en-US" altLang="zh-CN" dirty="0" err="1"/>
              <a:t>emp</a:t>
            </a:r>
            <a:r>
              <a:rPr lang="en-US" altLang="zh-CN" dirty="0"/>
              <a:t>) file=d:\xx.dmp rows=n </a:t>
            </a:r>
            <a:endParaRPr lang="zh-CN" altLang="zh-CN" dirty="0"/>
          </a:p>
        </p:txBody>
      </p:sp>
      <p:sp>
        <p:nvSpPr>
          <p:cNvPr id="8" name="矩形 7"/>
          <p:cNvSpPr/>
          <p:nvPr/>
        </p:nvSpPr>
        <p:spPr>
          <a:xfrm>
            <a:off x="519514" y="5085184"/>
            <a:ext cx="7200800" cy="923330"/>
          </a:xfrm>
          <a:prstGeom prst="rect">
            <a:avLst/>
          </a:prstGeom>
          <a:ln w="19050">
            <a:solidFill>
              <a:srgbClr val="FF6600"/>
            </a:solidFill>
          </a:ln>
        </p:spPr>
        <p:txBody>
          <a:bodyPr wrap="square">
            <a:spAutoFit/>
          </a:bodyPr>
          <a:lstStyle/>
          <a:p>
            <a:r>
              <a:rPr lang="en-US" altLang="zh-CN" b="1" dirty="0"/>
              <a:t>4. </a:t>
            </a:r>
            <a:r>
              <a:rPr lang="zh-CN" altLang="zh-CN" b="1" dirty="0"/>
              <a:t>导入数据 </a:t>
            </a:r>
            <a:endParaRPr lang="zh-CN" altLang="zh-CN" dirty="0"/>
          </a:p>
          <a:p>
            <a:r>
              <a:rPr lang="zh-CN" altLang="zh-CN" dirty="0"/>
              <a:t>如果对象（如比表）已经存在可以只导入表的数据 </a:t>
            </a:r>
          </a:p>
          <a:p>
            <a:r>
              <a:rPr lang="en-US" altLang="zh-CN" dirty="0"/>
              <a:t>imp </a:t>
            </a:r>
            <a:r>
              <a:rPr lang="en-US" altLang="zh-CN" dirty="0" err="1"/>
              <a:t>userid</a:t>
            </a:r>
            <a:r>
              <a:rPr lang="en-US" altLang="zh-CN" dirty="0"/>
              <a:t>=</a:t>
            </a:r>
            <a:r>
              <a:rPr lang="en-US" altLang="zh-CN" dirty="0" err="1"/>
              <a:t>scott</a:t>
            </a:r>
            <a:r>
              <a:rPr lang="en-US" altLang="zh-CN" dirty="0"/>
              <a:t>/</a:t>
            </a:r>
            <a:r>
              <a:rPr lang="en-US" altLang="zh-CN" dirty="0" err="1"/>
              <a:t>tiger@myorcl</a:t>
            </a:r>
            <a:r>
              <a:rPr lang="en-US" altLang="zh-CN" dirty="0"/>
              <a:t> tables=(</a:t>
            </a:r>
            <a:r>
              <a:rPr lang="en-US" altLang="zh-CN" dirty="0" err="1"/>
              <a:t>emp</a:t>
            </a:r>
            <a:r>
              <a:rPr lang="en-US" altLang="zh-CN" dirty="0"/>
              <a:t>) file=d:\xx.dmp </a:t>
            </a:r>
            <a:r>
              <a:rPr lang="en-US" altLang="zh-CN" dirty="0" smtClean="0"/>
              <a:t> ignore=y </a:t>
            </a:r>
            <a:endParaRPr lang="zh-CN" altLang="zh-CN" dirty="0"/>
          </a:p>
        </p:txBody>
      </p:sp>
    </p:spTree>
    <p:extLst>
      <p:ext uri="{BB962C8B-B14F-4D97-AF65-F5344CB8AC3E}">
        <p14:creationId xmlns:p14="http://schemas.microsoft.com/office/powerpoint/2010/main" val="412178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268760"/>
            <a:ext cx="7560840" cy="1477328"/>
          </a:xfrm>
          <a:prstGeom prst="rect">
            <a:avLst/>
          </a:prstGeom>
          <a:ln w="19050">
            <a:noFill/>
          </a:ln>
        </p:spPr>
        <p:txBody>
          <a:bodyPr wrap="square">
            <a:spAutoFit/>
          </a:bodyPr>
          <a:lstStyle/>
          <a:p>
            <a:r>
              <a:rPr lang="zh-CN" altLang="zh-CN" b="1" dirty="0">
                <a:latin typeface="微软雅黑" pitchFamily="34" charset="-122"/>
                <a:ea typeface="微软雅黑" pitchFamily="34" charset="-122"/>
              </a:rPr>
              <a:t>导入方案</a:t>
            </a:r>
            <a:r>
              <a:rPr lang="en-US" altLang="zh-CN" b="1" dirty="0" smtClean="0">
                <a:latin typeface="微软雅黑" pitchFamily="34" charset="-122"/>
                <a:ea typeface="微软雅黑" pitchFamily="34" charset="-122"/>
              </a:rPr>
              <a:t>.</a:t>
            </a:r>
          </a:p>
          <a:p>
            <a:endParaRPr lang="zh-CN" altLang="zh-CN" dirty="0">
              <a:latin typeface="微软雅黑" pitchFamily="34" charset="-122"/>
              <a:ea typeface="微软雅黑" pitchFamily="34" charset="-122"/>
            </a:endParaRPr>
          </a:p>
          <a:p>
            <a:r>
              <a:rPr lang="zh-CN" altLang="zh-CN" b="1" dirty="0">
                <a:latin typeface="微软雅黑" pitchFamily="34" charset="-122"/>
                <a:ea typeface="微软雅黑" pitchFamily="34" charset="-122"/>
              </a:rPr>
              <a:t>导入方案</a:t>
            </a:r>
            <a:r>
              <a:rPr lang="zh-CN" altLang="zh-CN" dirty="0">
                <a:latin typeface="微软雅黑" pitchFamily="34" charset="-122"/>
                <a:ea typeface="微软雅黑" pitchFamily="34" charset="-122"/>
              </a:rPr>
              <a:t>是指使用</a:t>
            </a:r>
            <a:r>
              <a:rPr lang="en-US" altLang="zh-CN" dirty="0">
                <a:latin typeface="微软雅黑" pitchFamily="34" charset="-122"/>
                <a:ea typeface="微软雅黑" pitchFamily="34" charset="-122"/>
              </a:rPr>
              <a:t>import</a:t>
            </a:r>
            <a:r>
              <a:rPr lang="zh-CN" altLang="zh-CN" dirty="0">
                <a:latin typeface="微软雅黑" pitchFamily="34" charset="-122"/>
                <a:ea typeface="微软雅黑" pitchFamily="34" charset="-122"/>
              </a:rPr>
              <a:t>工具将文件中的对象和数据导入到一个或是多个方案中。如果要导入其它方案，要求该用户具有</a:t>
            </a:r>
            <a:r>
              <a:rPr lang="en-US" altLang="zh-CN" dirty="0" err="1">
                <a:latin typeface="微软雅黑" pitchFamily="34" charset="-122"/>
                <a:ea typeface="微软雅黑" pitchFamily="34" charset="-122"/>
              </a:rPr>
              <a:t>dba</a:t>
            </a:r>
            <a:r>
              <a:rPr lang="zh-CN" altLang="zh-CN" dirty="0">
                <a:latin typeface="微软雅黑" pitchFamily="34" charset="-122"/>
                <a:ea typeface="微软雅黑" pitchFamily="34" charset="-122"/>
              </a:rPr>
              <a:t>的权限，或者</a:t>
            </a:r>
            <a:r>
              <a:rPr lang="en-US" altLang="zh-CN" dirty="0" err="1">
                <a:latin typeface="微软雅黑" pitchFamily="34" charset="-122"/>
                <a:ea typeface="微软雅黑" pitchFamily="34" charset="-122"/>
              </a:rPr>
              <a:t>imp_full_database</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p:txBody>
      </p:sp>
      <p:sp>
        <p:nvSpPr>
          <p:cNvPr id="5" name="矩形 4"/>
          <p:cNvSpPr/>
          <p:nvPr/>
        </p:nvSpPr>
        <p:spPr>
          <a:xfrm>
            <a:off x="323528" y="359078"/>
            <a:ext cx="1005403" cy="523220"/>
          </a:xfrm>
          <a:prstGeom prst="rect">
            <a:avLst/>
          </a:prstGeom>
          <a:noFill/>
          <a:ln w="9525">
            <a:noFill/>
            <a:miter lim="800000"/>
            <a:headEnd/>
            <a:tailEnd/>
          </a:ln>
        </p:spPr>
        <p:txBody>
          <a:bodyPr anchor="b"/>
          <a:lstStyle/>
          <a:p>
            <a:r>
              <a:rPr lang="zh-CN" altLang="zh-CN" sz="2800" b="1" dirty="0">
                <a:solidFill>
                  <a:srgbClr val="FF6600"/>
                </a:solidFill>
              </a:rPr>
              <a:t>导入 </a:t>
            </a:r>
          </a:p>
        </p:txBody>
      </p:sp>
      <p:sp>
        <p:nvSpPr>
          <p:cNvPr id="6" name="矩形 5"/>
          <p:cNvSpPr/>
          <p:nvPr/>
        </p:nvSpPr>
        <p:spPr>
          <a:xfrm>
            <a:off x="426034" y="2924944"/>
            <a:ext cx="6810261" cy="646331"/>
          </a:xfrm>
          <a:prstGeom prst="rect">
            <a:avLst/>
          </a:prstGeom>
          <a:ln w="19050">
            <a:solidFill>
              <a:srgbClr val="FF6600"/>
            </a:solidFill>
          </a:ln>
        </p:spPr>
        <p:txBody>
          <a:bodyPr wrap="square">
            <a:spAutoFit/>
          </a:bodyPr>
          <a:lstStyle/>
          <a:p>
            <a:r>
              <a:rPr lang="en-US" altLang="zh-CN" b="1" dirty="0"/>
              <a:t>1</a:t>
            </a:r>
            <a:r>
              <a:rPr lang="zh-CN" altLang="zh-CN" b="1" dirty="0"/>
              <a:t>． 导入自身的方案 </a:t>
            </a:r>
            <a:endParaRPr lang="zh-CN" altLang="zh-CN" dirty="0"/>
          </a:p>
          <a:p>
            <a:r>
              <a:rPr lang="en-US" altLang="zh-CN" dirty="0"/>
              <a:t>imp </a:t>
            </a:r>
            <a:r>
              <a:rPr lang="en-US" altLang="zh-CN" dirty="0" err="1"/>
              <a:t>userid</a:t>
            </a:r>
            <a:r>
              <a:rPr lang="en-US" altLang="zh-CN" dirty="0"/>
              <a:t>=</a:t>
            </a:r>
            <a:r>
              <a:rPr lang="en-US" altLang="zh-CN" dirty="0" err="1"/>
              <a:t>scott</a:t>
            </a:r>
            <a:r>
              <a:rPr lang="en-US" altLang="zh-CN" dirty="0"/>
              <a:t>/tiger </a:t>
            </a:r>
            <a:r>
              <a:rPr lang="en-US" altLang="zh-CN" dirty="0" smtClean="0"/>
              <a:t> file=d</a:t>
            </a:r>
            <a:r>
              <a:rPr lang="en-US" altLang="zh-CN" dirty="0"/>
              <a:t>:\xxx.dmp </a:t>
            </a:r>
            <a:endParaRPr lang="zh-CN" altLang="zh-CN" dirty="0"/>
          </a:p>
        </p:txBody>
      </p:sp>
      <p:sp>
        <p:nvSpPr>
          <p:cNvPr id="7" name="矩形 6"/>
          <p:cNvSpPr/>
          <p:nvPr/>
        </p:nvSpPr>
        <p:spPr>
          <a:xfrm>
            <a:off x="440991" y="3861048"/>
            <a:ext cx="6795303" cy="1754326"/>
          </a:xfrm>
          <a:prstGeom prst="rect">
            <a:avLst/>
          </a:prstGeom>
          <a:ln w="19050">
            <a:solidFill>
              <a:srgbClr val="FF6600"/>
            </a:solidFill>
          </a:ln>
        </p:spPr>
        <p:txBody>
          <a:bodyPr wrap="square">
            <a:spAutoFit/>
          </a:bodyPr>
          <a:lstStyle/>
          <a:p>
            <a:r>
              <a:rPr lang="en-US" altLang="zh-CN" b="1" dirty="0"/>
              <a:t>2</a:t>
            </a:r>
            <a:r>
              <a:rPr lang="zh-CN" altLang="zh-CN" b="1" dirty="0"/>
              <a:t>． 导入其它方案</a:t>
            </a:r>
            <a:r>
              <a:rPr lang="zh-CN" altLang="zh-CN" dirty="0"/>
              <a:t> </a:t>
            </a:r>
          </a:p>
          <a:p>
            <a:r>
              <a:rPr lang="zh-CN" altLang="zh-CN" dirty="0"/>
              <a:t>要求该用户具有</a:t>
            </a:r>
            <a:r>
              <a:rPr lang="en-US" altLang="zh-CN" dirty="0" err="1"/>
              <a:t>dba</a:t>
            </a:r>
            <a:r>
              <a:rPr lang="zh-CN" altLang="zh-CN" dirty="0"/>
              <a:t>的权限 </a:t>
            </a:r>
          </a:p>
          <a:p>
            <a:r>
              <a:rPr lang="en-US" altLang="zh-CN" dirty="0"/>
              <a:t>imp </a:t>
            </a:r>
            <a:r>
              <a:rPr lang="en-US" altLang="zh-CN" dirty="0" err="1"/>
              <a:t>userid</a:t>
            </a:r>
            <a:r>
              <a:rPr lang="en-US" altLang="zh-CN" dirty="0"/>
              <a:t>=system/manager </a:t>
            </a:r>
            <a:r>
              <a:rPr lang="en-US" altLang="zh-CN" dirty="0" smtClean="0"/>
              <a:t> file=d</a:t>
            </a:r>
            <a:r>
              <a:rPr lang="en-US" altLang="zh-CN" dirty="0"/>
              <a:t>:\xxx.dmp </a:t>
            </a:r>
            <a:r>
              <a:rPr lang="en-US" altLang="zh-CN" dirty="0" smtClean="0"/>
              <a:t> </a:t>
            </a:r>
            <a:r>
              <a:rPr lang="en-US" altLang="zh-CN" dirty="0" err="1" smtClean="0"/>
              <a:t>fromuser</a:t>
            </a:r>
            <a:r>
              <a:rPr lang="en-US" altLang="zh-CN" dirty="0" smtClean="0"/>
              <a:t>=system </a:t>
            </a:r>
            <a:r>
              <a:rPr lang="en-US" altLang="zh-CN" dirty="0" err="1"/>
              <a:t>touser</a:t>
            </a:r>
            <a:r>
              <a:rPr lang="en-US" altLang="zh-CN" dirty="0"/>
              <a:t>=</a:t>
            </a:r>
            <a:r>
              <a:rPr lang="en-US" altLang="zh-CN" dirty="0" err="1"/>
              <a:t>scott</a:t>
            </a:r>
            <a:r>
              <a:rPr lang="en-US" altLang="zh-CN" dirty="0"/>
              <a:t> </a:t>
            </a:r>
            <a:endParaRPr lang="en-US" altLang="zh-CN" dirty="0" smtClean="0"/>
          </a:p>
          <a:p>
            <a:endParaRPr lang="en-US" altLang="zh-CN" dirty="0" smtClean="0"/>
          </a:p>
          <a:p>
            <a:r>
              <a:rPr lang="en-US" altLang="zh-CN" dirty="0" smtClean="0"/>
              <a:t>--</a:t>
            </a:r>
            <a:r>
              <a:rPr lang="en-US" altLang="zh-CN" dirty="0" err="1"/>
              <a:t>fromuser</a:t>
            </a:r>
            <a:r>
              <a:rPr lang="en-US" altLang="zh-CN" dirty="0"/>
              <a:t>=</a:t>
            </a:r>
            <a:r>
              <a:rPr lang="zh-CN" altLang="en-US" dirty="0"/>
              <a:t>导出用户 </a:t>
            </a:r>
            <a:r>
              <a:rPr lang="zh-CN" altLang="en-US" dirty="0" smtClean="0"/>
              <a:t>  </a:t>
            </a:r>
            <a:r>
              <a:rPr lang="en-US" altLang="zh-CN" dirty="0" err="1" smtClean="0"/>
              <a:t>touser</a:t>
            </a:r>
            <a:r>
              <a:rPr lang="en-US" altLang="zh-CN" dirty="0"/>
              <a:t>=</a:t>
            </a:r>
            <a:r>
              <a:rPr lang="zh-CN" altLang="en-US" dirty="0"/>
              <a:t>导入用户</a:t>
            </a:r>
            <a:endParaRPr lang="zh-CN" altLang="zh-CN" dirty="0"/>
          </a:p>
        </p:txBody>
      </p:sp>
    </p:spTree>
    <p:extLst>
      <p:ext uri="{BB962C8B-B14F-4D97-AF65-F5344CB8AC3E}">
        <p14:creationId xmlns:p14="http://schemas.microsoft.com/office/powerpoint/2010/main" val="3966670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邻">
  <a:themeElements>
    <a:clrScheme name="相邻">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397006</TotalTime>
  <Words>1188</Words>
  <Application>Microsoft Office PowerPoint</Application>
  <PresentationFormat>全屏显示(4:3)</PresentationFormat>
  <Paragraphs>117</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相邻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BX</cp:lastModifiedBy>
  <cp:revision>121</cp:revision>
  <dcterms:created xsi:type="dcterms:W3CDTF">2008-11-20T03:56:37Z</dcterms:created>
  <dcterms:modified xsi:type="dcterms:W3CDTF">2015-06-23T12:42:19Z</dcterms:modified>
</cp:coreProperties>
</file>