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71" r:id="rId7"/>
    <p:sldId id="260" r:id="rId8"/>
    <p:sldId id="272" r:id="rId9"/>
    <p:sldId id="270" r:id="rId10"/>
    <p:sldId id="262" r:id="rId11"/>
    <p:sldId id="268" r:id="rId12"/>
    <p:sldId id="269" r:id="rId13"/>
    <p:sldId id="261" r:id="rId14"/>
    <p:sldId id="274" r:id="rId15"/>
    <p:sldId id="284" r:id="rId16"/>
    <p:sldId id="275" r:id="rId17"/>
    <p:sldId id="276" r:id="rId18"/>
    <p:sldId id="277" r:id="rId19"/>
    <p:sldId id="278" r:id="rId20"/>
    <p:sldId id="280" r:id="rId21"/>
    <p:sldId id="281" r:id="rId22"/>
    <p:sldId id="282" r:id="rId23"/>
    <p:sldId id="283" r:id="rId24"/>
    <p:sldId id="279" r:id="rId25"/>
    <p:sldId id="265" r:id="rId26"/>
    <p:sldId id="263" r:id="rId27"/>
    <p:sldId id="264" r:id="rId28"/>
    <p:sldId id="273" r:id="rId29"/>
    <p:sldId id="26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9862-24C7-43F9-BA65-AC0B131E7E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C6BB6F-305D-417E-AE3E-E40ECB84C0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A57B3D-1259-4C45-B5EA-FC422A5BB29A}"/>
              </a:ext>
            </a:extLst>
          </p:cNvPr>
          <p:cNvSpPr>
            <a:spLocks noGrp="1"/>
          </p:cNvSpPr>
          <p:nvPr>
            <p:ph type="dt" sz="half" idx="10"/>
          </p:nvPr>
        </p:nvSpPr>
        <p:spPr/>
        <p:txBody>
          <a:bodyPr/>
          <a:lstStyle/>
          <a:p>
            <a:fld id="{0737C1E5-6AE7-494C-80E2-9F92C6120245}" type="datetimeFigureOut">
              <a:rPr lang="en-GB" smtClean="0"/>
              <a:t>12/04/2022</a:t>
            </a:fld>
            <a:endParaRPr lang="en-GB"/>
          </a:p>
        </p:txBody>
      </p:sp>
      <p:sp>
        <p:nvSpPr>
          <p:cNvPr id="5" name="Footer Placeholder 4">
            <a:extLst>
              <a:ext uri="{FF2B5EF4-FFF2-40B4-BE49-F238E27FC236}">
                <a16:creationId xmlns:a16="http://schemas.microsoft.com/office/drawing/2014/main" id="{5EC57709-B233-42CE-BF1E-16121EDAC3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CFF34D-CB32-4EA7-9993-11C29378636D}"/>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124547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5F817-F4C1-4472-AFC2-5605F9DDC33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9D0801-D922-46F6-A0CA-FADA25EF3E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668563-32FC-46CC-AA87-8858A95A4034}"/>
              </a:ext>
            </a:extLst>
          </p:cNvPr>
          <p:cNvSpPr>
            <a:spLocks noGrp="1"/>
          </p:cNvSpPr>
          <p:nvPr>
            <p:ph type="dt" sz="half" idx="10"/>
          </p:nvPr>
        </p:nvSpPr>
        <p:spPr/>
        <p:txBody>
          <a:bodyPr/>
          <a:lstStyle/>
          <a:p>
            <a:fld id="{0737C1E5-6AE7-494C-80E2-9F92C6120245}" type="datetimeFigureOut">
              <a:rPr lang="en-GB" smtClean="0"/>
              <a:t>12/04/2022</a:t>
            </a:fld>
            <a:endParaRPr lang="en-GB"/>
          </a:p>
        </p:txBody>
      </p:sp>
      <p:sp>
        <p:nvSpPr>
          <p:cNvPr id="5" name="Footer Placeholder 4">
            <a:extLst>
              <a:ext uri="{FF2B5EF4-FFF2-40B4-BE49-F238E27FC236}">
                <a16:creationId xmlns:a16="http://schemas.microsoft.com/office/drawing/2014/main" id="{0BC00585-FD9C-4984-BE1C-68F6DAC2D9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C043B0-112D-4095-94F8-8119A4FA5218}"/>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246433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FEBDF4-8BD5-4E28-8405-1ADBD28AB7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D13FF7-8D37-47A7-8112-028F47CCD3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2650E0-BBC8-4E3D-8412-80264FBE913E}"/>
              </a:ext>
            </a:extLst>
          </p:cNvPr>
          <p:cNvSpPr>
            <a:spLocks noGrp="1"/>
          </p:cNvSpPr>
          <p:nvPr>
            <p:ph type="dt" sz="half" idx="10"/>
          </p:nvPr>
        </p:nvSpPr>
        <p:spPr/>
        <p:txBody>
          <a:bodyPr/>
          <a:lstStyle/>
          <a:p>
            <a:fld id="{0737C1E5-6AE7-494C-80E2-9F92C6120245}" type="datetimeFigureOut">
              <a:rPr lang="en-GB" smtClean="0"/>
              <a:t>12/04/2022</a:t>
            </a:fld>
            <a:endParaRPr lang="en-GB"/>
          </a:p>
        </p:txBody>
      </p:sp>
      <p:sp>
        <p:nvSpPr>
          <p:cNvPr id="5" name="Footer Placeholder 4">
            <a:extLst>
              <a:ext uri="{FF2B5EF4-FFF2-40B4-BE49-F238E27FC236}">
                <a16:creationId xmlns:a16="http://schemas.microsoft.com/office/drawing/2014/main" id="{4281A5AB-3FA5-48AD-8DF3-3368F1D287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A57E38-DD97-4C38-B62E-E9CB155DD771}"/>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48392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5804-95F6-4211-BDDE-A64614F21A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2782CD-F64D-482D-B89C-BA3F37DED6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2F80BD-68D8-4CE0-9289-7B4423C8BBF5}"/>
              </a:ext>
            </a:extLst>
          </p:cNvPr>
          <p:cNvSpPr>
            <a:spLocks noGrp="1"/>
          </p:cNvSpPr>
          <p:nvPr>
            <p:ph type="dt" sz="half" idx="10"/>
          </p:nvPr>
        </p:nvSpPr>
        <p:spPr/>
        <p:txBody>
          <a:bodyPr/>
          <a:lstStyle/>
          <a:p>
            <a:fld id="{0737C1E5-6AE7-494C-80E2-9F92C6120245}" type="datetimeFigureOut">
              <a:rPr lang="en-GB" smtClean="0"/>
              <a:t>12/04/2022</a:t>
            </a:fld>
            <a:endParaRPr lang="en-GB"/>
          </a:p>
        </p:txBody>
      </p:sp>
      <p:sp>
        <p:nvSpPr>
          <p:cNvPr id="5" name="Footer Placeholder 4">
            <a:extLst>
              <a:ext uri="{FF2B5EF4-FFF2-40B4-BE49-F238E27FC236}">
                <a16:creationId xmlns:a16="http://schemas.microsoft.com/office/drawing/2014/main" id="{13A45D7D-4930-4F76-B5D2-C64E09C75C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8902CF-94C3-4705-9400-EF9A75A1ED22}"/>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158633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680A-93D3-4909-8DA5-5B96608F52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7A7CCC6-9E21-4D44-B999-8349D5FF56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71E384-F6EA-4AD9-A6BB-3FD8E7911518}"/>
              </a:ext>
            </a:extLst>
          </p:cNvPr>
          <p:cNvSpPr>
            <a:spLocks noGrp="1"/>
          </p:cNvSpPr>
          <p:nvPr>
            <p:ph type="dt" sz="half" idx="10"/>
          </p:nvPr>
        </p:nvSpPr>
        <p:spPr/>
        <p:txBody>
          <a:bodyPr/>
          <a:lstStyle/>
          <a:p>
            <a:fld id="{0737C1E5-6AE7-494C-80E2-9F92C6120245}" type="datetimeFigureOut">
              <a:rPr lang="en-GB" smtClean="0"/>
              <a:t>12/04/2022</a:t>
            </a:fld>
            <a:endParaRPr lang="en-GB"/>
          </a:p>
        </p:txBody>
      </p:sp>
      <p:sp>
        <p:nvSpPr>
          <p:cNvPr id="5" name="Footer Placeholder 4">
            <a:extLst>
              <a:ext uri="{FF2B5EF4-FFF2-40B4-BE49-F238E27FC236}">
                <a16:creationId xmlns:a16="http://schemas.microsoft.com/office/drawing/2014/main" id="{C101D19A-AEA6-4D14-B8A6-EB7548E555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EFBAF5-67B6-4BB1-B451-4DBBDF6C2173}"/>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249622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6BFF-5DC2-48E3-B97E-6812C088D1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7E392B0-0957-4552-B65A-D503C4AFD7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0E7D367-811E-49CE-BA66-4C3FE68020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08A4F6E-3312-40C8-AADD-865E9E68867C}"/>
              </a:ext>
            </a:extLst>
          </p:cNvPr>
          <p:cNvSpPr>
            <a:spLocks noGrp="1"/>
          </p:cNvSpPr>
          <p:nvPr>
            <p:ph type="dt" sz="half" idx="10"/>
          </p:nvPr>
        </p:nvSpPr>
        <p:spPr/>
        <p:txBody>
          <a:bodyPr/>
          <a:lstStyle/>
          <a:p>
            <a:fld id="{0737C1E5-6AE7-494C-80E2-9F92C6120245}" type="datetimeFigureOut">
              <a:rPr lang="en-GB" smtClean="0"/>
              <a:t>12/04/2022</a:t>
            </a:fld>
            <a:endParaRPr lang="en-GB"/>
          </a:p>
        </p:txBody>
      </p:sp>
      <p:sp>
        <p:nvSpPr>
          <p:cNvPr id="6" name="Footer Placeholder 5">
            <a:extLst>
              <a:ext uri="{FF2B5EF4-FFF2-40B4-BE49-F238E27FC236}">
                <a16:creationId xmlns:a16="http://schemas.microsoft.com/office/drawing/2014/main" id="{99524800-46CB-4059-B415-6C4012E7F8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AE2A35-DFB6-4A19-954A-3328B439F178}"/>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5651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6493-8E28-4B6D-A27E-1A12DF9FA12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2AC366-3F9B-4DB5-B0D4-C2B2143A9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8060F7-9CC0-40C1-BDEA-BC6B367E74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94FC1A-B286-4EC0-AE91-6A8A7BA45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0864071-99CE-4DD7-870B-121005A00C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4D69ED-98D9-498C-A9CD-AF03280ED188}"/>
              </a:ext>
            </a:extLst>
          </p:cNvPr>
          <p:cNvSpPr>
            <a:spLocks noGrp="1"/>
          </p:cNvSpPr>
          <p:nvPr>
            <p:ph type="dt" sz="half" idx="10"/>
          </p:nvPr>
        </p:nvSpPr>
        <p:spPr/>
        <p:txBody>
          <a:bodyPr/>
          <a:lstStyle/>
          <a:p>
            <a:fld id="{0737C1E5-6AE7-494C-80E2-9F92C6120245}" type="datetimeFigureOut">
              <a:rPr lang="en-GB" smtClean="0"/>
              <a:t>12/04/2022</a:t>
            </a:fld>
            <a:endParaRPr lang="en-GB"/>
          </a:p>
        </p:txBody>
      </p:sp>
      <p:sp>
        <p:nvSpPr>
          <p:cNvPr id="8" name="Footer Placeholder 7">
            <a:extLst>
              <a:ext uri="{FF2B5EF4-FFF2-40B4-BE49-F238E27FC236}">
                <a16:creationId xmlns:a16="http://schemas.microsoft.com/office/drawing/2014/main" id="{6F841F4B-5DAA-4D84-AA97-31453BC9988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737A6C-E04A-42E0-A799-481D24E3F89A}"/>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81239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B2CA-AABF-4B0A-9109-7D138C34861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7D630E4-4D62-4A2C-803A-A5BAB9A94D72}"/>
              </a:ext>
            </a:extLst>
          </p:cNvPr>
          <p:cNvSpPr>
            <a:spLocks noGrp="1"/>
          </p:cNvSpPr>
          <p:nvPr>
            <p:ph type="dt" sz="half" idx="10"/>
          </p:nvPr>
        </p:nvSpPr>
        <p:spPr/>
        <p:txBody>
          <a:bodyPr/>
          <a:lstStyle/>
          <a:p>
            <a:fld id="{0737C1E5-6AE7-494C-80E2-9F92C6120245}" type="datetimeFigureOut">
              <a:rPr lang="en-GB" smtClean="0"/>
              <a:t>12/04/2022</a:t>
            </a:fld>
            <a:endParaRPr lang="en-GB"/>
          </a:p>
        </p:txBody>
      </p:sp>
      <p:sp>
        <p:nvSpPr>
          <p:cNvPr id="4" name="Footer Placeholder 3">
            <a:extLst>
              <a:ext uri="{FF2B5EF4-FFF2-40B4-BE49-F238E27FC236}">
                <a16:creationId xmlns:a16="http://schemas.microsoft.com/office/drawing/2014/main" id="{E636D059-D072-4C8B-9E05-C8D2D0B1792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559D63C-463D-4925-BB78-27060655506F}"/>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63220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112153-5565-414F-B55A-D2DBF20B399B}"/>
              </a:ext>
            </a:extLst>
          </p:cNvPr>
          <p:cNvSpPr>
            <a:spLocks noGrp="1"/>
          </p:cNvSpPr>
          <p:nvPr>
            <p:ph type="dt" sz="half" idx="10"/>
          </p:nvPr>
        </p:nvSpPr>
        <p:spPr/>
        <p:txBody>
          <a:bodyPr/>
          <a:lstStyle/>
          <a:p>
            <a:fld id="{0737C1E5-6AE7-494C-80E2-9F92C6120245}" type="datetimeFigureOut">
              <a:rPr lang="en-GB" smtClean="0"/>
              <a:t>12/04/2022</a:t>
            </a:fld>
            <a:endParaRPr lang="en-GB"/>
          </a:p>
        </p:txBody>
      </p:sp>
      <p:sp>
        <p:nvSpPr>
          <p:cNvPr id="3" name="Footer Placeholder 2">
            <a:extLst>
              <a:ext uri="{FF2B5EF4-FFF2-40B4-BE49-F238E27FC236}">
                <a16:creationId xmlns:a16="http://schemas.microsoft.com/office/drawing/2014/main" id="{2723C92B-C90C-4699-9559-36ED25D08AB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B741E9A-B3DB-40CA-ACA9-04B9C847A743}"/>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91439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CA4FA-8585-44D7-9780-8BCCC9B3E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D4C1A5B-6682-431A-8972-2C882E958E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A7FE43E-D243-405E-BD03-DD373B1EF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3B53E2-BAE0-4495-8EE1-3B9416BE2B6D}"/>
              </a:ext>
            </a:extLst>
          </p:cNvPr>
          <p:cNvSpPr>
            <a:spLocks noGrp="1"/>
          </p:cNvSpPr>
          <p:nvPr>
            <p:ph type="dt" sz="half" idx="10"/>
          </p:nvPr>
        </p:nvSpPr>
        <p:spPr/>
        <p:txBody>
          <a:bodyPr/>
          <a:lstStyle/>
          <a:p>
            <a:fld id="{0737C1E5-6AE7-494C-80E2-9F92C6120245}" type="datetimeFigureOut">
              <a:rPr lang="en-GB" smtClean="0"/>
              <a:t>12/04/2022</a:t>
            </a:fld>
            <a:endParaRPr lang="en-GB"/>
          </a:p>
        </p:txBody>
      </p:sp>
      <p:sp>
        <p:nvSpPr>
          <p:cNvPr id="6" name="Footer Placeholder 5">
            <a:extLst>
              <a:ext uri="{FF2B5EF4-FFF2-40B4-BE49-F238E27FC236}">
                <a16:creationId xmlns:a16="http://schemas.microsoft.com/office/drawing/2014/main" id="{BF10CD02-08AE-481A-82B8-A2DD2445DA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FD3BE3-635A-4CBC-AE7E-1A25988179BE}"/>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704487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B557-0256-424B-9D0D-DA952DC26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15DFD4F-F3FD-4780-8A52-5CCE5A1F0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7C954E6-DFE7-4D32-BE2F-B654263EA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1CC90F-B2F5-481C-A739-54B52780DC4D}"/>
              </a:ext>
            </a:extLst>
          </p:cNvPr>
          <p:cNvSpPr>
            <a:spLocks noGrp="1"/>
          </p:cNvSpPr>
          <p:nvPr>
            <p:ph type="dt" sz="half" idx="10"/>
          </p:nvPr>
        </p:nvSpPr>
        <p:spPr/>
        <p:txBody>
          <a:bodyPr/>
          <a:lstStyle/>
          <a:p>
            <a:fld id="{0737C1E5-6AE7-494C-80E2-9F92C6120245}" type="datetimeFigureOut">
              <a:rPr lang="en-GB" smtClean="0"/>
              <a:t>12/04/2022</a:t>
            </a:fld>
            <a:endParaRPr lang="en-GB"/>
          </a:p>
        </p:txBody>
      </p:sp>
      <p:sp>
        <p:nvSpPr>
          <p:cNvPr id="6" name="Footer Placeholder 5">
            <a:extLst>
              <a:ext uri="{FF2B5EF4-FFF2-40B4-BE49-F238E27FC236}">
                <a16:creationId xmlns:a16="http://schemas.microsoft.com/office/drawing/2014/main" id="{EE310892-C927-42F1-9CBA-D19FA7CBFE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B639E0-19B1-4456-A29D-C430FF6B816E}"/>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3883067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421C3-043D-41B0-A529-CE2D502961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6E46168-B4E1-439E-BEDD-4F99D6A3A0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696627-F1C0-45E2-9153-BB1BC78A8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7C1E5-6AE7-494C-80E2-9F92C6120245}" type="datetimeFigureOut">
              <a:rPr lang="en-GB" smtClean="0"/>
              <a:t>12/04/2022</a:t>
            </a:fld>
            <a:endParaRPr lang="en-GB"/>
          </a:p>
        </p:txBody>
      </p:sp>
      <p:sp>
        <p:nvSpPr>
          <p:cNvPr id="5" name="Footer Placeholder 4">
            <a:extLst>
              <a:ext uri="{FF2B5EF4-FFF2-40B4-BE49-F238E27FC236}">
                <a16:creationId xmlns:a16="http://schemas.microsoft.com/office/drawing/2014/main" id="{FA50D36D-4DC8-4308-BD85-CA7FF304B1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29446D3-8C97-4357-B8C9-2209FED59C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5678D-DB84-49C9-BC58-EEA0EC6A33BB}" type="slidenum">
              <a:rPr lang="en-GB" smtClean="0"/>
              <a:t>‹#›</a:t>
            </a:fld>
            <a:endParaRPr lang="en-GB"/>
          </a:p>
        </p:txBody>
      </p:sp>
    </p:spTree>
    <p:extLst>
      <p:ext uri="{BB962C8B-B14F-4D97-AF65-F5344CB8AC3E}">
        <p14:creationId xmlns:p14="http://schemas.microsoft.com/office/powerpoint/2010/main" val="351075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1146-0CED-4135-BC32-63F439DE8517}"/>
              </a:ext>
            </a:extLst>
          </p:cNvPr>
          <p:cNvSpPr>
            <a:spLocks noGrp="1"/>
          </p:cNvSpPr>
          <p:nvPr>
            <p:ph type="ctrTitle"/>
          </p:nvPr>
        </p:nvSpPr>
        <p:spPr>
          <a:xfrm>
            <a:off x="1367481" y="389924"/>
            <a:ext cx="9144000" cy="2387600"/>
          </a:xfrm>
        </p:spPr>
        <p:txBody>
          <a:bodyPr/>
          <a:lstStyle/>
          <a:p>
            <a:r>
              <a:rPr lang="en-GB" dirty="0"/>
              <a:t>RVC</a:t>
            </a:r>
          </a:p>
        </p:txBody>
      </p:sp>
      <p:sp>
        <p:nvSpPr>
          <p:cNvPr id="3" name="Subtitle 2">
            <a:extLst>
              <a:ext uri="{FF2B5EF4-FFF2-40B4-BE49-F238E27FC236}">
                <a16:creationId xmlns:a16="http://schemas.microsoft.com/office/drawing/2014/main" id="{CFABAB5F-F13E-4378-8F35-9D03E80FF1DA}"/>
              </a:ext>
            </a:extLst>
          </p:cNvPr>
          <p:cNvSpPr>
            <a:spLocks noGrp="1"/>
          </p:cNvSpPr>
          <p:nvPr>
            <p:ph type="subTitle" idx="1"/>
          </p:nvPr>
        </p:nvSpPr>
        <p:spPr>
          <a:xfrm>
            <a:off x="3805881" y="2102751"/>
            <a:ext cx="9144000" cy="1655762"/>
          </a:xfrm>
        </p:spPr>
        <p:txBody>
          <a:bodyPr/>
          <a:lstStyle/>
          <a:p>
            <a:r>
              <a:rPr lang="en-GB" dirty="0"/>
              <a:t>Robot Vacuum Cleaner</a:t>
            </a:r>
          </a:p>
        </p:txBody>
      </p:sp>
      <p:pic>
        <p:nvPicPr>
          <p:cNvPr id="4" name="Picture 3">
            <a:extLst>
              <a:ext uri="{FF2B5EF4-FFF2-40B4-BE49-F238E27FC236}">
                <a16:creationId xmlns:a16="http://schemas.microsoft.com/office/drawing/2014/main" id="{7D4F289B-097F-4FCE-B4F9-579043C5ED82}"/>
              </a:ext>
            </a:extLst>
          </p:cNvPr>
          <p:cNvPicPr>
            <a:picLocks noChangeAspect="1"/>
          </p:cNvPicPr>
          <p:nvPr/>
        </p:nvPicPr>
        <p:blipFill rotWithShape="1">
          <a:blip r:embed="rId2"/>
          <a:srcRect l="22905" t="26066" b="21442"/>
          <a:stretch/>
        </p:blipFill>
        <p:spPr>
          <a:xfrm>
            <a:off x="1832919" y="2851664"/>
            <a:ext cx="9399373" cy="3599936"/>
          </a:xfrm>
          <a:prstGeom prst="rect">
            <a:avLst/>
          </a:prstGeom>
        </p:spPr>
      </p:pic>
    </p:spTree>
    <p:extLst>
      <p:ext uri="{BB962C8B-B14F-4D97-AF65-F5344CB8AC3E}">
        <p14:creationId xmlns:p14="http://schemas.microsoft.com/office/powerpoint/2010/main" val="2005719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B3B1-7DB8-4B19-8C8F-0FEAC196D1DD}"/>
              </a:ext>
            </a:extLst>
          </p:cNvPr>
          <p:cNvSpPr>
            <a:spLocks noGrp="1"/>
          </p:cNvSpPr>
          <p:nvPr>
            <p:ph type="title"/>
          </p:nvPr>
        </p:nvSpPr>
        <p:spPr/>
        <p:txBody>
          <a:bodyPr/>
          <a:lstStyle/>
          <a:p>
            <a:r>
              <a:rPr lang="en-GB" dirty="0"/>
              <a:t>F requirements (Robot level)</a:t>
            </a:r>
          </a:p>
        </p:txBody>
      </p:sp>
      <p:sp>
        <p:nvSpPr>
          <p:cNvPr id="3" name="Content Placeholder 2">
            <a:extLst>
              <a:ext uri="{FF2B5EF4-FFF2-40B4-BE49-F238E27FC236}">
                <a16:creationId xmlns:a16="http://schemas.microsoft.com/office/drawing/2014/main" id="{73338BC8-6C89-4702-8F7B-21925C1DA986}"/>
              </a:ext>
            </a:extLst>
          </p:cNvPr>
          <p:cNvSpPr>
            <a:spLocks noGrp="1"/>
          </p:cNvSpPr>
          <p:nvPr>
            <p:ph idx="1"/>
          </p:nvPr>
        </p:nvSpPr>
        <p:spPr/>
        <p:txBody>
          <a:bodyPr>
            <a:normAutofit fontScale="62500" lnSpcReduction="20000"/>
          </a:bodyPr>
          <a:lstStyle/>
          <a:p>
            <a:r>
              <a:rPr lang="en-GB" dirty="0"/>
              <a:t>Monitor safety</a:t>
            </a:r>
          </a:p>
          <a:p>
            <a:pPr lvl="1"/>
            <a:r>
              <a:rPr lang="en-GB" dirty="0"/>
              <a:t>Monitor speed and limit it to .. m/sec</a:t>
            </a:r>
          </a:p>
          <a:p>
            <a:pPr lvl="1"/>
            <a:r>
              <a:rPr lang="en-GB" dirty="0"/>
              <a:t>Stop if obstacle encountered</a:t>
            </a:r>
          </a:p>
          <a:p>
            <a:pPr lvl="1"/>
            <a:r>
              <a:rPr lang="en-GB" dirty="0"/>
              <a:t>Force shutdown in case of harmful situation</a:t>
            </a:r>
          </a:p>
          <a:p>
            <a:r>
              <a:rPr lang="en-GB" dirty="0"/>
              <a:t>Manage Energy</a:t>
            </a:r>
          </a:p>
          <a:p>
            <a:pPr lvl="1"/>
            <a:r>
              <a:rPr lang="en-GB" dirty="0"/>
              <a:t>Read battery capacity</a:t>
            </a:r>
          </a:p>
          <a:p>
            <a:pPr lvl="1"/>
            <a:r>
              <a:rPr lang="en-GB" dirty="0"/>
              <a:t>Estimate distance that can be travelled with current capacity</a:t>
            </a:r>
          </a:p>
          <a:p>
            <a:pPr lvl="1"/>
            <a:r>
              <a:rPr lang="en-GB" dirty="0"/>
              <a:t>Monitor recharge of battery </a:t>
            </a:r>
          </a:p>
          <a:p>
            <a:r>
              <a:rPr lang="en-GB" dirty="0"/>
              <a:t>Manage upgrades</a:t>
            </a:r>
          </a:p>
          <a:p>
            <a:pPr lvl="1"/>
            <a:r>
              <a:rPr lang="en-GB" dirty="0"/>
              <a:t>Check if upgrade is available</a:t>
            </a:r>
          </a:p>
          <a:p>
            <a:pPr lvl="1"/>
            <a:r>
              <a:rPr lang="en-GB" dirty="0"/>
              <a:t>Read current version number</a:t>
            </a:r>
          </a:p>
          <a:p>
            <a:pPr lvl="1"/>
            <a:r>
              <a:rPr lang="en-GB" dirty="0"/>
              <a:t>Download firmware upgrade</a:t>
            </a:r>
          </a:p>
          <a:p>
            <a:pPr lvl="1"/>
            <a:r>
              <a:rPr lang="en-GB" dirty="0"/>
              <a:t>Install firmware upgrade</a:t>
            </a:r>
          </a:p>
          <a:p>
            <a:r>
              <a:rPr lang="en-GB" dirty="0"/>
              <a:t>Self test</a:t>
            </a:r>
          </a:p>
          <a:p>
            <a:pPr lvl="1"/>
            <a:r>
              <a:rPr lang="en-GB" dirty="0"/>
              <a:t>Check each component (sensors, engines, ..) a, b .. and notify defects in case of. </a:t>
            </a:r>
          </a:p>
          <a:p>
            <a:r>
              <a:rPr lang="en-GB" dirty="0"/>
              <a:t>Manage remote communications</a:t>
            </a:r>
          </a:p>
          <a:p>
            <a:pPr lvl="1"/>
            <a:r>
              <a:rPr lang="en-GB" dirty="0"/>
              <a:t>Send / receive messages with company server</a:t>
            </a:r>
          </a:p>
          <a:p>
            <a:pPr lvl="1"/>
            <a:endParaRPr lang="en-GB" dirty="0"/>
          </a:p>
          <a:p>
            <a:pPr lvl="1"/>
            <a:endParaRPr lang="en-GB" dirty="0"/>
          </a:p>
          <a:p>
            <a:pPr lvl="1"/>
            <a:endParaRPr lang="en-GB" dirty="0"/>
          </a:p>
        </p:txBody>
      </p:sp>
    </p:spTree>
    <p:extLst>
      <p:ext uri="{BB962C8B-B14F-4D97-AF65-F5344CB8AC3E}">
        <p14:creationId xmlns:p14="http://schemas.microsoft.com/office/powerpoint/2010/main" val="2246124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F7CC-85EF-48D5-9BE6-EB64C6CFB8C7}"/>
              </a:ext>
            </a:extLst>
          </p:cNvPr>
          <p:cNvSpPr>
            <a:spLocks noGrp="1"/>
          </p:cNvSpPr>
          <p:nvPr>
            <p:ph type="title"/>
          </p:nvPr>
        </p:nvSpPr>
        <p:spPr/>
        <p:txBody>
          <a:bodyPr/>
          <a:lstStyle/>
          <a:p>
            <a:r>
              <a:rPr lang="en-GB" dirty="0"/>
              <a:t>F requirements (Robot level)</a:t>
            </a:r>
          </a:p>
        </p:txBody>
      </p:sp>
      <p:sp>
        <p:nvSpPr>
          <p:cNvPr id="3" name="Content Placeholder 2">
            <a:extLst>
              <a:ext uri="{FF2B5EF4-FFF2-40B4-BE49-F238E27FC236}">
                <a16:creationId xmlns:a16="http://schemas.microsoft.com/office/drawing/2014/main" id="{A6F625B4-4D04-4AD3-85C8-30B367D99AA6}"/>
              </a:ext>
            </a:extLst>
          </p:cNvPr>
          <p:cNvSpPr>
            <a:spLocks noGrp="1"/>
          </p:cNvSpPr>
          <p:nvPr>
            <p:ph idx="1"/>
          </p:nvPr>
        </p:nvSpPr>
        <p:spPr/>
        <p:txBody>
          <a:bodyPr>
            <a:normAutofit fontScale="70000" lnSpcReduction="20000"/>
          </a:bodyPr>
          <a:lstStyle/>
          <a:p>
            <a:r>
              <a:rPr lang="en-GB" dirty="0"/>
              <a:t>Manage movement of robot</a:t>
            </a:r>
          </a:p>
          <a:p>
            <a:pPr lvl="1"/>
            <a:r>
              <a:rPr lang="en-GB" dirty="0"/>
              <a:t>Move from position A (here) to position B </a:t>
            </a:r>
          </a:p>
          <a:p>
            <a:pPr lvl="1"/>
            <a:r>
              <a:rPr lang="en-GB" dirty="0"/>
              <a:t>Define a turnaround of an obstacle </a:t>
            </a:r>
          </a:p>
          <a:p>
            <a:pPr lvl="1"/>
            <a:r>
              <a:rPr lang="en-GB" dirty="0"/>
              <a:t>Define a turnaround of a gap</a:t>
            </a:r>
          </a:p>
          <a:p>
            <a:pPr lvl="1"/>
            <a:r>
              <a:rPr lang="en-GB" dirty="0"/>
              <a:t>Cover (and clean) a surface </a:t>
            </a:r>
          </a:p>
          <a:p>
            <a:pPr lvl="2"/>
            <a:r>
              <a:rPr lang="en-GB" dirty="0"/>
              <a:t>Define a path to cover all the surface</a:t>
            </a:r>
          </a:p>
          <a:p>
            <a:pPr lvl="2"/>
            <a:r>
              <a:rPr lang="en-GB" dirty="0"/>
              <a:t>Follow a given path </a:t>
            </a:r>
          </a:p>
          <a:p>
            <a:pPr lvl="1"/>
            <a:r>
              <a:rPr lang="en-GB" dirty="0"/>
              <a:t>Learn a house map of the surface of the house</a:t>
            </a:r>
          </a:p>
          <a:p>
            <a:pPr lvl="1"/>
            <a:r>
              <a:rPr lang="en-GB" dirty="0"/>
              <a:t>Interrupt / resume a surface cover</a:t>
            </a:r>
          </a:p>
          <a:p>
            <a:r>
              <a:rPr lang="en-GB" dirty="0"/>
              <a:t>Manage Obstacle </a:t>
            </a:r>
          </a:p>
          <a:p>
            <a:pPr lvl="1"/>
            <a:r>
              <a:rPr lang="en-GB" dirty="0"/>
              <a:t>Recognize obstacle (fixed, movable, moving)</a:t>
            </a:r>
          </a:p>
          <a:p>
            <a:pPr lvl="1"/>
            <a:r>
              <a:rPr lang="en-GB" dirty="0"/>
              <a:t>Recognize gap</a:t>
            </a:r>
          </a:p>
          <a:p>
            <a:pPr lvl="1"/>
            <a:endParaRPr lang="en-GB" dirty="0"/>
          </a:p>
          <a:p>
            <a:r>
              <a:rPr lang="en-GB" dirty="0"/>
              <a:t>Clean </a:t>
            </a:r>
          </a:p>
          <a:p>
            <a:pPr lvl="1"/>
            <a:r>
              <a:rPr lang="en-GB" dirty="0"/>
              <a:t>Operate cleaning device </a:t>
            </a:r>
          </a:p>
          <a:p>
            <a:pPr lvl="1"/>
            <a:r>
              <a:rPr lang="en-GB" dirty="0"/>
              <a:t>Check if floor is clean (feasible??)</a:t>
            </a:r>
          </a:p>
        </p:txBody>
      </p:sp>
    </p:spTree>
    <p:extLst>
      <p:ext uri="{BB962C8B-B14F-4D97-AF65-F5344CB8AC3E}">
        <p14:creationId xmlns:p14="http://schemas.microsoft.com/office/powerpoint/2010/main" val="301096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8112-180D-440F-860C-331A300A4DCF}"/>
              </a:ext>
            </a:extLst>
          </p:cNvPr>
          <p:cNvSpPr>
            <a:spLocks noGrp="1"/>
          </p:cNvSpPr>
          <p:nvPr>
            <p:ph type="title"/>
          </p:nvPr>
        </p:nvSpPr>
        <p:spPr/>
        <p:txBody>
          <a:bodyPr/>
          <a:lstStyle/>
          <a:p>
            <a:r>
              <a:rPr lang="en-GB" dirty="0"/>
              <a:t>F requirement (smartphone level) </a:t>
            </a:r>
          </a:p>
        </p:txBody>
      </p:sp>
      <p:sp>
        <p:nvSpPr>
          <p:cNvPr id="3" name="Content Placeholder 2">
            <a:extLst>
              <a:ext uri="{FF2B5EF4-FFF2-40B4-BE49-F238E27FC236}">
                <a16:creationId xmlns:a16="http://schemas.microsoft.com/office/drawing/2014/main" id="{48BC3B62-7921-4363-877F-963F629C0498}"/>
              </a:ext>
            </a:extLst>
          </p:cNvPr>
          <p:cNvSpPr>
            <a:spLocks noGrp="1"/>
          </p:cNvSpPr>
          <p:nvPr>
            <p:ph idx="1"/>
          </p:nvPr>
        </p:nvSpPr>
        <p:spPr/>
        <p:txBody>
          <a:bodyPr/>
          <a:lstStyle/>
          <a:p>
            <a:r>
              <a:rPr lang="en-GB" dirty="0"/>
              <a:t>Manage user interaction (on smartphone app)	</a:t>
            </a:r>
          </a:p>
          <a:p>
            <a:pPr lvl="1"/>
            <a:r>
              <a:rPr lang="en-GB" dirty="0"/>
              <a:t>Set robot On off</a:t>
            </a:r>
          </a:p>
          <a:p>
            <a:pPr lvl="1"/>
            <a:r>
              <a:rPr lang="en-GB" dirty="0"/>
              <a:t>Start</a:t>
            </a:r>
          </a:p>
          <a:p>
            <a:pPr lvl="1"/>
            <a:r>
              <a:rPr lang="en-GB" dirty="0"/>
              <a:t>Learn</a:t>
            </a:r>
          </a:p>
          <a:p>
            <a:pPr lvl="1"/>
            <a:r>
              <a:rPr lang="en-GB" dirty="0"/>
              <a:t>Show history (when cleaned, how long)</a:t>
            </a:r>
          </a:p>
          <a:p>
            <a:pPr lvl="1"/>
            <a:r>
              <a:rPr lang="en-GB" dirty="0"/>
              <a:t>Show consumption</a:t>
            </a:r>
          </a:p>
          <a:p>
            <a:pPr lvl="1"/>
            <a:r>
              <a:rPr lang="en-GB" dirty="0"/>
              <a:t>Show path followed for cleaning</a:t>
            </a:r>
          </a:p>
          <a:p>
            <a:pPr lvl="1"/>
            <a:r>
              <a:rPr lang="en-GB" dirty="0"/>
              <a:t>Show map and obstacles</a:t>
            </a:r>
          </a:p>
          <a:p>
            <a:pPr lvl="1"/>
            <a:r>
              <a:rPr lang="en-GB" dirty="0"/>
              <a:t>Modify map</a:t>
            </a:r>
          </a:p>
          <a:p>
            <a:pPr lvl="1"/>
            <a:r>
              <a:rPr lang="en-GB" dirty="0"/>
              <a:t>Define plan of cleanings for week / day / month</a:t>
            </a:r>
          </a:p>
          <a:p>
            <a:pPr lvl="1"/>
            <a:endParaRPr lang="en-GB" dirty="0"/>
          </a:p>
        </p:txBody>
      </p:sp>
    </p:spTree>
    <p:extLst>
      <p:ext uri="{BB962C8B-B14F-4D97-AF65-F5344CB8AC3E}">
        <p14:creationId xmlns:p14="http://schemas.microsoft.com/office/powerpoint/2010/main" val="3836938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23B2-6105-4145-B416-372DA1D2D8C8}"/>
              </a:ext>
            </a:extLst>
          </p:cNvPr>
          <p:cNvSpPr>
            <a:spLocks noGrp="1"/>
          </p:cNvSpPr>
          <p:nvPr>
            <p:ph type="title"/>
          </p:nvPr>
        </p:nvSpPr>
        <p:spPr/>
        <p:txBody>
          <a:bodyPr/>
          <a:lstStyle/>
          <a:p>
            <a:r>
              <a:rPr lang="en-GB" dirty="0"/>
              <a:t>UCD</a:t>
            </a:r>
          </a:p>
        </p:txBody>
      </p:sp>
      <p:pic>
        <p:nvPicPr>
          <p:cNvPr id="5" name="Content Placeholder 4">
            <a:extLst>
              <a:ext uri="{FF2B5EF4-FFF2-40B4-BE49-F238E27FC236}">
                <a16:creationId xmlns:a16="http://schemas.microsoft.com/office/drawing/2014/main" id="{3CE1DFEB-4AB7-499D-8580-BA8CB07104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2178" y="935422"/>
            <a:ext cx="9976670" cy="5686792"/>
          </a:xfrm>
        </p:spPr>
      </p:pic>
    </p:spTree>
    <p:extLst>
      <p:ext uri="{BB962C8B-B14F-4D97-AF65-F5344CB8AC3E}">
        <p14:creationId xmlns:p14="http://schemas.microsoft.com/office/powerpoint/2010/main" val="265298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D107-2792-435D-8432-F6C44B46C010}"/>
              </a:ext>
            </a:extLst>
          </p:cNvPr>
          <p:cNvSpPr>
            <a:spLocks noGrp="1"/>
          </p:cNvSpPr>
          <p:nvPr>
            <p:ph type="title"/>
          </p:nvPr>
        </p:nvSpPr>
        <p:spPr/>
        <p:txBody>
          <a:bodyPr/>
          <a:lstStyle/>
          <a:p>
            <a:r>
              <a:rPr lang="en-GB" dirty="0"/>
              <a:t>UC1 - clean</a:t>
            </a:r>
          </a:p>
        </p:txBody>
      </p:sp>
      <p:sp>
        <p:nvSpPr>
          <p:cNvPr id="3" name="Content Placeholder 2">
            <a:extLst>
              <a:ext uri="{FF2B5EF4-FFF2-40B4-BE49-F238E27FC236}">
                <a16:creationId xmlns:a16="http://schemas.microsoft.com/office/drawing/2014/main" id="{B1BC9421-7971-4C9E-95D3-E9CCCC7BEC39}"/>
              </a:ext>
            </a:extLst>
          </p:cNvPr>
          <p:cNvSpPr>
            <a:spLocks noGrp="1"/>
          </p:cNvSpPr>
          <p:nvPr>
            <p:ph idx="1"/>
          </p:nvPr>
        </p:nvSpPr>
        <p:spPr/>
        <p:txBody>
          <a:bodyPr>
            <a:normAutofit fontScale="70000" lnSpcReduction="20000"/>
          </a:bodyPr>
          <a:lstStyle/>
          <a:p>
            <a:r>
              <a:rPr lang="en-GB" dirty="0"/>
              <a:t>Precondition</a:t>
            </a:r>
          </a:p>
          <a:p>
            <a:pPr lvl="1"/>
            <a:r>
              <a:rPr lang="en-GB" dirty="0"/>
              <a:t>Robot is ON</a:t>
            </a:r>
          </a:p>
          <a:p>
            <a:pPr lvl="1"/>
            <a:r>
              <a:rPr lang="en-GB" dirty="0"/>
              <a:t>Robot is in charging station</a:t>
            </a:r>
          </a:p>
          <a:p>
            <a:r>
              <a:rPr lang="en-GB" dirty="0"/>
              <a:t>Post condition</a:t>
            </a:r>
          </a:p>
          <a:p>
            <a:pPr lvl="1"/>
            <a:r>
              <a:rPr lang="en-GB" dirty="0"/>
              <a:t>Robot is in charging station</a:t>
            </a:r>
          </a:p>
          <a:p>
            <a:pPr lvl="1"/>
            <a:endParaRPr lang="en-GB" dirty="0"/>
          </a:p>
          <a:p>
            <a:r>
              <a:rPr lang="en-GB" dirty="0"/>
              <a:t>Scenarios</a:t>
            </a:r>
          </a:p>
          <a:p>
            <a:pPr lvl="1"/>
            <a:r>
              <a:rPr lang="en-GB" dirty="0"/>
              <a:t>UC1.1 Nominal: map is available, robot fully cleans the house, no unknown obstacles encountered</a:t>
            </a:r>
          </a:p>
          <a:p>
            <a:pPr lvl="1"/>
            <a:r>
              <a:rPr lang="en-GB" dirty="0"/>
              <a:t>UC1.2 Exception: map is not available, no cleaning</a:t>
            </a:r>
          </a:p>
          <a:p>
            <a:pPr lvl="1"/>
            <a:r>
              <a:rPr lang="en-GB" dirty="0"/>
              <a:t>UC1.3 Variant: map is available, battery not enough, robot cleans partially then returns for charging, then recovers cleaning</a:t>
            </a:r>
          </a:p>
          <a:p>
            <a:pPr lvl="1"/>
            <a:r>
              <a:rPr lang="en-GB" dirty="0"/>
              <a:t>UC1.4 Variant: map is available, robot fully cleans the house, unknown obstacle is encountered and bypassed</a:t>
            </a:r>
          </a:p>
          <a:p>
            <a:pPr lvl="1"/>
            <a:r>
              <a:rPr lang="en-GB" dirty="0"/>
              <a:t>UC1.5 Exception: map is available, unknown obstacle is encountered and cannot be bypassed, robot stops 10 seconds then returns to charging station, house partially uncleaned </a:t>
            </a:r>
          </a:p>
          <a:p>
            <a:pPr lvl="1"/>
            <a:endParaRPr lang="en-GB" dirty="0"/>
          </a:p>
          <a:p>
            <a:pPr lvl="1"/>
            <a:r>
              <a:rPr lang="en-GB" dirty="0"/>
              <a:t>UC1.6 Exception: map is available, self test not passed, robot remains at charging station</a:t>
            </a:r>
          </a:p>
          <a:p>
            <a:pPr lvl="1"/>
            <a:endParaRPr lang="en-GB" dirty="0"/>
          </a:p>
          <a:p>
            <a:pPr lvl="1"/>
            <a:endParaRPr lang="en-GB" dirty="0"/>
          </a:p>
        </p:txBody>
      </p:sp>
    </p:spTree>
    <p:extLst>
      <p:ext uri="{BB962C8B-B14F-4D97-AF65-F5344CB8AC3E}">
        <p14:creationId xmlns:p14="http://schemas.microsoft.com/office/powerpoint/2010/main" val="2564958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BED4-0377-4281-9697-B3739E5B7893}"/>
              </a:ext>
            </a:extLst>
          </p:cNvPr>
          <p:cNvSpPr>
            <a:spLocks noGrp="1"/>
          </p:cNvSpPr>
          <p:nvPr>
            <p:ph type="title"/>
          </p:nvPr>
        </p:nvSpPr>
        <p:spPr/>
        <p:txBody>
          <a:bodyPr/>
          <a:lstStyle/>
          <a:p>
            <a:r>
              <a:rPr lang="en-GB" dirty="0"/>
              <a:t>Map of house</a:t>
            </a:r>
          </a:p>
        </p:txBody>
      </p:sp>
      <p:graphicFrame>
        <p:nvGraphicFramePr>
          <p:cNvPr id="4" name="Content Placeholder 3">
            <a:extLst>
              <a:ext uri="{FF2B5EF4-FFF2-40B4-BE49-F238E27FC236}">
                <a16:creationId xmlns:a16="http://schemas.microsoft.com/office/drawing/2014/main" id="{5A1FE82F-B2A6-4B9C-ADF8-68FC39154996}"/>
              </a:ext>
            </a:extLst>
          </p:cNvPr>
          <p:cNvGraphicFramePr>
            <a:graphicFrameLocks noGrp="1"/>
          </p:cNvGraphicFramePr>
          <p:nvPr>
            <p:ph idx="1"/>
            <p:extLst>
              <p:ext uri="{D42A27DB-BD31-4B8C-83A1-F6EECF244321}">
                <p14:modId xmlns:p14="http://schemas.microsoft.com/office/powerpoint/2010/main" val="430159585"/>
              </p:ext>
            </p:extLst>
          </p:nvPr>
        </p:nvGraphicFramePr>
        <p:xfrm>
          <a:off x="838200" y="1825625"/>
          <a:ext cx="10515600" cy="1112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044256814"/>
                    </a:ext>
                  </a:extLst>
                </a:gridCol>
                <a:gridCol w="3505200">
                  <a:extLst>
                    <a:ext uri="{9D8B030D-6E8A-4147-A177-3AD203B41FA5}">
                      <a16:colId xmlns:a16="http://schemas.microsoft.com/office/drawing/2014/main" val="555359241"/>
                    </a:ext>
                  </a:extLst>
                </a:gridCol>
                <a:gridCol w="3505200">
                  <a:extLst>
                    <a:ext uri="{9D8B030D-6E8A-4147-A177-3AD203B41FA5}">
                      <a16:colId xmlns:a16="http://schemas.microsoft.com/office/drawing/2014/main" val="24563622"/>
                    </a:ext>
                  </a:extLst>
                </a:gridCol>
              </a:tblGrid>
              <a:tr h="370840">
                <a:tc>
                  <a:txBody>
                    <a:bodyPr/>
                    <a:lstStyle/>
                    <a:p>
                      <a:r>
                        <a:rPr lang="en-GB" dirty="0"/>
                        <a:t>A1 (charging station)</a:t>
                      </a:r>
                    </a:p>
                  </a:txBody>
                  <a:tcPr/>
                </a:tc>
                <a:tc>
                  <a:txBody>
                    <a:bodyPr/>
                    <a:lstStyle/>
                    <a:p>
                      <a:r>
                        <a:rPr lang="en-GB" dirty="0"/>
                        <a:t>A2</a:t>
                      </a:r>
                    </a:p>
                  </a:txBody>
                  <a:tcPr/>
                </a:tc>
                <a:tc>
                  <a:txBody>
                    <a:bodyPr/>
                    <a:lstStyle/>
                    <a:p>
                      <a:r>
                        <a:rPr lang="en-GB" dirty="0"/>
                        <a:t>A3</a:t>
                      </a:r>
                    </a:p>
                  </a:txBody>
                  <a:tcPr/>
                </a:tc>
                <a:extLst>
                  <a:ext uri="{0D108BD9-81ED-4DB2-BD59-A6C34878D82A}">
                    <a16:rowId xmlns:a16="http://schemas.microsoft.com/office/drawing/2014/main" val="36016119"/>
                  </a:ext>
                </a:extLst>
              </a:tr>
              <a:tr h="370840">
                <a:tc>
                  <a:txBody>
                    <a:bodyPr/>
                    <a:lstStyle/>
                    <a:p>
                      <a:r>
                        <a:rPr lang="en-GB" dirty="0"/>
                        <a:t>B1</a:t>
                      </a:r>
                    </a:p>
                  </a:txBody>
                  <a:tcPr/>
                </a:tc>
                <a:tc>
                  <a:txBody>
                    <a:bodyPr/>
                    <a:lstStyle/>
                    <a:p>
                      <a:r>
                        <a:rPr lang="en-GB" dirty="0"/>
                        <a:t>B2</a:t>
                      </a:r>
                    </a:p>
                  </a:txBody>
                  <a:tcPr/>
                </a:tc>
                <a:tc>
                  <a:txBody>
                    <a:bodyPr/>
                    <a:lstStyle/>
                    <a:p>
                      <a:r>
                        <a:rPr lang="en-GB" dirty="0"/>
                        <a:t>B3</a:t>
                      </a:r>
                    </a:p>
                  </a:txBody>
                  <a:tcPr/>
                </a:tc>
                <a:extLst>
                  <a:ext uri="{0D108BD9-81ED-4DB2-BD59-A6C34878D82A}">
                    <a16:rowId xmlns:a16="http://schemas.microsoft.com/office/drawing/2014/main" val="3659923917"/>
                  </a:ext>
                </a:extLst>
              </a:tr>
              <a:tr h="370840">
                <a:tc>
                  <a:txBody>
                    <a:bodyPr/>
                    <a:lstStyle/>
                    <a:p>
                      <a:r>
                        <a:rPr lang="en-GB" dirty="0"/>
                        <a:t>C1</a:t>
                      </a:r>
                    </a:p>
                  </a:txBody>
                  <a:tcPr/>
                </a:tc>
                <a:tc>
                  <a:txBody>
                    <a:bodyPr/>
                    <a:lstStyle/>
                    <a:p>
                      <a:r>
                        <a:rPr lang="en-GB" dirty="0"/>
                        <a:t>C2</a:t>
                      </a:r>
                    </a:p>
                  </a:txBody>
                  <a:tcPr/>
                </a:tc>
                <a:tc>
                  <a:txBody>
                    <a:bodyPr/>
                    <a:lstStyle/>
                    <a:p>
                      <a:r>
                        <a:rPr lang="en-GB" dirty="0"/>
                        <a:t>C3</a:t>
                      </a:r>
                    </a:p>
                  </a:txBody>
                  <a:tcPr/>
                </a:tc>
                <a:extLst>
                  <a:ext uri="{0D108BD9-81ED-4DB2-BD59-A6C34878D82A}">
                    <a16:rowId xmlns:a16="http://schemas.microsoft.com/office/drawing/2014/main" val="2978185706"/>
                  </a:ext>
                </a:extLst>
              </a:tr>
            </a:tbl>
          </a:graphicData>
        </a:graphic>
      </p:graphicFrame>
    </p:spTree>
    <p:extLst>
      <p:ext uri="{BB962C8B-B14F-4D97-AF65-F5344CB8AC3E}">
        <p14:creationId xmlns:p14="http://schemas.microsoft.com/office/powerpoint/2010/main" val="1086041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2355-2A1F-4484-82A6-C9F0A80AB1B3}"/>
              </a:ext>
            </a:extLst>
          </p:cNvPr>
          <p:cNvSpPr>
            <a:spLocks noGrp="1"/>
          </p:cNvSpPr>
          <p:nvPr>
            <p:ph type="title"/>
          </p:nvPr>
        </p:nvSpPr>
        <p:spPr/>
        <p:txBody>
          <a:bodyPr/>
          <a:lstStyle/>
          <a:p>
            <a:r>
              <a:rPr lang="en-GB" dirty="0"/>
              <a:t>UC1.1</a:t>
            </a:r>
          </a:p>
        </p:txBody>
      </p:sp>
      <p:sp>
        <p:nvSpPr>
          <p:cNvPr id="3" name="Content Placeholder 2">
            <a:extLst>
              <a:ext uri="{FF2B5EF4-FFF2-40B4-BE49-F238E27FC236}">
                <a16:creationId xmlns:a16="http://schemas.microsoft.com/office/drawing/2014/main" id="{5010A8D0-D39F-4F34-9F74-2CDF34E13F57}"/>
              </a:ext>
            </a:extLst>
          </p:cNvPr>
          <p:cNvSpPr>
            <a:spLocks noGrp="1"/>
          </p:cNvSpPr>
          <p:nvPr>
            <p:ph idx="1"/>
          </p:nvPr>
        </p:nvSpPr>
        <p:spPr/>
        <p:txBody>
          <a:bodyPr/>
          <a:lstStyle/>
          <a:p>
            <a:r>
              <a:rPr lang="en-GB" dirty="0"/>
              <a:t>Precondition</a:t>
            </a:r>
          </a:p>
          <a:p>
            <a:pPr lvl="1"/>
            <a:r>
              <a:rPr lang="en-GB" dirty="0"/>
              <a:t>Robot is ON</a:t>
            </a:r>
          </a:p>
          <a:p>
            <a:pPr lvl="1"/>
            <a:r>
              <a:rPr lang="en-GB" dirty="0"/>
              <a:t>Robot is in charging station</a:t>
            </a:r>
          </a:p>
          <a:p>
            <a:pPr lvl="1"/>
            <a:r>
              <a:rPr lang="en-GB" dirty="0"/>
              <a:t>Battery is charged </a:t>
            </a:r>
          </a:p>
          <a:p>
            <a:pPr lvl="1"/>
            <a:r>
              <a:rPr lang="en-GB" dirty="0"/>
              <a:t>Map of house is available (2d model made of tiles, tiles tagged as free/obstacle/gap)</a:t>
            </a:r>
          </a:p>
          <a:p>
            <a:r>
              <a:rPr lang="en-GB" dirty="0"/>
              <a:t>Postcondition</a:t>
            </a:r>
          </a:p>
          <a:p>
            <a:pPr lvl="1"/>
            <a:r>
              <a:rPr lang="en-GB" dirty="0"/>
              <a:t>Robot has cleaned the house (all tiles of house have been covered by robot path)</a:t>
            </a:r>
          </a:p>
          <a:p>
            <a:pPr lvl="1"/>
            <a:r>
              <a:rPr lang="en-GB" dirty="0"/>
              <a:t>Robot is in charging station</a:t>
            </a:r>
          </a:p>
          <a:p>
            <a:pPr lvl="1"/>
            <a:endParaRPr lang="en-GB" dirty="0"/>
          </a:p>
        </p:txBody>
      </p:sp>
    </p:spTree>
    <p:extLst>
      <p:ext uri="{BB962C8B-B14F-4D97-AF65-F5344CB8AC3E}">
        <p14:creationId xmlns:p14="http://schemas.microsoft.com/office/powerpoint/2010/main" val="3749017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36F3-EBFE-4914-9699-3C8405552869}"/>
              </a:ext>
            </a:extLst>
          </p:cNvPr>
          <p:cNvSpPr>
            <a:spLocks noGrp="1"/>
          </p:cNvSpPr>
          <p:nvPr>
            <p:ph type="title"/>
          </p:nvPr>
        </p:nvSpPr>
        <p:spPr/>
        <p:txBody>
          <a:bodyPr/>
          <a:lstStyle/>
          <a:p>
            <a:r>
              <a:rPr lang="en-GB" dirty="0"/>
              <a:t>UC1.1</a:t>
            </a:r>
          </a:p>
        </p:txBody>
      </p:sp>
      <p:sp>
        <p:nvSpPr>
          <p:cNvPr id="3" name="Content Placeholder 2">
            <a:extLst>
              <a:ext uri="{FF2B5EF4-FFF2-40B4-BE49-F238E27FC236}">
                <a16:creationId xmlns:a16="http://schemas.microsoft.com/office/drawing/2014/main" id="{E2D1DEF9-CD70-4F2F-8AA2-86CD77EB155F}"/>
              </a:ext>
            </a:extLst>
          </p:cNvPr>
          <p:cNvSpPr>
            <a:spLocks noGrp="1"/>
          </p:cNvSpPr>
          <p:nvPr>
            <p:ph idx="1"/>
          </p:nvPr>
        </p:nvSpPr>
        <p:spPr/>
        <p:txBody>
          <a:bodyPr/>
          <a:lstStyle/>
          <a:p>
            <a:pPr marL="514350" indent="-514350">
              <a:buFont typeface="+mj-lt"/>
              <a:buAutoNum type="arabicPeriod"/>
            </a:pPr>
            <a:r>
              <a:rPr lang="en-GB" dirty="0"/>
              <a:t>Robot computes path to clean house, using available map (path = A1, A2, A3, B3, B2, B1, C1,C2,C3, B3 A3 A2 A1…)</a:t>
            </a:r>
          </a:p>
          <a:p>
            <a:pPr marL="514350" indent="-514350">
              <a:buFont typeface="+mj-lt"/>
              <a:buAutoNum type="arabicPeriod"/>
            </a:pPr>
            <a:r>
              <a:rPr lang="en-GB" dirty="0"/>
              <a:t>Robot moves to A2 and cleans</a:t>
            </a:r>
          </a:p>
          <a:p>
            <a:pPr marL="514350" indent="-514350">
              <a:buFont typeface="+mj-lt"/>
              <a:buAutoNum type="arabicPeriod"/>
            </a:pPr>
            <a:r>
              <a:rPr lang="en-GB" dirty="0"/>
              <a:t>Robot moves to A3 and cleans </a:t>
            </a:r>
          </a:p>
          <a:p>
            <a:pPr marL="514350" indent="-514350">
              <a:buFont typeface="+mj-lt"/>
              <a:buAutoNum type="arabicPeriod"/>
            </a:pPr>
            <a:r>
              <a:rPr lang="en-GB" dirty="0"/>
              <a:t>……</a:t>
            </a:r>
          </a:p>
          <a:p>
            <a:pPr marL="514350" indent="-514350">
              <a:buFont typeface="+mj-lt"/>
              <a:buAutoNum type="arabicPeriod"/>
            </a:pPr>
            <a:r>
              <a:rPr lang="en-GB" dirty="0"/>
              <a:t>Robot moves to A1 and stops</a:t>
            </a:r>
          </a:p>
        </p:txBody>
      </p:sp>
    </p:spTree>
    <p:extLst>
      <p:ext uri="{BB962C8B-B14F-4D97-AF65-F5344CB8AC3E}">
        <p14:creationId xmlns:p14="http://schemas.microsoft.com/office/powerpoint/2010/main" val="2375477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2355-2A1F-4484-82A6-C9F0A80AB1B3}"/>
              </a:ext>
            </a:extLst>
          </p:cNvPr>
          <p:cNvSpPr>
            <a:spLocks noGrp="1"/>
          </p:cNvSpPr>
          <p:nvPr>
            <p:ph type="title"/>
          </p:nvPr>
        </p:nvSpPr>
        <p:spPr/>
        <p:txBody>
          <a:bodyPr/>
          <a:lstStyle/>
          <a:p>
            <a:r>
              <a:rPr lang="en-GB" dirty="0"/>
              <a:t>UC1.2</a:t>
            </a:r>
          </a:p>
        </p:txBody>
      </p:sp>
      <p:sp>
        <p:nvSpPr>
          <p:cNvPr id="3" name="Content Placeholder 2">
            <a:extLst>
              <a:ext uri="{FF2B5EF4-FFF2-40B4-BE49-F238E27FC236}">
                <a16:creationId xmlns:a16="http://schemas.microsoft.com/office/drawing/2014/main" id="{5010A8D0-D39F-4F34-9F74-2CDF34E13F57}"/>
              </a:ext>
            </a:extLst>
          </p:cNvPr>
          <p:cNvSpPr>
            <a:spLocks noGrp="1"/>
          </p:cNvSpPr>
          <p:nvPr>
            <p:ph idx="1"/>
          </p:nvPr>
        </p:nvSpPr>
        <p:spPr/>
        <p:txBody>
          <a:bodyPr/>
          <a:lstStyle/>
          <a:p>
            <a:r>
              <a:rPr lang="en-GB" dirty="0"/>
              <a:t>Precondition</a:t>
            </a:r>
          </a:p>
          <a:p>
            <a:pPr lvl="1"/>
            <a:r>
              <a:rPr lang="en-GB" dirty="0"/>
              <a:t>Robot is ON</a:t>
            </a:r>
          </a:p>
          <a:p>
            <a:pPr lvl="1"/>
            <a:r>
              <a:rPr lang="en-GB" dirty="0"/>
              <a:t>Robot is in charging station</a:t>
            </a:r>
          </a:p>
          <a:p>
            <a:pPr lvl="1"/>
            <a:r>
              <a:rPr lang="en-GB" dirty="0"/>
              <a:t>Battery is charged </a:t>
            </a:r>
          </a:p>
          <a:p>
            <a:pPr lvl="1"/>
            <a:r>
              <a:rPr lang="en-GB" dirty="0"/>
              <a:t>Map of house is not available</a:t>
            </a:r>
          </a:p>
          <a:p>
            <a:r>
              <a:rPr lang="en-GB" dirty="0"/>
              <a:t>Postcondition</a:t>
            </a:r>
          </a:p>
          <a:p>
            <a:pPr lvl="1"/>
            <a:r>
              <a:rPr lang="en-GB" dirty="0"/>
              <a:t>Robot has not cleaned the house </a:t>
            </a:r>
          </a:p>
          <a:p>
            <a:pPr lvl="1"/>
            <a:r>
              <a:rPr lang="en-GB" dirty="0"/>
              <a:t>Robot is in charging station</a:t>
            </a:r>
          </a:p>
          <a:p>
            <a:pPr lvl="1"/>
            <a:endParaRPr lang="en-GB" dirty="0"/>
          </a:p>
        </p:txBody>
      </p:sp>
    </p:spTree>
    <p:extLst>
      <p:ext uri="{BB962C8B-B14F-4D97-AF65-F5344CB8AC3E}">
        <p14:creationId xmlns:p14="http://schemas.microsoft.com/office/powerpoint/2010/main" val="812977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6E0B-CBA2-4D67-A1BF-64C5C22E02FE}"/>
              </a:ext>
            </a:extLst>
          </p:cNvPr>
          <p:cNvSpPr>
            <a:spLocks noGrp="1"/>
          </p:cNvSpPr>
          <p:nvPr>
            <p:ph type="title"/>
          </p:nvPr>
        </p:nvSpPr>
        <p:spPr/>
        <p:txBody>
          <a:bodyPr/>
          <a:lstStyle/>
          <a:p>
            <a:r>
              <a:rPr lang="en-GB" dirty="0"/>
              <a:t>UC1.2</a:t>
            </a:r>
          </a:p>
        </p:txBody>
      </p:sp>
      <p:sp>
        <p:nvSpPr>
          <p:cNvPr id="3" name="Content Placeholder 2">
            <a:extLst>
              <a:ext uri="{FF2B5EF4-FFF2-40B4-BE49-F238E27FC236}">
                <a16:creationId xmlns:a16="http://schemas.microsoft.com/office/drawing/2014/main" id="{1828CDCC-E6DB-4658-BBFA-5C394CF0F7FC}"/>
              </a:ext>
            </a:extLst>
          </p:cNvPr>
          <p:cNvSpPr>
            <a:spLocks noGrp="1"/>
          </p:cNvSpPr>
          <p:nvPr>
            <p:ph idx="1"/>
          </p:nvPr>
        </p:nvSpPr>
        <p:spPr/>
        <p:txBody>
          <a:bodyPr/>
          <a:lstStyle/>
          <a:p>
            <a:pPr marL="514350" indent="-514350">
              <a:buFont typeface="+mj-lt"/>
              <a:buAutoNum type="arabicPeriod"/>
            </a:pPr>
            <a:r>
              <a:rPr lang="en-GB" dirty="0"/>
              <a:t>Robot tries to compute path, map is not available</a:t>
            </a:r>
          </a:p>
          <a:p>
            <a:pPr marL="514350" indent="-514350">
              <a:buFont typeface="+mj-lt"/>
              <a:buAutoNum type="arabicPeriod"/>
            </a:pPr>
            <a:r>
              <a:rPr lang="en-GB" dirty="0"/>
              <a:t>Robot does not move </a:t>
            </a:r>
          </a:p>
        </p:txBody>
      </p:sp>
    </p:spTree>
    <p:extLst>
      <p:ext uri="{BB962C8B-B14F-4D97-AF65-F5344CB8AC3E}">
        <p14:creationId xmlns:p14="http://schemas.microsoft.com/office/powerpoint/2010/main" val="3032224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7EF3-782D-4AF7-8540-F3434D29C9E7}"/>
              </a:ext>
            </a:extLst>
          </p:cNvPr>
          <p:cNvSpPr>
            <a:spLocks noGrp="1"/>
          </p:cNvSpPr>
          <p:nvPr>
            <p:ph type="title"/>
          </p:nvPr>
        </p:nvSpPr>
        <p:spPr/>
        <p:txBody>
          <a:bodyPr/>
          <a:lstStyle/>
          <a:p>
            <a:r>
              <a:rPr lang="en-GB" dirty="0"/>
              <a:t>RVC system</a:t>
            </a:r>
          </a:p>
        </p:txBody>
      </p:sp>
      <p:sp>
        <p:nvSpPr>
          <p:cNvPr id="3" name="Content Placeholder 2">
            <a:extLst>
              <a:ext uri="{FF2B5EF4-FFF2-40B4-BE49-F238E27FC236}">
                <a16:creationId xmlns:a16="http://schemas.microsoft.com/office/drawing/2014/main" id="{B0B36611-DD3F-42B0-BA79-3F053BC2FBB6}"/>
              </a:ext>
            </a:extLst>
          </p:cNvPr>
          <p:cNvSpPr>
            <a:spLocks noGrp="1"/>
          </p:cNvSpPr>
          <p:nvPr>
            <p:ph idx="1"/>
          </p:nvPr>
        </p:nvSpPr>
        <p:spPr/>
        <p:txBody>
          <a:bodyPr/>
          <a:lstStyle/>
          <a:p>
            <a:r>
              <a:rPr lang="en-GB" dirty="0"/>
              <a:t>System point of view</a:t>
            </a:r>
          </a:p>
          <a:p>
            <a:endParaRPr lang="en-GB" dirty="0"/>
          </a:p>
          <a:p>
            <a:endParaRPr lang="en-GB" dirty="0"/>
          </a:p>
          <a:p>
            <a:r>
              <a:rPr lang="en-GB" dirty="0"/>
              <a:t>As if we were a company producing the RVC system</a:t>
            </a:r>
          </a:p>
          <a:p>
            <a:r>
              <a:rPr lang="en-GB" dirty="0"/>
              <a:t>Roomba, Dyson, </a:t>
            </a:r>
            <a:r>
              <a:rPr lang="en-GB" dirty="0" err="1"/>
              <a:t>Ariete</a:t>
            </a:r>
            <a:r>
              <a:rPr lang="en-GB" dirty="0"/>
              <a:t>, </a:t>
            </a:r>
            <a:r>
              <a:rPr lang="en-GB" dirty="0" err="1"/>
              <a:t>Moulinex</a:t>
            </a:r>
            <a:r>
              <a:rPr lang="en-GB" dirty="0"/>
              <a:t>, ..</a:t>
            </a:r>
          </a:p>
        </p:txBody>
      </p:sp>
    </p:spTree>
    <p:extLst>
      <p:ext uri="{BB962C8B-B14F-4D97-AF65-F5344CB8AC3E}">
        <p14:creationId xmlns:p14="http://schemas.microsoft.com/office/powerpoint/2010/main" val="4267302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2355-2A1F-4484-82A6-C9F0A80AB1B3}"/>
              </a:ext>
            </a:extLst>
          </p:cNvPr>
          <p:cNvSpPr>
            <a:spLocks noGrp="1"/>
          </p:cNvSpPr>
          <p:nvPr>
            <p:ph type="title"/>
          </p:nvPr>
        </p:nvSpPr>
        <p:spPr/>
        <p:txBody>
          <a:bodyPr/>
          <a:lstStyle/>
          <a:p>
            <a:r>
              <a:rPr lang="en-GB" dirty="0"/>
              <a:t>UC1.3</a:t>
            </a:r>
          </a:p>
        </p:txBody>
      </p:sp>
      <p:sp>
        <p:nvSpPr>
          <p:cNvPr id="3" name="Content Placeholder 2">
            <a:extLst>
              <a:ext uri="{FF2B5EF4-FFF2-40B4-BE49-F238E27FC236}">
                <a16:creationId xmlns:a16="http://schemas.microsoft.com/office/drawing/2014/main" id="{5010A8D0-D39F-4F34-9F74-2CDF34E13F57}"/>
              </a:ext>
            </a:extLst>
          </p:cNvPr>
          <p:cNvSpPr>
            <a:spLocks noGrp="1"/>
          </p:cNvSpPr>
          <p:nvPr>
            <p:ph idx="1"/>
          </p:nvPr>
        </p:nvSpPr>
        <p:spPr/>
        <p:txBody>
          <a:bodyPr/>
          <a:lstStyle/>
          <a:p>
            <a:r>
              <a:rPr lang="en-GB" dirty="0"/>
              <a:t>Precondition</a:t>
            </a:r>
          </a:p>
          <a:p>
            <a:pPr lvl="1"/>
            <a:r>
              <a:rPr lang="en-GB" dirty="0"/>
              <a:t>Robot is ON</a:t>
            </a:r>
          </a:p>
          <a:p>
            <a:pPr lvl="1"/>
            <a:r>
              <a:rPr lang="en-GB" dirty="0"/>
              <a:t>Robot is in charging station</a:t>
            </a:r>
          </a:p>
          <a:p>
            <a:pPr lvl="1"/>
            <a:r>
              <a:rPr lang="en-GB" dirty="0"/>
              <a:t>Battery is </a:t>
            </a:r>
            <a:r>
              <a:rPr lang="en-GB" u="sng" dirty="0"/>
              <a:t>partially</a:t>
            </a:r>
            <a:r>
              <a:rPr lang="en-GB" dirty="0"/>
              <a:t> charged </a:t>
            </a:r>
          </a:p>
          <a:p>
            <a:pPr lvl="1"/>
            <a:r>
              <a:rPr lang="en-GB" dirty="0"/>
              <a:t>Map of house is available (2d model made of tiles, tiles tagged as free/obstacle/gap)</a:t>
            </a:r>
          </a:p>
          <a:p>
            <a:r>
              <a:rPr lang="en-GB" dirty="0"/>
              <a:t>Postcondition</a:t>
            </a:r>
          </a:p>
          <a:p>
            <a:pPr lvl="1"/>
            <a:r>
              <a:rPr lang="en-GB" dirty="0"/>
              <a:t>Robot has cleaned the house (all tiles of house have been covered by robot path)</a:t>
            </a:r>
          </a:p>
          <a:p>
            <a:pPr lvl="1"/>
            <a:r>
              <a:rPr lang="en-GB" dirty="0"/>
              <a:t>Robot is in charging station</a:t>
            </a:r>
          </a:p>
          <a:p>
            <a:pPr lvl="1"/>
            <a:endParaRPr lang="en-GB" dirty="0"/>
          </a:p>
        </p:txBody>
      </p:sp>
    </p:spTree>
    <p:extLst>
      <p:ext uri="{BB962C8B-B14F-4D97-AF65-F5344CB8AC3E}">
        <p14:creationId xmlns:p14="http://schemas.microsoft.com/office/powerpoint/2010/main" val="568254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36F3-EBFE-4914-9699-3C8405552869}"/>
              </a:ext>
            </a:extLst>
          </p:cNvPr>
          <p:cNvSpPr>
            <a:spLocks noGrp="1"/>
          </p:cNvSpPr>
          <p:nvPr>
            <p:ph type="title"/>
          </p:nvPr>
        </p:nvSpPr>
        <p:spPr/>
        <p:txBody>
          <a:bodyPr/>
          <a:lstStyle/>
          <a:p>
            <a:r>
              <a:rPr lang="en-GB" dirty="0"/>
              <a:t>UC1.3</a:t>
            </a:r>
          </a:p>
        </p:txBody>
      </p:sp>
      <p:sp>
        <p:nvSpPr>
          <p:cNvPr id="3" name="Content Placeholder 2">
            <a:extLst>
              <a:ext uri="{FF2B5EF4-FFF2-40B4-BE49-F238E27FC236}">
                <a16:creationId xmlns:a16="http://schemas.microsoft.com/office/drawing/2014/main" id="{E2D1DEF9-CD70-4F2F-8AA2-86CD77EB155F}"/>
              </a:ext>
            </a:extLst>
          </p:cNvPr>
          <p:cNvSpPr>
            <a:spLocks noGrp="1"/>
          </p:cNvSpPr>
          <p:nvPr>
            <p:ph idx="1"/>
          </p:nvPr>
        </p:nvSpPr>
        <p:spPr/>
        <p:txBody>
          <a:bodyPr>
            <a:normAutofit fontScale="62500" lnSpcReduction="20000"/>
          </a:bodyPr>
          <a:lstStyle/>
          <a:p>
            <a:pPr marL="514350" indent="-514350">
              <a:buFont typeface="+mj-lt"/>
              <a:buAutoNum type="arabicPeriod"/>
            </a:pPr>
            <a:r>
              <a:rPr lang="en-GB" dirty="0"/>
              <a:t>Robot computes path to clean house, using available map (path = A1, A2, A3, B3, B2, B1, C1,C2,C3, B3 A3 A2 A1…  assuming house is squared,  9 tiles, charging station in A1)</a:t>
            </a:r>
          </a:p>
          <a:p>
            <a:pPr marL="514350" indent="-514350">
              <a:buFont typeface="+mj-lt"/>
              <a:buAutoNum type="arabicPeriod"/>
            </a:pPr>
            <a:r>
              <a:rPr lang="en-GB" dirty="0"/>
              <a:t>Robot moves to A2 and cleans</a:t>
            </a:r>
          </a:p>
          <a:p>
            <a:pPr marL="514350" indent="-514350">
              <a:buFont typeface="+mj-lt"/>
              <a:buAutoNum type="arabicPeriod"/>
            </a:pPr>
            <a:r>
              <a:rPr lang="en-GB" dirty="0"/>
              <a:t>Robot moves to A3 and cleans </a:t>
            </a:r>
          </a:p>
          <a:p>
            <a:pPr marL="514350" indent="-514350">
              <a:buFont typeface="+mj-lt"/>
              <a:buAutoNum type="arabicPeriod"/>
            </a:pPr>
            <a:r>
              <a:rPr lang="en-GB" dirty="0"/>
              <a:t>Robot recognizes battery level low</a:t>
            </a:r>
          </a:p>
          <a:p>
            <a:pPr marL="514350" indent="-514350">
              <a:buFont typeface="+mj-lt"/>
              <a:buAutoNum type="arabicPeriod"/>
            </a:pPr>
            <a:r>
              <a:rPr lang="en-GB" dirty="0"/>
              <a:t>Robot computes path from A3 to A1  (A3, A2, A1)</a:t>
            </a:r>
          </a:p>
          <a:p>
            <a:pPr marL="514350" indent="-514350">
              <a:buFont typeface="+mj-lt"/>
              <a:buAutoNum type="arabicPeriod"/>
            </a:pPr>
            <a:r>
              <a:rPr lang="en-GB" dirty="0"/>
              <a:t>Robot moves to A2</a:t>
            </a:r>
          </a:p>
          <a:p>
            <a:pPr marL="514350" indent="-514350">
              <a:buFont typeface="+mj-lt"/>
              <a:buAutoNum type="arabicPeriod"/>
            </a:pPr>
            <a:r>
              <a:rPr lang="en-GB" dirty="0"/>
              <a:t>Robot moves to A1</a:t>
            </a:r>
          </a:p>
          <a:p>
            <a:pPr marL="514350" indent="-514350">
              <a:buFont typeface="+mj-lt"/>
              <a:buAutoNum type="arabicPeriod"/>
            </a:pPr>
            <a:r>
              <a:rPr lang="en-GB" dirty="0"/>
              <a:t>Robot waits for battery charged</a:t>
            </a:r>
          </a:p>
          <a:p>
            <a:pPr marL="514350" indent="-514350">
              <a:buFont typeface="+mj-lt"/>
              <a:buAutoNum type="arabicPeriod"/>
            </a:pPr>
            <a:r>
              <a:rPr lang="en-GB" dirty="0"/>
              <a:t>Robot computes path to A3 (where interrupted) (A1, A2, A3)</a:t>
            </a:r>
          </a:p>
          <a:p>
            <a:pPr marL="514350" indent="-514350">
              <a:buFont typeface="+mj-lt"/>
              <a:buAutoNum type="arabicPeriod"/>
            </a:pPr>
            <a:r>
              <a:rPr lang="en-GB" dirty="0"/>
              <a:t>Robot moves to A2</a:t>
            </a:r>
          </a:p>
          <a:p>
            <a:pPr marL="514350" indent="-514350">
              <a:buFont typeface="+mj-lt"/>
              <a:buAutoNum type="arabicPeriod"/>
            </a:pPr>
            <a:r>
              <a:rPr lang="en-GB" dirty="0"/>
              <a:t>Robot moves to A3</a:t>
            </a:r>
          </a:p>
          <a:p>
            <a:pPr marL="514350" indent="-514350">
              <a:buFont typeface="+mj-lt"/>
              <a:buAutoNum type="arabicPeriod"/>
            </a:pPr>
            <a:r>
              <a:rPr lang="en-GB" dirty="0"/>
              <a:t>(recover cleaning)  robot moves to B3 and cleans</a:t>
            </a:r>
          </a:p>
          <a:p>
            <a:pPr marL="514350" indent="-514350">
              <a:buFont typeface="+mj-lt"/>
              <a:buAutoNum type="arabicPeriod"/>
            </a:pPr>
            <a:r>
              <a:rPr lang="en-GB" dirty="0"/>
              <a:t>(from now same as UC1.1)</a:t>
            </a:r>
          </a:p>
          <a:p>
            <a:pPr marL="514350" indent="-514350">
              <a:buFont typeface="+mj-lt"/>
              <a:buAutoNum type="arabicPeriod"/>
            </a:pPr>
            <a:endParaRPr lang="en-GB" dirty="0"/>
          </a:p>
        </p:txBody>
      </p:sp>
    </p:spTree>
    <p:extLst>
      <p:ext uri="{BB962C8B-B14F-4D97-AF65-F5344CB8AC3E}">
        <p14:creationId xmlns:p14="http://schemas.microsoft.com/office/powerpoint/2010/main" val="2014274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2355-2A1F-4484-82A6-C9F0A80AB1B3}"/>
              </a:ext>
            </a:extLst>
          </p:cNvPr>
          <p:cNvSpPr>
            <a:spLocks noGrp="1"/>
          </p:cNvSpPr>
          <p:nvPr>
            <p:ph type="title"/>
          </p:nvPr>
        </p:nvSpPr>
        <p:spPr/>
        <p:txBody>
          <a:bodyPr/>
          <a:lstStyle/>
          <a:p>
            <a:r>
              <a:rPr lang="en-GB" dirty="0"/>
              <a:t>UC1.4</a:t>
            </a:r>
          </a:p>
        </p:txBody>
      </p:sp>
      <p:sp>
        <p:nvSpPr>
          <p:cNvPr id="3" name="Content Placeholder 2">
            <a:extLst>
              <a:ext uri="{FF2B5EF4-FFF2-40B4-BE49-F238E27FC236}">
                <a16:creationId xmlns:a16="http://schemas.microsoft.com/office/drawing/2014/main" id="{5010A8D0-D39F-4F34-9F74-2CDF34E13F57}"/>
              </a:ext>
            </a:extLst>
          </p:cNvPr>
          <p:cNvSpPr>
            <a:spLocks noGrp="1"/>
          </p:cNvSpPr>
          <p:nvPr>
            <p:ph idx="1"/>
          </p:nvPr>
        </p:nvSpPr>
        <p:spPr/>
        <p:txBody>
          <a:bodyPr/>
          <a:lstStyle/>
          <a:p>
            <a:r>
              <a:rPr lang="en-GB" dirty="0"/>
              <a:t>Precondition</a:t>
            </a:r>
          </a:p>
          <a:p>
            <a:pPr lvl="1"/>
            <a:r>
              <a:rPr lang="en-GB" dirty="0"/>
              <a:t>Robot is ON</a:t>
            </a:r>
          </a:p>
          <a:p>
            <a:pPr lvl="1"/>
            <a:r>
              <a:rPr lang="en-GB" dirty="0"/>
              <a:t>Robot is in charging station</a:t>
            </a:r>
          </a:p>
          <a:p>
            <a:pPr lvl="1"/>
            <a:r>
              <a:rPr lang="en-GB" dirty="0"/>
              <a:t>Battery is charged </a:t>
            </a:r>
          </a:p>
          <a:p>
            <a:pPr lvl="1"/>
            <a:r>
              <a:rPr lang="en-GB" dirty="0"/>
              <a:t>Map of house is available (2d model made of tiles, tiles tagged as free/obstacle/gap)</a:t>
            </a:r>
          </a:p>
          <a:p>
            <a:r>
              <a:rPr lang="en-GB" dirty="0"/>
              <a:t>Postcondition</a:t>
            </a:r>
          </a:p>
          <a:p>
            <a:pPr lvl="1"/>
            <a:r>
              <a:rPr lang="en-GB" dirty="0"/>
              <a:t>Robot has cleaned the house (all tiles of house have been covered by robot path)</a:t>
            </a:r>
          </a:p>
          <a:p>
            <a:pPr lvl="1"/>
            <a:r>
              <a:rPr lang="en-GB" dirty="0"/>
              <a:t>Robot is in charging station</a:t>
            </a:r>
          </a:p>
          <a:p>
            <a:pPr lvl="1"/>
            <a:endParaRPr lang="en-GB" dirty="0"/>
          </a:p>
        </p:txBody>
      </p:sp>
    </p:spTree>
    <p:extLst>
      <p:ext uri="{BB962C8B-B14F-4D97-AF65-F5344CB8AC3E}">
        <p14:creationId xmlns:p14="http://schemas.microsoft.com/office/powerpoint/2010/main" val="3592670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36F3-EBFE-4914-9699-3C8405552869}"/>
              </a:ext>
            </a:extLst>
          </p:cNvPr>
          <p:cNvSpPr>
            <a:spLocks noGrp="1"/>
          </p:cNvSpPr>
          <p:nvPr>
            <p:ph type="title"/>
          </p:nvPr>
        </p:nvSpPr>
        <p:spPr/>
        <p:txBody>
          <a:bodyPr/>
          <a:lstStyle/>
          <a:p>
            <a:r>
              <a:rPr lang="en-GB" dirty="0"/>
              <a:t>UC1.4</a:t>
            </a:r>
          </a:p>
        </p:txBody>
      </p:sp>
      <p:sp>
        <p:nvSpPr>
          <p:cNvPr id="3" name="Content Placeholder 2">
            <a:extLst>
              <a:ext uri="{FF2B5EF4-FFF2-40B4-BE49-F238E27FC236}">
                <a16:creationId xmlns:a16="http://schemas.microsoft.com/office/drawing/2014/main" id="{E2D1DEF9-CD70-4F2F-8AA2-86CD77EB155F}"/>
              </a:ext>
            </a:extLst>
          </p:cNvPr>
          <p:cNvSpPr>
            <a:spLocks noGrp="1"/>
          </p:cNvSpPr>
          <p:nvPr>
            <p:ph idx="1"/>
          </p:nvPr>
        </p:nvSpPr>
        <p:spPr/>
        <p:txBody>
          <a:bodyPr>
            <a:normAutofit fontScale="92500" lnSpcReduction="20000"/>
          </a:bodyPr>
          <a:lstStyle/>
          <a:p>
            <a:pPr marL="514350" indent="-514350">
              <a:buFont typeface="+mj-lt"/>
              <a:buAutoNum type="arabicPeriod"/>
            </a:pPr>
            <a:r>
              <a:rPr lang="en-GB" dirty="0"/>
              <a:t>Robot computes path to clean house (using UC manage movement), using available map (path = A1, A2, A3, B3, B2, B1, C1,C2,C3, B3 A3 A2 A1…  assuming house is squared,  9 tiles, charging station in A1)</a:t>
            </a:r>
          </a:p>
          <a:p>
            <a:pPr marL="514350" indent="-514350">
              <a:buFont typeface="+mj-lt"/>
              <a:buAutoNum type="arabicPeriod"/>
            </a:pPr>
            <a:r>
              <a:rPr lang="en-GB" dirty="0"/>
              <a:t>Robot moves to A2 (using UC manage movement) and cleans</a:t>
            </a:r>
          </a:p>
          <a:p>
            <a:pPr marL="514350" indent="-514350">
              <a:buFont typeface="+mj-lt"/>
              <a:buAutoNum type="arabicPeriod"/>
            </a:pPr>
            <a:r>
              <a:rPr lang="en-GB" dirty="0"/>
              <a:t>Robot moves to A3 and cleans </a:t>
            </a:r>
          </a:p>
          <a:p>
            <a:pPr marL="514350" indent="-514350">
              <a:buFont typeface="+mj-lt"/>
              <a:buAutoNum type="arabicPeriod"/>
            </a:pPr>
            <a:r>
              <a:rPr lang="en-GB" dirty="0"/>
              <a:t>Robot tries to reach B3 but finds obstacle (using UC manage obstacle)</a:t>
            </a:r>
          </a:p>
          <a:p>
            <a:pPr marL="514350" indent="-514350">
              <a:buFont typeface="+mj-lt"/>
              <a:buAutoNum type="arabicPeriod"/>
            </a:pPr>
            <a:r>
              <a:rPr lang="en-GB" dirty="0"/>
              <a:t>Robot computes path to B2 avoiding B3 (A3, A2, B2) (using UC manage movement) </a:t>
            </a:r>
          </a:p>
          <a:p>
            <a:pPr marL="514350" indent="-514350">
              <a:buFont typeface="+mj-lt"/>
              <a:buAutoNum type="arabicPeriod"/>
            </a:pPr>
            <a:r>
              <a:rPr lang="en-GB" dirty="0"/>
              <a:t>Robot moves to A2</a:t>
            </a:r>
          </a:p>
          <a:p>
            <a:pPr marL="514350" indent="-514350">
              <a:buFont typeface="+mj-lt"/>
              <a:buAutoNum type="arabicPeriod"/>
            </a:pPr>
            <a:r>
              <a:rPr lang="en-GB" dirty="0"/>
              <a:t>Robot moves to B2 and cleans</a:t>
            </a:r>
          </a:p>
          <a:p>
            <a:pPr marL="514350" indent="-514350">
              <a:buFont typeface="+mj-lt"/>
              <a:buAutoNum type="arabicPeriod"/>
            </a:pPr>
            <a:r>
              <a:rPr lang="en-GB" dirty="0"/>
              <a:t>From now on same as UC1.1</a:t>
            </a:r>
          </a:p>
        </p:txBody>
      </p:sp>
    </p:spTree>
    <p:extLst>
      <p:ext uri="{BB962C8B-B14F-4D97-AF65-F5344CB8AC3E}">
        <p14:creationId xmlns:p14="http://schemas.microsoft.com/office/powerpoint/2010/main" val="1348675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4DAD-1F11-4A0F-AA57-1030152E92A7}"/>
              </a:ext>
            </a:extLst>
          </p:cNvPr>
          <p:cNvSpPr>
            <a:spLocks noGrp="1"/>
          </p:cNvSpPr>
          <p:nvPr>
            <p:ph type="title"/>
          </p:nvPr>
        </p:nvSpPr>
        <p:spPr/>
        <p:txBody>
          <a:bodyPr/>
          <a:lstStyle/>
          <a:p>
            <a:r>
              <a:rPr lang="en-GB" dirty="0"/>
              <a:t>UC2 Manage upgrades</a:t>
            </a:r>
          </a:p>
        </p:txBody>
      </p:sp>
      <p:sp>
        <p:nvSpPr>
          <p:cNvPr id="3" name="Content Placeholder 2">
            <a:extLst>
              <a:ext uri="{FF2B5EF4-FFF2-40B4-BE49-F238E27FC236}">
                <a16:creationId xmlns:a16="http://schemas.microsoft.com/office/drawing/2014/main" id="{BBE1CF94-809F-49A0-9DBC-3728A8EDDC18}"/>
              </a:ext>
            </a:extLst>
          </p:cNvPr>
          <p:cNvSpPr>
            <a:spLocks noGrp="1"/>
          </p:cNvSpPr>
          <p:nvPr>
            <p:ph idx="1"/>
          </p:nvPr>
        </p:nvSpPr>
        <p:spPr/>
        <p:txBody>
          <a:bodyPr>
            <a:normAutofit lnSpcReduction="10000"/>
          </a:bodyPr>
          <a:lstStyle/>
          <a:p>
            <a:r>
              <a:rPr lang="en-GB" dirty="0"/>
              <a:t>Precondition</a:t>
            </a:r>
          </a:p>
          <a:p>
            <a:pPr lvl="1"/>
            <a:r>
              <a:rPr lang="en-GB" dirty="0"/>
              <a:t>Robot is on, robot is in charging station, idle</a:t>
            </a:r>
          </a:p>
          <a:p>
            <a:pPr lvl="1"/>
            <a:endParaRPr lang="en-GB" dirty="0"/>
          </a:p>
          <a:p>
            <a:pPr lvl="1"/>
            <a:endParaRPr lang="en-GB" dirty="0"/>
          </a:p>
          <a:p>
            <a:r>
              <a:rPr lang="en-GB" dirty="0"/>
              <a:t>Scenarios</a:t>
            </a:r>
          </a:p>
          <a:p>
            <a:pPr lvl="1"/>
            <a:r>
              <a:rPr lang="en-GB" dirty="0"/>
              <a:t>UC2.1 Nominal: check for upgrades on maintenance server, one is available, download, upgrade is ok,  install</a:t>
            </a:r>
          </a:p>
          <a:p>
            <a:pPr lvl="1"/>
            <a:r>
              <a:rPr lang="en-GB" dirty="0"/>
              <a:t>UC2.2 Variant: check for upgrades, none is available</a:t>
            </a:r>
          </a:p>
          <a:p>
            <a:pPr lvl="1"/>
            <a:r>
              <a:rPr lang="en-GB" dirty="0"/>
              <a:t>UC2.3 Variant: check for upgrades, one is available, download, upgrade is corrupted, repeat download, upgrade is ok, install</a:t>
            </a:r>
          </a:p>
          <a:p>
            <a:pPr lvl="1"/>
            <a:r>
              <a:rPr lang="en-GB" dirty="0"/>
              <a:t>UC2.4 Exception: check for upgrades, communication down, abort</a:t>
            </a:r>
          </a:p>
          <a:p>
            <a:pPr lvl="1"/>
            <a:endParaRPr lang="en-GB" dirty="0"/>
          </a:p>
          <a:p>
            <a:pPr lvl="1"/>
            <a:endParaRPr lang="en-GB" dirty="0"/>
          </a:p>
          <a:p>
            <a:pPr lvl="1"/>
            <a:endParaRPr lang="en-GB" dirty="0"/>
          </a:p>
          <a:p>
            <a:endParaRPr lang="en-GB" dirty="0"/>
          </a:p>
        </p:txBody>
      </p:sp>
    </p:spTree>
    <p:extLst>
      <p:ext uri="{BB962C8B-B14F-4D97-AF65-F5344CB8AC3E}">
        <p14:creationId xmlns:p14="http://schemas.microsoft.com/office/powerpoint/2010/main" val="3794018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6D27-60A8-447A-BB13-E347226B6A55}"/>
              </a:ext>
            </a:extLst>
          </p:cNvPr>
          <p:cNvSpPr>
            <a:spLocks noGrp="1"/>
          </p:cNvSpPr>
          <p:nvPr>
            <p:ph type="title"/>
          </p:nvPr>
        </p:nvSpPr>
        <p:spPr/>
        <p:txBody>
          <a:bodyPr/>
          <a:lstStyle/>
          <a:p>
            <a:r>
              <a:rPr lang="en-GB" dirty="0"/>
              <a:t>Glossary</a:t>
            </a:r>
          </a:p>
        </p:txBody>
      </p:sp>
      <p:pic>
        <p:nvPicPr>
          <p:cNvPr id="5" name="Content Placeholder 4">
            <a:extLst>
              <a:ext uri="{FF2B5EF4-FFF2-40B4-BE49-F238E27FC236}">
                <a16:creationId xmlns:a16="http://schemas.microsoft.com/office/drawing/2014/main" id="{A0CA5ED0-3D08-416B-97D8-09439C941B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8704" y="1347630"/>
            <a:ext cx="7539265" cy="5145245"/>
          </a:xfrm>
        </p:spPr>
      </p:pic>
    </p:spTree>
    <p:extLst>
      <p:ext uri="{BB962C8B-B14F-4D97-AF65-F5344CB8AC3E}">
        <p14:creationId xmlns:p14="http://schemas.microsoft.com/office/powerpoint/2010/main" val="1288569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DA21-1FA0-456E-90A6-5A016F8E6CE2}"/>
              </a:ext>
            </a:extLst>
          </p:cNvPr>
          <p:cNvSpPr>
            <a:spLocks noGrp="1"/>
          </p:cNvSpPr>
          <p:nvPr>
            <p:ph type="title"/>
          </p:nvPr>
        </p:nvSpPr>
        <p:spPr/>
        <p:txBody>
          <a:bodyPr/>
          <a:lstStyle/>
          <a:p>
            <a:r>
              <a:rPr lang="en-GB" dirty="0"/>
              <a:t>System design</a:t>
            </a:r>
          </a:p>
        </p:txBody>
      </p:sp>
      <p:pic>
        <p:nvPicPr>
          <p:cNvPr id="5" name="Content Placeholder 4">
            <a:extLst>
              <a:ext uri="{FF2B5EF4-FFF2-40B4-BE49-F238E27FC236}">
                <a16:creationId xmlns:a16="http://schemas.microsoft.com/office/drawing/2014/main" id="{8A768C2B-95C8-4EEE-8960-A6095CEB4B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464838"/>
            <a:ext cx="8221619" cy="5028037"/>
          </a:xfrm>
        </p:spPr>
      </p:pic>
    </p:spTree>
    <p:extLst>
      <p:ext uri="{BB962C8B-B14F-4D97-AF65-F5344CB8AC3E}">
        <p14:creationId xmlns:p14="http://schemas.microsoft.com/office/powerpoint/2010/main" val="2114691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5AA0-0B08-4BCC-BDBB-28B749AABAEF}"/>
              </a:ext>
            </a:extLst>
          </p:cNvPr>
          <p:cNvSpPr>
            <a:spLocks noGrp="1"/>
          </p:cNvSpPr>
          <p:nvPr>
            <p:ph type="title"/>
          </p:nvPr>
        </p:nvSpPr>
        <p:spPr/>
        <p:txBody>
          <a:bodyPr/>
          <a:lstStyle/>
          <a:p>
            <a:r>
              <a:rPr lang="en-GB" dirty="0"/>
              <a:t>Deployment diagram</a:t>
            </a:r>
          </a:p>
        </p:txBody>
      </p:sp>
      <p:pic>
        <p:nvPicPr>
          <p:cNvPr id="5" name="Content Placeholder 4">
            <a:extLst>
              <a:ext uri="{FF2B5EF4-FFF2-40B4-BE49-F238E27FC236}">
                <a16:creationId xmlns:a16="http://schemas.microsoft.com/office/drawing/2014/main" id="{C3E59651-56DF-4B76-9F1E-23ABE15269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690688"/>
            <a:ext cx="6109751" cy="4896219"/>
          </a:xfrm>
        </p:spPr>
      </p:pic>
    </p:spTree>
    <p:extLst>
      <p:ext uri="{BB962C8B-B14F-4D97-AF65-F5344CB8AC3E}">
        <p14:creationId xmlns:p14="http://schemas.microsoft.com/office/powerpoint/2010/main" val="1057487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5BC9-93F5-48FE-AC27-3114854A7053}"/>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E73947D-1406-4C6F-9DE3-995390A07F2F}"/>
              </a:ext>
            </a:extLst>
          </p:cNvPr>
          <p:cNvSpPr>
            <a:spLocks noGrp="1"/>
          </p:cNvSpPr>
          <p:nvPr>
            <p:ph idx="1"/>
          </p:nvPr>
        </p:nvSpPr>
        <p:spPr/>
        <p:txBody>
          <a:bodyPr>
            <a:normAutofit fontScale="92500" lnSpcReduction="20000"/>
          </a:bodyPr>
          <a:lstStyle/>
          <a:p>
            <a:r>
              <a:rPr lang="en-GB" dirty="0"/>
              <a:t>In the following each component of the system (robot, charging station, smartphone app) should be analysed producing  a possibly complete requirement document</a:t>
            </a:r>
          </a:p>
          <a:p>
            <a:pPr lvl="1"/>
            <a:r>
              <a:rPr lang="en-GB" dirty="0"/>
              <a:t>Robot</a:t>
            </a:r>
          </a:p>
          <a:p>
            <a:pPr lvl="2"/>
            <a:r>
              <a:rPr lang="en-GB" dirty="0"/>
              <a:t>Context diagram, interfaces</a:t>
            </a:r>
          </a:p>
          <a:p>
            <a:pPr lvl="2"/>
            <a:r>
              <a:rPr lang="en-GB" dirty="0"/>
              <a:t>FR, NFR</a:t>
            </a:r>
          </a:p>
          <a:p>
            <a:pPr lvl="2"/>
            <a:r>
              <a:rPr lang="en-GB" dirty="0"/>
              <a:t>UCD	</a:t>
            </a:r>
          </a:p>
          <a:p>
            <a:pPr lvl="2"/>
            <a:r>
              <a:rPr lang="en-GB" dirty="0"/>
              <a:t>System design</a:t>
            </a:r>
          </a:p>
          <a:p>
            <a:pPr lvl="2"/>
            <a:r>
              <a:rPr lang="en-GB" dirty="0"/>
              <a:t>Deployment diagram (not needed in this case)</a:t>
            </a:r>
          </a:p>
          <a:p>
            <a:pPr lvl="1"/>
            <a:r>
              <a:rPr lang="en-GB" dirty="0"/>
              <a:t>Smartphone app</a:t>
            </a:r>
          </a:p>
          <a:p>
            <a:pPr lvl="2"/>
            <a:r>
              <a:rPr lang="en-GB" dirty="0"/>
              <a:t>Context diagram, interfaces</a:t>
            </a:r>
          </a:p>
          <a:p>
            <a:pPr lvl="2"/>
            <a:r>
              <a:rPr lang="en-GB" dirty="0"/>
              <a:t>FR, NFR</a:t>
            </a:r>
          </a:p>
          <a:p>
            <a:pPr lvl="2"/>
            <a:r>
              <a:rPr lang="en-GB" dirty="0"/>
              <a:t>UCD	</a:t>
            </a:r>
          </a:p>
          <a:p>
            <a:pPr lvl="2"/>
            <a:r>
              <a:rPr lang="en-GB" dirty="0"/>
              <a:t>System design (not needed in this case)</a:t>
            </a:r>
          </a:p>
          <a:p>
            <a:pPr lvl="2"/>
            <a:r>
              <a:rPr lang="en-GB" dirty="0"/>
              <a:t>Deployment diagram (not needed in this case)</a:t>
            </a:r>
          </a:p>
          <a:p>
            <a:pPr lvl="1"/>
            <a:endParaRPr lang="en-GB" dirty="0"/>
          </a:p>
          <a:p>
            <a:pPr lvl="2"/>
            <a:endParaRPr lang="en-GB" dirty="0"/>
          </a:p>
          <a:p>
            <a:pPr lvl="2"/>
            <a:endParaRPr lang="en-GB" dirty="0"/>
          </a:p>
        </p:txBody>
      </p:sp>
    </p:spTree>
    <p:extLst>
      <p:ext uri="{BB962C8B-B14F-4D97-AF65-F5344CB8AC3E}">
        <p14:creationId xmlns:p14="http://schemas.microsoft.com/office/powerpoint/2010/main" val="3951370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0B56-7885-4423-BC31-C02416CC5BEA}"/>
              </a:ext>
            </a:extLst>
          </p:cNvPr>
          <p:cNvSpPr>
            <a:spLocks noGrp="1"/>
          </p:cNvSpPr>
          <p:nvPr>
            <p:ph type="title"/>
          </p:nvPr>
        </p:nvSpPr>
        <p:spPr/>
        <p:txBody>
          <a:bodyPr/>
          <a:lstStyle/>
          <a:p>
            <a:r>
              <a:rPr lang="en-GB" dirty="0"/>
              <a:t>Robot </a:t>
            </a:r>
          </a:p>
        </p:txBody>
      </p:sp>
      <p:sp>
        <p:nvSpPr>
          <p:cNvPr id="3" name="Content Placeholder 2">
            <a:extLst>
              <a:ext uri="{FF2B5EF4-FFF2-40B4-BE49-F238E27FC236}">
                <a16:creationId xmlns:a16="http://schemas.microsoft.com/office/drawing/2014/main" id="{5ED1BC39-803E-497F-94F0-5F4D3A1372C9}"/>
              </a:ext>
            </a:extLst>
          </p:cNvPr>
          <p:cNvSpPr>
            <a:spLocks noGrp="1"/>
          </p:cNvSpPr>
          <p:nvPr>
            <p:ph idx="1"/>
          </p:nvPr>
        </p:nvSpPr>
        <p:spPr/>
        <p:txBody>
          <a:bodyPr>
            <a:normAutofit/>
          </a:bodyPr>
          <a:lstStyle/>
          <a:p>
            <a:r>
              <a:rPr lang="en-GB" dirty="0"/>
              <a:t>Context diagram</a:t>
            </a:r>
          </a:p>
          <a:p>
            <a:pPr lvl="1"/>
            <a:r>
              <a:rPr lang="en-GB" dirty="0"/>
              <a:t>User</a:t>
            </a:r>
          </a:p>
          <a:p>
            <a:pPr lvl="1"/>
            <a:r>
              <a:rPr lang="en-GB" dirty="0"/>
              <a:t>Charging station</a:t>
            </a:r>
          </a:p>
          <a:p>
            <a:pPr lvl="1"/>
            <a:r>
              <a:rPr lang="en-GB" dirty="0"/>
              <a:t>Obstacles </a:t>
            </a:r>
          </a:p>
          <a:p>
            <a:pPr lvl="1"/>
            <a:r>
              <a:rPr lang="en-GB" dirty="0"/>
              <a:t>Maintenance server of company</a:t>
            </a:r>
          </a:p>
          <a:p>
            <a:pPr lvl="1"/>
            <a:endParaRPr lang="en-GB" dirty="0"/>
          </a:p>
          <a:p>
            <a:r>
              <a:rPr lang="en-GB" dirty="0"/>
              <a:t>FR</a:t>
            </a:r>
          </a:p>
          <a:p>
            <a:pPr lvl="1"/>
            <a:r>
              <a:rPr lang="en-GB" dirty="0"/>
              <a:t>See slides 10, 11</a:t>
            </a:r>
          </a:p>
          <a:p>
            <a:pPr lvl="1"/>
            <a:r>
              <a:rPr lang="en-GB" dirty="0"/>
              <a:t>Send / receive messages with smartphone app</a:t>
            </a:r>
          </a:p>
          <a:p>
            <a:pPr marL="0" indent="0">
              <a:buNone/>
            </a:pPr>
            <a:endParaRPr lang="en-GB" dirty="0"/>
          </a:p>
        </p:txBody>
      </p:sp>
    </p:spTree>
    <p:extLst>
      <p:ext uri="{BB962C8B-B14F-4D97-AF65-F5344CB8AC3E}">
        <p14:creationId xmlns:p14="http://schemas.microsoft.com/office/powerpoint/2010/main" val="331419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10C3-2086-4852-B435-0FCF7B3333F1}"/>
              </a:ext>
            </a:extLst>
          </p:cNvPr>
          <p:cNvSpPr>
            <a:spLocks noGrp="1"/>
          </p:cNvSpPr>
          <p:nvPr>
            <p:ph type="title"/>
          </p:nvPr>
        </p:nvSpPr>
        <p:spPr/>
        <p:txBody>
          <a:bodyPr/>
          <a:lstStyle/>
          <a:p>
            <a:r>
              <a:rPr lang="en-GB" dirty="0" err="1"/>
              <a:t>Req</a:t>
            </a:r>
            <a:r>
              <a:rPr lang="en-GB" dirty="0"/>
              <a:t> document</a:t>
            </a:r>
          </a:p>
        </p:txBody>
      </p:sp>
      <p:sp>
        <p:nvSpPr>
          <p:cNvPr id="3" name="Content Placeholder 2">
            <a:extLst>
              <a:ext uri="{FF2B5EF4-FFF2-40B4-BE49-F238E27FC236}">
                <a16:creationId xmlns:a16="http://schemas.microsoft.com/office/drawing/2014/main" id="{38916C13-1C44-4D0D-A8F0-2CE1902C5790}"/>
              </a:ext>
            </a:extLst>
          </p:cNvPr>
          <p:cNvSpPr>
            <a:spLocks noGrp="1"/>
          </p:cNvSpPr>
          <p:nvPr>
            <p:ph idx="1"/>
          </p:nvPr>
        </p:nvSpPr>
        <p:spPr/>
        <p:txBody>
          <a:bodyPr/>
          <a:lstStyle/>
          <a:p>
            <a:r>
              <a:rPr lang="en-GB" dirty="0"/>
              <a:t>Stakeholders</a:t>
            </a:r>
          </a:p>
          <a:p>
            <a:r>
              <a:rPr lang="en-GB" dirty="0"/>
              <a:t>Context diagram + interfaces</a:t>
            </a:r>
          </a:p>
          <a:p>
            <a:r>
              <a:rPr lang="en-GB" dirty="0"/>
              <a:t>FR  + NFR</a:t>
            </a:r>
          </a:p>
          <a:p>
            <a:r>
              <a:rPr lang="en-GB" dirty="0"/>
              <a:t>UCD + UC + scenarios</a:t>
            </a:r>
          </a:p>
          <a:p>
            <a:r>
              <a:rPr lang="en-GB" dirty="0"/>
              <a:t>Glossary</a:t>
            </a:r>
          </a:p>
          <a:p>
            <a:r>
              <a:rPr lang="en-GB" dirty="0"/>
              <a:t>System design</a:t>
            </a:r>
          </a:p>
          <a:p>
            <a:r>
              <a:rPr lang="en-GB" dirty="0"/>
              <a:t>Deployment diagram</a:t>
            </a:r>
          </a:p>
          <a:p>
            <a:endParaRPr lang="en-GB" dirty="0"/>
          </a:p>
        </p:txBody>
      </p:sp>
    </p:spTree>
    <p:extLst>
      <p:ext uri="{BB962C8B-B14F-4D97-AF65-F5344CB8AC3E}">
        <p14:creationId xmlns:p14="http://schemas.microsoft.com/office/powerpoint/2010/main" val="382249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9FB4-90FA-4D2E-A35F-9CD468B0A898}"/>
              </a:ext>
            </a:extLst>
          </p:cNvPr>
          <p:cNvSpPr>
            <a:spLocks noGrp="1"/>
          </p:cNvSpPr>
          <p:nvPr>
            <p:ph type="title"/>
          </p:nvPr>
        </p:nvSpPr>
        <p:spPr/>
        <p:txBody>
          <a:bodyPr/>
          <a:lstStyle/>
          <a:p>
            <a:r>
              <a:rPr lang="en-GB" dirty="0"/>
              <a:t>Stakeholders</a:t>
            </a:r>
          </a:p>
        </p:txBody>
      </p:sp>
      <p:sp>
        <p:nvSpPr>
          <p:cNvPr id="3" name="Content Placeholder 2">
            <a:extLst>
              <a:ext uri="{FF2B5EF4-FFF2-40B4-BE49-F238E27FC236}">
                <a16:creationId xmlns:a16="http://schemas.microsoft.com/office/drawing/2014/main" id="{7564442A-97D3-4376-BCBC-8FCF48D6C142}"/>
              </a:ext>
            </a:extLst>
          </p:cNvPr>
          <p:cNvSpPr>
            <a:spLocks noGrp="1"/>
          </p:cNvSpPr>
          <p:nvPr>
            <p:ph idx="1"/>
          </p:nvPr>
        </p:nvSpPr>
        <p:spPr/>
        <p:txBody>
          <a:bodyPr>
            <a:normAutofit fontScale="85000" lnSpcReduction="20000"/>
          </a:bodyPr>
          <a:lstStyle/>
          <a:p>
            <a:r>
              <a:rPr lang="en-GB" dirty="0"/>
              <a:t>End users (customers who will use the RVC system)</a:t>
            </a:r>
          </a:p>
          <a:p>
            <a:r>
              <a:rPr lang="en-GB" dirty="0"/>
              <a:t>Component producers</a:t>
            </a:r>
          </a:p>
          <a:p>
            <a:r>
              <a:rPr lang="en-GB" dirty="0"/>
              <a:t>Retailers (</a:t>
            </a:r>
            <a:r>
              <a:rPr lang="en-GB" dirty="0" err="1"/>
              <a:t>mediaworld</a:t>
            </a:r>
            <a:r>
              <a:rPr lang="en-GB" dirty="0"/>
              <a:t> ..)</a:t>
            </a:r>
          </a:p>
          <a:p>
            <a:r>
              <a:rPr lang="en-GB" dirty="0"/>
              <a:t>Competitors </a:t>
            </a:r>
          </a:p>
          <a:p>
            <a:r>
              <a:rPr lang="en-GB" dirty="0"/>
              <a:t>Std for power supply</a:t>
            </a:r>
          </a:p>
          <a:p>
            <a:r>
              <a:rPr lang="en-GB" dirty="0"/>
              <a:t>Environment (houses or offices or industrial?)</a:t>
            </a:r>
          </a:p>
          <a:p>
            <a:endParaRPr lang="en-GB" dirty="0"/>
          </a:p>
          <a:p>
            <a:r>
              <a:rPr lang="en-GB" dirty="0"/>
              <a:t>Inside company</a:t>
            </a:r>
          </a:p>
          <a:p>
            <a:pPr lvl="1"/>
            <a:r>
              <a:rPr lang="en-GB" dirty="0"/>
              <a:t>Marketing office </a:t>
            </a:r>
          </a:p>
          <a:p>
            <a:pPr lvl="1"/>
            <a:r>
              <a:rPr lang="en-GB" dirty="0"/>
              <a:t>Design office </a:t>
            </a:r>
          </a:p>
          <a:p>
            <a:pPr lvl="1"/>
            <a:r>
              <a:rPr lang="en-GB" dirty="0"/>
              <a:t>Software office</a:t>
            </a:r>
          </a:p>
          <a:p>
            <a:pPr lvl="1"/>
            <a:r>
              <a:rPr lang="en-GB" dirty="0"/>
              <a:t>Engineering office</a:t>
            </a:r>
          </a:p>
          <a:p>
            <a:endParaRPr lang="en-GB" dirty="0"/>
          </a:p>
        </p:txBody>
      </p:sp>
    </p:spTree>
    <p:extLst>
      <p:ext uri="{BB962C8B-B14F-4D97-AF65-F5344CB8AC3E}">
        <p14:creationId xmlns:p14="http://schemas.microsoft.com/office/powerpoint/2010/main" val="3020487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F5C9-8B0B-43F5-8280-87609767AD62}"/>
              </a:ext>
            </a:extLst>
          </p:cNvPr>
          <p:cNvSpPr>
            <a:spLocks noGrp="1"/>
          </p:cNvSpPr>
          <p:nvPr>
            <p:ph type="title"/>
          </p:nvPr>
        </p:nvSpPr>
        <p:spPr/>
        <p:txBody>
          <a:bodyPr/>
          <a:lstStyle/>
          <a:p>
            <a:r>
              <a:rPr lang="en-GB" dirty="0"/>
              <a:t>Context diagram</a:t>
            </a:r>
          </a:p>
        </p:txBody>
      </p:sp>
      <p:sp>
        <p:nvSpPr>
          <p:cNvPr id="3" name="Content Placeholder 2">
            <a:extLst>
              <a:ext uri="{FF2B5EF4-FFF2-40B4-BE49-F238E27FC236}">
                <a16:creationId xmlns:a16="http://schemas.microsoft.com/office/drawing/2014/main" id="{5B1DD24B-7CB1-40AF-A10A-C20159CF6D60}"/>
              </a:ext>
            </a:extLst>
          </p:cNvPr>
          <p:cNvSpPr>
            <a:spLocks noGrp="1"/>
          </p:cNvSpPr>
          <p:nvPr>
            <p:ph idx="1"/>
          </p:nvPr>
        </p:nvSpPr>
        <p:spPr/>
        <p:txBody>
          <a:bodyPr/>
          <a:lstStyle/>
          <a:p>
            <a:r>
              <a:rPr lang="en-GB" dirty="0"/>
              <a:t>Actor: end user (active)</a:t>
            </a:r>
          </a:p>
          <a:p>
            <a:r>
              <a:rPr lang="en-GB" dirty="0"/>
              <a:t>Actor: power supply</a:t>
            </a:r>
          </a:p>
          <a:p>
            <a:r>
              <a:rPr lang="en-GB" dirty="0"/>
              <a:t>Actor: maintenance server (passive)</a:t>
            </a:r>
          </a:p>
          <a:p>
            <a:r>
              <a:rPr lang="en-GB" dirty="0"/>
              <a:t>Actor: obstacle, gap (passive)</a:t>
            </a:r>
          </a:p>
          <a:p>
            <a:endParaRPr lang="en-GB" dirty="0"/>
          </a:p>
          <a:p>
            <a:r>
              <a:rPr lang="en-GB" dirty="0"/>
              <a:t>interfaces</a:t>
            </a:r>
          </a:p>
        </p:txBody>
      </p:sp>
      <p:graphicFrame>
        <p:nvGraphicFramePr>
          <p:cNvPr id="4" name="Table 3">
            <a:extLst>
              <a:ext uri="{FF2B5EF4-FFF2-40B4-BE49-F238E27FC236}">
                <a16:creationId xmlns:a16="http://schemas.microsoft.com/office/drawing/2014/main" id="{34D8F82B-4E40-45C1-97DB-EB010B7855C5}"/>
              </a:ext>
            </a:extLst>
          </p:cNvPr>
          <p:cNvGraphicFramePr>
            <a:graphicFrameLocks noGrp="1"/>
          </p:cNvGraphicFramePr>
          <p:nvPr>
            <p:extLst>
              <p:ext uri="{D42A27DB-BD31-4B8C-83A1-F6EECF244321}">
                <p14:modId xmlns:p14="http://schemas.microsoft.com/office/powerpoint/2010/main" val="3494540605"/>
              </p:ext>
            </p:extLst>
          </p:nvPr>
        </p:nvGraphicFramePr>
        <p:xfrm>
          <a:off x="1727200" y="4290060"/>
          <a:ext cx="8127999" cy="2392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38275783"/>
                    </a:ext>
                  </a:extLst>
                </a:gridCol>
                <a:gridCol w="2709333">
                  <a:extLst>
                    <a:ext uri="{9D8B030D-6E8A-4147-A177-3AD203B41FA5}">
                      <a16:colId xmlns:a16="http://schemas.microsoft.com/office/drawing/2014/main" val="1519832863"/>
                    </a:ext>
                  </a:extLst>
                </a:gridCol>
                <a:gridCol w="2709333">
                  <a:extLst>
                    <a:ext uri="{9D8B030D-6E8A-4147-A177-3AD203B41FA5}">
                      <a16:colId xmlns:a16="http://schemas.microsoft.com/office/drawing/2014/main" val="1945535570"/>
                    </a:ext>
                  </a:extLst>
                </a:gridCol>
              </a:tblGrid>
              <a:tr h="370840">
                <a:tc>
                  <a:txBody>
                    <a:bodyPr/>
                    <a:lstStyle/>
                    <a:p>
                      <a:r>
                        <a:rPr lang="en-GB" dirty="0"/>
                        <a:t>Actor</a:t>
                      </a:r>
                    </a:p>
                  </a:txBody>
                  <a:tcPr/>
                </a:tc>
                <a:tc>
                  <a:txBody>
                    <a:bodyPr/>
                    <a:lstStyle/>
                    <a:p>
                      <a:r>
                        <a:rPr lang="en-GB" dirty="0"/>
                        <a:t>Log interface</a:t>
                      </a:r>
                    </a:p>
                  </a:txBody>
                  <a:tcPr/>
                </a:tc>
                <a:tc>
                  <a:txBody>
                    <a:bodyPr/>
                    <a:lstStyle/>
                    <a:p>
                      <a:r>
                        <a:rPr lang="en-GB" dirty="0"/>
                        <a:t>Physical interface</a:t>
                      </a:r>
                    </a:p>
                  </a:txBody>
                  <a:tcPr/>
                </a:tc>
                <a:extLst>
                  <a:ext uri="{0D108BD9-81ED-4DB2-BD59-A6C34878D82A}">
                    <a16:rowId xmlns:a16="http://schemas.microsoft.com/office/drawing/2014/main" val="1066739581"/>
                  </a:ext>
                </a:extLst>
              </a:tr>
              <a:tr h="370840">
                <a:tc>
                  <a:txBody>
                    <a:bodyPr/>
                    <a:lstStyle/>
                    <a:p>
                      <a:r>
                        <a:rPr lang="en-GB" dirty="0"/>
                        <a:t>End user</a:t>
                      </a:r>
                    </a:p>
                  </a:txBody>
                  <a:tcPr/>
                </a:tc>
                <a:tc>
                  <a:txBody>
                    <a:bodyPr/>
                    <a:lstStyle/>
                    <a:p>
                      <a:r>
                        <a:rPr lang="en-GB" dirty="0"/>
                        <a:t>Start stop , ..</a:t>
                      </a:r>
                    </a:p>
                  </a:txBody>
                  <a:tcPr/>
                </a:tc>
                <a:tc>
                  <a:txBody>
                    <a:bodyPr/>
                    <a:lstStyle/>
                    <a:p>
                      <a:r>
                        <a:rPr lang="en-GB" dirty="0"/>
                        <a:t>3 buttons</a:t>
                      </a:r>
                    </a:p>
                  </a:txBody>
                  <a:tcPr/>
                </a:tc>
                <a:extLst>
                  <a:ext uri="{0D108BD9-81ED-4DB2-BD59-A6C34878D82A}">
                    <a16:rowId xmlns:a16="http://schemas.microsoft.com/office/drawing/2014/main" val="765611455"/>
                  </a:ext>
                </a:extLst>
              </a:tr>
              <a:tr h="370840">
                <a:tc>
                  <a:txBody>
                    <a:bodyPr/>
                    <a:lstStyle/>
                    <a:p>
                      <a:r>
                        <a:rPr lang="en-GB" dirty="0"/>
                        <a:t>Power supply</a:t>
                      </a:r>
                    </a:p>
                  </a:txBody>
                  <a:tcPr/>
                </a:tc>
                <a:tc>
                  <a:txBody>
                    <a:bodyPr/>
                    <a:lstStyle/>
                    <a:p>
                      <a:endParaRPr lang="en-GB"/>
                    </a:p>
                  </a:txBody>
                  <a:tcPr/>
                </a:tc>
                <a:tc>
                  <a:txBody>
                    <a:bodyPr/>
                    <a:lstStyle/>
                    <a:p>
                      <a:r>
                        <a:rPr lang="en-GB" dirty="0"/>
                        <a:t>Plug </a:t>
                      </a:r>
                      <a:r>
                        <a:rPr lang="en-GB" dirty="0" err="1"/>
                        <a:t>schuko</a:t>
                      </a:r>
                      <a:r>
                        <a:rPr lang="en-GB" dirty="0"/>
                        <a:t> 3 poles, 220v </a:t>
                      </a:r>
                    </a:p>
                    <a:p>
                      <a:endParaRPr lang="en-GB" dirty="0"/>
                    </a:p>
                  </a:txBody>
                  <a:tcPr/>
                </a:tc>
                <a:extLst>
                  <a:ext uri="{0D108BD9-81ED-4DB2-BD59-A6C34878D82A}">
                    <a16:rowId xmlns:a16="http://schemas.microsoft.com/office/drawing/2014/main" val="4185091674"/>
                  </a:ext>
                </a:extLst>
              </a:tr>
              <a:tr h="370840">
                <a:tc>
                  <a:txBody>
                    <a:bodyPr/>
                    <a:lstStyle/>
                    <a:p>
                      <a:r>
                        <a:rPr lang="en-GB" dirty="0"/>
                        <a:t>Maintenance server of producer company</a:t>
                      </a:r>
                    </a:p>
                  </a:txBody>
                  <a:tcPr/>
                </a:tc>
                <a:tc>
                  <a:txBody>
                    <a:bodyPr/>
                    <a:lstStyle/>
                    <a:p>
                      <a:r>
                        <a:rPr lang="en-GB" dirty="0"/>
                        <a:t>Look for update, install update</a:t>
                      </a:r>
                    </a:p>
                  </a:txBody>
                  <a:tcPr/>
                </a:tc>
                <a:tc>
                  <a:txBody>
                    <a:bodyPr/>
                    <a:lstStyle/>
                    <a:p>
                      <a:r>
                        <a:rPr lang="en-GB" dirty="0" err="1"/>
                        <a:t>Wifi</a:t>
                      </a:r>
                      <a:r>
                        <a:rPr lang="en-GB" dirty="0"/>
                        <a:t> connection</a:t>
                      </a:r>
                    </a:p>
                  </a:txBody>
                  <a:tcPr/>
                </a:tc>
                <a:extLst>
                  <a:ext uri="{0D108BD9-81ED-4DB2-BD59-A6C34878D82A}">
                    <a16:rowId xmlns:a16="http://schemas.microsoft.com/office/drawing/2014/main" val="3789826311"/>
                  </a:ext>
                </a:extLst>
              </a:tr>
              <a:tr h="370840">
                <a:tc>
                  <a:txBody>
                    <a:bodyPr/>
                    <a:lstStyle/>
                    <a:p>
                      <a:r>
                        <a:rPr lang="en-GB" dirty="0"/>
                        <a:t>Obstacle, gap</a:t>
                      </a:r>
                    </a:p>
                  </a:txBody>
                  <a:tcPr/>
                </a:tc>
                <a:tc>
                  <a:txBody>
                    <a:bodyPr/>
                    <a:lstStyle/>
                    <a:p>
                      <a:r>
                        <a:rPr lang="en-GB" dirty="0"/>
                        <a:t>Recognize obstacle or gap</a:t>
                      </a:r>
                    </a:p>
                  </a:txBody>
                  <a:tcPr/>
                </a:tc>
                <a:tc>
                  <a:txBody>
                    <a:bodyPr/>
                    <a:lstStyle/>
                    <a:p>
                      <a:r>
                        <a:rPr lang="en-GB" dirty="0"/>
                        <a:t>IR used by sensor</a:t>
                      </a:r>
                    </a:p>
                  </a:txBody>
                  <a:tcPr/>
                </a:tc>
                <a:extLst>
                  <a:ext uri="{0D108BD9-81ED-4DB2-BD59-A6C34878D82A}">
                    <a16:rowId xmlns:a16="http://schemas.microsoft.com/office/drawing/2014/main" val="3496513100"/>
                  </a:ext>
                </a:extLst>
              </a:tr>
            </a:tbl>
          </a:graphicData>
        </a:graphic>
      </p:graphicFrame>
    </p:spTree>
    <p:extLst>
      <p:ext uri="{BB962C8B-B14F-4D97-AF65-F5344CB8AC3E}">
        <p14:creationId xmlns:p14="http://schemas.microsoft.com/office/powerpoint/2010/main" val="423918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D4D2-A375-444C-B3C1-09C09B2E23B7}"/>
              </a:ext>
            </a:extLst>
          </p:cNvPr>
          <p:cNvSpPr>
            <a:spLocks noGrp="1"/>
          </p:cNvSpPr>
          <p:nvPr>
            <p:ph type="title"/>
          </p:nvPr>
        </p:nvSpPr>
        <p:spPr/>
        <p:txBody>
          <a:bodyPr/>
          <a:lstStyle/>
          <a:p>
            <a:r>
              <a:rPr lang="en-GB" dirty="0"/>
              <a:t>Functional requirement (system level)</a:t>
            </a:r>
          </a:p>
        </p:txBody>
      </p:sp>
      <p:sp>
        <p:nvSpPr>
          <p:cNvPr id="3" name="Content Placeholder 2">
            <a:extLst>
              <a:ext uri="{FF2B5EF4-FFF2-40B4-BE49-F238E27FC236}">
                <a16:creationId xmlns:a16="http://schemas.microsoft.com/office/drawing/2014/main" id="{89A6FF67-5FF3-4962-A74D-88DFBD6099D6}"/>
              </a:ext>
            </a:extLst>
          </p:cNvPr>
          <p:cNvSpPr>
            <a:spLocks noGrp="1"/>
          </p:cNvSpPr>
          <p:nvPr>
            <p:ph idx="1"/>
          </p:nvPr>
        </p:nvSpPr>
        <p:spPr/>
        <p:txBody>
          <a:bodyPr/>
          <a:lstStyle/>
          <a:p>
            <a:r>
              <a:rPr lang="en-GB" dirty="0"/>
              <a:t>Clean floors of house in autonomous way (without human intervention)</a:t>
            </a:r>
          </a:p>
        </p:txBody>
      </p:sp>
    </p:spTree>
    <p:extLst>
      <p:ext uri="{BB962C8B-B14F-4D97-AF65-F5344CB8AC3E}">
        <p14:creationId xmlns:p14="http://schemas.microsoft.com/office/powerpoint/2010/main" val="40322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DA81-6286-4822-A202-2AC023B9C671}"/>
              </a:ext>
            </a:extLst>
          </p:cNvPr>
          <p:cNvSpPr>
            <a:spLocks noGrp="1"/>
          </p:cNvSpPr>
          <p:nvPr>
            <p:ph type="title"/>
          </p:nvPr>
        </p:nvSpPr>
        <p:spPr/>
        <p:txBody>
          <a:bodyPr/>
          <a:lstStyle/>
          <a:p>
            <a:r>
              <a:rPr lang="en-GB" dirty="0"/>
              <a:t>Non functional </a:t>
            </a:r>
            <a:r>
              <a:rPr lang="en-GB" dirty="0" err="1"/>
              <a:t>req</a:t>
            </a:r>
            <a:endParaRPr lang="en-GB" dirty="0"/>
          </a:p>
        </p:txBody>
      </p:sp>
      <p:sp>
        <p:nvSpPr>
          <p:cNvPr id="3" name="Content Placeholder 2">
            <a:extLst>
              <a:ext uri="{FF2B5EF4-FFF2-40B4-BE49-F238E27FC236}">
                <a16:creationId xmlns:a16="http://schemas.microsoft.com/office/drawing/2014/main" id="{9B55245A-9DDF-4218-A6C2-2AC60BAC5677}"/>
              </a:ext>
            </a:extLst>
          </p:cNvPr>
          <p:cNvSpPr>
            <a:spLocks noGrp="1"/>
          </p:cNvSpPr>
          <p:nvPr>
            <p:ph idx="1"/>
          </p:nvPr>
        </p:nvSpPr>
        <p:spPr/>
        <p:txBody>
          <a:bodyPr>
            <a:normAutofit fontScale="92500" lnSpcReduction="20000"/>
          </a:bodyPr>
          <a:lstStyle/>
          <a:p>
            <a:r>
              <a:rPr lang="en-GB" dirty="0"/>
              <a:t>Countries where the system will be sold: Europe, USA, ..</a:t>
            </a:r>
          </a:p>
          <a:p>
            <a:pPr lvl="1"/>
            <a:r>
              <a:rPr lang="en-GB" dirty="0"/>
              <a:t>Will induce choices on power supply, like 110V 220V, 50 60hz, plugs and cords</a:t>
            </a:r>
          </a:p>
          <a:p>
            <a:pPr lvl="1"/>
            <a:r>
              <a:rPr lang="en-GB" dirty="0"/>
              <a:t>Will induce constraints on certifications, like CE label, ..</a:t>
            </a:r>
          </a:p>
          <a:p>
            <a:r>
              <a:rPr lang="en-GB" dirty="0"/>
              <a:t>Usability</a:t>
            </a:r>
          </a:p>
          <a:p>
            <a:pPr lvl="1"/>
            <a:r>
              <a:rPr lang="en-GB" dirty="0"/>
              <a:t>Any non technical person should be able to use the system without training</a:t>
            </a:r>
          </a:p>
          <a:p>
            <a:r>
              <a:rPr lang="en-GB" dirty="0"/>
              <a:t>Efficiency</a:t>
            </a:r>
          </a:p>
          <a:p>
            <a:pPr lvl="1"/>
            <a:r>
              <a:rPr lang="en-GB" dirty="0"/>
              <a:t>power consumption less than 40w</a:t>
            </a:r>
          </a:p>
          <a:p>
            <a:r>
              <a:rPr lang="en-GB" dirty="0"/>
              <a:t>Min surface of house that can be cleaned with no interruption = 100sqm  </a:t>
            </a:r>
          </a:p>
          <a:p>
            <a:pPr lvl="1"/>
            <a:r>
              <a:rPr lang="en-GB" dirty="0"/>
              <a:t>Will induce NF </a:t>
            </a:r>
            <a:r>
              <a:rPr lang="en-GB" dirty="0" err="1"/>
              <a:t>req</a:t>
            </a:r>
            <a:r>
              <a:rPr lang="en-GB" dirty="0"/>
              <a:t> on capacity of battery, power of engines etc</a:t>
            </a:r>
          </a:p>
          <a:p>
            <a:pPr lvl="1"/>
            <a:r>
              <a:rPr lang="en-GB" dirty="0"/>
              <a:t>Will induce NF </a:t>
            </a:r>
            <a:r>
              <a:rPr lang="en-GB" dirty="0" err="1"/>
              <a:t>req</a:t>
            </a:r>
            <a:r>
              <a:rPr lang="en-GB" dirty="0"/>
              <a:t> on consumption of ‘software’ </a:t>
            </a:r>
          </a:p>
          <a:p>
            <a:r>
              <a:rPr lang="en-GB" dirty="0"/>
              <a:t>Safety: no harm to people, animals, objects</a:t>
            </a:r>
          </a:p>
          <a:p>
            <a:pPr lvl="1"/>
            <a:r>
              <a:rPr lang="en-GB" dirty="0"/>
              <a:t>Speed of robot no more than .. m/sec</a:t>
            </a:r>
          </a:p>
        </p:txBody>
      </p:sp>
    </p:spTree>
    <p:extLst>
      <p:ext uri="{BB962C8B-B14F-4D97-AF65-F5344CB8AC3E}">
        <p14:creationId xmlns:p14="http://schemas.microsoft.com/office/powerpoint/2010/main" val="4237167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E953-90A9-493F-9402-1DA31B77F21F}"/>
              </a:ext>
            </a:extLst>
          </p:cNvPr>
          <p:cNvSpPr>
            <a:spLocks noGrp="1"/>
          </p:cNvSpPr>
          <p:nvPr>
            <p:ph type="title"/>
          </p:nvPr>
        </p:nvSpPr>
        <p:spPr/>
        <p:txBody>
          <a:bodyPr/>
          <a:lstStyle/>
          <a:p>
            <a:r>
              <a:rPr lang="en-GB" dirty="0"/>
              <a:t>Domain requirements</a:t>
            </a:r>
          </a:p>
        </p:txBody>
      </p:sp>
      <p:sp>
        <p:nvSpPr>
          <p:cNvPr id="3" name="Content Placeholder 2">
            <a:extLst>
              <a:ext uri="{FF2B5EF4-FFF2-40B4-BE49-F238E27FC236}">
                <a16:creationId xmlns:a16="http://schemas.microsoft.com/office/drawing/2014/main" id="{FD93F65B-1959-40B2-AA85-3599A613E552}"/>
              </a:ext>
            </a:extLst>
          </p:cNvPr>
          <p:cNvSpPr>
            <a:spLocks noGrp="1"/>
          </p:cNvSpPr>
          <p:nvPr>
            <p:ph idx="1"/>
          </p:nvPr>
        </p:nvSpPr>
        <p:spPr/>
        <p:txBody>
          <a:bodyPr/>
          <a:lstStyle/>
          <a:p>
            <a:r>
              <a:rPr lang="en-GB" dirty="0"/>
              <a:t>(hidden requirements about the domain)</a:t>
            </a:r>
          </a:p>
          <a:p>
            <a:pPr lvl="1"/>
            <a:r>
              <a:rPr lang="en-GB" dirty="0"/>
              <a:t>Floor of house is flat</a:t>
            </a:r>
          </a:p>
          <a:p>
            <a:pPr lvl="1"/>
            <a:r>
              <a:rPr lang="en-GB" dirty="0"/>
              <a:t>Floor of house is mildly dirty (no heavy dirt like in industrial environment)</a:t>
            </a:r>
          </a:p>
          <a:p>
            <a:pPr lvl="1"/>
            <a:r>
              <a:rPr lang="en-GB" dirty="0"/>
              <a:t>No liquids on floor</a:t>
            </a:r>
          </a:p>
          <a:p>
            <a:pPr lvl="1"/>
            <a:endParaRPr lang="en-GB" dirty="0"/>
          </a:p>
        </p:txBody>
      </p:sp>
    </p:spTree>
    <p:extLst>
      <p:ext uri="{BB962C8B-B14F-4D97-AF65-F5344CB8AC3E}">
        <p14:creationId xmlns:p14="http://schemas.microsoft.com/office/powerpoint/2010/main" val="245810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A481-CCBC-4316-854A-132A696ACCA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8CC3D89-0D33-484C-A3FE-FC067BBC5BDD}"/>
              </a:ext>
            </a:extLst>
          </p:cNvPr>
          <p:cNvSpPr>
            <a:spLocks noGrp="1"/>
          </p:cNvSpPr>
          <p:nvPr>
            <p:ph idx="1"/>
          </p:nvPr>
        </p:nvSpPr>
        <p:spPr/>
        <p:txBody>
          <a:bodyPr/>
          <a:lstStyle/>
          <a:p>
            <a:r>
              <a:rPr lang="en-GB" dirty="0"/>
              <a:t>Note about NFR: these NFR are system level, so do not follow the taxonomy of </a:t>
            </a:r>
            <a:r>
              <a:rPr lang="en-GB" dirty="0" err="1"/>
              <a:t>sw</a:t>
            </a:r>
            <a:r>
              <a:rPr lang="en-GB" dirty="0"/>
              <a:t> requirements (ISO 9126, maintainability portability efficiency …)</a:t>
            </a:r>
          </a:p>
          <a:p>
            <a:r>
              <a:rPr lang="en-GB" dirty="0"/>
              <a:t>Note about FR: the system is actually just an aggregate of robot, charging station, mobile app, most of the FR are allocated to robot and mobile app. In the following FRs are grouped per robot and mobile app</a:t>
            </a:r>
          </a:p>
        </p:txBody>
      </p:sp>
    </p:spTree>
    <p:extLst>
      <p:ext uri="{BB962C8B-B14F-4D97-AF65-F5344CB8AC3E}">
        <p14:creationId xmlns:p14="http://schemas.microsoft.com/office/powerpoint/2010/main" val="3975685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1517</Words>
  <Application>Microsoft Office PowerPoint</Application>
  <PresentationFormat>Widescreen</PresentationFormat>
  <Paragraphs>252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RVC</vt:lpstr>
      <vt:lpstr>RVC system</vt:lpstr>
      <vt:lpstr>Req document</vt:lpstr>
      <vt:lpstr>Stakeholders</vt:lpstr>
      <vt:lpstr>Context diagram</vt:lpstr>
      <vt:lpstr>Functional requirement (system level)</vt:lpstr>
      <vt:lpstr>Non functional req</vt:lpstr>
      <vt:lpstr>Domain requirements</vt:lpstr>
      <vt:lpstr>PowerPoint Presentation</vt:lpstr>
      <vt:lpstr>F requirements (Robot level)</vt:lpstr>
      <vt:lpstr>F requirements (Robot level)</vt:lpstr>
      <vt:lpstr>F requirement (smartphone level) </vt:lpstr>
      <vt:lpstr>UCD</vt:lpstr>
      <vt:lpstr>UC1 - clean</vt:lpstr>
      <vt:lpstr>Map of house</vt:lpstr>
      <vt:lpstr>UC1.1</vt:lpstr>
      <vt:lpstr>UC1.1</vt:lpstr>
      <vt:lpstr>UC1.2</vt:lpstr>
      <vt:lpstr>UC1.2</vt:lpstr>
      <vt:lpstr>UC1.3</vt:lpstr>
      <vt:lpstr>UC1.3</vt:lpstr>
      <vt:lpstr>UC1.4</vt:lpstr>
      <vt:lpstr>UC1.4</vt:lpstr>
      <vt:lpstr>UC2 Manage upgrades</vt:lpstr>
      <vt:lpstr>Glossary</vt:lpstr>
      <vt:lpstr>System design</vt:lpstr>
      <vt:lpstr>Deployment diagram</vt:lpstr>
      <vt:lpstr>PowerPoint Presentation</vt:lpstr>
      <vt:lpstr>Robot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RVC</dc:title>
  <dc:creator>Morisio  Maurizio</dc:creator>
  <cp:lastModifiedBy>Morisio  Maurizio</cp:lastModifiedBy>
  <cp:revision>30</cp:revision>
  <dcterms:created xsi:type="dcterms:W3CDTF">2022-03-21T09:43:33Z</dcterms:created>
  <dcterms:modified xsi:type="dcterms:W3CDTF">2022-04-12T13:14:19Z</dcterms:modified>
</cp:coreProperties>
</file>