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71" r:id="rId7"/>
    <p:sldId id="260" r:id="rId8"/>
    <p:sldId id="272" r:id="rId9"/>
    <p:sldId id="270" r:id="rId10"/>
    <p:sldId id="262" r:id="rId11"/>
    <p:sldId id="268" r:id="rId12"/>
    <p:sldId id="269" r:id="rId13"/>
    <p:sldId id="261" r:id="rId14"/>
    <p:sldId id="265" r:id="rId15"/>
    <p:sldId id="263" r:id="rId16"/>
    <p:sldId id="264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9862-24C7-43F9-BA65-AC0B131E7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6BB6F-305D-417E-AE3E-E40ECB84C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7B3D-1259-4C45-B5EA-FC422A5B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7709-B233-42CE-BF1E-16121EDA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F34D-CB32-4EA7-9993-11C29378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47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F817-F4C1-4472-AFC2-5605F9DD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0801-D922-46F6-A0CA-FADA25EF3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8563-32FC-46CC-AA87-8858A95A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0585-FD9C-4984-BE1C-68F6DAC2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43B0-112D-4095-94F8-8119A4FA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3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EBDF4-8BD5-4E28-8405-1ADBD28AB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13FF7-8D37-47A7-8112-028F47CC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50E0-BBC8-4E3D-8412-80264FBE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A5AB-3FA5-48AD-8DF3-3368F1D2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7E38-DD97-4C38-B62E-E9CB155D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2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5804-95F6-4211-BDDE-A64614F2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82CD-F64D-482D-B89C-BA3F37DE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80BD-68D8-4CE0-9289-7B4423C8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5D7D-4930-4F76-B5D2-C64E09C7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02CF-94C3-4705-9400-EF9A75A1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3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680A-93D3-4909-8DA5-5B96608F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7CCC6-9E21-4D44-B999-8349D5FF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E384-F6EA-4AD9-A6BB-3FD8E791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D19A-AEA6-4D14-B8A6-EB7548E5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BAF5-67B6-4BB1-B451-4DBBDF6C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22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6BFF-5DC2-48E3-B97E-6812C088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92B0-0957-4552-B65A-D503C4AFD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7D367-811E-49CE-BA66-4C3FE6802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A4F6E-3312-40C8-AADD-865E9E68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4800-46CB-4059-B415-6C4012E7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E2A35-DFB6-4A19-954A-3328B439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6493-8E28-4B6D-A27E-1A12DF9F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C366-3F9B-4DB5-B0D4-C2B2143A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60F7-9CC0-40C1-BDEA-BC6B367E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4FC1A-B286-4EC0-AE91-6A8A7BA45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64071-99CE-4DD7-870B-121005A00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D69ED-98D9-498C-A9CD-AF03280E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41F4B-5DAA-4D84-AA97-31453BC9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37A6C-E04A-42E0-A799-481D24E3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9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B2CA-AABF-4B0A-9109-7D138C34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630E4-4D62-4A2C-803A-A5BAB9A9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6D059-D072-4C8B-9E05-C8D2D0B1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9D63C-463D-4925-BB78-27060655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12153-5565-414F-B55A-D2DBF20B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3C92B-C90C-4699-9559-36ED25D0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1E9A-B3DB-40CA-ACA9-04B9C847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39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A4FA-8585-44D7-9780-8BCCC9B3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1A5B-6682-431A-8972-2C882E95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FE43E-D243-405E-BD03-DD373B1EF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53E2-BAE0-4495-8EE1-3B9416BE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0CD02-08AE-481A-82B8-A2DD2445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3BE3-635A-4CBC-AE7E-1A259881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8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B557-0256-424B-9D0D-DA952DC2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FD4F-F3FD-4780-8A52-5CCE5A1F0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954E6-DFE7-4D32-BE2F-B654263EA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C90F-B2F5-481C-A739-54B52780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10892-C927-42F1-9CBA-D19FA7CB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639E0-19B1-4456-A29D-C430FF6B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6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421C3-043D-41B0-A529-CE2D5029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6168-B4E1-439E-BEDD-4F99D6A3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6627-F1C0-45E2-9153-BB1BC78A8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C1E5-6AE7-494C-80E2-9F92C6120245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D36D-4DC8-4308-BD85-CA7FF304B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46D3-8C97-4357-B8C9-2209FED59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678D-DB84-49C9-BC58-EEA0EC6A3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7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1146-0CED-4135-BC32-63F439DE8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BAB5F-F13E-4378-8F35-9D03E80FF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Robot Vacuum Cleaner</a:t>
            </a:r>
          </a:p>
        </p:txBody>
      </p:sp>
    </p:spTree>
    <p:extLst>
      <p:ext uri="{BB962C8B-B14F-4D97-AF65-F5344CB8AC3E}">
        <p14:creationId xmlns:p14="http://schemas.microsoft.com/office/powerpoint/2010/main" val="200571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B3B1-7DB8-4B19-8C8F-0FEAC196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 requirements (Robot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8BC8-6C89-4702-8F7B-21925C1D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Safety requirements</a:t>
            </a:r>
          </a:p>
          <a:p>
            <a:pPr lvl="1"/>
            <a:r>
              <a:rPr lang="en-GB" dirty="0"/>
              <a:t>Monitor speed and limit it to .. m/sec</a:t>
            </a:r>
          </a:p>
          <a:p>
            <a:pPr lvl="1"/>
            <a:r>
              <a:rPr lang="en-GB" dirty="0"/>
              <a:t>Stop if obstacle encountered</a:t>
            </a:r>
          </a:p>
          <a:p>
            <a:pPr lvl="1"/>
            <a:r>
              <a:rPr lang="en-GB" dirty="0"/>
              <a:t>Force shutdown in case of harmful situation</a:t>
            </a:r>
          </a:p>
          <a:p>
            <a:r>
              <a:rPr lang="en-GB" dirty="0"/>
              <a:t>Manage Energy</a:t>
            </a:r>
          </a:p>
          <a:p>
            <a:pPr lvl="1"/>
            <a:r>
              <a:rPr lang="en-GB" dirty="0"/>
              <a:t>Read battery capacity</a:t>
            </a:r>
          </a:p>
          <a:p>
            <a:pPr lvl="1"/>
            <a:r>
              <a:rPr lang="en-GB" dirty="0"/>
              <a:t>Estimate distance that can be travelled with current capacity</a:t>
            </a:r>
          </a:p>
          <a:p>
            <a:pPr lvl="1"/>
            <a:r>
              <a:rPr lang="en-GB" dirty="0"/>
              <a:t>Monitor recharge of battery </a:t>
            </a:r>
          </a:p>
          <a:p>
            <a:r>
              <a:rPr lang="en-GB" dirty="0"/>
              <a:t>Manage upgrades</a:t>
            </a:r>
          </a:p>
          <a:p>
            <a:pPr lvl="1"/>
            <a:r>
              <a:rPr lang="en-GB" dirty="0"/>
              <a:t>Check if upgrade is available</a:t>
            </a:r>
          </a:p>
          <a:p>
            <a:pPr lvl="1"/>
            <a:r>
              <a:rPr lang="en-GB" dirty="0"/>
              <a:t>Read current version number</a:t>
            </a:r>
          </a:p>
          <a:p>
            <a:pPr lvl="1"/>
            <a:r>
              <a:rPr lang="en-GB" dirty="0"/>
              <a:t>Download firmware upgrade</a:t>
            </a:r>
          </a:p>
          <a:p>
            <a:pPr lvl="1"/>
            <a:r>
              <a:rPr lang="en-GB" dirty="0"/>
              <a:t>Install firmware upgrade</a:t>
            </a:r>
          </a:p>
          <a:p>
            <a:r>
              <a:rPr lang="en-GB" dirty="0"/>
              <a:t>Self test</a:t>
            </a:r>
          </a:p>
          <a:p>
            <a:pPr lvl="1"/>
            <a:r>
              <a:rPr lang="en-GB" dirty="0"/>
              <a:t>Check each component (sensors, engines, ..) a, b .. and notify defects in case of</a:t>
            </a:r>
          </a:p>
          <a:p>
            <a:r>
              <a:rPr lang="en-GB" dirty="0"/>
              <a:t>Manage remote communications</a:t>
            </a:r>
          </a:p>
          <a:p>
            <a:pPr lvl="1"/>
            <a:r>
              <a:rPr lang="en-GB" dirty="0"/>
              <a:t>Send / receive messages with company server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12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F7CC-85EF-48D5-9BE6-EB64C6CF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 requirement (Robot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25B4-4D04-4AD3-85C8-30B367D9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Manage movement of robot</a:t>
            </a:r>
          </a:p>
          <a:p>
            <a:pPr lvl="1"/>
            <a:r>
              <a:rPr lang="en-GB" dirty="0"/>
              <a:t>Move from position A (here) to position B </a:t>
            </a:r>
          </a:p>
          <a:p>
            <a:pPr lvl="1"/>
            <a:r>
              <a:rPr lang="en-GB" dirty="0"/>
              <a:t>Define a turnaround of an obstacle </a:t>
            </a:r>
          </a:p>
          <a:p>
            <a:pPr lvl="1"/>
            <a:r>
              <a:rPr lang="en-GB" dirty="0"/>
              <a:t>Define a turnaround of a gap</a:t>
            </a:r>
          </a:p>
          <a:p>
            <a:pPr lvl="1"/>
            <a:r>
              <a:rPr lang="en-GB" dirty="0"/>
              <a:t>Cover (and clean) a surface </a:t>
            </a:r>
          </a:p>
          <a:p>
            <a:pPr lvl="2"/>
            <a:r>
              <a:rPr lang="en-GB" dirty="0"/>
              <a:t>Define a path to cover all the surface</a:t>
            </a:r>
          </a:p>
          <a:p>
            <a:pPr lvl="2"/>
            <a:r>
              <a:rPr lang="en-GB" dirty="0"/>
              <a:t>Follow a given path </a:t>
            </a:r>
          </a:p>
          <a:p>
            <a:pPr lvl="1"/>
            <a:r>
              <a:rPr lang="en-GB" dirty="0"/>
              <a:t>Learn a house map of the surface of the house</a:t>
            </a:r>
          </a:p>
          <a:p>
            <a:pPr lvl="1"/>
            <a:r>
              <a:rPr lang="en-GB" dirty="0"/>
              <a:t>Interrupt / resume a surface cover</a:t>
            </a:r>
          </a:p>
          <a:p>
            <a:r>
              <a:rPr lang="en-GB" dirty="0"/>
              <a:t>Manage Obstacle </a:t>
            </a:r>
          </a:p>
          <a:p>
            <a:pPr lvl="1"/>
            <a:r>
              <a:rPr lang="en-GB" dirty="0"/>
              <a:t>Recognize obstacle (fixed, movable, moving)</a:t>
            </a:r>
          </a:p>
          <a:p>
            <a:pPr lvl="1"/>
            <a:r>
              <a:rPr lang="en-GB" dirty="0"/>
              <a:t>Recognize gap</a:t>
            </a:r>
          </a:p>
          <a:p>
            <a:pPr lvl="1"/>
            <a:endParaRPr lang="en-GB" dirty="0"/>
          </a:p>
          <a:p>
            <a:r>
              <a:rPr lang="en-GB" dirty="0"/>
              <a:t>Clean </a:t>
            </a:r>
          </a:p>
          <a:p>
            <a:pPr lvl="1"/>
            <a:r>
              <a:rPr lang="en-GB" dirty="0"/>
              <a:t>Operate cleaning device </a:t>
            </a:r>
          </a:p>
          <a:p>
            <a:pPr lvl="1"/>
            <a:r>
              <a:rPr lang="en-GB" dirty="0"/>
              <a:t>Check if floor is clean (feasible??)</a:t>
            </a:r>
          </a:p>
        </p:txBody>
      </p:sp>
    </p:spTree>
    <p:extLst>
      <p:ext uri="{BB962C8B-B14F-4D97-AF65-F5344CB8AC3E}">
        <p14:creationId xmlns:p14="http://schemas.microsoft.com/office/powerpoint/2010/main" val="301096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8112-180D-440F-860C-331A300A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 requirement (smartphone level)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B62-7921-4363-877F-963F629C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 user interaction (on smartphone app)	</a:t>
            </a:r>
          </a:p>
          <a:p>
            <a:pPr lvl="1"/>
            <a:r>
              <a:rPr lang="en-GB" dirty="0"/>
              <a:t>Set robot On off</a:t>
            </a:r>
          </a:p>
          <a:p>
            <a:pPr lvl="1"/>
            <a:r>
              <a:rPr lang="en-GB" dirty="0"/>
              <a:t>Start</a:t>
            </a:r>
          </a:p>
          <a:p>
            <a:pPr lvl="1"/>
            <a:r>
              <a:rPr lang="en-GB" dirty="0"/>
              <a:t>Learn</a:t>
            </a:r>
          </a:p>
          <a:p>
            <a:pPr lvl="1"/>
            <a:r>
              <a:rPr lang="en-GB" dirty="0"/>
              <a:t>Show history (when cleaned)</a:t>
            </a:r>
          </a:p>
          <a:p>
            <a:pPr lvl="1"/>
            <a:r>
              <a:rPr lang="en-GB" dirty="0"/>
              <a:t>Show consumption</a:t>
            </a:r>
          </a:p>
          <a:p>
            <a:pPr lvl="1"/>
            <a:r>
              <a:rPr lang="en-GB" dirty="0"/>
              <a:t>Show path followed for cleaning</a:t>
            </a:r>
          </a:p>
          <a:p>
            <a:pPr lvl="1"/>
            <a:r>
              <a:rPr lang="en-GB" dirty="0"/>
              <a:t>Show map and obstacles</a:t>
            </a:r>
          </a:p>
          <a:p>
            <a:pPr lvl="1"/>
            <a:r>
              <a:rPr lang="en-GB" dirty="0"/>
              <a:t>Modify map</a:t>
            </a:r>
          </a:p>
          <a:p>
            <a:pPr lvl="1"/>
            <a:r>
              <a:rPr lang="en-GB" dirty="0"/>
              <a:t>Define plan of cleanings for week / day / month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93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23B2-6105-4145-B416-372DA1D2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UC,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9186-F478-4CAE-A85C-71FC3DAF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9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6D27-60A8-447A-BB13-E347226B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Glossary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A5ED0-3D08-416B-97D8-09439C941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04" y="1347630"/>
            <a:ext cx="7539265" cy="5145245"/>
          </a:xfrm>
        </p:spPr>
      </p:pic>
    </p:spTree>
    <p:extLst>
      <p:ext uri="{BB962C8B-B14F-4D97-AF65-F5344CB8AC3E}">
        <p14:creationId xmlns:p14="http://schemas.microsoft.com/office/powerpoint/2010/main" val="128856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DA21-1FA0-456E-90A6-5A016F8E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68C2B-95C8-4EEE-8960-A6095CEB4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64838"/>
            <a:ext cx="8221619" cy="5028037"/>
          </a:xfrm>
        </p:spPr>
      </p:pic>
    </p:spTree>
    <p:extLst>
      <p:ext uri="{BB962C8B-B14F-4D97-AF65-F5344CB8AC3E}">
        <p14:creationId xmlns:p14="http://schemas.microsoft.com/office/powerpoint/2010/main" val="211469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5AA0-0B08-4BCC-BDBB-28B749AA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59651-56DF-4B76-9F1E-23ABE1526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90688"/>
            <a:ext cx="6109751" cy="4896219"/>
          </a:xfrm>
        </p:spPr>
      </p:pic>
    </p:spTree>
    <p:extLst>
      <p:ext uri="{BB962C8B-B14F-4D97-AF65-F5344CB8AC3E}">
        <p14:creationId xmlns:p14="http://schemas.microsoft.com/office/powerpoint/2010/main" val="105748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5BC9-93F5-48FE-AC27-3114854A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947D-1406-4C6F-9DE3-995390A0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the following each component of the system (robot, charging station, smartphone app) should be analysed producing  a possibly complete requirement document</a:t>
            </a:r>
          </a:p>
          <a:p>
            <a:pPr lvl="1"/>
            <a:r>
              <a:rPr lang="en-GB" dirty="0"/>
              <a:t>Robot</a:t>
            </a:r>
          </a:p>
          <a:p>
            <a:pPr lvl="2"/>
            <a:r>
              <a:rPr lang="en-GB" dirty="0"/>
              <a:t>Context diagram, interfaces</a:t>
            </a:r>
          </a:p>
          <a:p>
            <a:pPr lvl="2"/>
            <a:r>
              <a:rPr lang="en-GB" dirty="0"/>
              <a:t>FR, NFR</a:t>
            </a:r>
          </a:p>
          <a:p>
            <a:pPr lvl="2"/>
            <a:r>
              <a:rPr lang="en-GB" dirty="0"/>
              <a:t>UCD	</a:t>
            </a:r>
          </a:p>
          <a:p>
            <a:pPr lvl="2"/>
            <a:r>
              <a:rPr lang="en-GB" dirty="0"/>
              <a:t>System design</a:t>
            </a:r>
          </a:p>
          <a:p>
            <a:pPr lvl="2"/>
            <a:r>
              <a:rPr lang="en-GB" dirty="0"/>
              <a:t>Deployment diagram (not needed in this case)</a:t>
            </a:r>
          </a:p>
          <a:p>
            <a:pPr lvl="1"/>
            <a:r>
              <a:rPr lang="en-GB" dirty="0"/>
              <a:t>Smartphone app</a:t>
            </a:r>
          </a:p>
          <a:p>
            <a:pPr lvl="2"/>
            <a:r>
              <a:rPr lang="en-GB" dirty="0"/>
              <a:t>Context diagram, interfaces</a:t>
            </a:r>
          </a:p>
          <a:p>
            <a:pPr lvl="2"/>
            <a:r>
              <a:rPr lang="en-GB" dirty="0"/>
              <a:t>FR, NFR</a:t>
            </a:r>
          </a:p>
          <a:p>
            <a:pPr lvl="2"/>
            <a:r>
              <a:rPr lang="en-GB" dirty="0"/>
              <a:t>UCD	</a:t>
            </a:r>
          </a:p>
          <a:p>
            <a:pPr lvl="2"/>
            <a:r>
              <a:rPr lang="en-GB" dirty="0"/>
              <a:t>System design (not needed in this case)</a:t>
            </a:r>
          </a:p>
          <a:p>
            <a:pPr lvl="2"/>
            <a:r>
              <a:rPr lang="en-GB" dirty="0"/>
              <a:t>Deployment diagram (not needed in this case)</a:t>
            </a:r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37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B56-7885-4423-BC31-C02416CC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BC39-803E-497F-94F0-5F4D3A13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Context diagram</a:t>
            </a:r>
          </a:p>
          <a:p>
            <a:pPr lvl="1"/>
            <a:r>
              <a:rPr lang="en-GB" dirty="0"/>
              <a:t>User</a:t>
            </a:r>
          </a:p>
          <a:p>
            <a:pPr lvl="1"/>
            <a:r>
              <a:rPr lang="en-GB" dirty="0"/>
              <a:t>Charging station</a:t>
            </a:r>
          </a:p>
          <a:p>
            <a:pPr lvl="1"/>
            <a:r>
              <a:rPr lang="en-GB" dirty="0"/>
              <a:t>Obstacles </a:t>
            </a:r>
          </a:p>
          <a:p>
            <a:pPr lvl="1"/>
            <a:r>
              <a:rPr lang="en-GB" dirty="0"/>
              <a:t>Maintenance server of company</a:t>
            </a:r>
          </a:p>
          <a:p>
            <a:pPr lvl="1"/>
            <a:endParaRPr lang="en-GB" dirty="0"/>
          </a:p>
          <a:p>
            <a:r>
              <a:rPr lang="en-GB" dirty="0"/>
              <a:t>FR</a:t>
            </a:r>
          </a:p>
          <a:p>
            <a:pPr lvl="1"/>
            <a:r>
              <a:rPr lang="en-GB" dirty="0"/>
              <a:t>See slides 10, 11</a:t>
            </a:r>
          </a:p>
          <a:p>
            <a:pPr lvl="1"/>
            <a:r>
              <a:rPr lang="en-GB" dirty="0"/>
              <a:t>Send / receive messages with smartphone app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19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7EF3-782D-4AF7-8540-F3434D29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RVC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6611-DD3F-42B0-BA79-3F053BC2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point of view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if we were a company producing the RVC system</a:t>
            </a:r>
          </a:p>
          <a:p>
            <a:r>
              <a:rPr lang="en-GB" dirty="0"/>
              <a:t>Dyson, </a:t>
            </a:r>
            <a:r>
              <a:rPr lang="en-GB" dirty="0" err="1"/>
              <a:t>Ariete</a:t>
            </a:r>
            <a:r>
              <a:rPr lang="en-GB" dirty="0"/>
              <a:t>, </a:t>
            </a:r>
            <a:r>
              <a:rPr lang="en-GB" dirty="0" err="1"/>
              <a:t>Moulinex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30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0C3-2086-4852-B435-0FCF7B33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Req</a:t>
            </a:r>
            <a:r>
              <a:rPr lang="en-GB" dirty="0"/>
              <a:t>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6C13-1C44-4D0D-A8F0-2CE1902C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  <a:p>
            <a:r>
              <a:rPr lang="en-GB" dirty="0"/>
              <a:t>Context diagram + interfaces</a:t>
            </a:r>
          </a:p>
          <a:p>
            <a:r>
              <a:rPr lang="en-GB" dirty="0"/>
              <a:t>FR  + NFR</a:t>
            </a:r>
          </a:p>
          <a:p>
            <a:r>
              <a:rPr lang="en-GB" dirty="0"/>
              <a:t>UCD + UC + scenarios</a:t>
            </a:r>
          </a:p>
          <a:p>
            <a:r>
              <a:rPr lang="en-GB" dirty="0"/>
              <a:t>Glossary</a:t>
            </a:r>
          </a:p>
          <a:p>
            <a:r>
              <a:rPr lang="en-GB" dirty="0"/>
              <a:t>System design</a:t>
            </a:r>
          </a:p>
          <a:p>
            <a:r>
              <a:rPr lang="en-GB" dirty="0"/>
              <a:t>Deployment diagram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49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9FB4-90FA-4D2E-A35F-9CD468B0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442A-97D3-4376-BCBC-8FCF48D6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End users (customers who will use the RVC system)</a:t>
            </a:r>
          </a:p>
          <a:p>
            <a:r>
              <a:rPr lang="en-GB" dirty="0"/>
              <a:t>Component producers</a:t>
            </a:r>
          </a:p>
          <a:p>
            <a:r>
              <a:rPr lang="en-GB" dirty="0"/>
              <a:t>Retailers (</a:t>
            </a:r>
            <a:r>
              <a:rPr lang="en-GB" dirty="0" err="1"/>
              <a:t>mediaworld</a:t>
            </a:r>
            <a:r>
              <a:rPr lang="en-GB" dirty="0"/>
              <a:t> ..)</a:t>
            </a:r>
          </a:p>
          <a:p>
            <a:r>
              <a:rPr lang="en-GB" dirty="0"/>
              <a:t>Competitors </a:t>
            </a:r>
          </a:p>
          <a:p>
            <a:r>
              <a:rPr lang="en-GB" dirty="0"/>
              <a:t>Std for power supply</a:t>
            </a:r>
          </a:p>
          <a:p>
            <a:r>
              <a:rPr lang="en-GB" dirty="0"/>
              <a:t>Environment (houses or offices or industrial?)</a:t>
            </a:r>
          </a:p>
          <a:p>
            <a:endParaRPr lang="en-GB" dirty="0"/>
          </a:p>
          <a:p>
            <a:r>
              <a:rPr lang="en-GB" dirty="0"/>
              <a:t>Inside company</a:t>
            </a:r>
          </a:p>
          <a:p>
            <a:pPr lvl="1"/>
            <a:r>
              <a:rPr lang="en-GB" dirty="0"/>
              <a:t>Marketing office </a:t>
            </a:r>
          </a:p>
          <a:p>
            <a:pPr lvl="1"/>
            <a:r>
              <a:rPr lang="en-GB" dirty="0"/>
              <a:t>Design office </a:t>
            </a:r>
          </a:p>
          <a:p>
            <a:pPr lvl="1"/>
            <a:r>
              <a:rPr lang="en-GB" dirty="0"/>
              <a:t>Software office</a:t>
            </a:r>
          </a:p>
          <a:p>
            <a:pPr lvl="1"/>
            <a:r>
              <a:rPr lang="en-GB" dirty="0"/>
              <a:t>Engineering office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48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F5C9-8B0B-43F5-8280-87609767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D24B-7CB1-40AF-A10A-C20159CF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Actor: end user</a:t>
            </a:r>
          </a:p>
          <a:p>
            <a:r>
              <a:rPr lang="en-GB" dirty="0"/>
              <a:t>Actor: power supply</a:t>
            </a:r>
          </a:p>
          <a:p>
            <a:r>
              <a:rPr lang="en-GB" dirty="0"/>
              <a:t>Actor: maintenance server</a:t>
            </a:r>
          </a:p>
          <a:p>
            <a:endParaRPr lang="en-GB" dirty="0"/>
          </a:p>
          <a:p>
            <a:r>
              <a:rPr lang="en-GB" dirty="0"/>
              <a:t>interfaces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D8F82B-4E40-45C1-97DB-EB010B785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86016"/>
              </p:ext>
            </p:extLst>
          </p:nvPr>
        </p:nvGraphicFramePr>
        <p:xfrm>
          <a:off x="1727200" y="4290060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382757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98328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553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Physical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3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End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stop ,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611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Power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Plug </a:t>
                      </a:r>
                      <a:r>
                        <a:rPr lang="en-GB" dirty="0" err="1"/>
                        <a:t>schuko</a:t>
                      </a:r>
                      <a:r>
                        <a:rPr lang="en-GB" dirty="0"/>
                        <a:t> 3 poles, 220v 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9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Maintenance server of producer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Look for update, install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Wifi</a:t>
                      </a:r>
                      <a:r>
                        <a:rPr lang="en-GB" dirty="0"/>
                        <a:t>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2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18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D4D2-A375-444C-B3C1-09C09B2E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 (system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FF67-5FF3-4962-A74D-88DFBD60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Clean floors of house in autonomous way (without human intervention)</a:t>
            </a:r>
          </a:p>
        </p:txBody>
      </p:sp>
    </p:spTree>
    <p:extLst>
      <p:ext uri="{BB962C8B-B14F-4D97-AF65-F5344CB8AC3E}">
        <p14:creationId xmlns:p14="http://schemas.microsoft.com/office/powerpoint/2010/main" val="40322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DA81-6286-4822-A202-2AC023B9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functional </a:t>
            </a:r>
            <a:r>
              <a:rPr lang="en-GB" dirty="0" err="1"/>
              <a:t>req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245A-9DDF-4218-A6C2-2AC60BAC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Countries where the system will be sold: Europe, USA, ..</a:t>
            </a:r>
          </a:p>
          <a:p>
            <a:pPr lvl="1"/>
            <a:r>
              <a:rPr lang="en-GB" dirty="0"/>
              <a:t>Will induce choices on power supply, like 110V 220V, 50 60hz, plugs and cords</a:t>
            </a:r>
          </a:p>
          <a:p>
            <a:pPr lvl="1"/>
            <a:r>
              <a:rPr lang="en-GB" dirty="0"/>
              <a:t>Will induce constraints on certifications, like CE label, ..</a:t>
            </a:r>
          </a:p>
          <a:p>
            <a:r>
              <a:rPr lang="en-GB" dirty="0"/>
              <a:t>Usability</a:t>
            </a:r>
          </a:p>
          <a:p>
            <a:pPr lvl="1"/>
            <a:r>
              <a:rPr lang="en-GB" dirty="0"/>
              <a:t>Any non technical person should be able to use the system without training</a:t>
            </a:r>
          </a:p>
          <a:p>
            <a:r>
              <a:rPr lang="en-GB" dirty="0"/>
              <a:t>Efficiency</a:t>
            </a:r>
          </a:p>
          <a:p>
            <a:pPr lvl="1"/>
            <a:r>
              <a:rPr lang="en-GB" dirty="0"/>
              <a:t>power consumption less than 40w</a:t>
            </a:r>
          </a:p>
          <a:p>
            <a:r>
              <a:rPr lang="en-GB" dirty="0"/>
              <a:t>Min surface of house that can be cleaned with no interruption = 100sqm  </a:t>
            </a:r>
          </a:p>
          <a:p>
            <a:pPr lvl="1"/>
            <a:r>
              <a:rPr lang="en-GB" dirty="0"/>
              <a:t>Will induce NF </a:t>
            </a:r>
            <a:r>
              <a:rPr lang="en-GB" dirty="0" err="1"/>
              <a:t>req</a:t>
            </a:r>
            <a:r>
              <a:rPr lang="en-GB" dirty="0"/>
              <a:t> on capacity of battery, power of engines etc</a:t>
            </a:r>
          </a:p>
          <a:p>
            <a:pPr lvl="1"/>
            <a:r>
              <a:rPr lang="en-GB" dirty="0"/>
              <a:t>Will induce NF </a:t>
            </a:r>
            <a:r>
              <a:rPr lang="en-GB" dirty="0" err="1"/>
              <a:t>req</a:t>
            </a:r>
            <a:r>
              <a:rPr lang="en-GB" dirty="0"/>
              <a:t> on consumption of ‘software’ </a:t>
            </a:r>
          </a:p>
          <a:p>
            <a:r>
              <a:rPr lang="en-GB" dirty="0"/>
              <a:t>Safety: no harm to people, animals, objects</a:t>
            </a:r>
          </a:p>
          <a:p>
            <a:pPr lvl="1"/>
            <a:r>
              <a:rPr lang="en-GB" dirty="0"/>
              <a:t>Speed of robot no more than .. m/sec</a:t>
            </a:r>
          </a:p>
        </p:txBody>
      </p:sp>
    </p:spTree>
    <p:extLst>
      <p:ext uri="{BB962C8B-B14F-4D97-AF65-F5344CB8AC3E}">
        <p14:creationId xmlns:p14="http://schemas.microsoft.com/office/powerpoint/2010/main" val="423716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E953-90A9-493F-9402-1DA31B77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F65B-1959-40B2-AA85-3599A613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(hidden requirements about the domain)</a:t>
            </a:r>
          </a:p>
          <a:p>
            <a:pPr lvl="1"/>
            <a:r>
              <a:rPr lang="en-GB" dirty="0"/>
              <a:t>Floor of house is flat</a:t>
            </a:r>
          </a:p>
          <a:p>
            <a:pPr lvl="1"/>
            <a:r>
              <a:rPr lang="en-GB" dirty="0"/>
              <a:t>Floor of house is mildly dirty (no heavy dirt like in industrial environment)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A481-CCBC-4316-854A-132A696A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3D89-0D33-484C-A3FE-FC067BBC5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 about NFR: these NFR are system level, so do not follow the taxonomy of </a:t>
            </a:r>
            <a:r>
              <a:rPr lang="en-GB" dirty="0" err="1"/>
              <a:t>sw</a:t>
            </a:r>
            <a:r>
              <a:rPr lang="en-GB" dirty="0"/>
              <a:t> requirements (ISO 9126, maintainability portability efficiency …)</a:t>
            </a:r>
          </a:p>
        </p:txBody>
      </p:sp>
    </p:spTree>
    <p:extLst>
      <p:ext uri="{BB962C8B-B14F-4D97-AF65-F5344CB8AC3E}">
        <p14:creationId xmlns:p14="http://schemas.microsoft.com/office/powerpoint/2010/main" val="397568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674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RVC</vt:lpstr>
      <vt:lpstr>RVC system</vt:lpstr>
      <vt:lpstr>Req document</vt:lpstr>
      <vt:lpstr>Stakeholders</vt:lpstr>
      <vt:lpstr>Context diagram</vt:lpstr>
      <vt:lpstr>Functional requirement (system level)</vt:lpstr>
      <vt:lpstr>Non functional req</vt:lpstr>
      <vt:lpstr>Domain requirements</vt:lpstr>
      <vt:lpstr>PowerPoint Presentation</vt:lpstr>
      <vt:lpstr>F requirements (Robot level)</vt:lpstr>
      <vt:lpstr>F requirement (Robot level)</vt:lpstr>
      <vt:lpstr>F requirement (smartphone level) </vt:lpstr>
      <vt:lpstr>UC, scenarios</vt:lpstr>
      <vt:lpstr>Glossary</vt:lpstr>
      <vt:lpstr>System design</vt:lpstr>
      <vt:lpstr>Deployment diagram</vt:lpstr>
      <vt:lpstr>PowerPoint Presentation</vt:lpstr>
      <vt:lpstr>Robot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RVC</dc:title>
  <dc:creator>Morisio  Maurizio</dc:creator>
  <cp:lastModifiedBy>Morisio  Maurizio</cp:lastModifiedBy>
  <cp:revision>18</cp:revision>
  <dcterms:created xsi:type="dcterms:W3CDTF">2022-03-21T09:43:33Z</dcterms:created>
  <dcterms:modified xsi:type="dcterms:W3CDTF">2022-03-24T16:25:09Z</dcterms:modified>
</cp:coreProperties>
</file>