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01" r:id="rId4"/>
    <p:sldId id="283" r:id="rId5"/>
    <p:sldId id="302" r:id="rId6"/>
    <p:sldId id="282" r:id="rId7"/>
    <p:sldId id="304" r:id="rId8"/>
    <p:sldId id="295" r:id="rId9"/>
    <p:sldId id="279" r:id="rId10"/>
    <p:sldId id="305" r:id="rId11"/>
    <p:sldId id="271" r:id="rId12"/>
    <p:sldId id="298" r:id="rId13"/>
    <p:sldId id="296" r:id="rId14"/>
    <p:sldId id="303" r:id="rId15"/>
    <p:sldId id="294" r:id="rId16"/>
  </p:sldIdLst>
  <p:sldSz cx="12192000" cy="6858000"/>
  <p:notesSz cx="6858000" cy="9144000"/>
  <p:embeddedFontLst>
    <p:embeddedFont>
      <p:font typeface="微软雅黑" pitchFamily="34" charset="-122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方正清刻本悦宋简体" charset="-122"/>
      <p:regular r:id="rId24"/>
    </p:embeddedFont>
    <p:embeddedFont>
      <p:font typeface="Consolas" pitchFamily="49" charset="0"/>
      <p:regular r:id="rId25"/>
      <p:bold r:id="rId26"/>
      <p:italic r:id="rId27"/>
      <p:boldItalic r:id="rId28"/>
    </p:embeddedFont>
    <p:embeddedFont>
      <p:font typeface="华文细黑" pitchFamily="2" charset="-122"/>
      <p:regular r:id="rId29"/>
    </p:embeddedFont>
    <p:embeddedFont>
      <p:font typeface="微软雅黑 Light" charset="-122"/>
      <p:regular r:id="rId3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8C2AC"/>
    <a:srgbClr val="FDFDFD"/>
    <a:srgbClr val="EB7513"/>
    <a:srgbClr val="76AFAF"/>
    <a:srgbClr val="FFC535"/>
    <a:srgbClr val="F4EF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xmlns="" id="{8CBF16D5-DB8C-4969-A3C9-79A58F4330E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6838085" y="685376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xmlns="" id="{E2729301-132C-4845-AA95-F6E663CDA6C9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29437" y="921127"/>
            <a:ext cx="1359440" cy="498017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1FCB8D98-6673-4EBF-AC16-01EDDC6DEE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518392" y="231440"/>
            <a:ext cx="2266186" cy="734399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A9CFE351-C3DF-4221-B283-904A9D71FF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676877" y="-371581"/>
            <a:ext cx="4314156" cy="1431420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xmlns="" id="{5BBD38EB-E92E-4AFC-B755-918A735B796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77352" y="-920779"/>
            <a:ext cx="4075610" cy="1222314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xmlns="" id="{7627EDD4-27CA-4515-8EE3-CB7F6D0BDAC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7551815" y="6220883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xmlns="" id="{0AC0D698-6BBA-4D9C-890E-FEFDB987C48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8580718" y="5894872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xmlns="" id="{CBFA34E4-CD11-40FB-9C61-A15FD60DB50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9807829" y="5765696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53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52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/>
          <p:cNvSpPr/>
          <p:nvPr/>
        </p:nvSpPr>
        <p:spPr>
          <a:xfrm>
            <a:off x="4837115" y="24860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1339513" y="1122364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flipV="1">
            <a:off x="10172644" y="2347914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87470" y="5742420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0852095" y="2658270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0112320" y="3436145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527927" y="58975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744201" y="336552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354394" y="5622925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5398532" y="4775633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 flipH="1">
            <a:off x="4757182" y="3681845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434920" y="5431270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060958" y="1575734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10634664" y="3398044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4667252" y="13255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7173858" y="261939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009008" y="607220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9482139" y="745333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9336089" y="1874046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10585452" y="5068094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 flipV="1">
            <a:off x="10807701" y="1617664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 rot="1501864">
            <a:off x="6982611" y="610389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436459" y="309416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2" name="Freeform 14">
            <a:extLst>
              <a:ext uri="{FF2B5EF4-FFF2-40B4-BE49-F238E27FC236}">
                <a16:creationId xmlns:a16="http://schemas.microsoft.com/office/drawing/2014/main" xmlns="" id="{9CD8E8F6-3D78-494E-B3DC-BFB4DAC4E79C}"/>
              </a:ext>
            </a:extLst>
          </p:cNvPr>
          <p:cNvSpPr>
            <a:spLocks/>
          </p:cNvSpPr>
          <p:nvPr/>
        </p:nvSpPr>
        <p:spPr bwMode="auto">
          <a:xfrm>
            <a:off x="6868032" y="-114890"/>
            <a:ext cx="30029" cy="6256"/>
          </a:xfrm>
          <a:custGeom>
            <a:avLst/>
            <a:gdLst>
              <a:gd name="T0" fmla="*/ 14 w 14"/>
              <a:gd name="T1" fmla="*/ 3 h 3"/>
              <a:gd name="T2" fmla="*/ 0 w 14"/>
              <a:gd name="T3" fmla="*/ 0 h 3"/>
              <a:gd name="T4" fmla="*/ 14 w 14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3">
                <a:moveTo>
                  <a:pt x="14" y="3"/>
                </a:moveTo>
                <a:cubicBezTo>
                  <a:pt x="9" y="2"/>
                  <a:pt x="5" y="1"/>
                  <a:pt x="0" y="0"/>
                </a:cubicBezTo>
                <a:cubicBezTo>
                  <a:pt x="5" y="1"/>
                  <a:pt x="9" y="2"/>
                  <a:pt x="14" y="3"/>
                </a:cubicBezTo>
                <a:close/>
              </a:path>
            </a:pathLst>
          </a:custGeom>
          <a:solidFill>
            <a:srgbClr val="226A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EFDF50FB-C6D4-4A2D-B2C6-840C84BA98BF}"/>
              </a:ext>
            </a:extLst>
          </p:cNvPr>
          <p:cNvSpPr>
            <a:spLocks/>
          </p:cNvSpPr>
          <p:nvPr/>
        </p:nvSpPr>
        <p:spPr bwMode="auto">
          <a:xfrm rot="382501">
            <a:off x="-1518091" y="61967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D30229BD-FA80-479B-B377-8B63A0E12AB3}"/>
              </a:ext>
            </a:extLst>
          </p:cNvPr>
          <p:cNvSpPr>
            <a:spLocks/>
          </p:cNvSpPr>
          <p:nvPr/>
        </p:nvSpPr>
        <p:spPr bwMode="auto">
          <a:xfrm rot="382501">
            <a:off x="-1363061" y="414999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xmlns="" id="{FB8AA4B0-D728-4C3F-AFDF-FC639D2372B7}"/>
              </a:ext>
            </a:extLst>
          </p:cNvPr>
          <p:cNvSpPr>
            <a:spLocks/>
          </p:cNvSpPr>
          <p:nvPr/>
        </p:nvSpPr>
        <p:spPr bwMode="auto">
          <a:xfrm rot="382501">
            <a:off x="-1845330" y="329325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xmlns="" id="{039DE70F-A1B0-4B9E-92BB-7C9FFB8D9AA9}"/>
              </a:ext>
            </a:extLst>
          </p:cNvPr>
          <p:cNvSpPr>
            <a:spLocks/>
          </p:cNvSpPr>
          <p:nvPr/>
        </p:nvSpPr>
        <p:spPr bwMode="auto">
          <a:xfrm rot="382501">
            <a:off x="-2004729" y="241375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6C83CAC7-4DDD-449C-95DA-57CD6D964E1C}"/>
              </a:ext>
            </a:extLst>
          </p:cNvPr>
          <p:cNvSpPr>
            <a:spLocks/>
          </p:cNvSpPr>
          <p:nvPr/>
        </p:nvSpPr>
        <p:spPr bwMode="auto">
          <a:xfrm rot="382501">
            <a:off x="-1873263" y="149192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xmlns="" id="{3F049ADD-F69F-4074-B68C-3D34A1ED6488}"/>
              </a:ext>
            </a:extLst>
          </p:cNvPr>
          <p:cNvSpPr>
            <a:spLocks/>
          </p:cNvSpPr>
          <p:nvPr/>
        </p:nvSpPr>
        <p:spPr bwMode="auto">
          <a:xfrm rot="382501">
            <a:off x="-804361" y="-13207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818D090C-15C1-4795-A87B-B7B135B655F5}"/>
              </a:ext>
            </a:extLst>
          </p:cNvPr>
          <p:cNvSpPr>
            <a:spLocks/>
          </p:cNvSpPr>
          <p:nvPr/>
        </p:nvSpPr>
        <p:spPr bwMode="auto">
          <a:xfrm rot="382501">
            <a:off x="224542" y="-339218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xmlns="" id="{AD25A02A-7AE8-48AC-BB65-4C2C5B121074}"/>
              </a:ext>
            </a:extLst>
          </p:cNvPr>
          <p:cNvSpPr>
            <a:spLocks/>
          </p:cNvSpPr>
          <p:nvPr/>
        </p:nvSpPr>
        <p:spPr bwMode="auto">
          <a:xfrm rot="382501">
            <a:off x="1451653" y="-468394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7358769-670F-4A93-8573-AC002D9EEB55}"/>
              </a:ext>
            </a:extLst>
          </p:cNvPr>
          <p:cNvSpPr/>
          <p:nvPr/>
        </p:nvSpPr>
        <p:spPr>
          <a:xfrm>
            <a:off x="5677836" y="901572"/>
            <a:ext cx="4840848" cy="4840848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979FC28E-507A-412A-921C-1D6910725B6C}"/>
              </a:ext>
            </a:extLst>
          </p:cNvPr>
          <p:cNvSpPr txBox="1"/>
          <p:nvPr/>
        </p:nvSpPr>
        <p:spPr>
          <a:xfrm>
            <a:off x="6446626" y="2206216"/>
            <a:ext cx="3272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AI</a:t>
            </a:r>
            <a:r>
              <a:rPr lang="zh-CN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智慧</a:t>
            </a:r>
            <a:endParaRPr lang="en-US" altLang="zh-CN" sz="4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人</a:t>
            </a:r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脸门禁系统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1056F8D7-DFC6-4C80-AAB3-20B2D75BFF68}"/>
              </a:ext>
            </a:extLst>
          </p:cNvPr>
          <p:cNvSpPr/>
          <p:nvPr/>
        </p:nvSpPr>
        <p:spPr>
          <a:xfrm>
            <a:off x="6090028" y="4178431"/>
            <a:ext cx="41359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组员：张誉葶、薛行晨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方正清刻本悦宋简体" panose="02000000000000000000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"/>
                            </p:stCondLst>
                            <p:childTnLst>
                              <p:par>
                                <p:cTn id="17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3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 animBg="1"/>
      <p:bldP spid="108" grpId="0" animBg="1"/>
      <p:bldP spid="109" grpId="0" animBg="1"/>
      <p:bldP spid="120" grpId="0" animBg="1"/>
      <p:bldP spid="122" grpId="0" animBg="1"/>
      <p:bldP spid="129" grpId="0" animBg="1"/>
      <p:bldP spid="130" grpId="0" animBg="1"/>
      <p:bldP spid="131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9" grpId="0" animBg="1"/>
      <p:bldP spid="220" grpId="0" animBg="1"/>
      <p:bldP spid="197" grpId="0" animBg="1"/>
      <p:bldP spid="198" grpId="0" animBg="1"/>
      <p:bldP spid="201" grpId="0" animBg="1"/>
      <p:bldP spid="17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1"/>
          <p:cNvSpPr>
            <a:spLocks noChangeArrowheads="1"/>
          </p:cNvSpPr>
          <p:nvPr/>
        </p:nvSpPr>
        <p:spPr bwMode="auto">
          <a:xfrm>
            <a:off x="9451277" y="582622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功能特色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30642" y="639013"/>
            <a:ext cx="264249" cy="410437"/>
          </a:xfrm>
          <a:prstGeom prst="rect">
            <a:avLst/>
          </a:prstGeom>
          <a:solidFill>
            <a:srgbClr val="EB7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10B75A49-27B9-4BB7-9B10-DA9B0C4CF4A5}"/>
              </a:ext>
            </a:extLst>
          </p:cNvPr>
          <p:cNvSpPr/>
          <p:nvPr/>
        </p:nvSpPr>
        <p:spPr>
          <a:xfrm rot="2715566">
            <a:off x="1257746" y="5256646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65A4D02F-97F0-4456-B597-8D0E610FD6EC}"/>
              </a:ext>
            </a:extLst>
          </p:cNvPr>
          <p:cNvSpPr/>
          <p:nvPr/>
        </p:nvSpPr>
        <p:spPr>
          <a:xfrm rot="2715566">
            <a:off x="972335" y="3754267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862DF188-D08C-4CA8-9B08-9CF8BC26EA3C}"/>
              </a:ext>
            </a:extLst>
          </p:cNvPr>
          <p:cNvSpPr/>
          <p:nvPr/>
        </p:nvSpPr>
        <p:spPr>
          <a:xfrm rot="2715566">
            <a:off x="9070153" y="4720631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E9708539-7C2C-41E6-8B9C-9770636C3EFC}"/>
              </a:ext>
            </a:extLst>
          </p:cNvPr>
          <p:cNvSpPr/>
          <p:nvPr/>
        </p:nvSpPr>
        <p:spPr>
          <a:xfrm>
            <a:off x="1641451" y="2910641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85E9CD6B-433E-4E98-844F-E430582443F2}"/>
              </a:ext>
            </a:extLst>
          </p:cNvPr>
          <p:cNvSpPr/>
          <p:nvPr/>
        </p:nvSpPr>
        <p:spPr>
          <a:xfrm>
            <a:off x="10157247" y="3747696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376FE3B6-25E9-4CAE-9594-33A482CD77C0}"/>
              </a:ext>
            </a:extLst>
          </p:cNvPr>
          <p:cNvSpPr/>
          <p:nvPr/>
        </p:nvSpPr>
        <p:spPr>
          <a:xfrm>
            <a:off x="10503136" y="2058601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EA84C01F-F8AA-44E9-9B1F-449394C3D44C}"/>
              </a:ext>
            </a:extLst>
          </p:cNvPr>
          <p:cNvSpPr/>
          <p:nvPr/>
        </p:nvSpPr>
        <p:spPr>
          <a:xfrm>
            <a:off x="9207373" y="2027270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83A54D71-58AE-4196-853D-60122B0E3B46}"/>
              </a:ext>
            </a:extLst>
          </p:cNvPr>
          <p:cNvSpPr/>
          <p:nvPr/>
        </p:nvSpPr>
        <p:spPr>
          <a:xfrm rot="15358016">
            <a:off x="7895450" y="5450546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6B8E751D-B1A1-463F-A624-30E7CCBCB8DC}"/>
              </a:ext>
            </a:extLst>
          </p:cNvPr>
          <p:cNvSpPr/>
          <p:nvPr/>
        </p:nvSpPr>
        <p:spPr>
          <a:xfrm rot="15358016">
            <a:off x="11051304" y="5088619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582600" y="1348011"/>
            <a:ext cx="6721223" cy="5297885"/>
            <a:chOff x="2700432" y="1348011"/>
            <a:chExt cx="6721223" cy="5297885"/>
          </a:xfrm>
        </p:grpSpPr>
        <p:sp>
          <p:nvSpPr>
            <p:cNvPr id="52" name="TextBox 17">
              <a:extLst>
                <a:ext uri="{FF2B5EF4-FFF2-40B4-BE49-F238E27FC236}">
                  <a16:creationId xmlns:a16="http://schemas.microsoft.com/office/drawing/2014/main" xmlns="" id="{68F711BA-F347-4160-9295-F196475365D1}"/>
                </a:ext>
              </a:extLst>
            </p:cNvPr>
            <p:cNvSpPr txBox="1"/>
            <p:nvPr/>
          </p:nvSpPr>
          <p:spPr>
            <a:xfrm>
              <a:off x="4068077" y="1735436"/>
              <a:ext cx="5353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高效实时检测，无需停留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机器学习，动态学习容貌特征，精度只增不降，无需二次录入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活体检测，避免恶意访问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xmlns="" id="{452C2558-7B49-47FC-AF44-9F563D62551D}"/>
                </a:ext>
              </a:extLst>
            </p:cNvPr>
            <p:cNvSpPr txBox="1"/>
            <p:nvPr/>
          </p:nvSpPr>
          <p:spPr>
            <a:xfrm>
              <a:off x="4031418" y="1348011"/>
              <a:ext cx="1253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人脸门禁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19">
              <a:extLst>
                <a:ext uri="{FF2B5EF4-FFF2-40B4-BE49-F238E27FC236}">
                  <a16:creationId xmlns:a16="http://schemas.microsoft.com/office/drawing/2014/main" xmlns="" id="{87A1F086-EE7C-40B7-A3DC-38B422C6846A}"/>
                </a:ext>
              </a:extLst>
            </p:cNvPr>
            <p:cNvSpPr txBox="1"/>
            <p:nvPr/>
          </p:nvSpPr>
          <p:spPr>
            <a:xfrm>
              <a:off x="4068077" y="4188808"/>
              <a:ext cx="4437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APP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端多种方式申请权限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远程注册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TextBox 20">
              <a:extLst>
                <a:ext uri="{FF2B5EF4-FFF2-40B4-BE49-F238E27FC236}">
                  <a16:creationId xmlns:a16="http://schemas.microsoft.com/office/drawing/2014/main" xmlns="" id="{B7D8EB3A-B25A-43F1-90D0-050771BB8C4C}"/>
                </a:ext>
              </a:extLst>
            </p:cNvPr>
            <p:cNvSpPr txBox="1"/>
            <p:nvPr/>
          </p:nvSpPr>
          <p:spPr>
            <a:xfrm>
              <a:off x="4034566" y="3809992"/>
              <a:ext cx="1247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访客模式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21">
              <a:extLst>
                <a:ext uri="{FF2B5EF4-FFF2-40B4-BE49-F238E27FC236}">
                  <a16:creationId xmlns:a16="http://schemas.microsoft.com/office/drawing/2014/main" xmlns="" id="{AB97CD35-6556-49C4-AC07-3550370BA503}"/>
                </a:ext>
              </a:extLst>
            </p:cNvPr>
            <p:cNvSpPr txBox="1"/>
            <p:nvPr/>
          </p:nvSpPr>
          <p:spPr>
            <a:xfrm>
              <a:off x="4071113" y="2981766"/>
              <a:ext cx="443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用户访问记录查看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陌生人访问记录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自定义门禁规则设置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TextBox 22">
              <a:extLst>
                <a:ext uri="{FF2B5EF4-FFF2-40B4-BE49-F238E27FC236}">
                  <a16:creationId xmlns:a16="http://schemas.microsoft.com/office/drawing/2014/main" xmlns="" id="{3B673B57-0F2E-4159-BFA9-E68F7E5D85F2}"/>
                </a:ext>
              </a:extLst>
            </p:cNvPr>
            <p:cNvSpPr txBox="1"/>
            <p:nvPr/>
          </p:nvSpPr>
          <p:spPr>
            <a:xfrm>
              <a:off x="4027585" y="2583110"/>
              <a:ext cx="22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访问管理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23">
              <a:extLst>
                <a:ext uri="{FF2B5EF4-FFF2-40B4-BE49-F238E27FC236}">
                  <a16:creationId xmlns:a16="http://schemas.microsoft.com/office/drawing/2014/main" xmlns="" id="{CFC0D92C-D276-414D-AD0A-A1CBC95A100C}"/>
                </a:ext>
              </a:extLst>
            </p:cNvPr>
            <p:cNvSpPr txBox="1"/>
            <p:nvPr/>
          </p:nvSpPr>
          <p:spPr>
            <a:xfrm>
              <a:off x="4027585" y="5454070"/>
              <a:ext cx="2422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用户管理、陌生人管理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门禁管理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TextBox 24">
              <a:extLst>
                <a:ext uri="{FF2B5EF4-FFF2-40B4-BE49-F238E27FC236}">
                  <a16:creationId xmlns:a16="http://schemas.microsoft.com/office/drawing/2014/main" xmlns="" id="{99CC1724-2951-405D-9B6F-627E4EB7B2B5}"/>
                </a:ext>
              </a:extLst>
            </p:cNvPr>
            <p:cNvSpPr txBox="1"/>
            <p:nvPr/>
          </p:nvSpPr>
          <p:spPr>
            <a:xfrm>
              <a:off x="4039922" y="5075255"/>
              <a:ext cx="113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系统管理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84829C18-C1CA-4611-8023-74AC43438A68}"/>
                </a:ext>
              </a:extLst>
            </p:cNvPr>
            <p:cNvSpPr/>
            <p:nvPr/>
          </p:nvSpPr>
          <p:spPr>
            <a:xfrm>
              <a:off x="6495004" y="6468096"/>
              <a:ext cx="177800" cy="17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738113" y="1420139"/>
              <a:ext cx="894514" cy="894514"/>
              <a:chOff x="2596043" y="2327056"/>
              <a:chExt cx="1152128" cy="1152128"/>
            </a:xfrm>
          </p:grpSpPr>
          <p:sp>
            <p:nvSpPr>
              <p:cNvPr id="77" name="椭圆 4">
                <a:extLst>
                  <a:ext uri="{FF2B5EF4-FFF2-40B4-BE49-F238E27FC236}">
                    <a16:creationId xmlns:a16="http://schemas.microsoft.com/office/drawing/2014/main" xmlns="" id="{00D0AD83-D0C1-47F2-AB4B-0FA46A7FF93E}"/>
                  </a:ext>
                </a:extLst>
              </p:cNvPr>
              <p:cNvSpPr/>
              <p:nvPr/>
            </p:nvSpPr>
            <p:spPr>
              <a:xfrm>
                <a:off x="2596043" y="2327056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76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2878605" y="2594411"/>
                <a:ext cx="652112" cy="649722"/>
                <a:chOff x="4575176" y="1474788"/>
                <a:chExt cx="433388" cy="431800"/>
              </a:xfrm>
              <a:solidFill>
                <a:schemeClr val="bg1"/>
              </a:solidFill>
            </p:grpSpPr>
            <p:sp>
              <p:nvSpPr>
                <p:cNvPr id="79" name="Freeform 62"/>
                <p:cNvSpPr>
                  <a:spLocks noEditPoints="1"/>
                </p:cNvSpPr>
                <p:nvPr/>
              </p:nvSpPr>
              <p:spPr bwMode="auto">
                <a:xfrm>
                  <a:off x="4575176" y="1474788"/>
                  <a:ext cx="433388" cy="431800"/>
                </a:xfrm>
                <a:custGeom>
                  <a:avLst/>
                  <a:gdLst>
                    <a:gd name="T0" fmla="*/ 78 w 190"/>
                    <a:gd name="T1" fmla="*/ 190 h 190"/>
                    <a:gd name="T2" fmla="*/ 63 w 190"/>
                    <a:gd name="T3" fmla="*/ 156 h 190"/>
                    <a:gd name="T4" fmla="*/ 16 w 190"/>
                    <a:gd name="T5" fmla="*/ 150 h 190"/>
                    <a:gd name="T6" fmla="*/ 29 w 190"/>
                    <a:gd name="T7" fmla="*/ 116 h 190"/>
                    <a:gd name="T8" fmla="*/ 0 w 190"/>
                    <a:gd name="T9" fmla="*/ 78 h 190"/>
                    <a:gd name="T10" fmla="*/ 33 w 190"/>
                    <a:gd name="T11" fmla="*/ 63 h 190"/>
                    <a:gd name="T12" fmla="*/ 39 w 190"/>
                    <a:gd name="T13" fmla="*/ 16 h 190"/>
                    <a:gd name="T14" fmla="*/ 74 w 190"/>
                    <a:gd name="T15" fmla="*/ 29 h 190"/>
                    <a:gd name="T16" fmla="*/ 111 w 190"/>
                    <a:gd name="T17" fmla="*/ 0 h 190"/>
                    <a:gd name="T18" fmla="*/ 126 w 190"/>
                    <a:gd name="T19" fmla="*/ 33 h 190"/>
                    <a:gd name="T20" fmla="*/ 174 w 190"/>
                    <a:gd name="T21" fmla="*/ 39 h 190"/>
                    <a:gd name="T22" fmla="*/ 160 w 190"/>
                    <a:gd name="T23" fmla="*/ 73 h 190"/>
                    <a:gd name="T24" fmla="*/ 190 w 190"/>
                    <a:gd name="T25" fmla="*/ 111 h 190"/>
                    <a:gd name="T26" fmla="*/ 156 w 190"/>
                    <a:gd name="T27" fmla="*/ 126 h 190"/>
                    <a:gd name="T28" fmla="*/ 150 w 190"/>
                    <a:gd name="T29" fmla="*/ 173 h 190"/>
                    <a:gd name="T30" fmla="*/ 116 w 190"/>
                    <a:gd name="T31" fmla="*/ 160 h 190"/>
                    <a:gd name="T32" fmla="*/ 85 w 190"/>
                    <a:gd name="T33" fmla="*/ 182 h 190"/>
                    <a:gd name="T34" fmla="*/ 109 w 190"/>
                    <a:gd name="T35" fmla="*/ 154 h 190"/>
                    <a:gd name="T36" fmla="*/ 125 w 190"/>
                    <a:gd name="T37" fmla="*/ 148 h 190"/>
                    <a:gd name="T38" fmla="*/ 150 w 190"/>
                    <a:gd name="T39" fmla="*/ 163 h 190"/>
                    <a:gd name="T40" fmla="*/ 147 w 190"/>
                    <a:gd name="T41" fmla="*/ 127 h 190"/>
                    <a:gd name="T42" fmla="*/ 153 w 190"/>
                    <a:gd name="T43" fmla="*/ 111 h 190"/>
                    <a:gd name="T44" fmla="*/ 182 w 190"/>
                    <a:gd name="T45" fmla="*/ 104 h 190"/>
                    <a:gd name="T46" fmla="*/ 154 w 190"/>
                    <a:gd name="T47" fmla="*/ 80 h 190"/>
                    <a:gd name="T48" fmla="*/ 148 w 190"/>
                    <a:gd name="T49" fmla="*/ 65 h 190"/>
                    <a:gd name="T50" fmla="*/ 163 w 190"/>
                    <a:gd name="T51" fmla="*/ 40 h 190"/>
                    <a:gd name="T52" fmla="*/ 127 w 190"/>
                    <a:gd name="T53" fmla="*/ 43 h 190"/>
                    <a:gd name="T54" fmla="*/ 111 w 190"/>
                    <a:gd name="T55" fmla="*/ 36 h 190"/>
                    <a:gd name="T56" fmla="*/ 104 w 190"/>
                    <a:gd name="T57" fmla="*/ 8 h 190"/>
                    <a:gd name="T58" fmla="*/ 81 w 190"/>
                    <a:gd name="T59" fmla="*/ 35 h 190"/>
                    <a:gd name="T60" fmla="*/ 65 w 190"/>
                    <a:gd name="T61" fmla="*/ 41 h 190"/>
                    <a:gd name="T62" fmla="*/ 40 w 190"/>
                    <a:gd name="T63" fmla="*/ 26 h 190"/>
                    <a:gd name="T64" fmla="*/ 43 w 190"/>
                    <a:gd name="T65" fmla="*/ 63 h 190"/>
                    <a:gd name="T66" fmla="*/ 36 w 190"/>
                    <a:gd name="T67" fmla="*/ 78 h 190"/>
                    <a:gd name="T68" fmla="*/ 8 w 190"/>
                    <a:gd name="T69" fmla="*/ 85 h 190"/>
                    <a:gd name="T70" fmla="*/ 35 w 190"/>
                    <a:gd name="T71" fmla="*/ 109 h 190"/>
                    <a:gd name="T72" fmla="*/ 42 w 190"/>
                    <a:gd name="T73" fmla="*/ 124 h 190"/>
                    <a:gd name="T74" fmla="*/ 27 w 190"/>
                    <a:gd name="T75" fmla="*/ 149 h 190"/>
                    <a:gd name="T76" fmla="*/ 63 w 190"/>
                    <a:gd name="T77" fmla="*/ 147 h 190"/>
                    <a:gd name="T78" fmla="*/ 78 w 190"/>
                    <a:gd name="T79" fmla="*/ 153 h 190"/>
                    <a:gd name="T80" fmla="*/ 85 w 190"/>
                    <a:gd name="T81" fmla="*/ 182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90" h="190">
                      <a:moveTo>
                        <a:pt x="111" y="190"/>
                      </a:moveTo>
                      <a:cubicBezTo>
                        <a:pt x="78" y="190"/>
                        <a:pt x="78" y="190"/>
                        <a:pt x="78" y="190"/>
                      </a:cubicBezTo>
                      <a:cubicBezTo>
                        <a:pt x="74" y="160"/>
                        <a:pt x="74" y="160"/>
                        <a:pt x="74" y="160"/>
                      </a:cubicBezTo>
                      <a:cubicBezTo>
                        <a:pt x="70" y="159"/>
                        <a:pt x="67" y="158"/>
                        <a:pt x="63" y="156"/>
                      </a:cubicBezTo>
                      <a:cubicBezTo>
                        <a:pt x="39" y="173"/>
                        <a:pt x="39" y="173"/>
                        <a:pt x="39" y="173"/>
                      </a:cubicBezTo>
                      <a:cubicBezTo>
                        <a:pt x="16" y="150"/>
                        <a:pt x="16" y="150"/>
                        <a:pt x="16" y="150"/>
                      </a:cubicBezTo>
                      <a:cubicBezTo>
                        <a:pt x="33" y="126"/>
                        <a:pt x="33" y="126"/>
                        <a:pt x="33" y="126"/>
                      </a:cubicBezTo>
                      <a:cubicBezTo>
                        <a:pt x="32" y="123"/>
                        <a:pt x="30" y="119"/>
                        <a:pt x="29" y="11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29" y="73"/>
                        <a:pt x="29" y="73"/>
                        <a:pt x="29" y="73"/>
                      </a:cubicBezTo>
                      <a:cubicBezTo>
                        <a:pt x="30" y="70"/>
                        <a:pt x="32" y="67"/>
                        <a:pt x="33" y="63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7" y="32"/>
                        <a:pt x="70" y="30"/>
                        <a:pt x="74" y="29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cubicBezTo>
                        <a:pt x="120" y="30"/>
                        <a:pt x="123" y="32"/>
                        <a:pt x="126" y="33"/>
                      </a:cubicBezTo>
                      <a:cubicBezTo>
                        <a:pt x="150" y="16"/>
                        <a:pt x="150" y="16"/>
                        <a:pt x="150" y="16"/>
                      </a:cubicBezTo>
                      <a:cubicBezTo>
                        <a:pt x="174" y="39"/>
                        <a:pt x="174" y="39"/>
                        <a:pt x="174" y="39"/>
                      </a:cubicBezTo>
                      <a:cubicBezTo>
                        <a:pt x="156" y="63"/>
                        <a:pt x="156" y="63"/>
                        <a:pt x="156" y="63"/>
                      </a:cubicBezTo>
                      <a:cubicBezTo>
                        <a:pt x="158" y="67"/>
                        <a:pt x="159" y="70"/>
                        <a:pt x="160" y="73"/>
                      </a:cubicBezTo>
                      <a:cubicBezTo>
                        <a:pt x="190" y="78"/>
                        <a:pt x="190" y="78"/>
                        <a:pt x="190" y="78"/>
                      </a:cubicBezTo>
                      <a:cubicBezTo>
                        <a:pt x="190" y="111"/>
                        <a:pt x="190" y="111"/>
                        <a:pt x="190" y="111"/>
                      </a:cubicBezTo>
                      <a:cubicBezTo>
                        <a:pt x="160" y="116"/>
                        <a:pt x="160" y="116"/>
                        <a:pt x="160" y="116"/>
                      </a:cubicBezTo>
                      <a:cubicBezTo>
                        <a:pt x="159" y="119"/>
                        <a:pt x="158" y="123"/>
                        <a:pt x="156" y="126"/>
                      </a:cubicBezTo>
                      <a:cubicBezTo>
                        <a:pt x="174" y="150"/>
                        <a:pt x="174" y="150"/>
                        <a:pt x="174" y="150"/>
                      </a:cubicBezTo>
                      <a:cubicBezTo>
                        <a:pt x="150" y="173"/>
                        <a:pt x="150" y="173"/>
                        <a:pt x="150" y="173"/>
                      </a:cubicBezTo>
                      <a:cubicBezTo>
                        <a:pt x="126" y="156"/>
                        <a:pt x="126" y="156"/>
                        <a:pt x="126" y="156"/>
                      </a:cubicBezTo>
                      <a:cubicBezTo>
                        <a:pt x="123" y="158"/>
                        <a:pt x="120" y="159"/>
                        <a:pt x="116" y="160"/>
                      </a:cubicBezTo>
                      <a:lnTo>
                        <a:pt x="111" y="190"/>
                      </a:lnTo>
                      <a:close/>
                      <a:moveTo>
                        <a:pt x="85" y="182"/>
                      </a:moveTo>
                      <a:cubicBezTo>
                        <a:pt x="104" y="182"/>
                        <a:pt x="104" y="182"/>
                        <a:pt x="104" y="182"/>
                      </a:cubicBezTo>
                      <a:cubicBezTo>
                        <a:pt x="109" y="154"/>
                        <a:pt x="109" y="154"/>
                        <a:pt x="109" y="154"/>
                      </a:cubicBezTo>
                      <a:cubicBezTo>
                        <a:pt x="111" y="153"/>
                        <a:pt x="111" y="153"/>
                        <a:pt x="111" y="153"/>
                      </a:cubicBezTo>
                      <a:cubicBezTo>
                        <a:pt x="116" y="152"/>
                        <a:pt x="120" y="150"/>
                        <a:pt x="125" y="148"/>
                      </a:cubicBezTo>
                      <a:cubicBezTo>
                        <a:pt x="127" y="147"/>
                        <a:pt x="127" y="147"/>
                        <a:pt x="127" y="147"/>
                      </a:cubicBezTo>
                      <a:cubicBezTo>
                        <a:pt x="150" y="163"/>
                        <a:pt x="150" y="163"/>
                        <a:pt x="150" y="163"/>
                      </a:cubicBezTo>
                      <a:cubicBezTo>
                        <a:pt x="163" y="149"/>
                        <a:pt x="163" y="149"/>
                        <a:pt x="163" y="149"/>
                      </a:cubicBezTo>
                      <a:cubicBezTo>
                        <a:pt x="147" y="127"/>
                        <a:pt x="147" y="127"/>
                        <a:pt x="147" y="127"/>
                      </a:cubicBezTo>
                      <a:cubicBezTo>
                        <a:pt x="148" y="124"/>
                        <a:pt x="148" y="124"/>
                        <a:pt x="148" y="124"/>
                      </a:cubicBezTo>
                      <a:cubicBezTo>
                        <a:pt x="150" y="120"/>
                        <a:pt x="152" y="116"/>
                        <a:pt x="153" y="111"/>
                      </a:cubicBezTo>
                      <a:cubicBezTo>
                        <a:pt x="154" y="109"/>
                        <a:pt x="154" y="109"/>
                        <a:pt x="154" y="109"/>
                      </a:cubicBezTo>
                      <a:cubicBezTo>
                        <a:pt x="182" y="104"/>
                        <a:pt x="182" y="104"/>
                        <a:pt x="182" y="104"/>
                      </a:cubicBezTo>
                      <a:cubicBezTo>
                        <a:pt x="182" y="85"/>
                        <a:pt x="182" y="85"/>
                        <a:pt x="182" y="85"/>
                      </a:cubicBezTo>
                      <a:cubicBezTo>
                        <a:pt x="154" y="80"/>
                        <a:pt x="154" y="80"/>
                        <a:pt x="154" y="80"/>
                      </a:cubicBezTo>
                      <a:cubicBezTo>
                        <a:pt x="153" y="78"/>
                        <a:pt x="153" y="78"/>
                        <a:pt x="153" y="78"/>
                      </a:cubicBezTo>
                      <a:cubicBezTo>
                        <a:pt x="152" y="73"/>
                        <a:pt x="150" y="69"/>
                        <a:pt x="148" y="65"/>
                      </a:cubicBezTo>
                      <a:cubicBezTo>
                        <a:pt x="147" y="63"/>
                        <a:pt x="147" y="63"/>
                        <a:pt x="147" y="63"/>
                      </a:cubicBezTo>
                      <a:cubicBezTo>
                        <a:pt x="163" y="40"/>
                        <a:pt x="163" y="40"/>
                        <a:pt x="163" y="40"/>
                      </a:cubicBezTo>
                      <a:cubicBezTo>
                        <a:pt x="150" y="26"/>
                        <a:pt x="150" y="26"/>
                        <a:pt x="150" y="26"/>
                      </a:cubicBezTo>
                      <a:cubicBezTo>
                        <a:pt x="127" y="43"/>
                        <a:pt x="127" y="43"/>
                        <a:pt x="127" y="43"/>
                      </a:cubicBezTo>
                      <a:cubicBezTo>
                        <a:pt x="125" y="41"/>
                        <a:pt x="125" y="41"/>
                        <a:pt x="125" y="41"/>
                      </a:cubicBezTo>
                      <a:cubicBezTo>
                        <a:pt x="120" y="39"/>
                        <a:pt x="116" y="37"/>
                        <a:pt x="111" y="36"/>
                      </a:cubicBezTo>
                      <a:cubicBezTo>
                        <a:pt x="109" y="35"/>
                        <a:pt x="109" y="35"/>
                        <a:pt x="109" y="35"/>
                      </a:cubicBez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85" y="8"/>
                        <a:pt x="85" y="8"/>
                        <a:pt x="85" y="8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4" y="37"/>
                        <a:pt x="69" y="39"/>
                        <a:pt x="65" y="41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39" y="69"/>
                        <a:pt x="37" y="74"/>
                        <a:pt x="36" y="78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8" y="104"/>
                        <a:pt x="8" y="104"/>
                        <a:pt x="8" y="104"/>
                      </a:cubicBezTo>
                      <a:cubicBezTo>
                        <a:pt x="35" y="109"/>
                        <a:pt x="35" y="109"/>
                        <a:pt x="35" y="109"/>
                      </a:cubicBezTo>
                      <a:cubicBezTo>
                        <a:pt x="36" y="111"/>
                        <a:pt x="36" y="111"/>
                        <a:pt x="36" y="111"/>
                      </a:cubicBezTo>
                      <a:cubicBezTo>
                        <a:pt x="37" y="116"/>
                        <a:pt x="39" y="120"/>
                        <a:pt x="42" y="124"/>
                      </a:cubicBezTo>
                      <a:cubicBezTo>
                        <a:pt x="43" y="127"/>
                        <a:pt x="43" y="127"/>
                        <a:pt x="43" y="127"/>
                      </a:cubicBezTo>
                      <a:cubicBezTo>
                        <a:pt x="27" y="149"/>
                        <a:pt x="27" y="149"/>
                        <a:pt x="27" y="149"/>
                      </a:cubicBezTo>
                      <a:cubicBezTo>
                        <a:pt x="40" y="163"/>
                        <a:pt x="40" y="163"/>
                        <a:pt x="40" y="163"/>
                      </a:cubicBezTo>
                      <a:cubicBezTo>
                        <a:pt x="63" y="147"/>
                        <a:pt x="63" y="147"/>
                        <a:pt x="63" y="147"/>
                      </a:cubicBezTo>
                      <a:cubicBezTo>
                        <a:pt x="65" y="148"/>
                        <a:pt x="65" y="148"/>
                        <a:pt x="65" y="148"/>
                      </a:cubicBezTo>
                      <a:cubicBezTo>
                        <a:pt x="69" y="150"/>
                        <a:pt x="74" y="152"/>
                        <a:pt x="78" y="153"/>
                      </a:cubicBezTo>
                      <a:cubicBezTo>
                        <a:pt x="81" y="154"/>
                        <a:pt x="81" y="154"/>
                        <a:pt x="81" y="154"/>
                      </a:cubicBezTo>
                      <a:lnTo>
                        <a:pt x="85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63"/>
                <p:cNvSpPr>
                  <a:spLocks noEditPoints="1"/>
                </p:cNvSpPr>
                <p:nvPr/>
              </p:nvSpPr>
              <p:spPr bwMode="auto">
                <a:xfrm>
                  <a:off x="4727576" y="1627188"/>
                  <a:ext cx="128588" cy="127000"/>
                </a:xfrm>
                <a:custGeom>
                  <a:avLst/>
                  <a:gdLst>
                    <a:gd name="T0" fmla="*/ 28 w 56"/>
                    <a:gd name="T1" fmla="*/ 56 h 56"/>
                    <a:gd name="T2" fmla="*/ 0 w 56"/>
                    <a:gd name="T3" fmla="*/ 28 h 56"/>
                    <a:gd name="T4" fmla="*/ 28 w 56"/>
                    <a:gd name="T5" fmla="*/ 0 h 56"/>
                    <a:gd name="T6" fmla="*/ 56 w 56"/>
                    <a:gd name="T7" fmla="*/ 28 h 56"/>
                    <a:gd name="T8" fmla="*/ 28 w 56"/>
                    <a:gd name="T9" fmla="*/ 56 h 56"/>
                    <a:gd name="T10" fmla="*/ 28 w 56"/>
                    <a:gd name="T11" fmla="*/ 4 h 56"/>
                    <a:gd name="T12" fmla="*/ 4 w 56"/>
                    <a:gd name="T13" fmla="*/ 28 h 56"/>
                    <a:gd name="T14" fmla="*/ 28 w 56"/>
                    <a:gd name="T15" fmla="*/ 52 h 56"/>
                    <a:gd name="T16" fmla="*/ 52 w 56"/>
                    <a:gd name="T17" fmla="*/ 28 h 56"/>
                    <a:gd name="T18" fmla="*/ 28 w 56"/>
                    <a:gd name="T19" fmla="*/ 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56"/>
                      </a:moveTo>
                      <a:cubicBezTo>
                        <a:pt x="12" y="56"/>
                        <a:pt x="0" y="43"/>
                        <a:pt x="0" y="28"/>
                      </a:cubicBezTo>
                      <a:cubicBezTo>
                        <a:pt x="0" y="12"/>
                        <a:pt x="12" y="0"/>
                        <a:pt x="28" y="0"/>
                      </a:cubicBezTo>
                      <a:cubicBezTo>
                        <a:pt x="43" y="0"/>
                        <a:pt x="56" y="12"/>
                        <a:pt x="56" y="28"/>
                      </a:cubicBezTo>
                      <a:cubicBezTo>
                        <a:pt x="56" y="43"/>
                        <a:pt x="43" y="56"/>
                        <a:pt x="28" y="56"/>
                      </a:cubicBezTo>
                      <a:close/>
                      <a:moveTo>
                        <a:pt x="28" y="4"/>
                      </a:moveTo>
                      <a:cubicBezTo>
                        <a:pt x="15" y="4"/>
                        <a:pt x="4" y="14"/>
                        <a:pt x="4" y="28"/>
                      </a:cubicBezTo>
                      <a:cubicBezTo>
                        <a:pt x="4" y="41"/>
                        <a:pt x="15" y="52"/>
                        <a:pt x="28" y="52"/>
                      </a:cubicBezTo>
                      <a:cubicBezTo>
                        <a:pt x="41" y="52"/>
                        <a:pt x="52" y="41"/>
                        <a:pt x="52" y="28"/>
                      </a:cubicBezTo>
                      <a:cubicBezTo>
                        <a:pt x="52" y="14"/>
                        <a:pt x="41" y="4"/>
                        <a:pt x="2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703314" y="5145837"/>
              <a:ext cx="934188" cy="934188"/>
              <a:chOff x="8356082" y="2196768"/>
              <a:chExt cx="1152128" cy="1152128"/>
            </a:xfrm>
          </p:grpSpPr>
          <p:sp>
            <p:nvSpPr>
              <p:cNvPr id="72" name="椭圆 4">
                <a:extLst>
                  <a:ext uri="{FF2B5EF4-FFF2-40B4-BE49-F238E27FC236}">
                    <a16:creationId xmlns:a16="http://schemas.microsoft.com/office/drawing/2014/main" xmlns="" id="{77963EA2-068A-458B-A0D0-C5D183EE2EE1}"/>
                  </a:ext>
                </a:extLst>
              </p:cNvPr>
              <p:cNvSpPr/>
              <p:nvPr/>
            </p:nvSpPr>
            <p:spPr>
              <a:xfrm>
                <a:off x="8356082" y="2196768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C8C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8638561" y="2476936"/>
                <a:ext cx="606304" cy="591696"/>
                <a:chOff x="5472114" y="3235325"/>
                <a:chExt cx="395287" cy="385763"/>
              </a:xfrm>
              <a:solidFill>
                <a:schemeClr val="bg1"/>
              </a:solidFill>
            </p:grpSpPr>
            <p:sp>
              <p:nvSpPr>
                <p:cNvPr id="74" name="Freeform 129"/>
                <p:cNvSpPr>
                  <a:spLocks noEditPoints="1"/>
                </p:cNvSpPr>
                <p:nvPr/>
              </p:nvSpPr>
              <p:spPr bwMode="auto">
                <a:xfrm>
                  <a:off x="5673726" y="3448050"/>
                  <a:ext cx="193675" cy="173038"/>
                </a:xfrm>
                <a:custGeom>
                  <a:avLst/>
                  <a:gdLst>
                    <a:gd name="T0" fmla="*/ 60 w 85"/>
                    <a:gd name="T1" fmla="*/ 76 h 76"/>
                    <a:gd name="T2" fmla="*/ 60 w 85"/>
                    <a:gd name="T3" fmla="*/ 76 h 76"/>
                    <a:gd name="T4" fmla="*/ 52 w 85"/>
                    <a:gd name="T5" fmla="*/ 73 h 76"/>
                    <a:gd name="T6" fmla="*/ 0 w 85"/>
                    <a:gd name="T7" fmla="*/ 22 h 76"/>
                    <a:gd name="T8" fmla="*/ 13 w 85"/>
                    <a:gd name="T9" fmla="*/ 9 h 76"/>
                    <a:gd name="T10" fmla="*/ 30 w 85"/>
                    <a:gd name="T11" fmla="*/ 1 h 76"/>
                    <a:gd name="T12" fmla="*/ 33 w 85"/>
                    <a:gd name="T13" fmla="*/ 0 h 76"/>
                    <a:gd name="T14" fmla="*/ 79 w 85"/>
                    <a:gd name="T15" fmla="*/ 46 h 76"/>
                    <a:gd name="T16" fmla="*/ 74 w 85"/>
                    <a:gd name="T17" fmla="*/ 69 h 76"/>
                    <a:gd name="T18" fmla="*/ 60 w 85"/>
                    <a:gd name="T19" fmla="*/ 76 h 76"/>
                    <a:gd name="T20" fmla="*/ 58 w 85"/>
                    <a:gd name="T21" fmla="*/ 68 h 76"/>
                    <a:gd name="T22" fmla="*/ 60 w 85"/>
                    <a:gd name="T23" fmla="*/ 68 h 76"/>
                    <a:gd name="T24" fmla="*/ 68 w 85"/>
                    <a:gd name="T25" fmla="*/ 63 h 76"/>
                    <a:gd name="T26" fmla="*/ 73 w 85"/>
                    <a:gd name="T27" fmla="*/ 52 h 76"/>
                    <a:gd name="T28" fmla="*/ 30 w 85"/>
                    <a:gd name="T29" fmla="*/ 9 h 76"/>
                    <a:gd name="T30" fmla="*/ 18 w 85"/>
                    <a:gd name="T31" fmla="*/ 14 h 76"/>
                    <a:gd name="T32" fmla="*/ 11 w 85"/>
                    <a:gd name="T33" fmla="*/ 21 h 76"/>
                    <a:gd name="T34" fmla="*/ 58 w 85"/>
                    <a:gd name="T35" fmla="*/ 68 h 76"/>
                    <a:gd name="T36" fmla="*/ 58 w 85"/>
                    <a:gd name="T37" fmla="*/ 6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5" h="76">
                      <a:moveTo>
                        <a:pt x="60" y="76"/>
                      </a:move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55" y="76"/>
                        <a:pt x="52" y="74"/>
                        <a:pt x="52" y="73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8"/>
                        <a:pt x="17" y="5"/>
                        <a:pt x="30" y="1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79" y="46"/>
                        <a:pt x="79" y="46"/>
                        <a:pt x="79" y="46"/>
                      </a:cubicBezTo>
                      <a:cubicBezTo>
                        <a:pt x="82" y="49"/>
                        <a:pt x="85" y="58"/>
                        <a:pt x="74" y="69"/>
                      </a:cubicBezTo>
                      <a:cubicBezTo>
                        <a:pt x="69" y="74"/>
                        <a:pt x="64" y="76"/>
                        <a:pt x="60" y="76"/>
                      </a:cubicBezTo>
                      <a:close/>
                      <a:moveTo>
                        <a:pt x="58" y="68"/>
                      </a:moveTo>
                      <a:cubicBezTo>
                        <a:pt x="58" y="68"/>
                        <a:pt x="58" y="68"/>
                        <a:pt x="60" y="68"/>
                      </a:cubicBezTo>
                      <a:cubicBezTo>
                        <a:pt x="62" y="68"/>
                        <a:pt x="65" y="66"/>
                        <a:pt x="68" y="63"/>
                      </a:cubicBezTo>
                      <a:cubicBezTo>
                        <a:pt x="76" y="56"/>
                        <a:pt x="73" y="52"/>
                        <a:pt x="73" y="52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1" y="12"/>
                        <a:pt x="19" y="14"/>
                        <a:pt x="18" y="14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30"/>
                <p:cNvSpPr>
                  <a:spLocks noEditPoints="1"/>
                </p:cNvSpPr>
                <p:nvPr/>
              </p:nvSpPr>
              <p:spPr bwMode="auto">
                <a:xfrm>
                  <a:off x="5472114" y="3235325"/>
                  <a:ext cx="184150" cy="180975"/>
                </a:xfrm>
                <a:custGeom>
                  <a:avLst/>
                  <a:gdLst>
                    <a:gd name="T0" fmla="*/ 65 w 81"/>
                    <a:gd name="T1" fmla="*/ 80 h 80"/>
                    <a:gd name="T2" fmla="*/ 32 w 81"/>
                    <a:gd name="T3" fmla="*/ 47 h 80"/>
                    <a:gd name="T4" fmla="*/ 18 w 81"/>
                    <a:gd name="T5" fmla="*/ 41 h 80"/>
                    <a:gd name="T6" fmla="*/ 0 w 81"/>
                    <a:gd name="T7" fmla="*/ 15 h 80"/>
                    <a:gd name="T8" fmla="*/ 15 w 81"/>
                    <a:gd name="T9" fmla="*/ 0 h 80"/>
                    <a:gd name="T10" fmla="*/ 42 w 81"/>
                    <a:gd name="T11" fmla="*/ 17 h 80"/>
                    <a:gd name="T12" fmla="*/ 48 w 81"/>
                    <a:gd name="T13" fmla="*/ 31 h 80"/>
                    <a:gd name="T14" fmla="*/ 81 w 81"/>
                    <a:gd name="T15" fmla="*/ 64 h 80"/>
                    <a:gd name="T16" fmla="*/ 79 w 81"/>
                    <a:gd name="T17" fmla="*/ 67 h 80"/>
                    <a:gd name="T18" fmla="*/ 74 w 81"/>
                    <a:gd name="T19" fmla="*/ 72 h 80"/>
                    <a:gd name="T20" fmla="*/ 74 w 81"/>
                    <a:gd name="T21" fmla="*/ 73 h 80"/>
                    <a:gd name="T22" fmla="*/ 65 w 81"/>
                    <a:gd name="T23" fmla="*/ 80 h 80"/>
                    <a:gd name="T24" fmla="*/ 23 w 81"/>
                    <a:gd name="T25" fmla="*/ 35 h 80"/>
                    <a:gd name="T26" fmla="*/ 36 w 81"/>
                    <a:gd name="T27" fmla="*/ 41 h 80"/>
                    <a:gd name="T28" fmla="*/ 65 w 81"/>
                    <a:gd name="T29" fmla="*/ 70 h 80"/>
                    <a:gd name="T30" fmla="*/ 69 w 81"/>
                    <a:gd name="T31" fmla="*/ 66 h 80"/>
                    <a:gd name="T32" fmla="*/ 70 w 81"/>
                    <a:gd name="T33" fmla="*/ 65 h 80"/>
                    <a:gd name="T34" fmla="*/ 41 w 81"/>
                    <a:gd name="T35" fmla="*/ 36 h 80"/>
                    <a:gd name="T36" fmla="*/ 35 w 81"/>
                    <a:gd name="T37" fmla="*/ 22 h 80"/>
                    <a:gd name="T38" fmla="*/ 16 w 81"/>
                    <a:gd name="T39" fmla="*/ 10 h 80"/>
                    <a:gd name="T40" fmla="*/ 11 w 81"/>
                    <a:gd name="T41" fmla="*/ 16 h 80"/>
                    <a:gd name="T42" fmla="*/ 23 w 81"/>
                    <a:gd name="T43" fmla="*/ 3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1" h="80">
                      <a:moveTo>
                        <a:pt x="65" y="80"/>
                      </a:move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81" y="64"/>
                        <a:pt x="81" y="64"/>
                        <a:pt x="81" y="64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7" y="69"/>
                        <a:pt x="76" y="71"/>
                        <a:pt x="74" y="72"/>
                      </a:cubicBezTo>
                      <a:cubicBezTo>
                        <a:pt x="74" y="73"/>
                        <a:pt x="74" y="73"/>
                        <a:pt x="74" y="73"/>
                      </a:cubicBezTo>
                      <a:lnTo>
                        <a:pt x="65" y="80"/>
                      </a:lnTo>
                      <a:close/>
                      <a:moveTo>
                        <a:pt x="23" y="35"/>
                      </a:moveTo>
                      <a:cubicBezTo>
                        <a:pt x="36" y="41"/>
                        <a:pt x="36" y="41"/>
                        <a:pt x="36" y="41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70" y="65"/>
                        <a:pt x="70" y="65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35" y="22"/>
                        <a:pt x="35" y="22"/>
                        <a:pt x="35" y="22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lnTo>
                        <a:pt x="2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31"/>
                <p:cNvSpPr>
                  <a:spLocks noEditPoints="1"/>
                </p:cNvSpPr>
                <p:nvPr/>
              </p:nvSpPr>
              <p:spPr bwMode="auto">
                <a:xfrm>
                  <a:off x="5478464" y="3259138"/>
                  <a:ext cx="361950" cy="341313"/>
                </a:xfrm>
                <a:custGeom>
                  <a:avLst/>
                  <a:gdLst>
                    <a:gd name="T0" fmla="*/ 127 w 159"/>
                    <a:gd name="T1" fmla="*/ 4 h 150"/>
                    <a:gd name="T2" fmla="*/ 140 w 159"/>
                    <a:gd name="T3" fmla="*/ 6 h 150"/>
                    <a:gd name="T4" fmla="*/ 123 w 159"/>
                    <a:gd name="T5" fmla="*/ 13 h 150"/>
                    <a:gd name="T6" fmla="*/ 121 w 159"/>
                    <a:gd name="T7" fmla="*/ 14 h 150"/>
                    <a:gd name="T8" fmla="*/ 121 w 159"/>
                    <a:gd name="T9" fmla="*/ 16 h 150"/>
                    <a:gd name="T10" fmla="*/ 120 w 159"/>
                    <a:gd name="T11" fmla="*/ 23 h 150"/>
                    <a:gd name="T12" fmla="*/ 120 w 159"/>
                    <a:gd name="T13" fmla="*/ 24 h 150"/>
                    <a:gd name="T14" fmla="*/ 120 w 159"/>
                    <a:gd name="T15" fmla="*/ 25 h 150"/>
                    <a:gd name="T16" fmla="*/ 126 w 159"/>
                    <a:gd name="T17" fmla="*/ 39 h 150"/>
                    <a:gd name="T18" fmla="*/ 128 w 159"/>
                    <a:gd name="T19" fmla="*/ 43 h 150"/>
                    <a:gd name="T20" fmla="*/ 131 w 159"/>
                    <a:gd name="T21" fmla="*/ 41 h 150"/>
                    <a:gd name="T22" fmla="*/ 152 w 159"/>
                    <a:gd name="T23" fmla="*/ 32 h 150"/>
                    <a:gd name="T24" fmla="*/ 135 w 159"/>
                    <a:gd name="T25" fmla="*/ 50 h 150"/>
                    <a:gd name="T26" fmla="*/ 132 w 159"/>
                    <a:gd name="T27" fmla="*/ 52 h 150"/>
                    <a:gd name="T28" fmla="*/ 133 w 159"/>
                    <a:gd name="T29" fmla="*/ 56 h 150"/>
                    <a:gd name="T30" fmla="*/ 138 w 159"/>
                    <a:gd name="T31" fmla="*/ 68 h 150"/>
                    <a:gd name="T32" fmla="*/ 90 w 159"/>
                    <a:gd name="T33" fmla="*/ 83 h 150"/>
                    <a:gd name="T34" fmla="*/ 33 w 159"/>
                    <a:gd name="T35" fmla="*/ 142 h 150"/>
                    <a:gd name="T36" fmla="*/ 23 w 159"/>
                    <a:gd name="T37" fmla="*/ 146 h 150"/>
                    <a:gd name="T38" fmla="*/ 15 w 159"/>
                    <a:gd name="T39" fmla="*/ 142 h 150"/>
                    <a:gd name="T40" fmla="*/ 15 w 159"/>
                    <a:gd name="T41" fmla="*/ 123 h 150"/>
                    <a:gd name="T42" fmla="*/ 80 w 159"/>
                    <a:gd name="T43" fmla="*/ 71 h 150"/>
                    <a:gd name="T44" fmla="*/ 80 w 159"/>
                    <a:gd name="T45" fmla="*/ 71 h 150"/>
                    <a:gd name="T46" fmla="*/ 80 w 159"/>
                    <a:gd name="T47" fmla="*/ 70 h 150"/>
                    <a:gd name="T48" fmla="*/ 102 w 159"/>
                    <a:gd name="T49" fmla="*/ 23 h 150"/>
                    <a:gd name="T50" fmla="*/ 104 w 159"/>
                    <a:gd name="T51" fmla="*/ 15 h 150"/>
                    <a:gd name="T52" fmla="*/ 121 w 159"/>
                    <a:gd name="T53" fmla="*/ 4 h 150"/>
                    <a:gd name="T54" fmla="*/ 122 w 159"/>
                    <a:gd name="T55" fmla="*/ 4 h 150"/>
                    <a:gd name="T56" fmla="*/ 127 w 159"/>
                    <a:gd name="T57" fmla="*/ 4 h 150"/>
                    <a:gd name="T58" fmla="*/ 127 w 159"/>
                    <a:gd name="T59" fmla="*/ 4 h 150"/>
                    <a:gd name="T60" fmla="*/ 24 w 159"/>
                    <a:gd name="T61" fmla="*/ 142 h 150"/>
                    <a:gd name="T62" fmla="*/ 31 w 159"/>
                    <a:gd name="T63" fmla="*/ 139 h 150"/>
                    <a:gd name="T64" fmla="*/ 31 w 159"/>
                    <a:gd name="T65" fmla="*/ 125 h 150"/>
                    <a:gd name="T66" fmla="*/ 24 w 159"/>
                    <a:gd name="T67" fmla="*/ 122 h 150"/>
                    <a:gd name="T68" fmla="*/ 17 w 159"/>
                    <a:gd name="T69" fmla="*/ 125 h 150"/>
                    <a:gd name="T70" fmla="*/ 17 w 159"/>
                    <a:gd name="T71" fmla="*/ 139 h 150"/>
                    <a:gd name="T72" fmla="*/ 24 w 159"/>
                    <a:gd name="T73" fmla="*/ 142 h 150"/>
                    <a:gd name="T74" fmla="*/ 127 w 159"/>
                    <a:gd name="T75" fmla="*/ 0 h 150"/>
                    <a:gd name="T76" fmla="*/ 121 w 159"/>
                    <a:gd name="T77" fmla="*/ 0 h 150"/>
                    <a:gd name="T78" fmla="*/ 100 w 159"/>
                    <a:gd name="T79" fmla="*/ 13 h 150"/>
                    <a:gd name="T80" fmla="*/ 77 w 159"/>
                    <a:gd name="T81" fmla="*/ 68 h 150"/>
                    <a:gd name="T82" fmla="*/ 12 w 159"/>
                    <a:gd name="T83" fmla="*/ 120 h 150"/>
                    <a:gd name="T84" fmla="*/ 12 w 159"/>
                    <a:gd name="T85" fmla="*/ 145 h 150"/>
                    <a:gd name="T86" fmla="*/ 23 w 159"/>
                    <a:gd name="T87" fmla="*/ 150 h 150"/>
                    <a:gd name="T88" fmla="*/ 36 w 159"/>
                    <a:gd name="T89" fmla="*/ 145 h 150"/>
                    <a:gd name="T90" fmla="*/ 93 w 159"/>
                    <a:gd name="T91" fmla="*/ 85 h 150"/>
                    <a:gd name="T92" fmla="*/ 144 w 159"/>
                    <a:gd name="T93" fmla="*/ 71 h 150"/>
                    <a:gd name="T94" fmla="*/ 137 w 159"/>
                    <a:gd name="T95" fmla="*/ 54 h 150"/>
                    <a:gd name="T96" fmla="*/ 159 w 159"/>
                    <a:gd name="T97" fmla="*/ 25 h 150"/>
                    <a:gd name="T98" fmla="*/ 130 w 159"/>
                    <a:gd name="T99" fmla="*/ 37 h 150"/>
                    <a:gd name="T100" fmla="*/ 124 w 159"/>
                    <a:gd name="T101" fmla="*/ 24 h 150"/>
                    <a:gd name="T102" fmla="*/ 125 w 159"/>
                    <a:gd name="T103" fmla="*/ 17 h 150"/>
                    <a:gd name="T104" fmla="*/ 149 w 159"/>
                    <a:gd name="T105" fmla="*/ 6 h 150"/>
                    <a:gd name="T106" fmla="*/ 127 w 159"/>
                    <a:gd name="T107" fmla="*/ 0 h 150"/>
                    <a:gd name="T108" fmla="*/ 24 w 159"/>
                    <a:gd name="T109" fmla="*/ 138 h 150"/>
                    <a:gd name="T110" fmla="*/ 20 w 159"/>
                    <a:gd name="T111" fmla="*/ 136 h 150"/>
                    <a:gd name="T112" fmla="*/ 20 w 159"/>
                    <a:gd name="T113" fmla="*/ 128 h 150"/>
                    <a:gd name="T114" fmla="*/ 24 w 159"/>
                    <a:gd name="T115" fmla="*/ 126 h 150"/>
                    <a:gd name="T116" fmla="*/ 29 w 159"/>
                    <a:gd name="T117" fmla="*/ 128 h 150"/>
                    <a:gd name="T118" fmla="*/ 29 w 159"/>
                    <a:gd name="T119" fmla="*/ 136 h 150"/>
                    <a:gd name="T120" fmla="*/ 24 w 159"/>
                    <a:gd name="T121" fmla="*/ 138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9" h="150">
                      <a:moveTo>
                        <a:pt x="127" y="4"/>
                      </a:moveTo>
                      <a:cubicBezTo>
                        <a:pt x="132" y="4"/>
                        <a:pt x="136" y="5"/>
                        <a:pt x="140" y="6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1" y="14"/>
                        <a:pt x="121" y="14"/>
                        <a:pt x="121" y="14"/>
                      </a:cubicBezTo>
                      <a:cubicBezTo>
                        <a:pt x="121" y="16"/>
                        <a:pt x="121" y="16"/>
                        <a:pt x="121" y="16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120" y="24"/>
                        <a:pt x="120" y="24"/>
                        <a:pt x="120" y="24"/>
                      </a:cubicBezTo>
                      <a:cubicBezTo>
                        <a:pt x="120" y="25"/>
                        <a:pt x="120" y="25"/>
                        <a:pt x="120" y="25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28" y="43"/>
                        <a:pt x="128" y="43"/>
                        <a:pt x="128" y="43"/>
                      </a:cubicBezTo>
                      <a:cubicBezTo>
                        <a:pt x="131" y="41"/>
                        <a:pt x="131" y="41"/>
                        <a:pt x="131" y="41"/>
                      </a:cubicBezTo>
                      <a:cubicBezTo>
                        <a:pt x="152" y="32"/>
                        <a:pt x="152" y="32"/>
                        <a:pt x="152" y="32"/>
                      </a:cubicBezTo>
                      <a:cubicBezTo>
                        <a:pt x="148" y="38"/>
                        <a:pt x="143" y="46"/>
                        <a:pt x="135" y="50"/>
                      </a:cubicBezTo>
                      <a:cubicBezTo>
                        <a:pt x="132" y="52"/>
                        <a:pt x="132" y="52"/>
                        <a:pt x="132" y="52"/>
                      </a:cubicBezTo>
                      <a:cubicBezTo>
                        <a:pt x="133" y="56"/>
                        <a:pt x="133" y="56"/>
                        <a:pt x="133" y="56"/>
                      </a:cubicBezTo>
                      <a:cubicBezTo>
                        <a:pt x="138" y="68"/>
                        <a:pt x="138" y="68"/>
                        <a:pt x="138" y="68"/>
                      </a:cubicBezTo>
                      <a:cubicBezTo>
                        <a:pt x="126" y="69"/>
                        <a:pt x="98" y="74"/>
                        <a:pt x="90" y="83"/>
                      </a:cubicBezTo>
                      <a:cubicBezTo>
                        <a:pt x="33" y="142"/>
                        <a:pt x="33" y="142"/>
                        <a:pt x="33" y="142"/>
                      </a:cubicBezTo>
                      <a:cubicBezTo>
                        <a:pt x="33" y="142"/>
                        <a:pt x="28" y="146"/>
                        <a:pt x="23" y="146"/>
                      </a:cubicBezTo>
                      <a:cubicBezTo>
                        <a:pt x="20" y="146"/>
                        <a:pt x="17" y="144"/>
                        <a:pt x="15" y="142"/>
                      </a:cubicBezTo>
                      <a:cubicBezTo>
                        <a:pt x="7" y="134"/>
                        <a:pt x="13" y="125"/>
                        <a:pt x="15" y="123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93" y="58"/>
                        <a:pt x="98" y="36"/>
                        <a:pt x="102" y="23"/>
                      </a:cubicBezTo>
                      <a:cubicBezTo>
                        <a:pt x="103" y="19"/>
                        <a:pt x="103" y="17"/>
                        <a:pt x="104" y="15"/>
                      </a:cubicBezTo>
                      <a:cubicBezTo>
                        <a:pt x="106" y="7"/>
                        <a:pt x="107" y="7"/>
                        <a:pt x="121" y="4"/>
                      </a:cubicBezTo>
                      <a:cubicBezTo>
                        <a:pt x="122" y="4"/>
                        <a:pt x="122" y="4"/>
                        <a:pt x="122" y="4"/>
                      </a:cubicBezTo>
                      <a:cubicBezTo>
                        <a:pt x="124" y="4"/>
                        <a:pt x="125" y="4"/>
                        <a:pt x="127" y="4"/>
                      </a:cubicBezTo>
                      <a:cubicBezTo>
                        <a:pt x="127" y="4"/>
                        <a:pt x="127" y="4"/>
                        <a:pt x="127" y="4"/>
                      </a:cubicBezTo>
                      <a:moveTo>
                        <a:pt x="24" y="142"/>
                      </a:moveTo>
                      <a:cubicBezTo>
                        <a:pt x="27" y="142"/>
                        <a:pt x="30" y="141"/>
                        <a:pt x="31" y="139"/>
                      </a:cubicBezTo>
                      <a:cubicBezTo>
                        <a:pt x="35" y="135"/>
                        <a:pt x="35" y="129"/>
                        <a:pt x="31" y="125"/>
                      </a:cubicBezTo>
                      <a:cubicBezTo>
                        <a:pt x="30" y="123"/>
                        <a:pt x="27" y="122"/>
                        <a:pt x="24" y="122"/>
                      </a:cubicBezTo>
                      <a:cubicBezTo>
                        <a:pt x="22" y="122"/>
                        <a:pt x="19" y="123"/>
                        <a:pt x="17" y="125"/>
                      </a:cubicBezTo>
                      <a:cubicBezTo>
                        <a:pt x="13" y="129"/>
                        <a:pt x="13" y="135"/>
                        <a:pt x="17" y="139"/>
                      </a:cubicBezTo>
                      <a:cubicBezTo>
                        <a:pt x="19" y="141"/>
                        <a:pt x="22" y="142"/>
                        <a:pt x="24" y="142"/>
                      </a:cubicBezTo>
                      <a:moveTo>
                        <a:pt x="127" y="0"/>
                      </a:moveTo>
                      <a:cubicBezTo>
                        <a:pt x="125" y="0"/>
                        <a:pt x="123" y="0"/>
                        <a:pt x="121" y="0"/>
                      </a:cubicBezTo>
                      <a:cubicBezTo>
                        <a:pt x="106" y="3"/>
                        <a:pt x="103" y="4"/>
                        <a:pt x="100" y="13"/>
                      </a:cubicBezTo>
                      <a:cubicBezTo>
                        <a:pt x="97" y="23"/>
                        <a:pt x="93" y="53"/>
                        <a:pt x="77" y="68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2" y="120"/>
                        <a:pt x="0" y="133"/>
                        <a:pt x="12" y="145"/>
                      </a:cubicBezTo>
                      <a:cubicBezTo>
                        <a:pt x="16" y="148"/>
                        <a:pt x="20" y="150"/>
                        <a:pt x="23" y="150"/>
                      </a:cubicBezTo>
                      <a:cubicBezTo>
                        <a:pt x="30" y="150"/>
                        <a:pt x="36" y="145"/>
                        <a:pt x="36" y="145"/>
                      </a:cubicBezTo>
                      <a:cubicBezTo>
                        <a:pt x="93" y="85"/>
                        <a:pt x="93" y="85"/>
                        <a:pt x="93" y="85"/>
                      </a:cubicBezTo>
                      <a:cubicBezTo>
                        <a:pt x="102" y="76"/>
                        <a:pt x="144" y="71"/>
                        <a:pt x="144" y="71"/>
                      </a:cubicBezTo>
                      <a:cubicBezTo>
                        <a:pt x="137" y="54"/>
                        <a:pt x="137" y="54"/>
                        <a:pt x="137" y="54"/>
                      </a:cubicBezTo>
                      <a:cubicBezTo>
                        <a:pt x="153" y="46"/>
                        <a:pt x="159" y="25"/>
                        <a:pt x="159" y="25"/>
                      </a:cubicBezTo>
                      <a:cubicBezTo>
                        <a:pt x="130" y="37"/>
                        <a:pt x="130" y="37"/>
                        <a:pt x="130" y="37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125" y="17"/>
                        <a:pt x="125" y="17"/>
                        <a:pt x="125" y="17"/>
                      </a:cubicBezTo>
                      <a:cubicBezTo>
                        <a:pt x="149" y="6"/>
                        <a:pt x="149" y="6"/>
                        <a:pt x="149" y="6"/>
                      </a:cubicBezTo>
                      <a:cubicBezTo>
                        <a:pt x="149" y="6"/>
                        <a:pt x="139" y="0"/>
                        <a:pt x="127" y="0"/>
                      </a:cubicBezTo>
                      <a:close/>
                      <a:moveTo>
                        <a:pt x="24" y="138"/>
                      </a:moveTo>
                      <a:cubicBezTo>
                        <a:pt x="23" y="138"/>
                        <a:pt x="21" y="138"/>
                        <a:pt x="20" y="136"/>
                      </a:cubicBezTo>
                      <a:cubicBezTo>
                        <a:pt x="17" y="134"/>
                        <a:pt x="17" y="130"/>
                        <a:pt x="20" y="128"/>
                      </a:cubicBezTo>
                      <a:cubicBezTo>
                        <a:pt x="21" y="127"/>
                        <a:pt x="23" y="126"/>
                        <a:pt x="24" y="126"/>
                      </a:cubicBezTo>
                      <a:cubicBezTo>
                        <a:pt x="26" y="126"/>
                        <a:pt x="27" y="127"/>
                        <a:pt x="29" y="128"/>
                      </a:cubicBezTo>
                      <a:cubicBezTo>
                        <a:pt x="31" y="130"/>
                        <a:pt x="31" y="134"/>
                        <a:pt x="29" y="136"/>
                      </a:cubicBezTo>
                      <a:cubicBezTo>
                        <a:pt x="27" y="138"/>
                        <a:pt x="26" y="138"/>
                        <a:pt x="24" y="1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/>
          </p:nvGrpSpPr>
          <p:grpSpPr>
            <a:xfrm>
              <a:off x="2700432" y="3905652"/>
              <a:ext cx="912409" cy="912409"/>
              <a:chOff x="6389613" y="2196768"/>
              <a:chExt cx="1152128" cy="1152128"/>
            </a:xfrm>
          </p:grpSpPr>
          <p:sp>
            <p:nvSpPr>
              <p:cNvPr id="67" name="椭圆 4">
                <a:extLst>
                  <a:ext uri="{FF2B5EF4-FFF2-40B4-BE49-F238E27FC236}">
                    <a16:creationId xmlns:a16="http://schemas.microsoft.com/office/drawing/2014/main" xmlns="" id="{F562716D-1F71-4F3A-95A2-76CDC16ECEBA}"/>
                  </a:ext>
                </a:extLst>
              </p:cNvPr>
              <p:cNvSpPr/>
              <p:nvPr/>
            </p:nvSpPr>
            <p:spPr>
              <a:xfrm>
                <a:off x="6389613" y="2196768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6734355" y="2508737"/>
                <a:ext cx="510773" cy="484698"/>
                <a:chOff x="6733044" y="1857149"/>
                <a:chExt cx="528638" cy="501651"/>
              </a:xfrm>
              <a:solidFill>
                <a:schemeClr val="bg1"/>
              </a:solidFill>
            </p:grpSpPr>
            <p:sp>
              <p:nvSpPr>
                <p:cNvPr id="69" name="Freeform 49"/>
                <p:cNvSpPr>
                  <a:spLocks noEditPoints="1"/>
                </p:cNvSpPr>
                <p:nvPr/>
              </p:nvSpPr>
              <p:spPr bwMode="auto">
                <a:xfrm>
                  <a:off x="6733044" y="1857149"/>
                  <a:ext cx="528638" cy="336550"/>
                </a:xfrm>
                <a:custGeom>
                  <a:avLst/>
                  <a:gdLst>
                    <a:gd name="T0" fmla="*/ 259 w 273"/>
                    <a:gd name="T1" fmla="*/ 0 h 174"/>
                    <a:gd name="T2" fmla="*/ 13 w 273"/>
                    <a:gd name="T3" fmla="*/ 0 h 174"/>
                    <a:gd name="T4" fmla="*/ 0 w 273"/>
                    <a:gd name="T5" fmla="*/ 13 h 174"/>
                    <a:gd name="T6" fmla="*/ 0 w 273"/>
                    <a:gd name="T7" fmla="*/ 160 h 174"/>
                    <a:gd name="T8" fmla="*/ 13 w 273"/>
                    <a:gd name="T9" fmla="*/ 174 h 174"/>
                    <a:gd name="T10" fmla="*/ 259 w 273"/>
                    <a:gd name="T11" fmla="*/ 174 h 174"/>
                    <a:gd name="T12" fmla="*/ 273 w 273"/>
                    <a:gd name="T13" fmla="*/ 160 h 174"/>
                    <a:gd name="T14" fmla="*/ 273 w 273"/>
                    <a:gd name="T15" fmla="*/ 13 h 174"/>
                    <a:gd name="T16" fmla="*/ 259 w 273"/>
                    <a:gd name="T17" fmla="*/ 0 h 174"/>
                    <a:gd name="T18" fmla="*/ 136 w 273"/>
                    <a:gd name="T19" fmla="*/ 167 h 174"/>
                    <a:gd name="T20" fmla="*/ 130 w 273"/>
                    <a:gd name="T21" fmla="*/ 160 h 174"/>
                    <a:gd name="T22" fmla="*/ 136 w 273"/>
                    <a:gd name="T23" fmla="*/ 153 h 174"/>
                    <a:gd name="T24" fmla="*/ 143 w 273"/>
                    <a:gd name="T25" fmla="*/ 160 h 174"/>
                    <a:gd name="T26" fmla="*/ 136 w 273"/>
                    <a:gd name="T27" fmla="*/ 167 h 174"/>
                    <a:gd name="T28" fmla="*/ 261 w 273"/>
                    <a:gd name="T29" fmla="*/ 145 h 174"/>
                    <a:gd name="T30" fmla="*/ 11 w 273"/>
                    <a:gd name="T31" fmla="*/ 145 h 174"/>
                    <a:gd name="T32" fmla="*/ 11 w 273"/>
                    <a:gd name="T33" fmla="*/ 11 h 174"/>
                    <a:gd name="T34" fmla="*/ 261 w 273"/>
                    <a:gd name="T35" fmla="*/ 11 h 174"/>
                    <a:gd name="T36" fmla="*/ 261 w 273"/>
                    <a:gd name="T37" fmla="*/ 145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3" h="174">
                      <a:moveTo>
                        <a:pt x="259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8"/>
                        <a:pt x="6" y="174"/>
                        <a:pt x="13" y="174"/>
                      </a:cubicBezTo>
                      <a:cubicBezTo>
                        <a:pt x="259" y="174"/>
                        <a:pt x="259" y="174"/>
                        <a:pt x="259" y="174"/>
                      </a:cubicBezTo>
                      <a:cubicBezTo>
                        <a:pt x="267" y="174"/>
                        <a:pt x="273" y="168"/>
                        <a:pt x="273" y="160"/>
                      </a:cubicBezTo>
                      <a:cubicBezTo>
                        <a:pt x="273" y="13"/>
                        <a:pt x="273" y="13"/>
                        <a:pt x="273" y="13"/>
                      </a:cubicBezTo>
                      <a:cubicBezTo>
                        <a:pt x="273" y="6"/>
                        <a:pt x="267" y="0"/>
                        <a:pt x="259" y="0"/>
                      </a:cubicBezTo>
                      <a:moveTo>
                        <a:pt x="136" y="167"/>
                      </a:moveTo>
                      <a:cubicBezTo>
                        <a:pt x="133" y="167"/>
                        <a:pt x="130" y="164"/>
                        <a:pt x="130" y="160"/>
                      </a:cubicBezTo>
                      <a:cubicBezTo>
                        <a:pt x="130" y="156"/>
                        <a:pt x="133" y="153"/>
                        <a:pt x="136" y="153"/>
                      </a:cubicBezTo>
                      <a:cubicBezTo>
                        <a:pt x="140" y="153"/>
                        <a:pt x="143" y="156"/>
                        <a:pt x="143" y="160"/>
                      </a:cubicBezTo>
                      <a:cubicBezTo>
                        <a:pt x="143" y="164"/>
                        <a:pt x="140" y="167"/>
                        <a:pt x="136" y="167"/>
                      </a:cubicBezTo>
                      <a:moveTo>
                        <a:pt x="261" y="145"/>
                      </a:moveTo>
                      <a:cubicBezTo>
                        <a:pt x="11" y="145"/>
                        <a:pt x="11" y="145"/>
                        <a:pt x="11" y="145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61" y="1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50"/>
                <p:cNvSpPr/>
                <p:nvPr/>
              </p:nvSpPr>
              <p:spPr bwMode="auto">
                <a:xfrm>
                  <a:off x="6925132" y="2211162"/>
                  <a:ext cx="144463" cy="57150"/>
                </a:xfrm>
                <a:custGeom>
                  <a:avLst/>
                  <a:gdLst>
                    <a:gd name="T0" fmla="*/ 91 w 91"/>
                    <a:gd name="T1" fmla="*/ 36 h 36"/>
                    <a:gd name="T2" fmla="*/ 0 w 91"/>
                    <a:gd name="T3" fmla="*/ 36 h 36"/>
                    <a:gd name="T4" fmla="*/ 7 w 91"/>
                    <a:gd name="T5" fmla="*/ 0 h 36"/>
                    <a:gd name="T6" fmla="*/ 83 w 91"/>
                    <a:gd name="T7" fmla="*/ 0 h 36"/>
                    <a:gd name="T8" fmla="*/ 91 w 91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6">
                      <a:moveTo>
                        <a:pt x="91" y="36"/>
                      </a:moveTo>
                      <a:lnTo>
                        <a:pt x="0" y="36"/>
                      </a:lnTo>
                      <a:lnTo>
                        <a:pt x="7" y="0"/>
                      </a:lnTo>
                      <a:lnTo>
                        <a:pt x="83" y="0"/>
                      </a:lnTo>
                      <a:lnTo>
                        <a:pt x="91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51"/>
                <p:cNvSpPr>
                  <a:spLocks noEditPoints="1"/>
                </p:cNvSpPr>
                <p:nvPr/>
              </p:nvSpPr>
              <p:spPr bwMode="auto">
                <a:xfrm>
                  <a:off x="6769557" y="2296887"/>
                  <a:ext cx="454025" cy="61913"/>
                </a:xfrm>
                <a:custGeom>
                  <a:avLst/>
                  <a:gdLst>
                    <a:gd name="T0" fmla="*/ 273 w 286"/>
                    <a:gd name="T1" fmla="*/ 17 h 39"/>
                    <a:gd name="T2" fmla="*/ 229 w 286"/>
                    <a:gd name="T3" fmla="*/ 0 h 39"/>
                    <a:gd name="T4" fmla="*/ 206 w 286"/>
                    <a:gd name="T5" fmla="*/ 0 h 39"/>
                    <a:gd name="T6" fmla="*/ 184 w 286"/>
                    <a:gd name="T7" fmla="*/ 0 h 39"/>
                    <a:gd name="T8" fmla="*/ 161 w 286"/>
                    <a:gd name="T9" fmla="*/ 0 h 39"/>
                    <a:gd name="T10" fmla="*/ 137 w 286"/>
                    <a:gd name="T11" fmla="*/ 0 h 39"/>
                    <a:gd name="T12" fmla="*/ 114 w 286"/>
                    <a:gd name="T13" fmla="*/ 0 h 39"/>
                    <a:gd name="T14" fmla="*/ 90 w 286"/>
                    <a:gd name="T15" fmla="*/ 0 h 39"/>
                    <a:gd name="T16" fmla="*/ 67 w 286"/>
                    <a:gd name="T17" fmla="*/ 0 h 39"/>
                    <a:gd name="T18" fmla="*/ 33 w 286"/>
                    <a:gd name="T19" fmla="*/ 0 h 39"/>
                    <a:gd name="T20" fmla="*/ 14 w 286"/>
                    <a:gd name="T21" fmla="*/ 17 h 39"/>
                    <a:gd name="T22" fmla="*/ 0 w 286"/>
                    <a:gd name="T23" fmla="*/ 39 h 39"/>
                    <a:gd name="T24" fmla="*/ 286 w 286"/>
                    <a:gd name="T25" fmla="*/ 30 h 39"/>
                    <a:gd name="T26" fmla="*/ 268 w 286"/>
                    <a:gd name="T27" fmla="*/ 23 h 39"/>
                    <a:gd name="T28" fmla="*/ 244 w 286"/>
                    <a:gd name="T29" fmla="*/ 17 h 39"/>
                    <a:gd name="T30" fmla="*/ 268 w 286"/>
                    <a:gd name="T31" fmla="*/ 23 h 39"/>
                    <a:gd name="T32" fmla="*/ 43 w 286"/>
                    <a:gd name="T33" fmla="*/ 17 h 39"/>
                    <a:gd name="T34" fmla="*/ 19 w 286"/>
                    <a:gd name="T35" fmla="*/ 23 h 39"/>
                    <a:gd name="T36" fmla="*/ 53 w 286"/>
                    <a:gd name="T37" fmla="*/ 17 h 39"/>
                    <a:gd name="T38" fmla="*/ 67 w 286"/>
                    <a:gd name="T39" fmla="*/ 23 h 39"/>
                    <a:gd name="T40" fmla="*/ 53 w 286"/>
                    <a:gd name="T41" fmla="*/ 17 h 39"/>
                    <a:gd name="T42" fmla="*/ 100 w 286"/>
                    <a:gd name="T43" fmla="*/ 17 h 39"/>
                    <a:gd name="T44" fmla="*/ 76 w 286"/>
                    <a:gd name="T45" fmla="*/ 23 h 39"/>
                    <a:gd name="T46" fmla="*/ 107 w 286"/>
                    <a:gd name="T47" fmla="*/ 17 h 39"/>
                    <a:gd name="T48" fmla="*/ 127 w 286"/>
                    <a:gd name="T49" fmla="*/ 23 h 39"/>
                    <a:gd name="T50" fmla="*/ 107 w 286"/>
                    <a:gd name="T51" fmla="*/ 17 h 39"/>
                    <a:gd name="T52" fmla="*/ 156 w 286"/>
                    <a:gd name="T53" fmla="*/ 17 h 39"/>
                    <a:gd name="T54" fmla="*/ 134 w 286"/>
                    <a:gd name="T55" fmla="*/ 23 h 39"/>
                    <a:gd name="T56" fmla="*/ 162 w 286"/>
                    <a:gd name="T57" fmla="*/ 17 h 39"/>
                    <a:gd name="T58" fmla="*/ 183 w 286"/>
                    <a:gd name="T59" fmla="*/ 23 h 39"/>
                    <a:gd name="T60" fmla="*/ 162 w 286"/>
                    <a:gd name="T61" fmla="*/ 17 h 39"/>
                    <a:gd name="T62" fmla="*/ 209 w 286"/>
                    <a:gd name="T63" fmla="*/ 17 h 39"/>
                    <a:gd name="T64" fmla="*/ 193 w 286"/>
                    <a:gd name="T65" fmla="*/ 23 h 39"/>
                    <a:gd name="T66" fmla="*/ 216 w 286"/>
                    <a:gd name="T67" fmla="*/ 17 h 39"/>
                    <a:gd name="T68" fmla="*/ 240 w 286"/>
                    <a:gd name="T69" fmla="*/ 23 h 39"/>
                    <a:gd name="T70" fmla="*/ 216 w 286"/>
                    <a:gd name="T71" fmla="*/ 17 h 39"/>
                    <a:gd name="T72" fmla="*/ 255 w 286"/>
                    <a:gd name="T73" fmla="*/ 11 h 39"/>
                    <a:gd name="T74" fmla="*/ 235 w 286"/>
                    <a:gd name="T75" fmla="*/ 7 h 39"/>
                    <a:gd name="T76" fmla="*/ 227 w 286"/>
                    <a:gd name="T77" fmla="*/ 7 h 39"/>
                    <a:gd name="T78" fmla="*/ 212 w 286"/>
                    <a:gd name="T79" fmla="*/ 11 h 39"/>
                    <a:gd name="T80" fmla="*/ 227 w 286"/>
                    <a:gd name="T81" fmla="*/ 7 h 39"/>
                    <a:gd name="T82" fmla="*/ 204 w 286"/>
                    <a:gd name="T83" fmla="*/ 11 h 39"/>
                    <a:gd name="T84" fmla="*/ 187 w 286"/>
                    <a:gd name="T85" fmla="*/ 7 h 39"/>
                    <a:gd name="T86" fmla="*/ 177 w 286"/>
                    <a:gd name="T87" fmla="*/ 7 h 39"/>
                    <a:gd name="T88" fmla="*/ 162 w 286"/>
                    <a:gd name="T89" fmla="*/ 11 h 39"/>
                    <a:gd name="T90" fmla="*/ 177 w 286"/>
                    <a:gd name="T91" fmla="*/ 7 h 39"/>
                    <a:gd name="T92" fmla="*/ 155 w 286"/>
                    <a:gd name="T93" fmla="*/ 11 h 39"/>
                    <a:gd name="T94" fmla="*/ 135 w 286"/>
                    <a:gd name="T95" fmla="*/ 7 h 39"/>
                    <a:gd name="T96" fmla="*/ 129 w 286"/>
                    <a:gd name="T97" fmla="*/ 7 h 39"/>
                    <a:gd name="T98" fmla="*/ 110 w 286"/>
                    <a:gd name="T99" fmla="*/ 11 h 39"/>
                    <a:gd name="T100" fmla="*/ 129 w 286"/>
                    <a:gd name="T101" fmla="*/ 7 h 39"/>
                    <a:gd name="T102" fmla="*/ 103 w 286"/>
                    <a:gd name="T103" fmla="*/ 11 h 39"/>
                    <a:gd name="T104" fmla="*/ 86 w 286"/>
                    <a:gd name="T105" fmla="*/ 7 h 39"/>
                    <a:gd name="T106" fmla="*/ 77 w 286"/>
                    <a:gd name="T107" fmla="*/ 7 h 39"/>
                    <a:gd name="T108" fmla="*/ 58 w 286"/>
                    <a:gd name="T109" fmla="*/ 11 h 39"/>
                    <a:gd name="T110" fmla="*/ 77 w 286"/>
                    <a:gd name="T111" fmla="*/ 7 h 39"/>
                    <a:gd name="T112" fmla="*/ 49 w 286"/>
                    <a:gd name="T113" fmla="*/ 11 h 39"/>
                    <a:gd name="T114" fmla="*/ 36 w 286"/>
                    <a:gd name="T115" fmla="*/ 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6" h="39">
                      <a:moveTo>
                        <a:pt x="273" y="17"/>
                      </a:moveTo>
                      <a:lnTo>
                        <a:pt x="273" y="17"/>
                      </a:lnTo>
                      <a:lnTo>
                        <a:pt x="254" y="0"/>
                      </a:lnTo>
                      <a:lnTo>
                        <a:pt x="229" y="0"/>
                      </a:lnTo>
                      <a:lnTo>
                        <a:pt x="221" y="0"/>
                      </a:lnTo>
                      <a:lnTo>
                        <a:pt x="206" y="0"/>
                      </a:lnTo>
                      <a:lnTo>
                        <a:pt x="198" y="0"/>
                      </a:lnTo>
                      <a:lnTo>
                        <a:pt x="184" y="0"/>
                      </a:lnTo>
                      <a:lnTo>
                        <a:pt x="174" y="0"/>
                      </a:lnTo>
                      <a:lnTo>
                        <a:pt x="161" y="0"/>
                      </a:lnTo>
                      <a:lnTo>
                        <a:pt x="154" y="0"/>
                      </a:lnTo>
                      <a:lnTo>
                        <a:pt x="137" y="0"/>
                      </a:lnTo>
                      <a:lnTo>
                        <a:pt x="129" y="0"/>
                      </a:lnTo>
                      <a:lnTo>
                        <a:pt x="114" y="0"/>
                      </a:lnTo>
                      <a:lnTo>
                        <a:pt x="106" y="0"/>
                      </a:lnTo>
                      <a:lnTo>
                        <a:pt x="90" y="0"/>
                      </a:lnTo>
                      <a:lnTo>
                        <a:pt x="82" y="0"/>
                      </a:lnTo>
                      <a:lnTo>
                        <a:pt x="67" y="0"/>
                      </a:lnTo>
                      <a:lnTo>
                        <a:pt x="58" y="0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4" y="17"/>
                      </a:lnTo>
                      <a:lnTo>
                        <a:pt x="0" y="30"/>
                      </a:lnTo>
                      <a:lnTo>
                        <a:pt x="0" y="39"/>
                      </a:lnTo>
                      <a:lnTo>
                        <a:pt x="286" y="39"/>
                      </a:lnTo>
                      <a:lnTo>
                        <a:pt x="286" y="30"/>
                      </a:lnTo>
                      <a:lnTo>
                        <a:pt x="273" y="17"/>
                      </a:lnTo>
                      <a:close/>
                      <a:moveTo>
                        <a:pt x="268" y="23"/>
                      </a:moveTo>
                      <a:lnTo>
                        <a:pt x="249" y="23"/>
                      </a:lnTo>
                      <a:lnTo>
                        <a:pt x="244" y="17"/>
                      </a:lnTo>
                      <a:lnTo>
                        <a:pt x="262" y="17"/>
                      </a:lnTo>
                      <a:lnTo>
                        <a:pt x="268" y="23"/>
                      </a:lnTo>
                      <a:close/>
                      <a:moveTo>
                        <a:pt x="25" y="17"/>
                      </a:moveTo>
                      <a:lnTo>
                        <a:pt x="43" y="17"/>
                      </a:lnTo>
                      <a:lnTo>
                        <a:pt x="38" y="23"/>
                      </a:lnTo>
                      <a:lnTo>
                        <a:pt x="19" y="23"/>
                      </a:lnTo>
                      <a:lnTo>
                        <a:pt x="25" y="17"/>
                      </a:lnTo>
                      <a:close/>
                      <a:moveTo>
                        <a:pt x="53" y="17"/>
                      </a:moveTo>
                      <a:lnTo>
                        <a:pt x="71" y="17"/>
                      </a:lnTo>
                      <a:lnTo>
                        <a:pt x="67" y="23"/>
                      </a:lnTo>
                      <a:lnTo>
                        <a:pt x="47" y="23"/>
                      </a:lnTo>
                      <a:lnTo>
                        <a:pt x="53" y="17"/>
                      </a:lnTo>
                      <a:close/>
                      <a:moveTo>
                        <a:pt x="79" y="17"/>
                      </a:moveTo>
                      <a:lnTo>
                        <a:pt x="100" y="17"/>
                      </a:lnTo>
                      <a:lnTo>
                        <a:pt x="98" y="23"/>
                      </a:lnTo>
                      <a:lnTo>
                        <a:pt x="76" y="23"/>
                      </a:lnTo>
                      <a:lnTo>
                        <a:pt x="79" y="17"/>
                      </a:lnTo>
                      <a:close/>
                      <a:moveTo>
                        <a:pt x="107" y="17"/>
                      </a:moveTo>
                      <a:lnTo>
                        <a:pt x="128" y="17"/>
                      </a:lnTo>
                      <a:lnTo>
                        <a:pt x="127" y="23"/>
                      </a:lnTo>
                      <a:lnTo>
                        <a:pt x="105" y="23"/>
                      </a:lnTo>
                      <a:lnTo>
                        <a:pt x="107" y="17"/>
                      </a:lnTo>
                      <a:close/>
                      <a:moveTo>
                        <a:pt x="134" y="17"/>
                      </a:moveTo>
                      <a:lnTo>
                        <a:pt x="156" y="17"/>
                      </a:lnTo>
                      <a:lnTo>
                        <a:pt x="156" y="23"/>
                      </a:lnTo>
                      <a:lnTo>
                        <a:pt x="134" y="23"/>
                      </a:lnTo>
                      <a:lnTo>
                        <a:pt x="134" y="17"/>
                      </a:lnTo>
                      <a:close/>
                      <a:moveTo>
                        <a:pt x="162" y="17"/>
                      </a:moveTo>
                      <a:lnTo>
                        <a:pt x="181" y="17"/>
                      </a:lnTo>
                      <a:lnTo>
                        <a:pt x="183" y="23"/>
                      </a:lnTo>
                      <a:lnTo>
                        <a:pt x="163" y="23"/>
                      </a:lnTo>
                      <a:lnTo>
                        <a:pt x="162" y="17"/>
                      </a:lnTo>
                      <a:close/>
                      <a:moveTo>
                        <a:pt x="190" y="17"/>
                      </a:moveTo>
                      <a:lnTo>
                        <a:pt x="209" y="17"/>
                      </a:lnTo>
                      <a:lnTo>
                        <a:pt x="212" y="23"/>
                      </a:lnTo>
                      <a:lnTo>
                        <a:pt x="193" y="23"/>
                      </a:lnTo>
                      <a:lnTo>
                        <a:pt x="190" y="17"/>
                      </a:lnTo>
                      <a:close/>
                      <a:moveTo>
                        <a:pt x="216" y="17"/>
                      </a:moveTo>
                      <a:lnTo>
                        <a:pt x="235" y="17"/>
                      </a:lnTo>
                      <a:lnTo>
                        <a:pt x="240" y="23"/>
                      </a:lnTo>
                      <a:lnTo>
                        <a:pt x="219" y="23"/>
                      </a:lnTo>
                      <a:lnTo>
                        <a:pt x="216" y="17"/>
                      </a:lnTo>
                      <a:close/>
                      <a:moveTo>
                        <a:pt x="251" y="7"/>
                      </a:moveTo>
                      <a:lnTo>
                        <a:pt x="255" y="11"/>
                      </a:lnTo>
                      <a:lnTo>
                        <a:pt x="239" y="11"/>
                      </a:lnTo>
                      <a:lnTo>
                        <a:pt x="235" y="7"/>
                      </a:lnTo>
                      <a:lnTo>
                        <a:pt x="251" y="7"/>
                      </a:lnTo>
                      <a:close/>
                      <a:moveTo>
                        <a:pt x="227" y="7"/>
                      </a:moveTo>
                      <a:lnTo>
                        <a:pt x="229" y="11"/>
                      </a:lnTo>
                      <a:lnTo>
                        <a:pt x="212" y="11"/>
                      </a:lnTo>
                      <a:lnTo>
                        <a:pt x="210" y="7"/>
                      </a:lnTo>
                      <a:lnTo>
                        <a:pt x="227" y="7"/>
                      </a:lnTo>
                      <a:close/>
                      <a:moveTo>
                        <a:pt x="202" y="7"/>
                      </a:moveTo>
                      <a:lnTo>
                        <a:pt x="204" y="11"/>
                      </a:lnTo>
                      <a:lnTo>
                        <a:pt x="188" y="11"/>
                      </a:lnTo>
                      <a:lnTo>
                        <a:pt x="187" y="7"/>
                      </a:lnTo>
                      <a:lnTo>
                        <a:pt x="202" y="7"/>
                      </a:lnTo>
                      <a:close/>
                      <a:moveTo>
                        <a:pt x="177" y="7"/>
                      </a:moveTo>
                      <a:lnTo>
                        <a:pt x="178" y="11"/>
                      </a:lnTo>
                      <a:lnTo>
                        <a:pt x="162" y="11"/>
                      </a:lnTo>
                      <a:lnTo>
                        <a:pt x="161" y="7"/>
                      </a:lnTo>
                      <a:lnTo>
                        <a:pt x="177" y="7"/>
                      </a:lnTo>
                      <a:close/>
                      <a:moveTo>
                        <a:pt x="155" y="7"/>
                      </a:moveTo>
                      <a:lnTo>
                        <a:pt x="155" y="11"/>
                      </a:lnTo>
                      <a:lnTo>
                        <a:pt x="135" y="11"/>
                      </a:lnTo>
                      <a:lnTo>
                        <a:pt x="135" y="7"/>
                      </a:lnTo>
                      <a:lnTo>
                        <a:pt x="155" y="7"/>
                      </a:lnTo>
                      <a:close/>
                      <a:moveTo>
                        <a:pt x="129" y="7"/>
                      </a:moveTo>
                      <a:lnTo>
                        <a:pt x="128" y="11"/>
                      </a:lnTo>
                      <a:lnTo>
                        <a:pt x="110" y="11"/>
                      </a:lnTo>
                      <a:lnTo>
                        <a:pt x="111" y="7"/>
                      </a:lnTo>
                      <a:lnTo>
                        <a:pt x="129" y="7"/>
                      </a:lnTo>
                      <a:close/>
                      <a:moveTo>
                        <a:pt x="104" y="7"/>
                      </a:moveTo>
                      <a:lnTo>
                        <a:pt x="103" y="11"/>
                      </a:lnTo>
                      <a:lnTo>
                        <a:pt x="84" y="11"/>
                      </a:lnTo>
                      <a:lnTo>
                        <a:pt x="86" y="7"/>
                      </a:lnTo>
                      <a:lnTo>
                        <a:pt x="104" y="7"/>
                      </a:lnTo>
                      <a:close/>
                      <a:moveTo>
                        <a:pt x="77" y="7"/>
                      </a:moveTo>
                      <a:lnTo>
                        <a:pt x="76" y="11"/>
                      </a:lnTo>
                      <a:lnTo>
                        <a:pt x="58" y="11"/>
                      </a:lnTo>
                      <a:lnTo>
                        <a:pt x="61" y="7"/>
                      </a:lnTo>
                      <a:lnTo>
                        <a:pt x="77" y="7"/>
                      </a:lnTo>
                      <a:close/>
                      <a:moveTo>
                        <a:pt x="51" y="7"/>
                      </a:moveTo>
                      <a:lnTo>
                        <a:pt x="49" y="11"/>
                      </a:lnTo>
                      <a:lnTo>
                        <a:pt x="32" y="11"/>
                      </a:lnTo>
                      <a:lnTo>
                        <a:pt x="36" y="7"/>
                      </a:lnTo>
                      <a:lnTo>
                        <a:pt x="51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2741150" y="2665115"/>
              <a:ext cx="911387" cy="911387"/>
              <a:chOff x="4320889" y="2225999"/>
              <a:chExt cx="1152128" cy="1152128"/>
            </a:xfrm>
          </p:grpSpPr>
          <p:sp>
            <p:nvSpPr>
              <p:cNvPr id="65" name="椭圆 4">
                <a:extLst>
                  <a:ext uri="{FF2B5EF4-FFF2-40B4-BE49-F238E27FC236}">
                    <a16:creationId xmlns:a16="http://schemas.microsoft.com/office/drawing/2014/main" xmlns="" id="{480ABF5A-4450-4103-A974-F332B7C290F2}"/>
                  </a:ext>
                </a:extLst>
              </p:cNvPr>
              <p:cNvSpPr/>
              <p:nvPr/>
            </p:nvSpPr>
            <p:spPr>
              <a:xfrm>
                <a:off x="4320889" y="2225999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FFC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AutoShape 4"/>
              <p:cNvSpPr/>
              <p:nvPr/>
            </p:nvSpPr>
            <p:spPr bwMode="auto">
              <a:xfrm>
                <a:off x="4601674" y="2494987"/>
                <a:ext cx="590558" cy="5932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eaLnBrk="1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521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546116" y="1755462"/>
            <a:ext cx="9029700" cy="4029075"/>
            <a:chOff x="1567998" y="894805"/>
            <a:chExt cx="9029701" cy="4029076"/>
          </a:xfrm>
        </p:grpSpPr>
        <p:grpSp>
          <p:nvGrpSpPr>
            <p:cNvPr id="24596" name="组合 72"/>
            <p:cNvGrpSpPr>
              <a:grpSpLocks/>
            </p:cNvGrpSpPr>
            <p:nvPr/>
          </p:nvGrpSpPr>
          <p:grpSpPr bwMode="auto">
            <a:xfrm>
              <a:off x="1567998" y="894805"/>
              <a:ext cx="9029701" cy="4029076"/>
              <a:chOff x="1567998" y="894805"/>
              <a:chExt cx="9029701" cy="4029076"/>
            </a:xfrm>
          </p:grpSpPr>
          <p:grpSp>
            <p:nvGrpSpPr>
              <p:cNvPr id="24601" name="组合 5"/>
              <p:cNvGrpSpPr>
                <a:grpSpLocks/>
              </p:cNvGrpSpPr>
              <p:nvPr/>
            </p:nvGrpSpPr>
            <p:grpSpPr bwMode="auto">
              <a:xfrm>
                <a:off x="1567998" y="894805"/>
                <a:ext cx="9029701" cy="4029076"/>
                <a:chOff x="1581150" y="1414463"/>
                <a:chExt cx="9029701" cy="4029076"/>
              </a:xfrm>
            </p:grpSpPr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8793164" y="2528888"/>
                  <a:ext cx="1817687" cy="18161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1330325" cy="1500188"/>
                </a:xfrm>
                <a:custGeom>
                  <a:avLst/>
                  <a:gdLst>
                    <a:gd name="T0" fmla="*/ 354 w 354"/>
                    <a:gd name="T1" fmla="*/ 74 h 399"/>
                    <a:gd name="T2" fmla="*/ 175 w 354"/>
                    <a:gd name="T3" fmla="*/ 0 h 399"/>
                    <a:gd name="T4" fmla="*/ 0 w 354"/>
                    <a:gd name="T5" fmla="*/ 333 h 399"/>
                    <a:gd name="T6" fmla="*/ 200 w 354"/>
                    <a:gd name="T7" fmla="*/ 399 h 399"/>
                    <a:gd name="T8" fmla="*/ 354 w 354"/>
                    <a:gd name="T9" fmla="*/ 74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99">
                      <a:moveTo>
                        <a:pt x="354" y="74"/>
                      </a:moveTo>
                      <a:cubicBezTo>
                        <a:pt x="354" y="74"/>
                        <a:pt x="217" y="128"/>
                        <a:pt x="175" y="0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132" y="270"/>
                        <a:pt x="200" y="399"/>
                      </a:cubicBezTo>
                      <a:lnTo>
                        <a:pt x="354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14" name="Oval 7"/>
                <p:cNvSpPr>
                  <a:spLocks noChangeArrowheads="1"/>
                </p:cNvSpPr>
                <p:nvPr/>
              </p:nvSpPr>
              <p:spPr bwMode="auto">
                <a:xfrm>
                  <a:off x="8921750" y="2652713"/>
                  <a:ext cx="1565275" cy="1568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819150" cy="1252538"/>
                </a:xfrm>
                <a:custGeom>
                  <a:avLst/>
                  <a:gdLst>
                    <a:gd name="T0" fmla="*/ 175 w 218"/>
                    <a:gd name="T1" fmla="*/ 0 h 333"/>
                    <a:gd name="T2" fmla="*/ 0 w 218"/>
                    <a:gd name="T3" fmla="*/ 333 h 333"/>
                    <a:gd name="T4" fmla="*/ 94 w 218"/>
                    <a:gd name="T5" fmla="*/ 319 h 333"/>
                    <a:gd name="T6" fmla="*/ 218 w 218"/>
                    <a:gd name="T7" fmla="*/ 64 h 333"/>
                    <a:gd name="T8" fmla="*/ 175 w 218"/>
                    <a:gd name="T9" fmla="*/ 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333">
                      <a:moveTo>
                        <a:pt x="175" y="0"/>
                      </a:move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44" y="312"/>
                        <a:pt x="94" y="319"/>
                      </a:cubicBezTo>
                      <a:cubicBezTo>
                        <a:pt x="169" y="259"/>
                        <a:pt x="217" y="167"/>
                        <a:pt x="218" y="64"/>
                      </a:cubicBezTo>
                      <a:cubicBezTo>
                        <a:pt x="200" y="51"/>
                        <a:pt x="185" y="31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6589714" y="1414463"/>
                  <a:ext cx="2203450" cy="22129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5846763" y="2493963"/>
                  <a:ext cx="1722437" cy="1633538"/>
                </a:xfrm>
                <a:custGeom>
                  <a:avLst/>
                  <a:gdLst>
                    <a:gd name="T0" fmla="*/ 198 w 459"/>
                    <a:gd name="T1" fmla="*/ 0 h 434"/>
                    <a:gd name="T2" fmla="*/ 0 w 459"/>
                    <a:gd name="T3" fmla="*/ 138 h 434"/>
                    <a:gd name="T4" fmla="*/ 198 w 459"/>
                    <a:gd name="T5" fmla="*/ 375 h 434"/>
                    <a:gd name="T6" fmla="*/ 289 w 459"/>
                    <a:gd name="T7" fmla="*/ 434 h 434"/>
                    <a:gd name="T8" fmla="*/ 459 w 459"/>
                    <a:gd name="T9" fmla="*/ 299 h 434"/>
                    <a:gd name="T10" fmla="*/ 198 w 459"/>
                    <a:gd name="T1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9" h="434">
                      <a:moveTo>
                        <a:pt x="198" y="0"/>
                      </a:moveTo>
                      <a:cubicBezTo>
                        <a:pt x="198" y="0"/>
                        <a:pt x="192" y="132"/>
                        <a:pt x="0" y="138"/>
                      </a:cubicBezTo>
                      <a:cubicBezTo>
                        <a:pt x="198" y="375"/>
                        <a:pt x="198" y="375"/>
                        <a:pt x="198" y="375"/>
                      </a:cubicBezTo>
                      <a:cubicBezTo>
                        <a:pt x="289" y="434"/>
                        <a:pt x="289" y="434"/>
                        <a:pt x="289" y="434"/>
                      </a:cubicBezTo>
                      <a:cubicBezTo>
                        <a:pt x="289" y="434"/>
                        <a:pt x="278" y="285"/>
                        <a:pt x="459" y="299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18" name="Oval 11"/>
                <p:cNvSpPr>
                  <a:spLocks noChangeArrowheads="1"/>
                </p:cNvSpPr>
                <p:nvPr/>
              </p:nvSpPr>
              <p:spPr bwMode="auto">
                <a:xfrm>
                  <a:off x="6765925" y="1590676"/>
                  <a:ext cx="1855788" cy="18589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5846763" y="2941638"/>
                  <a:ext cx="1182687" cy="1185863"/>
                </a:xfrm>
                <a:custGeom>
                  <a:avLst/>
                  <a:gdLst>
                    <a:gd name="T0" fmla="*/ 100 w 315"/>
                    <a:gd name="T1" fmla="*/ 0 h 315"/>
                    <a:gd name="T2" fmla="*/ 0 w 315"/>
                    <a:gd name="T3" fmla="*/ 19 h 315"/>
                    <a:gd name="T4" fmla="*/ 198 w 315"/>
                    <a:gd name="T5" fmla="*/ 256 h 315"/>
                    <a:gd name="T6" fmla="*/ 289 w 315"/>
                    <a:gd name="T7" fmla="*/ 315 h 315"/>
                    <a:gd name="T8" fmla="*/ 315 w 315"/>
                    <a:gd name="T9" fmla="*/ 229 h 315"/>
                    <a:gd name="T10" fmla="*/ 100 w 315"/>
                    <a:gd name="T11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5" h="315">
                      <a:moveTo>
                        <a:pt x="100" y="0"/>
                      </a:moveTo>
                      <a:cubicBezTo>
                        <a:pt x="74" y="11"/>
                        <a:pt x="42" y="18"/>
                        <a:pt x="0" y="19"/>
                      </a:cubicBezTo>
                      <a:cubicBezTo>
                        <a:pt x="198" y="256"/>
                        <a:pt x="198" y="256"/>
                        <a:pt x="198" y="256"/>
                      </a:cubicBezTo>
                      <a:cubicBezTo>
                        <a:pt x="289" y="315"/>
                        <a:pt x="289" y="315"/>
                        <a:pt x="289" y="315"/>
                      </a:cubicBezTo>
                      <a:cubicBezTo>
                        <a:pt x="289" y="315"/>
                        <a:pt x="286" y="268"/>
                        <a:pt x="315" y="229"/>
                      </a:cubicBezTo>
                      <a:cubicBezTo>
                        <a:pt x="280" y="125"/>
                        <a:pt x="201" y="41"/>
                        <a:pt x="1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20" name="Oval 13"/>
                <p:cNvSpPr>
                  <a:spLocks noChangeArrowheads="1"/>
                </p:cNvSpPr>
                <p:nvPr/>
              </p:nvSpPr>
              <p:spPr bwMode="auto">
                <a:xfrm>
                  <a:off x="4497388" y="3006726"/>
                  <a:ext cx="2433638" cy="2436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21" name="Freeform 14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2144713" cy="2316163"/>
                </a:xfrm>
                <a:custGeom>
                  <a:avLst/>
                  <a:gdLst>
                    <a:gd name="T0" fmla="*/ 2147483646 w 571"/>
                    <a:gd name="T1" fmla="*/ 1922719850 h 616"/>
                    <a:gd name="T2" fmla="*/ 2147483646 w 571"/>
                    <a:gd name="T3" fmla="*/ 0 h 616"/>
                    <a:gd name="T4" fmla="*/ 0 w 571"/>
                    <a:gd name="T5" fmla="*/ 2147483646 h 616"/>
                    <a:gd name="T6" fmla="*/ 2147483646 w 571"/>
                    <a:gd name="T7" fmla="*/ 2147483646 h 616"/>
                    <a:gd name="T8" fmla="*/ 2147483646 w 571"/>
                    <a:gd name="T9" fmla="*/ 1922719850 h 6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1" h="616">
                      <a:moveTo>
                        <a:pt x="571" y="136"/>
                      </a:moveTo>
                      <a:cubicBezTo>
                        <a:pt x="571" y="136"/>
                        <a:pt x="396" y="179"/>
                        <a:pt x="329" y="0"/>
                      </a:cubicBez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309" y="429"/>
                        <a:pt x="398" y="616"/>
                      </a:cubicBezTo>
                      <a:lnTo>
                        <a:pt x="571" y="1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22" name="Oval 15"/>
                <p:cNvSpPr>
                  <a:spLocks noChangeArrowheads="1"/>
                </p:cNvSpPr>
                <p:nvPr/>
              </p:nvSpPr>
              <p:spPr bwMode="auto">
                <a:xfrm>
                  <a:off x="4670425" y="3182938"/>
                  <a:ext cx="2087563" cy="208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1473200" cy="1903412"/>
                </a:xfrm>
                <a:custGeom>
                  <a:avLst/>
                  <a:gdLst>
                    <a:gd name="T0" fmla="*/ 329 w 392"/>
                    <a:gd name="T1" fmla="*/ 0 h 506"/>
                    <a:gd name="T2" fmla="*/ 0 w 392"/>
                    <a:gd name="T3" fmla="*/ 506 h 506"/>
                    <a:gd name="T4" fmla="*/ 179 w 392"/>
                    <a:gd name="T5" fmla="*/ 492 h 506"/>
                    <a:gd name="T6" fmla="*/ 392 w 392"/>
                    <a:gd name="T7" fmla="*/ 119 h 506"/>
                    <a:gd name="T8" fmla="*/ 391 w 392"/>
                    <a:gd name="T9" fmla="*/ 93 h 506"/>
                    <a:gd name="T10" fmla="*/ 329 w 392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506">
                      <a:moveTo>
                        <a:pt x="329" y="0"/>
                      </a:move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85" y="485"/>
                        <a:pt x="179" y="492"/>
                      </a:cubicBezTo>
                      <a:cubicBezTo>
                        <a:pt x="307" y="417"/>
                        <a:pt x="392" y="278"/>
                        <a:pt x="392" y="119"/>
                      </a:cubicBezTo>
                      <a:cubicBezTo>
                        <a:pt x="392" y="110"/>
                        <a:pt x="391" y="102"/>
                        <a:pt x="391" y="93"/>
                      </a:cubicBezTo>
                      <a:cubicBezTo>
                        <a:pt x="367" y="72"/>
                        <a:pt x="345" y="4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24" name="Oval 17"/>
                <p:cNvSpPr>
                  <a:spLocks noChangeArrowheads="1"/>
                </p:cNvSpPr>
                <p:nvPr/>
              </p:nvSpPr>
              <p:spPr bwMode="auto">
                <a:xfrm>
                  <a:off x="1581150" y="1546226"/>
                  <a:ext cx="2916238" cy="29225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4625" name="Oval 18"/>
                <p:cNvSpPr>
                  <a:spLocks noChangeArrowheads="1"/>
                </p:cNvSpPr>
                <p:nvPr/>
              </p:nvSpPr>
              <p:spPr bwMode="auto">
                <a:xfrm>
                  <a:off x="1835150" y="1801813"/>
                  <a:ext cx="2408238" cy="2411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6730327" y="1432075"/>
                <a:ext cx="192109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通过手机</a:t>
                </a:r>
                <a:r>
                  <a:rPr lang="en-US" altLang="zh-CN" sz="20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APP</a:t>
                </a:r>
                <a:r>
                  <a:rPr lang="zh-CN" altLang="en-US" sz="20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申请，申请通过后系统直接</a:t>
                </a:r>
                <a:r>
                  <a:rPr lang="zh-CN" altLang="en-US" sz="2000" b="1" dirty="0" smtClean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开门</a:t>
                </a:r>
                <a:endParaRPr lang="zh-CN" altLang="en-US" sz="20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 bwMode="auto">
              <a:xfrm>
                <a:off x="1899359" y="1724288"/>
                <a:ext cx="2295137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通过</a:t>
                </a:r>
                <a:r>
                  <a:rPr lang="zh-CN" altLang="en-US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手机</a:t>
                </a:r>
                <a:r>
                  <a:rPr lang="en-US" altLang="zh-CN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APP</a:t>
                </a:r>
                <a:r>
                  <a:rPr lang="zh-CN" alt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获取动态身份码，将此二维码对准门禁摄像头，系统验证通过后</a:t>
                </a:r>
                <a:r>
                  <a:rPr lang="zh-CN" altLang="en-US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开门</a:t>
                </a:r>
                <a:endPara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 bwMode="auto">
              <a:xfrm>
                <a:off x="8851636" y="2725536"/>
                <a:ext cx="17460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 smtClean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管理员操控</a:t>
                </a:r>
                <a:endParaRPr lang="zh-CN" altLang="en-US" sz="20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auto">
            <a:xfrm>
              <a:off x="4708349" y="3197475"/>
              <a:ext cx="205108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rPr>
                <a:t>通过手机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rPr>
                <a:t>APP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rPr>
                <a:t>扫描门禁显示的二维码，验证通过后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rPr>
                <a:t>开门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 rot="2715566">
            <a:off x="2992329" y="48700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rot="2715566">
            <a:off x="2328754" y="4963691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 rot="2715566">
            <a:off x="4187716" y="2230016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288941" y="2909466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397266" y="2404641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38854" y="4501728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938854" y="4954166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397266" y="5068466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 rot="15358016">
            <a:off x="7830235" y="1538660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 rot="15358016">
            <a:off x="8235048" y="1800597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 rot="15358016">
            <a:off x="6312584" y="2554660"/>
            <a:ext cx="100013" cy="10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 rot="15358016">
            <a:off x="10623441" y="3607966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 rot="15358016">
            <a:off x="10485328" y="3965154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rot="15358016">
            <a:off x="8518416" y="4098503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11"/>
          <p:cNvSpPr>
            <a:spLocks noChangeArrowheads="1"/>
          </p:cNvSpPr>
          <p:nvPr/>
        </p:nvSpPr>
        <p:spPr bwMode="auto">
          <a:xfrm>
            <a:off x="934358" y="35265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访客模式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32454" y="1415749"/>
            <a:ext cx="3936313" cy="3933600"/>
            <a:chOff x="3685785" y="1047975"/>
            <a:chExt cx="4606925" cy="4603750"/>
          </a:xfrm>
        </p:grpSpPr>
        <p:grpSp>
          <p:nvGrpSpPr>
            <p:cNvPr id="3" name="组合 16"/>
            <p:cNvGrpSpPr>
              <a:grpSpLocks/>
            </p:cNvGrpSpPr>
            <p:nvPr/>
          </p:nvGrpSpPr>
          <p:grpSpPr bwMode="auto">
            <a:xfrm>
              <a:off x="6746485" y="1871888"/>
              <a:ext cx="1392237" cy="1331912"/>
              <a:chOff x="4548486" y="1951631"/>
              <a:chExt cx="1392763" cy="1332019"/>
            </a:xfrm>
          </p:grpSpPr>
          <p:sp>
            <p:nvSpPr>
              <p:cNvPr id="20574" name="Freeform 7"/>
              <p:cNvSpPr>
                <a:spLocks/>
              </p:cNvSpPr>
              <p:nvPr/>
            </p:nvSpPr>
            <p:spPr bwMode="auto">
              <a:xfrm>
                <a:off x="4548486" y="2300183"/>
                <a:ext cx="669626" cy="983467"/>
              </a:xfrm>
              <a:custGeom>
                <a:avLst/>
                <a:gdLst>
                  <a:gd name="T0" fmla="*/ 1746134917 w 177"/>
                  <a:gd name="T1" fmla="*/ 2147483646 h 260"/>
                  <a:gd name="T2" fmla="*/ 1746134917 w 177"/>
                  <a:gd name="T3" fmla="*/ 2147483646 h 260"/>
                  <a:gd name="T4" fmla="*/ 2147483646 w 177"/>
                  <a:gd name="T5" fmla="*/ 2147483646 h 260"/>
                  <a:gd name="T6" fmla="*/ 472317105 w 177"/>
                  <a:gd name="T7" fmla="*/ 0 h 260"/>
                  <a:gd name="T8" fmla="*/ 0 w 177"/>
                  <a:gd name="T9" fmla="*/ 629543705 h 260"/>
                  <a:gd name="T10" fmla="*/ 1746134917 w 177"/>
                  <a:gd name="T11" fmla="*/ 2147483646 h 2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260">
                    <a:moveTo>
                      <a:pt x="122" y="260"/>
                    </a:moveTo>
                    <a:cubicBezTo>
                      <a:pt x="122" y="260"/>
                      <a:pt x="122" y="260"/>
                      <a:pt x="122" y="260"/>
                    </a:cubicBezTo>
                    <a:cubicBezTo>
                      <a:pt x="177" y="253"/>
                      <a:pt x="177" y="253"/>
                      <a:pt x="177" y="253"/>
                    </a:cubicBezTo>
                    <a:cubicBezTo>
                      <a:pt x="164" y="149"/>
                      <a:pt x="110" y="60"/>
                      <a:pt x="33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5" y="95"/>
                      <a:pt x="111" y="171"/>
                      <a:pt x="122" y="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75" name="Freeform 14"/>
              <p:cNvSpPr>
                <a:spLocks/>
              </p:cNvSpPr>
              <p:nvPr/>
            </p:nvSpPr>
            <p:spPr bwMode="auto">
              <a:xfrm>
                <a:off x="4756749" y="1951631"/>
                <a:ext cx="1184500" cy="1184500"/>
              </a:xfrm>
              <a:custGeom>
                <a:avLst/>
                <a:gdLst>
                  <a:gd name="T0" fmla="*/ 2147483646 w 313"/>
                  <a:gd name="T1" fmla="*/ 1274593903 h 313"/>
                  <a:gd name="T2" fmla="*/ 1274593903 w 313"/>
                  <a:gd name="T3" fmla="*/ 529887778 h 313"/>
                  <a:gd name="T4" fmla="*/ 529887778 w 313"/>
                  <a:gd name="T5" fmla="*/ 2147483646 h 313"/>
                  <a:gd name="T6" fmla="*/ 2147483646 w 313"/>
                  <a:gd name="T7" fmla="*/ 2147483646 h 313"/>
                  <a:gd name="T8" fmla="*/ 2147483646 w 313"/>
                  <a:gd name="T9" fmla="*/ 1274593903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313">
                    <a:moveTo>
                      <a:pt x="276" y="89"/>
                    </a:moveTo>
                    <a:cubicBezTo>
                      <a:pt x="238" y="23"/>
                      <a:pt x="154" y="0"/>
                      <a:pt x="89" y="37"/>
                    </a:cubicBezTo>
                    <a:cubicBezTo>
                      <a:pt x="23" y="75"/>
                      <a:pt x="0" y="159"/>
                      <a:pt x="37" y="224"/>
                    </a:cubicBezTo>
                    <a:cubicBezTo>
                      <a:pt x="74" y="290"/>
                      <a:pt x="158" y="313"/>
                      <a:pt x="224" y="276"/>
                    </a:cubicBezTo>
                    <a:cubicBezTo>
                      <a:pt x="290" y="239"/>
                      <a:pt x="313" y="155"/>
                      <a:pt x="276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76" name="Freeform 15"/>
              <p:cNvSpPr>
                <a:spLocks/>
              </p:cNvSpPr>
              <p:nvPr/>
            </p:nvSpPr>
            <p:spPr bwMode="auto">
              <a:xfrm>
                <a:off x="4855096" y="2045638"/>
                <a:ext cx="1036980" cy="995037"/>
              </a:xfrm>
              <a:custGeom>
                <a:avLst/>
                <a:gdLst>
                  <a:gd name="T0" fmla="*/ 2091183708 w 274"/>
                  <a:gd name="T1" fmla="*/ 2147483646 h 263"/>
                  <a:gd name="T2" fmla="*/ 300788538 w 274"/>
                  <a:gd name="T3" fmla="*/ 2147483646 h 263"/>
                  <a:gd name="T4" fmla="*/ 128907211 w 274"/>
                  <a:gd name="T5" fmla="*/ 1402790299 h 263"/>
                  <a:gd name="T6" fmla="*/ 973977788 w 274"/>
                  <a:gd name="T7" fmla="*/ 314912185 h 263"/>
                  <a:gd name="T8" fmla="*/ 1647167038 w 274"/>
                  <a:gd name="T9" fmla="*/ 100199848 h 263"/>
                  <a:gd name="T10" fmla="*/ 2147483646 w 274"/>
                  <a:gd name="T11" fmla="*/ 987678266 h 263"/>
                  <a:gd name="T12" fmla="*/ 2147483646 w 274"/>
                  <a:gd name="T13" fmla="*/ 2147483646 h 263"/>
                  <a:gd name="T14" fmla="*/ 2091183708 w 274"/>
                  <a:gd name="T15" fmla="*/ 2147483646 h 263"/>
                  <a:gd name="T16" fmla="*/ 2091183708 w 274"/>
                  <a:gd name="T17" fmla="*/ 2147483646 h 26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4" h="263">
                    <a:moveTo>
                      <a:pt x="146" y="257"/>
                    </a:moveTo>
                    <a:cubicBezTo>
                      <a:pt x="95" y="263"/>
                      <a:pt x="46" y="238"/>
                      <a:pt x="21" y="194"/>
                    </a:cubicBezTo>
                    <a:cubicBezTo>
                      <a:pt x="4" y="165"/>
                      <a:pt x="0" y="131"/>
                      <a:pt x="9" y="98"/>
                    </a:cubicBezTo>
                    <a:cubicBezTo>
                      <a:pt x="18" y="66"/>
                      <a:pt x="39" y="39"/>
                      <a:pt x="68" y="22"/>
                    </a:cubicBezTo>
                    <a:cubicBezTo>
                      <a:pt x="83" y="14"/>
                      <a:pt x="98" y="9"/>
                      <a:pt x="115" y="7"/>
                    </a:cubicBezTo>
                    <a:cubicBezTo>
                      <a:pt x="165" y="0"/>
                      <a:pt x="215" y="25"/>
                      <a:pt x="240" y="69"/>
                    </a:cubicBezTo>
                    <a:cubicBezTo>
                      <a:pt x="274" y="130"/>
                      <a:pt x="253" y="207"/>
                      <a:pt x="193" y="241"/>
                    </a:cubicBezTo>
                    <a:cubicBezTo>
                      <a:pt x="178" y="249"/>
                      <a:pt x="162" y="255"/>
                      <a:pt x="146" y="257"/>
                    </a:cubicBezTo>
                    <a:cubicBezTo>
                      <a:pt x="146" y="257"/>
                      <a:pt x="146" y="257"/>
                      <a:pt x="146" y="2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77" name="Freeform 28"/>
              <p:cNvSpPr>
                <a:spLocks/>
              </p:cNvSpPr>
              <p:nvPr/>
            </p:nvSpPr>
            <p:spPr bwMode="auto">
              <a:xfrm>
                <a:off x="4756749" y="1951631"/>
                <a:ext cx="1184500" cy="1184500"/>
              </a:xfrm>
              <a:custGeom>
                <a:avLst/>
                <a:gdLst>
                  <a:gd name="T0" fmla="*/ 529887778 w 313"/>
                  <a:gd name="T1" fmla="*/ 2147483646 h 313"/>
                  <a:gd name="T2" fmla="*/ 2147483646 w 313"/>
                  <a:gd name="T3" fmla="*/ 2147483646 h 313"/>
                  <a:gd name="T4" fmla="*/ 2147483646 w 313"/>
                  <a:gd name="T5" fmla="*/ 1274593903 h 313"/>
                  <a:gd name="T6" fmla="*/ 1274593903 w 313"/>
                  <a:gd name="T7" fmla="*/ 529887778 h 313"/>
                  <a:gd name="T8" fmla="*/ 529887778 w 313"/>
                  <a:gd name="T9" fmla="*/ 2147483646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313">
                    <a:moveTo>
                      <a:pt x="37" y="224"/>
                    </a:moveTo>
                    <a:cubicBezTo>
                      <a:pt x="74" y="290"/>
                      <a:pt x="158" y="313"/>
                      <a:pt x="224" y="276"/>
                    </a:cubicBezTo>
                    <a:cubicBezTo>
                      <a:pt x="290" y="239"/>
                      <a:pt x="313" y="155"/>
                      <a:pt x="276" y="89"/>
                    </a:cubicBezTo>
                    <a:cubicBezTo>
                      <a:pt x="238" y="23"/>
                      <a:pt x="154" y="0"/>
                      <a:pt x="89" y="37"/>
                    </a:cubicBezTo>
                    <a:cubicBezTo>
                      <a:pt x="23" y="75"/>
                      <a:pt x="0" y="159"/>
                      <a:pt x="37" y="2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4805758" y="2045301"/>
                <a:ext cx="1086260" cy="995443"/>
              </a:xfrm>
              <a:custGeom>
                <a:avLst/>
                <a:gdLst>
                  <a:gd name="T0" fmla="*/ 159 w 287"/>
                  <a:gd name="T1" fmla="*/ 257 h 263"/>
                  <a:gd name="T2" fmla="*/ 34 w 287"/>
                  <a:gd name="T3" fmla="*/ 194 h 263"/>
                  <a:gd name="T4" fmla="*/ 81 w 287"/>
                  <a:gd name="T5" fmla="*/ 22 h 263"/>
                  <a:gd name="T6" fmla="*/ 128 w 287"/>
                  <a:gd name="T7" fmla="*/ 7 h 263"/>
                  <a:gd name="T8" fmla="*/ 253 w 287"/>
                  <a:gd name="T9" fmla="*/ 69 h 263"/>
                  <a:gd name="T10" fmla="*/ 206 w 287"/>
                  <a:gd name="T11" fmla="*/ 241 h 263"/>
                  <a:gd name="T12" fmla="*/ 159 w 287"/>
                  <a:gd name="T13" fmla="*/ 25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263">
                    <a:moveTo>
                      <a:pt x="159" y="257"/>
                    </a:moveTo>
                    <a:cubicBezTo>
                      <a:pt x="108" y="263"/>
                      <a:pt x="59" y="238"/>
                      <a:pt x="34" y="194"/>
                    </a:cubicBezTo>
                    <a:cubicBezTo>
                      <a:pt x="0" y="133"/>
                      <a:pt x="21" y="56"/>
                      <a:pt x="81" y="22"/>
                    </a:cubicBezTo>
                    <a:cubicBezTo>
                      <a:pt x="96" y="14"/>
                      <a:pt x="111" y="9"/>
                      <a:pt x="128" y="7"/>
                    </a:cubicBezTo>
                    <a:cubicBezTo>
                      <a:pt x="178" y="0"/>
                      <a:pt x="228" y="25"/>
                      <a:pt x="253" y="69"/>
                    </a:cubicBezTo>
                    <a:cubicBezTo>
                      <a:pt x="287" y="130"/>
                      <a:pt x="266" y="207"/>
                      <a:pt x="206" y="241"/>
                    </a:cubicBezTo>
                    <a:cubicBezTo>
                      <a:pt x="191" y="249"/>
                      <a:pt x="175" y="255"/>
                      <a:pt x="159" y="257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23"/>
            <p:cNvGrpSpPr>
              <a:grpSpLocks/>
            </p:cNvGrpSpPr>
            <p:nvPr/>
          </p:nvGrpSpPr>
          <p:grpSpPr bwMode="auto">
            <a:xfrm>
              <a:off x="6141647" y="4111850"/>
              <a:ext cx="1322388" cy="1387475"/>
              <a:chOff x="3943943" y="4190465"/>
              <a:chExt cx="1323342" cy="1388423"/>
            </a:xfrm>
          </p:grpSpPr>
          <p:sp>
            <p:nvSpPr>
              <p:cNvPr id="20568" name="Freeform 11"/>
              <p:cNvSpPr>
                <a:spLocks/>
              </p:cNvSpPr>
              <p:nvPr/>
            </p:nvSpPr>
            <p:spPr bwMode="auto">
              <a:xfrm>
                <a:off x="3943943" y="4190465"/>
                <a:ext cx="983467" cy="669626"/>
              </a:xfrm>
              <a:custGeom>
                <a:avLst/>
                <a:gdLst>
                  <a:gd name="T0" fmla="*/ 0 w 260"/>
                  <a:gd name="T1" fmla="*/ 1746134917 h 177"/>
                  <a:gd name="T2" fmla="*/ 100154766 w 260"/>
                  <a:gd name="T3" fmla="*/ 2147483646 h 177"/>
                  <a:gd name="T4" fmla="*/ 2147483646 w 260"/>
                  <a:gd name="T5" fmla="*/ 472317105 h 177"/>
                  <a:gd name="T6" fmla="*/ 2147483646 w 260"/>
                  <a:gd name="T7" fmla="*/ 0 h 177"/>
                  <a:gd name="T8" fmla="*/ 0 w 260"/>
                  <a:gd name="T9" fmla="*/ 1746134917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177">
                    <a:moveTo>
                      <a:pt x="0" y="122"/>
                    </a:moveTo>
                    <a:cubicBezTo>
                      <a:pt x="7" y="177"/>
                      <a:pt x="7" y="177"/>
                      <a:pt x="7" y="177"/>
                    </a:cubicBezTo>
                    <a:cubicBezTo>
                      <a:pt x="111" y="164"/>
                      <a:pt x="200" y="110"/>
                      <a:pt x="260" y="33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165" y="65"/>
                      <a:pt x="89" y="111"/>
                      <a:pt x="0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69" name="Freeform 20"/>
              <p:cNvSpPr>
                <a:spLocks/>
              </p:cNvSpPr>
              <p:nvPr/>
            </p:nvSpPr>
            <p:spPr bwMode="auto">
              <a:xfrm>
                <a:off x="4133404" y="4485505"/>
                <a:ext cx="1084706" cy="995037"/>
              </a:xfrm>
              <a:custGeom>
                <a:avLst/>
                <a:gdLst>
                  <a:gd name="T0" fmla="*/ 2147483646 w 287"/>
                  <a:gd name="T1" fmla="*/ 2147483646 h 263"/>
                  <a:gd name="T2" fmla="*/ 485668608 w 287"/>
                  <a:gd name="T3" fmla="*/ 2147483646 h 263"/>
                  <a:gd name="T4" fmla="*/ 1157033591 w 287"/>
                  <a:gd name="T5" fmla="*/ 314912185 h 263"/>
                  <a:gd name="T6" fmla="*/ 1828394796 w 287"/>
                  <a:gd name="T7" fmla="*/ 100199848 h 263"/>
                  <a:gd name="T8" fmla="*/ 2147483646 w 287"/>
                  <a:gd name="T9" fmla="*/ 1001994692 h 263"/>
                  <a:gd name="T10" fmla="*/ 2147483646 w 287"/>
                  <a:gd name="T11" fmla="*/ 2147483646 h 263"/>
                  <a:gd name="T12" fmla="*/ 2147483646 w 287"/>
                  <a:gd name="T13" fmla="*/ 2147483646 h 263"/>
                  <a:gd name="T14" fmla="*/ 2147483646 w 287"/>
                  <a:gd name="T15" fmla="*/ 2147483646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7" h="263">
                    <a:moveTo>
                      <a:pt x="159" y="257"/>
                    </a:moveTo>
                    <a:cubicBezTo>
                      <a:pt x="109" y="263"/>
                      <a:pt x="59" y="238"/>
                      <a:pt x="34" y="194"/>
                    </a:cubicBezTo>
                    <a:cubicBezTo>
                      <a:pt x="0" y="134"/>
                      <a:pt x="21" y="57"/>
                      <a:pt x="81" y="22"/>
                    </a:cubicBezTo>
                    <a:cubicBezTo>
                      <a:pt x="96" y="14"/>
                      <a:pt x="112" y="9"/>
                      <a:pt x="128" y="7"/>
                    </a:cubicBezTo>
                    <a:cubicBezTo>
                      <a:pt x="179" y="0"/>
                      <a:pt x="228" y="25"/>
                      <a:pt x="253" y="70"/>
                    </a:cubicBezTo>
                    <a:cubicBezTo>
                      <a:pt x="287" y="130"/>
                      <a:pt x="266" y="207"/>
                      <a:pt x="206" y="241"/>
                    </a:cubicBezTo>
                    <a:cubicBezTo>
                      <a:pt x="191" y="249"/>
                      <a:pt x="176" y="255"/>
                      <a:pt x="159" y="257"/>
                    </a:cubicBezTo>
                    <a:cubicBezTo>
                      <a:pt x="159" y="257"/>
                      <a:pt x="159" y="257"/>
                      <a:pt x="159" y="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70" name="Freeform 36"/>
              <p:cNvSpPr>
                <a:spLocks/>
              </p:cNvSpPr>
              <p:nvPr/>
            </p:nvSpPr>
            <p:spPr bwMode="auto">
              <a:xfrm>
                <a:off x="4082785" y="4391496"/>
                <a:ext cx="1184500" cy="1187392"/>
              </a:xfrm>
              <a:custGeom>
                <a:avLst/>
                <a:gdLst>
                  <a:gd name="T0" fmla="*/ 1274593903 w 313"/>
                  <a:gd name="T1" fmla="*/ 529092800 h 314"/>
                  <a:gd name="T2" fmla="*/ 529887778 w 313"/>
                  <a:gd name="T3" fmla="*/ 2147483646 h 314"/>
                  <a:gd name="T4" fmla="*/ 2147483646 w 313"/>
                  <a:gd name="T5" fmla="*/ 2147483646 h 314"/>
                  <a:gd name="T6" fmla="*/ 2147483646 w 313"/>
                  <a:gd name="T7" fmla="*/ 1272680023 h 314"/>
                  <a:gd name="T8" fmla="*/ 1274593903 w 313"/>
                  <a:gd name="T9" fmla="*/ 529092800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314">
                    <a:moveTo>
                      <a:pt x="89" y="37"/>
                    </a:moveTo>
                    <a:cubicBezTo>
                      <a:pt x="23" y="75"/>
                      <a:pt x="0" y="159"/>
                      <a:pt x="37" y="225"/>
                    </a:cubicBezTo>
                    <a:cubicBezTo>
                      <a:pt x="75" y="290"/>
                      <a:pt x="159" y="314"/>
                      <a:pt x="224" y="276"/>
                    </a:cubicBezTo>
                    <a:cubicBezTo>
                      <a:pt x="290" y="239"/>
                      <a:pt x="313" y="155"/>
                      <a:pt x="276" y="89"/>
                    </a:cubicBezTo>
                    <a:cubicBezTo>
                      <a:pt x="239" y="23"/>
                      <a:pt x="155" y="0"/>
                      <a:pt x="89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Freeform 37"/>
              <p:cNvSpPr>
                <a:spLocks/>
              </p:cNvSpPr>
              <p:nvPr/>
            </p:nvSpPr>
            <p:spPr bwMode="auto">
              <a:xfrm>
                <a:off x="4179062" y="4485942"/>
                <a:ext cx="986549" cy="994454"/>
              </a:xfrm>
              <a:custGeom>
                <a:avLst/>
                <a:gdLst>
                  <a:gd name="T0" fmla="*/ 146 w 261"/>
                  <a:gd name="T1" fmla="*/ 257 h 263"/>
                  <a:gd name="T2" fmla="*/ 21 w 261"/>
                  <a:gd name="T3" fmla="*/ 194 h 263"/>
                  <a:gd name="T4" fmla="*/ 9 w 261"/>
                  <a:gd name="T5" fmla="*/ 98 h 263"/>
                  <a:gd name="T6" fmla="*/ 68 w 261"/>
                  <a:gd name="T7" fmla="*/ 22 h 263"/>
                  <a:gd name="T8" fmla="*/ 115 w 261"/>
                  <a:gd name="T9" fmla="*/ 7 h 263"/>
                  <a:gd name="T10" fmla="*/ 240 w 261"/>
                  <a:gd name="T11" fmla="*/ 70 h 263"/>
                  <a:gd name="T12" fmla="*/ 252 w 261"/>
                  <a:gd name="T13" fmla="*/ 165 h 263"/>
                  <a:gd name="T14" fmla="*/ 193 w 261"/>
                  <a:gd name="T15" fmla="*/ 241 h 263"/>
                  <a:gd name="T16" fmla="*/ 146 w 261"/>
                  <a:gd name="T17" fmla="*/ 25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263">
                    <a:moveTo>
                      <a:pt x="146" y="257"/>
                    </a:moveTo>
                    <a:cubicBezTo>
                      <a:pt x="96" y="263"/>
                      <a:pt x="46" y="238"/>
                      <a:pt x="21" y="194"/>
                    </a:cubicBezTo>
                    <a:cubicBezTo>
                      <a:pt x="5" y="165"/>
                      <a:pt x="0" y="131"/>
                      <a:pt x="9" y="98"/>
                    </a:cubicBezTo>
                    <a:cubicBezTo>
                      <a:pt x="18" y="66"/>
                      <a:pt x="39" y="39"/>
                      <a:pt x="68" y="22"/>
                    </a:cubicBezTo>
                    <a:cubicBezTo>
                      <a:pt x="83" y="14"/>
                      <a:pt x="99" y="9"/>
                      <a:pt x="115" y="7"/>
                    </a:cubicBezTo>
                    <a:cubicBezTo>
                      <a:pt x="166" y="0"/>
                      <a:pt x="215" y="25"/>
                      <a:pt x="240" y="70"/>
                    </a:cubicBezTo>
                    <a:cubicBezTo>
                      <a:pt x="257" y="99"/>
                      <a:pt x="261" y="133"/>
                      <a:pt x="252" y="165"/>
                    </a:cubicBezTo>
                    <a:cubicBezTo>
                      <a:pt x="243" y="198"/>
                      <a:pt x="222" y="225"/>
                      <a:pt x="193" y="241"/>
                    </a:cubicBezTo>
                    <a:cubicBezTo>
                      <a:pt x="178" y="249"/>
                      <a:pt x="163" y="255"/>
                      <a:pt x="146" y="257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30"/>
            <p:cNvGrpSpPr>
              <a:grpSpLocks/>
            </p:cNvGrpSpPr>
            <p:nvPr/>
          </p:nvGrpSpPr>
          <p:grpSpPr bwMode="auto">
            <a:xfrm>
              <a:off x="4938322" y="4322988"/>
              <a:ext cx="1228725" cy="1328737"/>
              <a:chOff x="2740642" y="4403066"/>
              <a:chExt cx="1229334" cy="1327681"/>
            </a:xfrm>
          </p:grpSpPr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2740642" y="4575965"/>
                <a:ext cx="1154685" cy="1154782"/>
              </a:xfrm>
              <a:custGeom>
                <a:avLst/>
                <a:gdLst>
                  <a:gd name="T0" fmla="*/ 116 w 305"/>
                  <a:gd name="T1" fmla="*/ 285 h 305"/>
                  <a:gd name="T2" fmla="*/ 285 w 305"/>
                  <a:gd name="T3" fmla="*/ 189 h 305"/>
                  <a:gd name="T4" fmla="*/ 189 w 305"/>
                  <a:gd name="T5" fmla="*/ 20 h 305"/>
                  <a:gd name="T6" fmla="*/ 20 w 305"/>
                  <a:gd name="T7" fmla="*/ 116 h 305"/>
                  <a:gd name="T8" fmla="*/ 116 w 305"/>
                  <a:gd name="T9" fmla="*/ 28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5">
                    <a:moveTo>
                      <a:pt x="116" y="285"/>
                    </a:moveTo>
                    <a:cubicBezTo>
                      <a:pt x="189" y="305"/>
                      <a:pt x="265" y="262"/>
                      <a:pt x="285" y="189"/>
                    </a:cubicBezTo>
                    <a:cubicBezTo>
                      <a:pt x="305" y="116"/>
                      <a:pt x="262" y="40"/>
                      <a:pt x="189" y="20"/>
                    </a:cubicBezTo>
                    <a:cubicBezTo>
                      <a:pt x="116" y="0"/>
                      <a:pt x="40" y="43"/>
                      <a:pt x="20" y="116"/>
                    </a:cubicBezTo>
                    <a:cubicBezTo>
                      <a:pt x="0" y="189"/>
                      <a:pt x="43" y="265"/>
                      <a:pt x="116" y="2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6" name="组合 32"/>
              <p:cNvGrpSpPr>
                <a:grpSpLocks/>
              </p:cNvGrpSpPr>
              <p:nvPr/>
            </p:nvGrpSpPr>
            <p:grpSpPr bwMode="auto">
              <a:xfrm>
                <a:off x="2785114" y="4403066"/>
                <a:ext cx="1184862" cy="1232507"/>
                <a:chOff x="2785114" y="4403066"/>
                <a:chExt cx="1184862" cy="1232507"/>
              </a:xfrm>
            </p:grpSpPr>
            <p:sp>
              <p:nvSpPr>
                <p:cNvPr id="34" name="Freeform 12"/>
                <p:cNvSpPr>
                  <a:spLocks/>
                </p:cNvSpPr>
                <p:nvPr/>
              </p:nvSpPr>
              <p:spPr bwMode="auto">
                <a:xfrm>
                  <a:off x="2909000" y="4403066"/>
                  <a:ext cx="1060976" cy="506010"/>
                </a:xfrm>
                <a:custGeom>
                  <a:avLst/>
                  <a:gdLst>
                    <a:gd name="T0" fmla="*/ 273 w 280"/>
                    <a:gd name="T1" fmla="*/ 66 h 134"/>
                    <a:gd name="T2" fmla="*/ 34 w 280"/>
                    <a:gd name="T3" fmla="*/ 0 h 134"/>
                    <a:gd name="T4" fmla="*/ 0 w 280"/>
                    <a:gd name="T5" fmla="*/ 44 h 134"/>
                    <a:gd name="T6" fmla="*/ 280 w 280"/>
                    <a:gd name="T7" fmla="*/ 121 h 134"/>
                    <a:gd name="T8" fmla="*/ 280 w 280"/>
                    <a:gd name="T9" fmla="*/ 121 h 134"/>
                    <a:gd name="T10" fmla="*/ 273 w 280"/>
                    <a:gd name="T11" fmla="*/ 66 h 134"/>
                    <a:gd name="T12" fmla="*/ 273 w 280"/>
                    <a:gd name="T13" fmla="*/ 66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0" h="134">
                      <a:moveTo>
                        <a:pt x="273" y="66"/>
                      </a:moveTo>
                      <a:cubicBezTo>
                        <a:pt x="184" y="77"/>
                        <a:pt x="99" y="51"/>
                        <a:pt x="34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7" y="103"/>
                        <a:pt x="176" y="134"/>
                        <a:pt x="280" y="121"/>
                      </a:cubicBezTo>
                      <a:cubicBezTo>
                        <a:pt x="280" y="121"/>
                        <a:pt x="280" y="121"/>
                        <a:pt x="280" y="121"/>
                      </a:cubicBezTo>
                      <a:cubicBezTo>
                        <a:pt x="273" y="66"/>
                        <a:pt x="273" y="66"/>
                        <a:pt x="273" y="66"/>
                      </a:cubicBezTo>
                      <a:cubicBezTo>
                        <a:pt x="273" y="66"/>
                        <a:pt x="273" y="66"/>
                        <a:pt x="273" y="6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35" name="Freeform 23"/>
                <p:cNvSpPr>
                  <a:spLocks/>
                </p:cNvSpPr>
                <p:nvPr/>
              </p:nvSpPr>
              <p:spPr bwMode="auto">
                <a:xfrm>
                  <a:off x="2785114" y="4671140"/>
                  <a:ext cx="1026033" cy="964433"/>
                </a:xfrm>
                <a:custGeom>
                  <a:avLst/>
                  <a:gdLst>
                    <a:gd name="T0" fmla="*/ 156 w 271"/>
                    <a:gd name="T1" fmla="*/ 253 h 255"/>
                    <a:gd name="T2" fmla="*/ 107 w 271"/>
                    <a:gd name="T3" fmla="*/ 249 h 255"/>
                    <a:gd name="T4" fmla="*/ 19 w 271"/>
                    <a:gd name="T5" fmla="*/ 94 h 255"/>
                    <a:gd name="T6" fmla="*/ 125 w 271"/>
                    <a:gd name="T7" fmla="*/ 3 h 255"/>
                    <a:gd name="T8" fmla="*/ 174 w 271"/>
                    <a:gd name="T9" fmla="*/ 6 h 255"/>
                    <a:gd name="T10" fmla="*/ 250 w 271"/>
                    <a:gd name="T11" fmla="*/ 65 h 255"/>
                    <a:gd name="T12" fmla="*/ 262 w 271"/>
                    <a:gd name="T13" fmla="*/ 161 h 255"/>
                    <a:gd name="T14" fmla="*/ 156 w 271"/>
                    <a:gd name="T15" fmla="*/ 253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255">
                      <a:moveTo>
                        <a:pt x="156" y="253"/>
                      </a:moveTo>
                      <a:cubicBezTo>
                        <a:pt x="139" y="255"/>
                        <a:pt x="123" y="253"/>
                        <a:pt x="107" y="249"/>
                      </a:cubicBezTo>
                      <a:cubicBezTo>
                        <a:pt x="40" y="230"/>
                        <a:pt x="0" y="161"/>
                        <a:pt x="19" y="94"/>
                      </a:cubicBezTo>
                      <a:cubicBezTo>
                        <a:pt x="32" y="45"/>
                        <a:pt x="74" y="9"/>
                        <a:pt x="125" y="3"/>
                      </a:cubicBezTo>
                      <a:cubicBezTo>
                        <a:pt x="141" y="0"/>
                        <a:pt x="158" y="2"/>
                        <a:pt x="174" y="6"/>
                      </a:cubicBezTo>
                      <a:cubicBezTo>
                        <a:pt x="206" y="15"/>
                        <a:pt x="233" y="36"/>
                        <a:pt x="250" y="65"/>
                      </a:cubicBezTo>
                      <a:cubicBezTo>
                        <a:pt x="266" y="95"/>
                        <a:pt x="271" y="129"/>
                        <a:pt x="262" y="161"/>
                      </a:cubicBezTo>
                      <a:cubicBezTo>
                        <a:pt x="248" y="210"/>
                        <a:pt x="207" y="246"/>
                        <a:pt x="156" y="253"/>
                      </a:cubicBezTo>
                      <a:close/>
                    </a:path>
                  </a:pathLst>
                </a:custGeom>
                <a:solidFill>
                  <a:schemeClr val="accent6">
                    <a:alpha val="8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" name="组合 36"/>
            <p:cNvGrpSpPr>
              <a:grpSpLocks/>
            </p:cNvGrpSpPr>
            <p:nvPr/>
          </p:nvGrpSpPr>
          <p:grpSpPr bwMode="auto">
            <a:xfrm>
              <a:off x="3839772" y="3507013"/>
              <a:ext cx="1395413" cy="1319212"/>
              <a:chOff x="1642919" y="3585922"/>
              <a:chExt cx="1395655" cy="1320448"/>
            </a:xfrm>
          </p:grpSpPr>
          <p:sp>
            <p:nvSpPr>
              <p:cNvPr id="20556" name="Rectangle 44"/>
              <p:cNvSpPr>
                <a:spLocks noChangeArrowheads="1"/>
              </p:cNvSpPr>
              <p:nvPr/>
            </p:nvSpPr>
            <p:spPr bwMode="auto">
              <a:xfrm>
                <a:off x="2263371" y="4489843"/>
                <a:ext cx="124380" cy="231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57" name="Freeform 10"/>
              <p:cNvSpPr>
                <a:spLocks/>
              </p:cNvSpPr>
              <p:nvPr/>
            </p:nvSpPr>
            <p:spPr bwMode="auto">
              <a:xfrm>
                <a:off x="2366056" y="3585922"/>
                <a:ext cx="672518" cy="983467"/>
              </a:xfrm>
              <a:custGeom>
                <a:avLst/>
                <a:gdLst>
                  <a:gd name="T0" fmla="*/ 785111870 w 178"/>
                  <a:gd name="T1" fmla="*/ 0 h 260"/>
                  <a:gd name="T2" fmla="*/ 0 w 178"/>
                  <a:gd name="T3" fmla="*/ 100154766 h 260"/>
                  <a:gd name="T4" fmla="*/ 0 w 178"/>
                  <a:gd name="T5" fmla="*/ 100154766 h 260"/>
                  <a:gd name="T6" fmla="*/ 2055562602 w 178"/>
                  <a:gd name="T7" fmla="*/ 2147483646 h 260"/>
                  <a:gd name="T8" fmla="*/ 2147483646 w 178"/>
                  <a:gd name="T9" fmla="*/ 2147483646 h 260"/>
                  <a:gd name="T10" fmla="*/ 785111870 w 178"/>
                  <a:gd name="T11" fmla="*/ 0 h 2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8" h="260">
                    <a:moveTo>
                      <a:pt x="55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3" y="111"/>
                      <a:pt x="67" y="200"/>
                      <a:pt x="144" y="260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12" y="165"/>
                      <a:pt x="66" y="89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58" name="Freeform 16"/>
              <p:cNvSpPr>
                <a:spLocks/>
              </p:cNvSpPr>
              <p:nvPr/>
            </p:nvSpPr>
            <p:spPr bwMode="auto">
              <a:xfrm>
                <a:off x="1642919" y="3717532"/>
                <a:ext cx="1184500" cy="1188838"/>
              </a:xfrm>
              <a:custGeom>
                <a:avLst/>
                <a:gdLst>
                  <a:gd name="T0" fmla="*/ 2147483646 w 313"/>
                  <a:gd name="T1" fmla="*/ 1275782191 h 314"/>
                  <a:gd name="T2" fmla="*/ 1274593903 w 313"/>
                  <a:gd name="T3" fmla="*/ 544714970 h 314"/>
                  <a:gd name="T4" fmla="*/ 529887778 w 313"/>
                  <a:gd name="T5" fmla="*/ 2147483646 h 314"/>
                  <a:gd name="T6" fmla="*/ 2147483646 w 313"/>
                  <a:gd name="T7" fmla="*/ 2147483646 h 314"/>
                  <a:gd name="T8" fmla="*/ 2147483646 w 313"/>
                  <a:gd name="T9" fmla="*/ 1275782191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314">
                    <a:moveTo>
                      <a:pt x="276" y="89"/>
                    </a:moveTo>
                    <a:cubicBezTo>
                      <a:pt x="239" y="23"/>
                      <a:pt x="155" y="0"/>
                      <a:pt x="89" y="38"/>
                    </a:cubicBezTo>
                    <a:cubicBezTo>
                      <a:pt x="23" y="75"/>
                      <a:pt x="0" y="159"/>
                      <a:pt x="37" y="225"/>
                    </a:cubicBezTo>
                    <a:cubicBezTo>
                      <a:pt x="75" y="291"/>
                      <a:pt x="159" y="314"/>
                      <a:pt x="224" y="276"/>
                    </a:cubicBezTo>
                    <a:cubicBezTo>
                      <a:pt x="290" y="239"/>
                      <a:pt x="313" y="155"/>
                      <a:pt x="276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59" name="Freeform 17"/>
              <p:cNvSpPr>
                <a:spLocks/>
              </p:cNvSpPr>
              <p:nvPr/>
            </p:nvSpPr>
            <p:spPr bwMode="auto">
              <a:xfrm>
                <a:off x="1692092" y="3815879"/>
                <a:ext cx="1036980" cy="992145"/>
              </a:xfrm>
              <a:custGeom>
                <a:avLst/>
                <a:gdLst>
                  <a:gd name="T0" fmla="*/ 2147483646 w 274"/>
                  <a:gd name="T1" fmla="*/ 2147483646 h 262"/>
                  <a:gd name="T2" fmla="*/ 486987002 w 274"/>
                  <a:gd name="T3" fmla="*/ 2147483646 h 262"/>
                  <a:gd name="T4" fmla="*/ 1160176252 w 274"/>
                  <a:gd name="T5" fmla="*/ 315479389 h 262"/>
                  <a:gd name="T6" fmla="*/ 1833369286 w 274"/>
                  <a:gd name="T7" fmla="*/ 86040178 h 262"/>
                  <a:gd name="T8" fmla="*/ 2147483646 w 274"/>
                  <a:gd name="T9" fmla="*/ 989456363 h 262"/>
                  <a:gd name="T10" fmla="*/ 2147483646 w 274"/>
                  <a:gd name="T11" fmla="*/ 2147483646 h 262"/>
                  <a:gd name="T12" fmla="*/ 2147483646 w 274"/>
                  <a:gd name="T13" fmla="*/ 2147483646 h 262"/>
                  <a:gd name="T14" fmla="*/ 2147483646 w 274"/>
                  <a:gd name="T15" fmla="*/ 2147483646 h 262"/>
                  <a:gd name="T16" fmla="*/ 2147483646 w 274"/>
                  <a:gd name="T17" fmla="*/ 2147483646 h 2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4" h="262">
                    <a:moveTo>
                      <a:pt x="159" y="256"/>
                    </a:moveTo>
                    <a:cubicBezTo>
                      <a:pt x="108" y="262"/>
                      <a:pt x="59" y="238"/>
                      <a:pt x="34" y="193"/>
                    </a:cubicBezTo>
                    <a:cubicBezTo>
                      <a:pt x="0" y="133"/>
                      <a:pt x="21" y="56"/>
                      <a:pt x="81" y="22"/>
                    </a:cubicBezTo>
                    <a:cubicBezTo>
                      <a:pt x="96" y="13"/>
                      <a:pt x="111" y="8"/>
                      <a:pt x="128" y="6"/>
                    </a:cubicBezTo>
                    <a:cubicBezTo>
                      <a:pt x="179" y="0"/>
                      <a:pt x="228" y="24"/>
                      <a:pt x="253" y="69"/>
                    </a:cubicBezTo>
                    <a:cubicBezTo>
                      <a:pt x="270" y="98"/>
                      <a:pt x="274" y="132"/>
                      <a:pt x="265" y="164"/>
                    </a:cubicBezTo>
                    <a:cubicBezTo>
                      <a:pt x="256" y="197"/>
                      <a:pt x="235" y="224"/>
                      <a:pt x="206" y="241"/>
                    </a:cubicBezTo>
                    <a:cubicBezTo>
                      <a:pt x="191" y="249"/>
                      <a:pt x="176" y="254"/>
                      <a:pt x="159" y="256"/>
                    </a:cubicBezTo>
                    <a:cubicBezTo>
                      <a:pt x="159" y="256"/>
                      <a:pt x="159" y="256"/>
                      <a:pt x="159" y="2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60" name="Freeform 26"/>
              <p:cNvSpPr>
                <a:spLocks/>
              </p:cNvSpPr>
              <p:nvPr/>
            </p:nvSpPr>
            <p:spPr bwMode="auto">
              <a:xfrm>
                <a:off x="1642919" y="3717532"/>
                <a:ext cx="1184500" cy="1188838"/>
              </a:xfrm>
              <a:custGeom>
                <a:avLst/>
                <a:gdLst>
                  <a:gd name="T0" fmla="*/ 529887778 w 313"/>
                  <a:gd name="T1" fmla="*/ 2147483646 h 314"/>
                  <a:gd name="T2" fmla="*/ 2147483646 w 313"/>
                  <a:gd name="T3" fmla="*/ 2147483646 h 314"/>
                  <a:gd name="T4" fmla="*/ 2147483646 w 313"/>
                  <a:gd name="T5" fmla="*/ 1275782191 h 314"/>
                  <a:gd name="T6" fmla="*/ 1274593903 w 313"/>
                  <a:gd name="T7" fmla="*/ 544714970 h 314"/>
                  <a:gd name="T8" fmla="*/ 529887778 w 313"/>
                  <a:gd name="T9" fmla="*/ 2147483646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" h="314">
                    <a:moveTo>
                      <a:pt x="37" y="225"/>
                    </a:moveTo>
                    <a:cubicBezTo>
                      <a:pt x="75" y="291"/>
                      <a:pt x="159" y="314"/>
                      <a:pt x="224" y="276"/>
                    </a:cubicBezTo>
                    <a:cubicBezTo>
                      <a:pt x="290" y="239"/>
                      <a:pt x="313" y="155"/>
                      <a:pt x="276" y="89"/>
                    </a:cubicBezTo>
                    <a:cubicBezTo>
                      <a:pt x="239" y="23"/>
                      <a:pt x="155" y="0"/>
                      <a:pt x="89" y="38"/>
                    </a:cubicBezTo>
                    <a:cubicBezTo>
                      <a:pt x="23" y="75"/>
                      <a:pt x="0" y="159"/>
                      <a:pt x="37" y="2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1692141" y="3816325"/>
                <a:ext cx="1086038" cy="991528"/>
              </a:xfrm>
              <a:custGeom>
                <a:avLst/>
                <a:gdLst>
                  <a:gd name="T0" fmla="*/ 159 w 287"/>
                  <a:gd name="T1" fmla="*/ 256 h 262"/>
                  <a:gd name="T2" fmla="*/ 34 w 287"/>
                  <a:gd name="T3" fmla="*/ 193 h 262"/>
                  <a:gd name="T4" fmla="*/ 81 w 287"/>
                  <a:gd name="T5" fmla="*/ 22 h 262"/>
                  <a:gd name="T6" fmla="*/ 128 w 287"/>
                  <a:gd name="T7" fmla="*/ 6 h 262"/>
                  <a:gd name="T8" fmla="*/ 253 w 287"/>
                  <a:gd name="T9" fmla="*/ 69 h 262"/>
                  <a:gd name="T10" fmla="*/ 206 w 287"/>
                  <a:gd name="T11" fmla="*/ 241 h 262"/>
                  <a:gd name="T12" fmla="*/ 159 w 287"/>
                  <a:gd name="T13" fmla="*/ 256 h 262"/>
                  <a:gd name="T14" fmla="*/ 159 w 287"/>
                  <a:gd name="T15" fmla="*/ 25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7" h="262">
                    <a:moveTo>
                      <a:pt x="159" y="256"/>
                    </a:moveTo>
                    <a:cubicBezTo>
                      <a:pt x="108" y="262"/>
                      <a:pt x="59" y="238"/>
                      <a:pt x="34" y="193"/>
                    </a:cubicBezTo>
                    <a:cubicBezTo>
                      <a:pt x="0" y="133"/>
                      <a:pt x="21" y="56"/>
                      <a:pt x="81" y="22"/>
                    </a:cubicBezTo>
                    <a:cubicBezTo>
                      <a:pt x="96" y="13"/>
                      <a:pt x="111" y="8"/>
                      <a:pt x="128" y="6"/>
                    </a:cubicBezTo>
                    <a:cubicBezTo>
                      <a:pt x="179" y="0"/>
                      <a:pt x="228" y="24"/>
                      <a:pt x="253" y="69"/>
                    </a:cubicBezTo>
                    <a:cubicBezTo>
                      <a:pt x="287" y="129"/>
                      <a:pt x="266" y="206"/>
                      <a:pt x="206" y="241"/>
                    </a:cubicBezTo>
                    <a:cubicBezTo>
                      <a:pt x="191" y="249"/>
                      <a:pt x="176" y="254"/>
                      <a:pt x="159" y="256"/>
                    </a:cubicBezTo>
                    <a:cubicBezTo>
                      <a:pt x="159" y="256"/>
                      <a:pt x="159" y="256"/>
                      <a:pt x="159" y="256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44"/>
            <p:cNvGrpSpPr>
              <a:grpSpLocks/>
            </p:cNvGrpSpPr>
            <p:nvPr/>
          </p:nvGrpSpPr>
          <p:grpSpPr bwMode="auto">
            <a:xfrm>
              <a:off x="6957622" y="3176813"/>
              <a:ext cx="1335088" cy="1227137"/>
              <a:chOff x="4761088" y="3256171"/>
              <a:chExt cx="1334912" cy="1226442"/>
            </a:xfrm>
          </p:grpSpPr>
          <p:sp>
            <p:nvSpPr>
              <p:cNvPr id="46" name="Freeform 9"/>
              <p:cNvSpPr>
                <a:spLocks/>
              </p:cNvSpPr>
              <p:nvPr/>
            </p:nvSpPr>
            <p:spPr bwMode="auto">
              <a:xfrm>
                <a:off x="4761088" y="3256171"/>
                <a:ext cx="506346" cy="1059849"/>
              </a:xfrm>
              <a:custGeom>
                <a:avLst/>
                <a:gdLst>
                  <a:gd name="T0" fmla="*/ 66 w 134"/>
                  <a:gd name="T1" fmla="*/ 7 h 280"/>
                  <a:gd name="T2" fmla="*/ 0 w 134"/>
                  <a:gd name="T3" fmla="*/ 247 h 280"/>
                  <a:gd name="T4" fmla="*/ 44 w 134"/>
                  <a:gd name="T5" fmla="*/ 280 h 280"/>
                  <a:gd name="T6" fmla="*/ 121 w 134"/>
                  <a:gd name="T7" fmla="*/ 0 h 280"/>
                  <a:gd name="T8" fmla="*/ 66 w 134"/>
                  <a:gd name="T9" fmla="*/ 7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80">
                    <a:moveTo>
                      <a:pt x="66" y="7"/>
                    </a:moveTo>
                    <a:cubicBezTo>
                      <a:pt x="77" y="96"/>
                      <a:pt x="51" y="181"/>
                      <a:pt x="0" y="247"/>
                    </a:cubicBezTo>
                    <a:cubicBezTo>
                      <a:pt x="44" y="280"/>
                      <a:pt x="44" y="280"/>
                      <a:pt x="44" y="280"/>
                    </a:cubicBezTo>
                    <a:cubicBezTo>
                      <a:pt x="104" y="204"/>
                      <a:pt x="134" y="104"/>
                      <a:pt x="121" y="0"/>
                    </a:cubicBezTo>
                    <a:lnTo>
                      <a:pt x="66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" name="Freeform 18"/>
              <p:cNvSpPr>
                <a:spLocks/>
              </p:cNvSpPr>
              <p:nvPr/>
            </p:nvSpPr>
            <p:spPr bwMode="auto">
              <a:xfrm>
                <a:off x="4988071" y="3422764"/>
                <a:ext cx="1058722" cy="961480"/>
              </a:xfrm>
              <a:custGeom>
                <a:avLst/>
                <a:gdLst>
                  <a:gd name="T0" fmla="*/ 155 w 280"/>
                  <a:gd name="T1" fmla="*/ 252 h 254"/>
                  <a:gd name="T2" fmla="*/ 107 w 280"/>
                  <a:gd name="T3" fmla="*/ 248 h 254"/>
                  <a:gd name="T4" fmla="*/ 19 w 280"/>
                  <a:gd name="T5" fmla="*/ 94 h 254"/>
                  <a:gd name="T6" fmla="*/ 125 w 280"/>
                  <a:gd name="T7" fmla="*/ 2 h 254"/>
                  <a:gd name="T8" fmla="*/ 174 w 280"/>
                  <a:gd name="T9" fmla="*/ 6 h 254"/>
                  <a:gd name="T10" fmla="*/ 262 w 280"/>
                  <a:gd name="T11" fmla="*/ 160 h 254"/>
                  <a:gd name="T12" fmla="*/ 156 w 280"/>
                  <a:gd name="T13" fmla="*/ 252 h 254"/>
                  <a:gd name="T14" fmla="*/ 155 w 280"/>
                  <a:gd name="T15" fmla="*/ 25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4">
                    <a:moveTo>
                      <a:pt x="155" y="252"/>
                    </a:moveTo>
                    <a:cubicBezTo>
                      <a:pt x="139" y="254"/>
                      <a:pt x="123" y="253"/>
                      <a:pt x="107" y="248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4"/>
                      <a:pt x="74" y="8"/>
                      <a:pt x="125" y="2"/>
                    </a:cubicBezTo>
                    <a:cubicBezTo>
                      <a:pt x="141" y="0"/>
                      <a:pt x="158" y="1"/>
                      <a:pt x="174" y="6"/>
                    </a:cubicBezTo>
                    <a:cubicBezTo>
                      <a:pt x="240" y="24"/>
                      <a:pt x="280" y="94"/>
                      <a:pt x="262" y="160"/>
                    </a:cubicBezTo>
                    <a:cubicBezTo>
                      <a:pt x="248" y="210"/>
                      <a:pt x="206" y="246"/>
                      <a:pt x="156" y="252"/>
                    </a:cubicBezTo>
                    <a:cubicBezTo>
                      <a:pt x="156" y="252"/>
                      <a:pt x="156" y="252"/>
                      <a:pt x="155" y="2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4942039" y="3329155"/>
                <a:ext cx="1153961" cy="1153458"/>
              </a:xfrm>
              <a:custGeom>
                <a:avLst/>
                <a:gdLst>
                  <a:gd name="T0" fmla="*/ 20 w 305"/>
                  <a:gd name="T1" fmla="*/ 116 h 305"/>
                  <a:gd name="T2" fmla="*/ 116 w 305"/>
                  <a:gd name="T3" fmla="*/ 284 h 305"/>
                  <a:gd name="T4" fmla="*/ 284 w 305"/>
                  <a:gd name="T5" fmla="*/ 188 h 305"/>
                  <a:gd name="T6" fmla="*/ 189 w 305"/>
                  <a:gd name="T7" fmla="*/ 20 h 305"/>
                  <a:gd name="T8" fmla="*/ 20 w 305"/>
                  <a:gd name="T9" fmla="*/ 11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5">
                    <a:moveTo>
                      <a:pt x="20" y="116"/>
                    </a:moveTo>
                    <a:cubicBezTo>
                      <a:pt x="0" y="189"/>
                      <a:pt x="43" y="264"/>
                      <a:pt x="116" y="284"/>
                    </a:cubicBezTo>
                    <a:cubicBezTo>
                      <a:pt x="189" y="305"/>
                      <a:pt x="264" y="261"/>
                      <a:pt x="284" y="188"/>
                    </a:cubicBezTo>
                    <a:cubicBezTo>
                      <a:pt x="305" y="115"/>
                      <a:pt x="262" y="40"/>
                      <a:pt x="189" y="20"/>
                    </a:cubicBezTo>
                    <a:cubicBezTo>
                      <a:pt x="116" y="0"/>
                      <a:pt x="40" y="43"/>
                      <a:pt x="20" y="1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4988071" y="3422764"/>
                <a:ext cx="1020627" cy="961480"/>
              </a:xfrm>
              <a:custGeom>
                <a:avLst/>
                <a:gdLst>
                  <a:gd name="T0" fmla="*/ 156 w 270"/>
                  <a:gd name="T1" fmla="*/ 252 h 254"/>
                  <a:gd name="T2" fmla="*/ 107 w 270"/>
                  <a:gd name="T3" fmla="*/ 248 h 254"/>
                  <a:gd name="T4" fmla="*/ 19 w 270"/>
                  <a:gd name="T5" fmla="*/ 94 h 254"/>
                  <a:gd name="T6" fmla="*/ 125 w 270"/>
                  <a:gd name="T7" fmla="*/ 2 h 254"/>
                  <a:gd name="T8" fmla="*/ 174 w 270"/>
                  <a:gd name="T9" fmla="*/ 6 h 254"/>
                  <a:gd name="T10" fmla="*/ 250 w 270"/>
                  <a:gd name="T11" fmla="*/ 65 h 254"/>
                  <a:gd name="T12" fmla="*/ 262 w 270"/>
                  <a:gd name="T13" fmla="*/ 160 h 254"/>
                  <a:gd name="T14" fmla="*/ 156 w 270"/>
                  <a:gd name="T15" fmla="*/ 252 h 254"/>
                  <a:gd name="T16" fmla="*/ 156 w 270"/>
                  <a:gd name="T17" fmla="*/ 25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0" h="254">
                    <a:moveTo>
                      <a:pt x="156" y="252"/>
                    </a:moveTo>
                    <a:cubicBezTo>
                      <a:pt x="139" y="254"/>
                      <a:pt x="123" y="253"/>
                      <a:pt x="107" y="248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4"/>
                      <a:pt x="74" y="8"/>
                      <a:pt x="125" y="2"/>
                    </a:cubicBezTo>
                    <a:cubicBezTo>
                      <a:pt x="141" y="0"/>
                      <a:pt x="158" y="1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4"/>
                      <a:pt x="270" y="128"/>
                      <a:pt x="262" y="160"/>
                    </a:cubicBezTo>
                    <a:cubicBezTo>
                      <a:pt x="248" y="210"/>
                      <a:pt x="206" y="246"/>
                      <a:pt x="156" y="252"/>
                    </a:cubicBezTo>
                    <a:cubicBezTo>
                      <a:pt x="156" y="252"/>
                      <a:pt x="156" y="252"/>
                      <a:pt x="156" y="25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5611876" y="3794028"/>
                <a:ext cx="125396" cy="793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5611876" y="3832107"/>
                <a:ext cx="125396" cy="634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63"/>
            <p:cNvGrpSpPr>
              <a:grpSpLocks/>
            </p:cNvGrpSpPr>
            <p:nvPr/>
          </p:nvGrpSpPr>
          <p:grpSpPr bwMode="auto">
            <a:xfrm>
              <a:off x="4509697" y="1198788"/>
              <a:ext cx="1327150" cy="1403350"/>
              <a:chOff x="2312545" y="1277667"/>
              <a:chExt cx="1327681" cy="1404332"/>
            </a:xfrm>
          </p:grpSpPr>
          <p:sp>
            <p:nvSpPr>
              <p:cNvPr id="20531" name="Freeform 5"/>
              <p:cNvSpPr>
                <a:spLocks/>
              </p:cNvSpPr>
              <p:nvPr/>
            </p:nvSpPr>
            <p:spPr bwMode="auto">
              <a:xfrm>
                <a:off x="2661097" y="2008035"/>
                <a:ext cx="979129" cy="673964"/>
              </a:xfrm>
              <a:custGeom>
                <a:avLst/>
                <a:gdLst>
                  <a:gd name="T0" fmla="*/ 2147483646 w 259"/>
                  <a:gd name="T1" fmla="*/ 788488658 h 178"/>
                  <a:gd name="T2" fmla="*/ 2147483646 w 259"/>
                  <a:gd name="T3" fmla="*/ 788488658 h 178"/>
                  <a:gd name="T4" fmla="*/ 2147483646 w 259"/>
                  <a:gd name="T5" fmla="*/ 0 h 178"/>
                  <a:gd name="T6" fmla="*/ 2147483646 w 259"/>
                  <a:gd name="T7" fmla="*/ 0 h 178"/>
                  <a:gd name="T8" fmla="*/ 0 w 259"/>
                  <a:gd name="T9" fmla="*/ 2064408527 h 178"/>
                  <a:gd name="T10" fmla="*/ 614537652 w 259"/>
                  <a:gd name="T11" fmla="*/ 2147483646 h 178"/>
                  <a:gd name="T12" fmla="*/ 2147483646 w 259"/>
                  <a:gd name="T13" fmla="*/ 788488658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9" h="178">
                    <a:moveTo>
                      <a:pt x="259" y="55"/>
                    </a:moveTo>
                    <a:cubicBezTo>
                      <a:pt x="259" y="55"/>
                      <a:pt x="259" y="55"/>
                      <a:pt x="259" y="55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148" y="13"/>
                      <a:pt x="59" y="67"/>
                      <a:pt x="0" y="144"/>
                    </a:cubicBezTo>
                    <a:cubicBezTo>
                      <a:pt x="43" y="178"/>
                      <a:pt x="43" y="178"/>
                      <a:pt x="43" y="178"/>
                    </a:cubicBezTo>
                    <a:cubicBezTo>
                      <a:pt x="94" y="112"/>
                      <a:pt x="170" y="66"/>
                      <a:pt x="259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32" name="Freeform 21"/>
              <p:cNvSpPr>
                <a:spLocks/>
              </p:cNvSpPr>
              <p:nvPr/>
            </p:nvSpPr>
            <p:spPr bwMode="auto">
              <a:xfrm>
                <a:off x="2415230" y="1376013"/>
                <a:ext cx="1036980" cy="992145"/>
              </a:xfrm>
              <a:custGeom>
                <a:avLst/>
                <a:gdLst>
                  <a:gd name="T0" fmla="*/ 2091183708 w 274"/>
                  <a:gd name="T1" fmla="*/ 2147483646 h 262"/>
                  <a:gd name="T2" fmla="*/ 300788538 w 274"/>
                  <a:gd name="T3" fmla="*/ 2147483646 h 262"/>
                  <a:gd name="T4" fmla="*/ 128907211 w 274"/>
                  <a:gd name="T5" fmla="*/ 1405316590 h 262"/>
                  <a:gd name="T6" fmla="*/ 973977788 w 274"/>
                  <a:gd name="T7" fmla="*/ 301138728 h 262"/>
                  <a:gd name="T8" fmla="*/ 1647167038 w 274"/>
                  <a:gd name="T9" fmla="*/ 86040178 h 262"/>
                  <a:gd name="T10" fmla="*/ 2147483646 w 274"/>
                  <a:gd name="T11" fmla="*/ 989456363 h 262"/>
                  <a:gd name="T12" fmla="*/ 2147483646 w 274"/>
                  <a:gd name="T13" fmla="*/ 2147483646 h 262"/>
                  <a:gd name="T14" fmla="*/ 2091183708 w 274"/>
                  <a:gd name="T15" fmla="*/ 2147483646 h 262"/>
                  <a:gd name="T16" fmla="*/ 2091183708 w 274"/>
                  <a:gd name="T17" fmla="*/ 2147483646 h 2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4" h="262">
                    <a:moveTo>
                      <a:pt x="146" y="256"/>
                    </a:moveTo>
                    <a:cubicBezTo>
                      <a:pt x="95" y="262"/>
                      <a:pt x="46" y="238"/>
                      <a:pt x="21" y="193"/>
                    </a:cubicBezTo>
                    <a:cubicBezTo>
                      <a:pt x="4" y="164"/>
                      <a:pt x="0" y="130"/>
                      <a:pt x="9" y="98"/>
                    </a:cubicBezTo>
                    <a:cubicBezTo>
                      <a:pt x="18" y="65"/>
                      <a:pt x="39" y="38"/>
                      <a:pt x="68" y="21"/>
                    </a:cubicBezTo>
                    <a:cubicBezTo>
                      <a:pt x="82" y="13"/>
                      <a:pt x="98" y="8"/>
                      <a:pt x="115" y="6"/>
                    </a:cubicBezTo>
                    <a:cubicBezTo>
                      <a:pt x="165" y="0"/>
                      <a:pt x="214" y="24"/>
                      <a:pt x="240" y="69"/>
                    </a:cubicBezTo>
                    <a:cubicBezTo>
                      <a:pt x="274" y="129"/>
                      <a:pt x="253" y="206"/>
                      <a:pt x="192" y="240"/>
                    </a:cubicBezTo>
                    <a:cubicBezTo>
                      <a:pt x="178" y="249"/>
                      <a:pt x="162" y="254"/>
                      <a:pt x="146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33" name="Freeform 34"/>
              <p:cNvSpPr>
                <a:spLocks/>
              </p:cNvSpPr>
              <p:nvPr/>
            </p:nvSpPr>
            <p:spPr bwMode="auto">
              <a:xfrm>
                <a:off x="2312545" y="1277667"/>
                <a:ext cx="1188838" cy="1188838"/>
              </a:xfrm>
              <a:custGeom>
                <a:avLst/>
                <a:gdLst>
                  <a:gd name="T0" fmla="*/ 1275782191 w 314"/>
                  <a:gd name="T1" fmla="*/ 544714970 h 314"/>
                  <a:gd name="T2" fmla="*/ 544714970 w 314"/>
                  <a:gd name="T3" fmla="*/ 2147483646 h 314"/>
                  <a:gd name="T4" fmla="*/ 2147483646 w 314"/>
                  <a:gd name="T5" fmla="*/ 2147483646 h 314"/>
                  <a:gd name="T6" fmla="*/ 2147483646 w 314"/>
                  <a:gd name="T7" fmla="*/ 1275782191 h 314"/>
                  <a:gd name="T8" fmla="*/ 1275782191 w 314"/>
                  <a:gd name="T9" fmla="*/ 544714970 h 3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4" h="314">
                    <a:moveTo>
                      <a:pt x="89" y="38"/>
                    </a:moveTo>
                    <a:cubicBezTo>
                      <a:pt x="24" y="75"/>
                      <a:pt x="0" y="159"/>
                      <a:pt x="38" y="225"/>
                    </a:cubicBezTo>
                    <a:cubicBezTo>
                      <a:pt x="75" y="291"/>
                      <a:pt x="159" y="314"/>
                      <a:pt x="225" y="276"/>
                    </a:cubicBezTo>
                    <a:cubicBezTo>
                      <a:pt x="291" y="239"/>
                      <a:pt x="314" y="155"/>
                      <a:pt x="277" y="89"/>
                    </a:cubicBezTo>
                    <a:cubicBezTo>
                      <a:pt x="239" y="23"/>
                      <a:pt x="155" y="0"/>
                      <a:pt x="89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Freeform 35"/>
              <p:cNvSpPr>
                <a:spLocks/>
              </p:cNvSpPr>
              <p:nvPr/>
            </p:nvSpPr>
            <p:spPr bwMode="auto">
              <a:xfrm>
                <a:off x="2361778" y="1376161"/>
                <a:ext cx="1091048" cy="991293"/>
              </a:xfrm>
              <a:custGeom>
                <a:avLst/>
                <a:gdLst>
                  <a:gd name="T0" fmla="*/ 160 w 288"/>
                  <a:gd name="T1" fmla="*/ 256 h 262"/>
                  <a:gd name="T2" fmla="*/ 35 w 288"/>
                  <a:gd name="T3" fmla="*/ 193 h 262"/>
                  <a:gd name="T4" fmla="*/ 82 w 288"/>
                  <a:gd name="T5" fmla="*/ 21 h 262"/>
                  <a:gd name="T6" fmla="*/ 128 w 288"/>
                  <a:gd name="T7" fmla="*/ 6 h 262"/>
                  <a:gd name="T8" fmla="*/ 254 w 288"/>
                  <a:gd name="T9" fmla="*/ 69 h 262"/>
                  <a:gd name="T10" fmla="*/ 206 w 288"/>
                  <a:gd name="T11" fmla="*/ 240 h 262"/>
                  <a:gd name="T12" fmla="*/ 160 w 288"/>
                  <a:gd name="T13" fmla="*/ 25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262">
                    <a:moveTo>
                      <a:pt x="160" y="256"/>
                    </a:moveTo>
                    <a:cubicBezTo>
                      <a:pt x="109" y="262"/>
                      <a:pt x="60" y="238"/>
                      <a:pt x="35" y="193"/>
                    </a:cubicBezTo>
                    <a:cubicBezTo>
                      <a:pt x="0" y="133"/>
                      <a:pt x="22" y="56"/>
                      <a:pt x="82" y="21"/>
                    </a:cubicBezTo>
                    <a:cubicBezTo>
                      <a:pt x="96" y="13"/>
                      <a:pt x="112" y="8"/>
                      <a:pt x="128" y="6"/>
                    </a:cubicBezTo>
                    <a:cubicBezTo>
                      <a:pt x="179" y="0"/>
                      <a:pt x="228" y="24"/>
                      <a:pt x="254" y="69"/>
                    </a:cubicBezTo>
                    <a:cubicBezTo>
                      <a:pt x="288" y="129"/>
                      <a:pt x="267" y="206"/>
                      <a:pt x="206" y="240"/>
                    </a:cubicBezTo>
                    <a:cubicBezTo>
                      <a:pt x="192" y="249"/>
                      <a:pt x="176" y="254"/>
                      <a:pt x="160" y="256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71"/>
            <p:cNvGrpSpPr>
              <a:grpSpLocks/>
            </p:cNvGrpSpPr>
            <p:nvPr/>
          </p:nvGrpSpPr>
          <p:grpSpPr bwMode="auto">
            <a:xfrm>
              <a:off x="3685785" y="2295750"/>
              <a:ext cx="1335087" cy="1236663"/>
              <a:chOff x="1488168" y="2375389"/>
              <a:chExt cx="1334911" cy="1236565"/>
            </a:xfrm>
          </p:grpSpPr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2316734" y="2553175"/>
                <a:ext cx="506345" cy="1058779"/>
              </a:xfrm>
              <a:custGeom>
                <a:avLst/>
                <a:gdLst>
                  <a:gd name="T0" fmla="*/ 68 w 134"/>
                  <a:gd name="T1" fmla="*/ 273 h 280"/>
                  <a:gd name="T2" fmla="*/ 134 w 134"/>
                  <a:gd name="T3" fmla="*/ 34 h 280"/>
                  <a:gd name="T4" fmla="*/ 91 w 134"/>
                  <a:gd name="T5" fmla="*/ 0 h 280"/>
                  <a:gd name="T6" fmla="*/ 13 w 134"/>
                  <a:gd name="T7" fmla="*/ 280 h 280"/>
                  <a:gd name="T8" fmla="*/ 68 w 134"/>
                  <a:gd name="T9" fmla="*/ 273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80">
                    <a:moveTo>
                      <a:pt x="68" y="273"/>
                    </a:moveTo>
                    <a:cubicBezTo>
                      <a:pt x="57" y="184"/>
                      <a:pt x="83" y="99"/>
                      <a:pt x="134" y="3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31" y="77"/>
                      <a:pt x="0" y="176"/>
                      <a:pt x="13" y="280"/>
                    </a:cubicBezTo>
                    <a:cubicBezTo>
                      <a:pt x="68" y="273"/>
                      <a:pt x="68" y="273"/>
                      <a:pt x="68" y="2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Freeform 19"/>
              <p:cNvSpPr>
                <a:spLocks/>
              </p:cNvSpPr>
              <p:nvPr/>
            </p:nvSpPr>
            <p:spPr bwMode="auto">
              <a:xfrm>
                <a:off x="1537374" y="2473806"/>
                <a:ext cx="1058723" cy="960362"/>
              </a:xfrm>
              <a:custGeom>
                <a:avLst/>
                <a:gdLst>
                  <a:gd name="T0" fmla="*/ 155 w 280"/>
                  <a:gd name="T1" fmla="*/ 252 h 254"/>
                  <a:gd name="T2" fmla="*/ 106 w 280"/>
                  <a:gd name="T3" fmla="*/ 248 h 254"/>
                  <a:gd name="T4" fmla="*/ 18 w 280"/>
                  <a:gd name="T5" fmla="*/ 93 h 254"/>
                  <a:gd name="T6" fmla="*/ 124 w 280"/>
                  <a:gd name="T7" fmla="*/ 2 h 254"/>
                  <a:gd name="T8" fmla="*/ 173 w 280"/>
                  <a:gd name="T9" fmla="*/ 5 h 254"/>
                  <a:gd name="T10" fmla="*/ 261 w 280"/>
                  <a:gd name="T11" fmla="*/ 160 h 254"/>
                  <a:gd name="T12" fmla="*/ 155 w 280"/>
                  <a:gd name="T13" fmla="*/ 252 h 254"/>
                  <a:gd name="T14" fmla="*/ 155 w 280"/>
                  <a:gd name="T15" fmla="*/ 25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4">
                    <a:moveTo>
                      <a:pt x="155" y="252"/>
                    </a:moveTo>
                    <a:cubicBezTo>
                      <a:pt x="139" y="254"/>
                      <a:pt x="122" y="253"/>
                      <a:pt x="106" y="248"/>
                    </a:cubicBezTo>
                    <a:cubicBezTo>
                      <a:pt x="39" y="230"/>
                      <a:pt x="0" y="160"/>
                      <a:pt x="18" y="93"/>
                    </a:cubicBezTo>
                    <a:cubicBezTo>
                      <a:pt x="32" y="44"/>
                      <a:pt x="74" y="8"/>
                      <a:pt x="124" y="2"/>
                    </a:cubicBezTo>
                    <a:cubicBezTo>
                      <a:pt x="141" y="0"/>
                      <a:pt x="157" y="1"/>
                      <a:pt x="173" y="5"/>
                    </a:cubicBezTo>
                    <a:cubicBezTo>
                      <a:pt x="240" y="24"/>
                      <a:pt x="280" y="93"/>
                      <a:pt x="261" y="160"/>
                    </a:cubicBezTo>
                    <a:cubicBezTo>
                      <a:pt x="248" y="209"/>
                      <a:pt x="206" y="245"/>
                      <a:pt x="155" y="252"/>
                    </a:cubicBezTo>
                    <a:cubicBezTo>
                      <a:pt x="155" y="252"/>
                      <a:pt x="155" y="252"/>
                      <a:pt x="155" y="2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Freeform 30"/>
              <p:cNvSpPr>
                <a:spLocks/>
              </p:cNvSpPr>
              <p:nvPr/>
            </p:nvSpPr>
            <p:spPr bwMode="auto">
              <a:xfrm>
                <a:off x="1488168" y="2375389"/>
                <a:ext cx="1153960" cy="1154022"/>
              </a:xfrm>
              <a:custGeom>
                <a:avLst/>
                <a:gdLst>
                  <a:gd name="T0" fmla="*/ 20 w 305"/>
                  <a:gd name="T1" fmla="*/ 116 h 305"/>
                  <a:gd name="T2" fmla="*/ 116 w 305"/>
                  <a:gd name="T3" fmla="*/ 285 h 305"/>
                  <a:gd name="T4" fmla="*/ 285 w 305"/>
                  <a:gd name="T5" fmla="*/ 189 h 305"/>
                  <a:gd name="T6" fmla="*/ 189 w 305"/>
                  <a:gd name="T7" fmla="*/ 20 h 305"/>
                  <a:gd name="T8" fmla="*/ 20 w 305"/>
                  <a:gd name="T9" fmla="*/ 11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5">
                    <a:moveTo>
                      <a:pt x="20" y="116"/>
                    </a:moveTo>
                    <a:cubicBezTo>
                      <a:pt x="0" y="189"/>
                      <a:pt x="43" y="265"/>
                      <a:pt x="116" y="285"/>
                    </a:cubicBezTo>
                    <a:cubicBezTo>
                      <a:pt x="189" y="305"/>
                      <a:pt x="265" y="262"/>
                      <a:pt x="285" y="189"/>
                    </a:cubicBezTo>
                    <a:cubicBezTo>
                      <a:pt x="305" y="116"/>
                      <a:pt x="262" y="40"/>
                      <a:pt x="189" y="20"/>
                    </a:cubicBezTo>
                    <a:cubicBezTo>
                      <a:pt x="116" y="0"/>
                      <a:pt x="41" y="43"/>
                      <a:pt x="20" y="1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Freeform 31"/>
              <p:cNvSpPr>
                <a:spLocks/>
              </p:cNvSpPr>
              <p:nvPr/>
            </p:nvSpPr>
            <p:spPr bwMode="auto">
              <a:xfrm>
                <a:off x="1537374" y="2473806"/>
                <a:ext cx="1020628" cy="960362"/>
              </a:xfrm>
              <a:custGeom>
                <a:avLst/>
                <a:gdLst>
                  <a:gd name="T0" fmla="*/ 155 w 270"/>
                  <a:gd name="T1" fmla="*/ 252 h 254"/>
                  <a:gd name="T2" fmla="*/ 106 w 270"/>
                  <a:gd name="T3" fmla="*/ 248 h 254"/>
                  <a:gd name="T4" fmla="*/ 18 w 270"/>
                  <a:gd name="T5" fmla="*/ 93 h 254"/>
                  <a:gd name="T6" fmla="*/ 124 w 270"/>
                  <a:gd name="T7" fmla="*/ 2 h 254"/>
                  <a:gd name="T8" fmla="*/ 173 w 270"/>
                  <a:gd name="T9" fmla="*/ 5 h 254"/>
                  <a:gd name="T10" fmla="*/ 249 w 270"/>
                  <a:gd name="T11" fmla="*/ 65 h 254"/>
                  <a:gd name="T12" fmla="*/ 261 w 270"/>
                  <a:gd name="T13" fmla="*/ 160 h 254"/>
                  <a:gd name="T14" fmla="*/ 155 w 270"/>
                  <a:gd name="T15" fmla="*/ 252 h 254"/>
                  <a:gd name="T16" fmla="*/ 155 w 270"/>
                  <a:gd name="T17" fmla="*/ 25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0" h="254">
                    <a:moveTo>
                      <a:pt x="155" y="252"/>
                    </a:moveTo>
                    <a:cubicBezTo>
                      <a:pt x="139" y="254"/>
                      <a:pt x="122" y="253"/>
                      <a:pt x="106" y="248"/>
                    </a:cubicBezTo>
                    <a:cubicBezTo>
                      <a:pt x="39" y="230"/>
                      <a:pt x="0" y="160"/>
                      <a:pt x="18" y="93"/>
                    </a:cubicBezTo>
                    <a:cubicBezTo>
                      <a:pt x="32" y="44"/>
                      <a:pt x="74" y="8"/>
                      <a:pt x="124" y="2"/>
                    </a:cubicBezTo>
                    <a:cubicBezTo>
                      <a:pt x="141" y="0"/>
                      <a:pt x="157" y="1"/>
                      <a:pt x="173" y="5"/>
                    </a:cubicBezTo>
                    <a:cubicBezTo>
                      <a:pt x="206" y="14"/>
                      <a:pt x="233" y="35"/>
                      <a:pt x="249" y="65"/>
                    </a:cubicBezTo>
                    <a:cubicBezTo>
                      <a:pt x="266" y="94"/>
                      <a:pt x="270" y="128"/>
                      <a:pt x="261" y="160"/>
                    </a:cubicBezTo>
                    <a:cubicBezTo>
                      <a:pt x="248" y="209"/>
                      <a:pt x="206" y="245"/>
                      <a:pt x="155" y="252"/>
                    </a:cubicBezTo>
                    <a:cubicBezTo>
                      <a:pt x="155" y="252"/>
                      <a:pt x="155" y="252"/>
                      <a:pt x="155" y="25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79"/>
            <p:cNvGrpSpPr>
              <a:grpSpLocks/>
            </p:cNvGrpSpPr>
            <p:nvPr/>
          </p:nvGrpSpPr>
          <p:grpSpPr bwMode="auto">
            <a:xfrm>
              <a:off x="5811447" y="1047975"/>
              <a:ext cx="1228725" cy="1339850"/>
              <a:chOff x="3614192" y="1127253"/>
              <a:chExt cx="1229333" cy="1339252"/>
            </a:xfrm>
          </p:grpSpPr>
          <p:sp>
            <p:nvSpPr>
              <p:cNvPr id="81" name="Freeform 6"/>
              <p:cNvSpPr>
                <a:spLocks/>
              </p:cNvSpPr>
              <p:nvPr/>
            </p:nvSpPr>
            <p:spPr bwMode="auto">
              <a:xfrm>
                <a:off x="3614192" y="1958732"/>
                <a:ext cx="1059387" cy="507773"/>
              </a:xfrm>
              <a:custGeom>
                <a:avLst/>
                <a:gdLst>
                  <a:gd name="T0" fmla="*/ 247 w 280"/>
                  <a:gd name="T1" fmla="*/ 134 h 134"/>
                  <a:gd name="T2" fmla="*/ 280 w 280"/>
                  <a:gd name="T3" fmla="*/ 90 h 134"/>
                  <a:gd name="T4" fmla="*/ 0 w 280"/>
                  <a:gd name="T5" fmla="*/ 13 h 134"/>
                  <a:gd name="T6" fmla="*/ 7 w 280"/>
                  <a:gd name="T7" fmla="*/ 68 h 134"/>
                  <a:gd name="T8" fmla="*/ 247 w 280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34">
                    <a:moveTo>
                      <a:pt x="247" y="134"/>
                    </a:moveTo>
                    <a:cubicBezTo>
                      <a:pt x="280" y="90"/>
                      <a:pt x="280" y="90"/>
                      <a:pt x="280" y="90"/>
                    </a:cubicBezTo>
                    <a:cubicBezTo>
                      <a:pt x="204" y="31"/>
                      <a:pt x="104" y="0"/>
                      <a:pt x="0" y="13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96" y="57"/>
                      <a:pt x="181" y="83"/>
                      <a:pt x="247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3688842" y="1127253"/>
                <a:ext cx="1154683" cy="1153598"/>
              </a:xfrm>
              <a:custGeom>
                <a:avLst/>
                <a:gdLst>
                  <a:gd name="T0" fmla="*/ 116 w 305"/>
                  <a:gd name="T1" fmla="*/ 285 h 305"/>
                  <a:gd name="T2" fmla="*/ 285 w 305"/>
                  <a:gd name="T3" fmla="*/ 189 h 305"/>
                  <a:gd name="T4" fmla="*/ 189 w 305"/>
                  <a:gd name="T5" fmla="*/ 20 h 305"/>
                  <a:gd name="T6" fmla="*/ 20 w 305"/>
                  <a:gd name="T7" fmla="*/ 116 h 305"/>
                  <a:gd name="T8" fmla="*/ 116 w 305"/>
                  <a:gd name="T9" fmla="*/ 28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5">
                    <a:moveTo>
                      <a:pt x="116" y="285"/>
                    </a:moveTo>
                    <a:cubicBezTo>
                      <a:pt x="189" y="305"/>
                      <a:pt x="265" y="262"/>
                      <a:pt x="285" y="189"/>
                    </a:cubicBezTo>
                    <a:cubicBezTo>
                      <a:pt x="305" y="116"/>
                      <a:pt x="262" y="40"/>
                      <a:pt x="189" y="20"/>
                    </a:cubicBezTo>
                    <a:cubicBezTo>
                      <a:pt x="116" y="0"/>
                      <a:pt x="40" y="43"/>
                      <a:pt x="20" y="116"/>
                    </a:cubicBezTo>
                    <a:cubicBezTo>
                      <a:pt x="0" y="189"/>
                      <a:pt x="43" y="264"/>
                      <a:pt x="116" y="2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3773021" y="1220874"/>
                <a:ext cx="987914" cy="961596"/>
              </a:xfrm>
              <a:custGeom>
                <a:avLst/>
                <a:gdLst>
                  <a:gd name="T0" fmla="*/ 146 w 261"/>
                  <a:gd name="T1" fmla="*/ 252 h 254"/>
                  <a:gd name="T2" fmla="*/ 97 w 261"/>
                  <a:gd name="T3" fmla="*/ 249 h 254"/>
                  <a:gd name="T4" fmla="*/ 21 w 261"/>
                  <a:gd name="T5" fmla="*/ 189 h 254"/>
                  <a:gd name="T6" fmla="*/ 9 w 261"/>
                  <a:gd name="T7" fmla="*/ 94 h 254"/>
                  <a:gd name="T8" fmla="*/ 115 w 261"/>
                  <a:gd name="T9" fmla="*/ 2 h 254"/>
                  <a:gd name="T10" fmla="*/ 164 w 261"/>
                  <a:gd name="T11" fmla="*/ 6 h 254"/>
                  <a:gd name="T12" fmla="*/ 240 w 261"/>
                  <a:gd name="T13" fmla="*/ 65 h 254"/>
                  <a:gd name="T14" fmla="*/ 252 w 261"/>
                  <a:gd name="T15" fmla="*/ 161 h 254"/>
                  <a:gd name="T16" fmla="*/ 146 w 261"/>
                  <a:gd name="T17" fmla="*/ 252 h 254"/>
                  <a:gd name="T18" fmla="*/ 146 w 261"/>
                  <a:gd name="T19" fmla="*/ 25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254">
                    <a:moveTo>
                      <a:pt x="146" y="252"/>
                    </a:moveTo>
                    <a:cubicBezTo>
                      <a:pt x="130" y="254"/>
                      <a:pt x="113" y="253"/>
                      <a:pt x="97" y="249"/>
                    </a:cubicBezTo>
                    <a:cubicBezTo>
                      <a:pt x="65" y="240"/>
                      <a:pt x="38" y="219"/>
                      <a:pt x="21" y="189"/>
                    </a:cubicBezTo>
                    <a:cubicBezTo>
                      <a:pt x="5" y="160"/>
                      <a:pt x="0" y="126"/>
                      <a:pt x="9" y="94"/>
                    </a:cubicBezTo>
                    <a:cubicBezTo>
                      <a:pt x="23" y="44"/>
                      <a:pt x="64" y="9"/>
                      <a:pt x="115" y="2"/>
                    </a:cubicBezTo>
                    <a:cubicBezTo>
                      <a:pt x="132" y="0"/>
                      <a:pt x="148" y="1"/>
                      <a:pt x="164" y="6"/>
                    </a:cubicBezTo>
                    <a:cubicBezTo>
                      <a:pt x="196" y="15"/>
                      <a:pt x="223" y="36"/>
                      <a:pt x="240" y="65"/>
                    </a:cubicBezTo>
                    <a:cubicBezTo>
                      <a:pt x="257" y="94"/>
                      <a:pt x="261" y="128"/>
                      <a:pt x="252" y="161"/>
                    </a:cubicBezTo>
                    <a:cubicBezTo>
                      <a:pt x="238" y="210"/>
                      <a:pt x="197" y="246"/>
                      <a:pt x="146" y="252"/>
                    </a:cubicBezTo>
                    <a:cubicBezTo>
                      <a:pt x="146" y="252"/>
                      <a:pt x="146" y="252"/>
                      <a:pt x="146" y="25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730360" y="2095725"/>
              <a:ext cx="2519362" cy="2519363"/>
              <a:chOff x="4579938" y="1803625"/>
              <a:chExt cx="2519362" cy="2519363"/>
            </a:xfrm>
          </p:grpSpPr>
          <p:grpSp>
            <p:nvGrpSpPr>
              <p:cNvPr id="2" name="组合 11"/>
              <p:cNvGrpSpPr>
                <a:grpSpLocks/>
              </p:cNvGrpSpPr>
              <p:nvPr/>
            </p:nvGrpSpPr>
            <p:grpSpPr bwMode="auto">
              <a:xfrm>
                <a:off x="4579938" y="1803625"/>
                <a:ext cx="2519362" cy="2519363"/>
                <a:chOff x="2532379" y="2174357"/>
                <a:chExt cx="2519411" cy="2519411"/>
              </a:xfrm>
            </p:grpSpPr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2532379" y="2174357"/>
                  <a:ext cx="2519411" cy="2519411"/>
                </a:xfrm>
                <a:custGeom>
                  <a:avLst/>
                  <a:gdLst>
                    <a:gd name="T0" fmla="*/ 533 w 666"/>
                    <a:gd name="T1" fmla="*/ 77 h 666"/>
                    <a:gd name="T2" fmla="*/ 293 w 666"/>
                    <a:gd name="T3" fmla="*/ 11 h 666"/>
                    <a:gd name="T4" fmla="*/ 293 w 666"/>
                    <a:gd name="T5" fmla="*/ 11 h 666"/>
                    <a:gd name="T6" fmla="*/ 77 w 666"/>
                    <a:gd name="T7" fmla="*/ 134 h 666"/>
                    <a:gd name="T8" fmla="*/ 11 w 666"/>
                    <a:gd name="T9" fmla="*/ 373 h 666"/>
                    <a:gd name="T10" fmla="*/ 11 w 666"/>
                    <a:gd name="T11" fmla="*/ 373 h 666"/>
                    <a:gd name="T12" fmla="*/ 134 w 666"/>
                    <a:gd name="T13" fmla="*/ 589 h 666"/>
                    <a:gd name="T14" fmla="*/ 373 w 666"/>
                    <a:gd name="T15" fmla="*/ 655 h 666"/>
                    <a:gd name="T16" fmla="*/ 373 w 666"/>
                    <a:gd name="T17" fmla="*/ 655 h 666"/>
                    <a:gd name="T18" fmla="*/ 589 w 666"/>
                    <a:gd name="T19" fmla="*/ 533 h 666"/>
                    <a:gd name="T20" fmla="*/ 655 w 666"/>
                    <a:gd name="T21" fmla="*/ 293 h 666"/>
                    <a:gd name="T22" fmla="*/ 655 w 666"/>
                    <a:gd name="T23" fmla="*/ 293 h 666"/>
                    <a:gd name="T24" fmla="*/ 533 w 666"/>
                    <a:gd name="T25" fmla="*/ 77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6" h="666">
                      <a:moveTo>
                        <a:pt x="533" y="77"/>
                      </a:moveTo>
                      <a:cubicBezTo>
                        <a:pt x="467" y="26"/>
                        <a:pt x="382" y="0"/>
                        <a:pt x="293" y="11"/>
                      </a:cubicBezTo>
                      <a:cubicBezTo>
                        <a:pt x="293" y="11"/>
                        <a:pt x="293" y="11"/>
                        <a:pt x="293" y="11"/>
                      </a:cubicBezTo>
                      <a:cubicBezTo>
                        <a:pt x="204" y="22"/>
                        <a:pt x="128" y="68"/>
                        <a:pt x="77" y="134"/>
                      </a:cubicBezTo>
                      <a:cubicBezTo>
                        <a:pt x="26" y="199"/>
                        <a:pt x="0" y="284"/>
                        <a:pt x="11" y="373"/>
                      </a:cubicBezTo>
                      <a:cubicBezTo>
                        <a:pt x="11" y="373"/>
                        <a:pt x="11" y="373"/>
                        <a:pt x="11" y="373"/>
                      </a:cubicBezTo>
                      <a:cubicBezTo>
                        <a:pt x="22" y="462"/>
                        <a:pt x="68" y="538"/>
                        <a:pt x="134" y="589"/>
                      </a:cubicBezTo>
                      <a:cubicBezTo>
                        <a:pt x="199" y="640"/>
                        <a:pt x="284" y="666"/>
                        <a:pt x="373" y="655"/>
                      </a:cubicBezTo>
                      <a:cubicBezTo>
                        <a:pt x="373" y="655"/>
                        <a:pt x="373" y="655"/>
                        <a:pt x="373" y="655"/>
                      </a:cubicBezTo>
                      <a:cubicBezTo>
                        <a:pt x="462" y="644"/>
                        <a:pt x="538" y="598"/>
                        <a:pt x="589" y="533"/>
                      </a:cubicBezTo>
                      <a:cubicBezTo>
                        <a:pt x="640" y="467"/>
                        <a:pt x="666" y="382"/>
                        <a:pt x="655" y="293"/>
                      </a:cubicBezTo>
                      <a:cubicBezTo>
                        <a:pt x="655" y="293"/>
                        <a:pt x="655" y="293"/>
                        <a:pt x="655" y="293"/>
                      </a:cubicBezTo>
                      <a:cubicBezTo>
                        <a:pt x="644" y="204"/>
                        <a:pt x="598" y="128"/>
                        <a:pt x="533" y="7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39"/>
                <p:cNvSpPr>
                  <a:spLocks noEditPoints="1"/>
                </p:cNvSpPr>
                <p:nvPr/>
              </p:nvSpPr>
              <p:spPr bwMode="auto">
                <a:xfrm>
                  <a:off x="3708739" y="2942722"/>
                  <a:ext cx="166691" cy="163516"/>
                </a:xfrm>
                <a:custGeom>
                  <a:avLst/>
                  <a:gdLst>
                    <a:gd name="T0" fmla="*/ 0 w 44"/>
                    <a:gd name="T1" fmla="*/ 21 h 43"/>
                    <a:gd name="T2" fmla="*/ 22 w 44"/>
                    <a:gd name="T3" fmla="*/ 43 h 43"/>
                    <a:gd name="T4" fmla="*/ 44 w 44"/>
                    <a:gd name="T5" fmla="*/ 21 h 43"/>
                    <a:gd name="T6" fmla="*/ 22 w 44"/>
                    <a:gd name="T7" fmla="*/ 0 h 43"/>
                    <a:gd name="T8" fmla="*/ 0 w 44"/>
                    <a:gd name="T9" fmla="*/ 21 h 43"/>
                    <a:gd name="T10" fmla="*/ 22 w 44"/>
                    <a:gd name="T11" fmla="*/ 36 h 43"/>
                    <a:gd name="T12" fmla="*/ 7 w 44"/>
                    <a:gd name="T13" fmla="*/ 21 h 43"/>
                    <a:gd name="T14" fmla="*/ 22 w 44"/>
                    <a:gd name="T15" fmla="*/ 7 h 43"/>
                    <a:gd name="T16" fmla="*/ 37 w 44"/>
                    <a:gd name="T17" fmla="*/ 21 h 43"/>
                    <a:gd name="T18" fmla="*/ 22 w 44"/>
                    <a:gd name="T19" fmla="*/ 36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3">
                      <a:moveTo>
                        <a:pt x="0" y="21"/>
                      </a:moveTo>
                      <a:cubicBezTo>
                        <a:pt x="0" y="33"/>
                        <a:pt x="10" y="43"/>
                        <a:pt x="22" y="43"/>
                      </a:cubicBezTo>
                      <a:cubicBezTo>
                        <a:pt x="34" y="43"/>
                        <a:pt x="44" y="33"/>
                        <a:pt x="44" y="21"/>
                      </a:cubicBezTo>
                      <a:cubicBezTo>
                        <a:pt x="44" y="9"/>
                        <a:pt x="34" y="0"/>
                        <a:pt x="22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lose/>
                      <a:moveTo>
                        <a:pt x="22" y="36"/>
                      </a:moveTo>
                      <a:cubicBezTo>
                        <a:pt x="14" y="36"/>
                        <a:pt x="7" y="29"/>
                        <a:pt x="7" y="21"/>
                      </a:cubicBezTo>
                      <a:cubicBezTo>
                        <a:pt x="7" y="13"/>
                        <a:pt x="14" y="7"/>
                        <a:pt x="22" y="7"/>
                      </a:cubicBezTo>
                      <a:cubicBezTo>
                        <a:pt x="30" y="7"/>
                        <a:pt x="37" y="13"/>
                        <a:pt x="37" y="21"/>
                      </a:cubicBezTo>
                      <a:cubicBezTo>
                        <a:pt x="37" y="29"/>
                        <a:pt x="30" y="36"/>
                        <a:pt x="22" y="3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980201" y="2430558"/>
                <a:ext cx="2021919" cy="126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accent6">
                        <a:lumMod val="10000"/>
                      </a:schemeClr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主要安全措施</a:t>
                </a:r>
              </a:p>
            </p:txBody>
          </p:sp>
        </p:grpSp>
      </p:grpSp>
      <p:sp>
        <p:nvSpPr>
          <p:cNvPr id="69" name="文本框 110"/>
          <p:cNvSpPr txBox="1"/>
          <p:nvPr/>
        </p:nvSpPr>
        <p:spPr bwMode="auto">
          <a:xfrm>
            <a:off x="1990725" y="4044635"/>
            <a:ext cx="1725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机器学习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70" name="文本框 111"/>
          <p:cNvSpPr txBox="1"/>
          <p:nvPr/>
        </p:nvSpPr>
        <p:spPr bwMode="auto">
          <a:xfrm>
            <a:off x="296481" y="4518352"/>
            <a:ext cx="376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根据访问历史，智能调整数据库中储存的用户信息，访问次数越多识别越精准，一般情况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下无需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再次录入。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文本框 110"/>
          <p:cNvSpPr txBox="1"/>
          <p:nvPr/>
        </p:nvSpPr>
        <p:spPr bwMode="auto">
          <a:xfrm>
            <a:off x="2155773" y="1355467"/>
            <a:ext cx="186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综合验证</a:t>
            </a:r>
          </a:p>
        </p:txBody>
      </p:sp>
      <p:sp>
        <p:nvSpPr>
          <p:cNvPr id="85" name="文本框 111"/>
          <p:cNvSpPr txBox="1"/>
          <p:nvPr/>
        </p:nvSpPr>
        <p:spPr bwMode="auto">
          <a:xfrm>
            <a:off x="190511" y="1831865"/>
            <a:ext cx="4080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门禁识别不单单依靠容貌评判，系统会综合外貌特征、用户访问时间习惯、进出方向、管理员设置的单位作息等进行综合判断。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文本框 110"/>
          <p:cNvSpPr txBox="1"/>
          <p:nvPr/>
        </p:nvSpPr>
        <p:spPr bwMode="auto">
          <a:xfrm>
            <a:off x="4667201" y="5430735"/>
            <a:ext cx="200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动态二维码</a:t>
            </a:r>
          </a:p>
        </p:txBody>
      </p:sp>
      <p:sp>
        <p:nvSpPr>
          <p:cNvPr id="88" name="文本框 111"/>
          <p:cNvSpPr txBox="1"/>
          <p:nvPr/>
        </p:nvSpPr>
        <p:spPr bwMode="auto">
          <a:xfrm>
            <a:off x="3849346" y="5973786"/>
            <a:ext cx="4278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涉及二维码操作均为动态码，受限于设备、空间与时间，复制给他人使用会被系统拒绝。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110"/>
          <p:cNvSpPr txBox="1"/>
          <p:nvPr/>
        </p:nvSpPr>
        <p:spPr bwMode="auto">
          <a:xfrm>
            <a:off x="7908103" y="3854670"/>
            <a:ext cx="2807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多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方式活体检测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90" name="文本框 111"/>
          <p:cNvSpPr txBox="1"/>
          <p:nvPr/>
        </p:nvSpPr>
        <p:spPr bwMode="auto">
          <a:xfrm>
            <a:off x="7908103" y="4349965"/>
            <a:ext cx="3873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在启用严格模式下系统会二次检测摄像头内容，防止试图使用照片、视频等通过检测。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文本框 9"/>
          <p:cNvSpPr txBox="1"/>
          <p:nvPr/>
        </p:nvSpPr>
        <p:spPr bwMode="auto">
          <a:xfrm>
            <a:off x="7879982" y="116691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异常处理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94" name="文本框 86"/>
          <p:cNvSpPr txBox="1"/>
          <p:nvPr/>
        </p:nvSpPr>
        <p:spPr bwMode="auto">
          <a:xfrm>
            <a:off x="7868767" y="1650071"/>
            <a:ext cx="43232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系统难以保证每次检测结果均为完美，当学习过程或者    检测过程中出现异常时，后台会记录日志，自动替换异常历史或者人工选择处理方式。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11"/>
          <p:cNvSpPr>
            <a:spLocks noChangeArrowheads="1"/>
          </p:cNvSpPr>
          <p:nvPr/>
        </p:nvSpPr>
        <p:spPr bwMode="auto">
          <a:xfrm>
            <a:off x="934358" y="35265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安全保障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84" grpId="0"/>
      <p:bldP spid="85" grpId="0"/>
      <p:bldP spid="87" grpId="0"/>
      <p:bldP spid="88" grpId="0"/>
      <p:bldP spid="89" grpId="0"/>
      <p:bldP spid="90" grpId="0"/>
      <p:bldP spid="93" grpId="0"/>
      <p:bldP spid="94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xmlns="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xmlns="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xmlns="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2CC374B7-9913-43C2-AF91-DC8459F1A4BF}"/>
              </a:ext>
            </a:extLst>
          </p:cNvPr>
          <p:cNvSpPr/>
          <p:nvPr/>
        </p:nvSpPr>
        <p:spPr bwMode="auto">
          <a:xfrm>
            <a:off x="2047372" y="2390799"/>
            <a:ext cx="1770622" cy="1773214"/>
          </a:xfrm>
          <a:prstGeom prst="ellipse">
            <a:avLst/>
          </a:prstGeom>
          <a:solidFill>
            <a:srgbClr val="C8C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6">
            <a:extLst>
              <a:ext uri="{FF2B5EF4-FFF2-40B4-BE49-F238E27FC236}">
                <a16:creationId xmlns:a16="http://schemas.microsoft.com/office/drawing/2014/main" xmlns="" id="{21ADCEF4-3CB3-4BBD-9ADF-8758D2FD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226" y="2646331"/>
            <a:ext cx="1386920" cy="132344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296395" y="2913063"/>
            <a:ext cx="3918857" cy="1158378"/>
            <a:chOff x="413773" y="1068094"/>
            <a:chExt cx="3138740" cy="11584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3773" y="1456388"/>
              <a:ext cx="31387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17"/>
            <p:cNvSpPr txBox="1"/>
            <p:nvPr/>
          </p:nvSpPr>
          <p:spPr>
            <a:xfrm>
              <a:off x="616304" y="1457048"/>
              <a:ext cx="2841758" cy="76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前景与市场</a:t>
              </a:r>
            </a:p>
          </p:txBody>
        </p:sp>
        <p:sp>
          <p:nvSpPr>
            <p:cNvPr id="29" name="文本框 18"/>
            <p:cNvSpPr txBox="1"/>
            <p:nvPr/>
          </p:nvSpPr>
          <p:spPr>
            <a:xfrm>
              <a:off x="632072" y="1068094"/>
              <a:ext cx="2792170" cy="400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THE PROSPECT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027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9374" y="1627187"/>
            <a:ext cx="12382623" cy="4878388"/>
            <a:chOff x="1349375" y="1297990"/>
            <a:chExt cx="9539288" cy="3758198"/>
          </a:xfrm>
        </p:grpSpPr>
        <p:sp>
          <p:nvSpPr>
            <p:cNvPr id="2" name="AutoShape 3">
              <a:extLst>
                <a:ext uri="{FF2B5EF4-FFF2-40B4-BE49-F238E27FC236}">
                  <a16:creationId xmlns:a16="http://schemas.microsoft.com/office/drawing/2014/main" xmlns="" id="{C7244751-DF52-4AE3-9362-D8C7FDC0AE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08830" y="1745183"/>
              <a:ext cx="7642265" cy="172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B155742F-2C16-486D-B906-383BEF2C35EF}"/>
                </a:ext>
              </a:extLst>
            </p:cNvPr>
            <p:cNvGrpSpPr/>
            <p:nvPr/>
          </p:nvGrpSpPr>
          <p:grpSpPr>
            <a:xfrm>
              <a:off x="2080827" y="1771598"/>
              <a:ext cx="7666876" cy="1704363"/>
              <a:chOff x="1214438" y="1733550"/>
              <a:chExt cx="9396413" cy="2179638"/>
            </a:xfrm>
          </p:grpSpPr>
          <p:sp>
            <p:nvSpPr>
              <p:cNvPr id="4" name="Freeform 5">
                <a:extLst>
                  <a:ext uri="{FF2B5EF4-FFF2-40B4-BE49-F238E27FC236}">
                    <a16:creationId xmlns:a16="http://schemas.microsoft.com/office/drawing/2014/main" xmlns="" id="{8CDB2DB6-272B-4E99-98A3-028A166C3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438" y="2686050"/>
                <a:ext cx="2111375" cy="1227138"/>
              </a:xfrm>
              <a:custGeom>
                <a:avLst/>
                <a:gdLst>
                  <a:gd name="T0" fmla="*/ 36 w 71"/>
                  <a:gd name="T1" fmla="*/ 40 h 40"/>
                  <a:gd name="T2" fmla="*/ 0 w 71"/>
                  <a:gd name="T3" fmla="*/ 5 h 40"/>
                  <a:gd name="T4" fmla="*/ 5 w 71"/>
                  <a:gd name="T5" fmla="*/ 0 h 40"/>
                  <a:gd name="T6" fmla="*/ 10 w 71"/>
                  <a:gd name="T7" fmla="*/ 5 h 40"/>
                  <a:gd name="T8" fmla="*/ 36 w 71"/>
                  <a:gd name="T9" fmla="*/ 30 h 40"/>
                  <a:gd name="T10" fmla="*/ 61 w 71"/>
                  <a:gd name="T11" fmla="*/ 5 h 40"/>
                  <a:gd name="T12" fmla="*/ 66 w 71"/>
                  <a:gd name="T13" fmla="*/ 0 h 40"/>
                  <a:gd name="T14" fmla="*/ 71 w 71"/>
                  <a:gd name="T15" fmla="*/ 5 h 40"/>
                  <a:gd name="T16" fmla="*/ 36 w 71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0">
                    <a:moveTo>
                      <a:pt x="36" y="40"/>
                    </a:moveTo>
                    <a:cubicBezTo>
                      <a:pt x="16" y="40"/>
                      <a:pt x="0" y="24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19"/>
                      <a:pt x="22" y="30"/>
                      <a:pt x="36" y="30"/>
                    </a:cubicBezTo>
                    <a:cubicBezTo>
                      <a:pt x="50" y="30"/>
                      <a:pt x="61" y="19"/>
                      <a:pt x="61" y="5"/>
                    </a:cubicBezTo>
                    <a:cubicBezTo>
                      <a:pt x="61" y="2"/>
                      <a:pt x="63" y="0"/>
                      <a:pt x="66" y="0"/>
                    </a:cubicBezTo>
                    <a:cubicBezTo>
                      <a:pt x="69" y="0"/>
                      <a:pt x="71" y="2"/>
                      <a:pt x="71" y="5"/>
                    </a:cubicBezTo>
                    <a:cubicBezTo>
                      <a:pt x="71" y="24"/>
                      <a:pt x="55" y="40"/>
                      <a:pt x="36" y="40"/>
                    </a:cubicBezTo>
                    <a:close/>
                  </a:path>
                </a:pathLst>
              </a:custGeom>
              <a:solidFill>
                <a:srgbClr val="C8C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xmlns="" id="{B7DF9E1F-82DF-4FAF-A029-FEAA581C1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0" y="1733550"/>
                <a:ext cx="2111375" cy="1258888"/>
              </a:xfrm>
              <a:custGeom>
                <a:avLst/>
                <a:gdLst>
                  <a:gd name="T0" fmla="*/ 66 w 71"/>
                  <a:gd name="T1" fmla="*/ 41 h 41"/>
                  <a:gd name="T2" fmla="*/ 61 w 71"/>
                  <a:gd name="T3" fmla="*/ 36 h 41"/>
                  <a:gd name="T4" fmla="*/ 36 w 71"/>
                  <a:gd name="T5" fmla="*/ 10 h 41"/>
                  <a:gd name="T6" fmla="*/ 10 w 71"/>
                  <a:gd name="T7" fmla="*/ 36 h 41"/>
                  <a:gd name="T8" fmla="*/ 5 w 71"/>
                  <a:gd name="T9" fmla="*/ 41 h 41"/>
                  <a:gd name="T10" fmla="*/ 0 w 71"/>
                  <a:gd name="T11" fmla="*/ 36 h 41"/>
                  <a:gd name="T12" fmla="*/ 36 w 71"/>
                  <a:gd name="T13" fmla="*/ 0 h 41"/>
                  <a:gd name="T14" fmla="*/ 71 w 71"/>
                  <a:gd name="T15" fmla="*/ 36 h 41"/>
                  <a:gd name="T16" fmla="*/ 66 w 71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1">
                    <a:moveTo>
                      <a:pt x="66" y="41"/>
                    </a:moveTo>
                    <a:cubicBezTo>
                      <a:pt x="64" y="41"/>
                      <a:pt x="61" y="38"/>
                      <a:pt x="61" y="36"/>
                    </a:cubicBezTo>
                    <a:cubicBezTo>
                      <a:pt x="61" y="22"/>
                      <a:pt x="50" y="10"/>
                      <a:pt x="36" y="10"/>
                    </a:cubicBezTo>
                    <a:cubicBezTo>
                      <a:pt x="22" y="10"/>
                      <a:pt x="10" y="22"/>
                      <a:pt x="10" y="36"/>
                    </a:cubicBezTo>
                    <a:cubicBezTo>
                      <a:pt x="10" y="38"/>
                      <a:pt x="8" y="41"/>
                      <a:pt x="5" y="41"/>
                    </a:cubicBezTo>
                    <a:cubicBezTo>
                      <a:pt x="2" y="41"/>
                      <a:pt x="0" y="38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38"/>
                      <a:pt x="69" y="41"/>
                      <a:pt x="66" y="41"/>
                    </a:cubicBezTo>
                    <a:close/>
                  </a:path>
                </a:pathLst>
              </a:custGeom>
              <a:solidFill>
                <a:srgbClr val="EB75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xmlns="" id="{4591851B-C791-4C47-93E8-91DBFE6C0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463" y="2686050"/>
                <a:ext cx="2139950" cy="1227138"/>
              </a:xfrm>
              <a:custGeom>
                <a:avLst/>
                <a:gdLst>
                  <a:gd name="T0" fmla="*/ 36 w 72"/>
                  <a:gd name="T1" fmla="*/ 40 h 40"/>
                  <a:gd name="T2" fmla="*/ 0 w 72"/>
                  <a:gd name="T3" fmla="*/ 5 h 40"/>
                  <a:gd name="T4" fmla="*/ 5 w 72"/>
                  <a:gd name="T5" fmla="*/ 0 h 40"/>
                  <a:gd name="T6" fmla="*/ 10 w 72"/>
                  <a:gd name="T7" fmla="*/ 5 h 40"/>
                  <a:gd name="T8" fmla="*/ 36 w 72"/>
                  <a:gd name="T9" fmla="*/ 30 h 40"/>
                  <a:gd name="T10" fmla="*/ 62 w 72"/>
                  <a:gd name="T11" fmla="*/ 5 h 40"/>
                  <a:gd name="T12" fmla="*/ 67 w 72"/>
                  <a:gd name="T13" fmla="*/ 0 h 40"/>
                  <a:gd name="T14" fmla="*/ 72 w 72"/>
                  <a:gd name="T15" fmla="*/ 5 h 40"/>
                  <a:gd name="T16" fmla="*/ 36 w 7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0">
                    <a:moveTo>
                      <a:pt x="36" y="40"/>
                    </a:moveTo>
                    <a:cubicBezTo>
                      <a:pt x="16" y="40"/>
                      <a:pt x="0" y="24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19"/>
                      <a:pt x="22" y="30"/>
                      <a:pt x="36" y="30"/>
                    </a:cubicBezTo>
                    <a:cubicBezTo>
                      <a:pt x="50" y="30"/>
                      <a:pt x="62" y="19"/>
                      <a:pt x="62" y="5"/>
                    </a:cubicBezTo>
                    <a:cubicBezTo>
                      <a:pt x="62" y="2"/>
                      <a:pt x="64" y="0"/>
                      <a:pt x="67" y="0"/>
                    </a:cubicBezTo>
                    <a:cubicBezTo>
                      <a:pt x="69" y="0"/>
                      <a:pt x="72" y="2"/>
                      <a:pt x="72" y="5"/>
                    </a:cubicBezTo>
                    <a:cubicBezTo>
                      <a:pt x="72" y="24"/>
                      <a:pt x="56" y="40"/>
                      <a:pt x="36" y="40"/>
                    </a:cubicBezTo>
                    <a:close/>
                  </a:path>
                </a:pathLst>
              </a:custGeom>
              <a:solidFill>
                <a:srgbClr val="C8C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xmlns="" id="{AED99772-1FB3-47B2-9B1A-5CA4681FC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6550" y="1733550"/>
                <a:ext cx="2111375" cy="1258888"/>
              </a:xfrm>
              <a:custGeom>
                <a:avLst/>
                <a:gdLst>
                  <a:gd name="T0" fmla="*/ 66 w 71"/>
                  <a:gd name="T1" fmla="*/ 41 h 41"/>
                  <a:gd name="T2" fmla="*/ 61 w 71"/>
                  <a:gd name="T3" fmla="*/ 36 h 41"/>
                  <a:gd name="T4" fmla="*/ 35 w 71"/>
                  <a:gd name="T5" fmla="*/ 10 h 41"/>
                  <a:gd name="T6" fmla="*/ 10 w 71"/>
                  <a:gd name="T7" fmla="*/ 36 h 41"/>
                  <a:gd name="T8" fmla="*/ 5 w 71"/>
                  <a:gd name="T9" fmla="*/ 41 h 41"/>
                  <a:gd name="T10" fmla="*/ 0 w 71"/>
                  <a:gd name="T11" fmla="*/ 36 h 41"/>
                  <a:gd name="T12" fmla="*/ 35 w 71"/>
                  <a:gd name="T13" fmla="*/ 0 h 41"/>
                  <a:gd name="T14" fmla="*/ 71 w 71"/>
                  <a:gd name="T15" fmla="*/ 36 h 41"/>
                  <a:gd name="T16" fmla="*/ 66 w 71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1">
                    <a:moveTo>
                      <a:pt x="66" y="41"/>
                    </a:moveTo>
                    <a:cubicBezTo>
                      <a:pt x="63" y="41"/>
                      <a:pt x="61" y="38"/>
                      <a:pt x="61" y="36"/>
                    </a:cubicBezTo>
                    <a:cubicBezTo>
                      <a:pt x="61" y="22"/>
                      <a:pt x="49" y="10"/>
                      <a:pt x="35" y="10"/>
                    </a:cubicBezTo>
                    <a:cubicBezTo>
                      <a:pt x="21" y="10"/>
                      <a:pt x="10" y="22"/>
                      <a:pt x="10" y="36"/>
                    </a:cubicBezTo>
                    <a:cubicBezTo>
                      <a:pt x="10" y="38"/>
                      <a:pt x="7" y="41"/>
                      <a:pt x="5" y="41"/>
                    </a:cubicBezTo>
                    <a:cubicBezTo>
                      <a:pt x="2" y="41"/>
                      <a:pt x="0" y="38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38"/>
                      <a:pt x="68" y="41"/>
                      <a:pt x="66" y="41"/>
                    </a:cubicBezTo>
                    <a:close/>
                  </a:path>
                </a:pathLst>
              </a:custGeom>
              <a:solidFill>
                <a:srgbClr val="EB75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xmlns="" id="{515C9718-A535-49E9-9106-9BD5D4B8B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063" y="2686050"/>
                <a:ext cx="2109788" cy="1227138"/>
              </a:xfrm>
              <a:custGeom>
                <a:avLst/>
                <a:gdLst>
                  <a:gd name="T0" fmla="*/ 35 w 71"/>
                  <a:gd name="T1" fmla="*/ 40 h 40"/>
                  <a:gd name="T2" fmla="*/ 0 w 71"/>
                  <a:gd name="T3" fmla="*/ 5 h 40"/>
                  <a:gd name="T4" fmla="*/ 5 w 71"/>
                  <a:gd name="T5" fmla="*/ 0 h 40"/>
                  <a:gd name="T6" fmla="*/ 10 w 71"/>
                  <a:gd name="T7" fmla="*/ 5 h 40"/>
                  <a:gd name="T8" fmla="*/ 35 w 71"/>
                  <a:gd name="T9" fmla="*/ 30 h 40"/>
                  <a:gd name="T10" fmla="*/ 61 w 71"/>
                  <a:gd name="T11" fmla="*/ 5 h 40"/>
                  <a:gd name="T12" fmla="*/ 66 w 71"/>
                  <a:gd name="T13" fmla="*/ 0 h 40"/>
                  <a:gd name="T14" fmla="*/ 71 w 71"/>
                  <a:gd name="T15" fmla="*/ 5 h 40"/>
                  <a:gd name="T16" fmla="*/ 35 w 71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0">
                    <a:moveTo>
                      <a:pt x="35" y="40"/>
                    </a:moveTo>
                    <a:cubicBezTo>
                      <a:pt x="16" y="40"/>
                      <a:pt x="0" y="24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19"/>
                      <a:pt x="21" y="30"/>
                      <a:pt x="35" y="30"/>
                    </a:cubicBezTo>
                    <a:cubicBezTo>
                      <a:pt x="49" y="30"/>
                      <a:pt x="61" y="19"/>
                      <a:pt x="61" y="5"/>
                    </a:cubicBezTo>
                    <a:cubicBezTo>
                      <a:pt x="61" y="2"/>
                      <a:pt x="63" y="0"/>
                      <a:pt x="66" y="0"/>
                    </a:cubicBezTo>
                    <a:cubicBezTo>
                      <a:pt x="69" y="0"/>
                      <a:pt x="71" y="2"/>
                      <a:pt x="71" y="5"/>
                    </a:cubicBezTo>
                    <a:cubicBezTo>
                      <a:pt x="71" y="24"/>
                      <a:pt x="55" y="40"/>
                      <a:pt x="35" y="40"/>
                    </a:cubicBezTo>
                    <a:close/>
                  </a:path>
                </a:pathLst>
              </a:custGeom>
              <a:solidFill>
                <a:srgbClr val="C8C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9341F25C-1CAD-441D-9E39-E6D3D5EEE027}"/>
                </a:ext>
              </a:extLst>
            </p:cNvPr>
            <p:cNvGrpSpPr/>
            <p:nvPr/>
          </p:nvGrpSpPr>
          <p:grpSpPr>
            <a:xfrm>
              <a:off x="2080827" y="1771598"/>
              <a:ext cx="7666876" cy="1704363"/>
              <a:chOff x="1214438" y="1733550"/>
              <a:chExt cx="9396413" cy="217963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xmlns="" id="{780C6CCD-B7F5-4C03-8324-F448CBC50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063" y="1733550"/>
                <a:ext cx="2109788" cy="1258888"/>
              </a:xfrm>
              <a:custGeom>
                <a:avLst/>
                <a:gdLst>
                  <a:gd name="T0" fmla="*/ 66 w 71"/>
                  <a:gd name="T1" fmla="*/ 41 h 41"/>
                  <a:gd name="T2" fmla="*/ 61 w 71"/>
                  <a:gd name="T3" fmla="*/ 36 h 41"/>
                  <a:gd name="T4" fmla="*/ 35 w 71"/>
                  <a:gd name="T5" fmla="*/ 10 h 41"/>
                  <a:gd name="T6" fmla="*/ 10 w 71"/>
                  <a:gd name="T7" fmla="*/ 36 h 41"/>
                  <a:gd name="T8" fmla="*/ 5 w 71"/>
                  <a:gd name="T9" fmla="*/ 41 h 41"/>
                  <a:gd name="T10" fmla="*/ 0 w 71"/>
                  <a:gd name="T11" fmla="*/ 36 h 41"/>
                  <a:gd name="T12" fmla="*/ 35 w 71"/>
                  <a:gd name="T13" fmla="*/ 0 h 41"/>
                  <a:gd name="T14" fmla="*/ 71 w 71"/>
                  <a:gd name="T15" fmla="*/ 36 h 41"/>
                  <a:gd name="T16" fmla="*/ 66 w 71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1">
                    <a:moveTo>
                      <a:pt x="66" y="41"/>
                    </a:moveTo>
                    <a:cubicBezTo>
                      <a:pt x="63" y="41"/>
                      <a:pt x="61" y="38"/>
                      <a:pt x="61" y="36"/>
                    </a:cubicBezTo>
                    <a:cubicBezTo>
                      <a:pt x="61" y="22"/>
                      <a:pt x="49" y="10"/>
                      <a:pt x="35" y="10"/>
                    </a:cubicBezTo>
                    <a:cubicBezTo>
                      <a:pt x="21" y="10"/>
                      <a:pt x="10" y="22"/>
                      <a:pt x="10" y="36"/>
                    </a:cubicBezTo>
                    <a:cubicBezTo>
                      <a:pt x="10" y="38"/>
                      <a:pt x="7" y="41"/>
                      <a:pt x="5" y="41"/>
                    </a:cubicBezTo>
                    <a:cubicBezTo>
                      <a:pt x="2" y="41"/>
                      <a:pt x="0" y="38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38"/>
                      <a:pt x="69" y="41"/>
                      <a:pt x="66" y="41"/>
                    </a:cubicBezTo>
                    <a:close/>
                  </a:path>
                </a:pathLst>
              </a:custGeom>
              <a:solidFill>
                <a:srgbClr val="76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xmlns="" id="{50087559-E8E3-4A12-B281-D37E6018D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6550" y="2686050"/>
                <a:ext cx="2111375" cy="1227138"/>
              </a:xfrm>
              <a:custGeom>
                <a:avLst/>
                <a:gdLst>
                  <a:gd name="T0" fmla="*/ 35 w 71"/>
                  <a:gd name="T1" fmla="*/ 40 h 40"/>
                  <a:gd name="T2" fmla="*/ 0 w 71"/>
                  <a:gd name="T3" fmla="*/ 5 h 40"/>
                  <a:gd name="T4" fmla="*/ 5 w 71"/>
                  <a:gd name="T5" fmla="*/ 0 h 40"/>
                  <a:gd name="T6" fmla="*/ 10 w 71"/>
                  <a:gd name="T7" fmla="*/ 5 h 40"/>
                  <a:gd name="T8" fmla="*/ 35 w 71"/>
                  <a:gd name="T9" fmla="*/ 30 h 40"/>
                  <a:gd name="T10" fmla="*/ 61 w 71"/>
                  <a:gd name="T11" fmla="*/ 5 h 40"/>
                  <a:gd name="T12" fmla="*/ 66 w 71"/>
                  <a:gd name="T13" fmla="*/ 0 h 40"/>
                  <a:gd name="T14" fmla="*/ 71 w 71"/>
                  <a:gd name="T15" fmla="*/ 5 h 40"/>
                  <a:gd name="T16" fmla="*/ 35 w 71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0">
                    <a:moveTo>
                      <a:pt x="35" y="40"/>
                    </a:moveTo>
                    <a:cubicBezTo>
                      <a:pt x="16" y="40"/>
                      <a:pt x="0" y="24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19"/>
                      <a:pt x="21" y="30"/>
                      <a:pt x="35" y="30"/>
                    </a:cubicBezTo>
                    <a:cubicBezTo>
                      <a:pt x="49" y="30"/>
                      <a:pt x="61" y="19"/>
                      <a:pt x="61" y="5"/>
                    </a:cubicBezTo>
                    <a:cubicBezTo>
                      <a:pt x="61" y="2"/>
                      <a:pt x="63" y="0"/>
                      <a:pt x="66" y="0"/>
                    </a:cubicBezTo>
                    <a:cubicBezTo>
                      <a:pt x="68" y="0"/>
                      <a:pt x="71" y="2"/>
                      <a:pt x="71" y="5"/>
                    </a:cubicBezTo>
                    <a:cubicBezTo>
                      <a:pt x="71" y="24"/>
                      <a:pt x="55" y="40"/>
                      <a:pt x="35" y="40"/>
                    </a:cubicBezTo>
                    <a:close/>
                  </a:path>
                </a:pathLst>
              </a:custGeom>
              <a:solidFill>
                <a:srgbClr val="FFC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xmlns="" id="{08BC3F54-A254-40E6-9F56-41DEF4E65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463" y="1733550"/>
                <a:ext cx="2139950" cy="1258888"/>
              </a:xfrm>
              <a:custGeom>
                <a:avLst/>
                <a:gdLst>
                  <a:gd name="T0" fmla="*/ 67 w 72"/>
                  <a:gd name="T1" fmla="*/ 41 h 41"/>
                  <a:gd name="T2" fmla="*/ 62 w 72"/>
                  <a:gd name="T3" fmla="*/ 36 h 41"/>
                  <a:gd name="T4" fmla="*/ 36 w 72"/>
                  <a:gd name="T5" fmla="*/ 10 h 41"/>
                  <a:gd name="T6" fmla="*/ 10 w 72"/>
                  <a:gd name="T7" fmla="*/ 36 h 41"/>
                  <a:gd name="T8" fmla="*/ 5 w 72"/>
                  <a:gd name="T9" fmla="*/ 41 h 41"/>
                  <a:gd name="T10" fmla="*/ 0 w 72"/>
                  <a:gd name="T11" fmla="*/ 36 h 41"/>
                  <a:gd name="T12" fmla="*/ 36 w 72"/>
                  <a:gd name="T13" fmla="*/ 0 h 41"/>
                  <a:gd name="T14" fmla="*/ 72 w 72"/>
                  <a:gd name="T15" fmla="*/ 36 h 41"/>
                  <a:gd name="T16" fmla="*/ 67 w 72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1">
                    <a:moveTo>
                      <a:pt x="67" y="41"/>
                    </a:moveTo>
                    <a:cubicBezTo>
                      <a:pt x="64" y="41"/>
                      <a:pt x="62" y="38"/>
                      <a:pt x="62" y="36"/>
                    </a:cubicBezTo>
                    <a:cubicBezTo>
                      <a:pt x="62" y="22"/>
                      <a:pt x="50" y="10"/>
                      <a:pt x="36" y="10"/>
                    </a:cubicBezTo>
                    <a:cubicBezTo>
                      <a:pt x="22" y="10"/>
                      <a:pt x="10" y="22"/>
                      <a:pt x="10" y="36"/>
                    </a:cubicBezTo>
                    <a:cubicBezTo>
                      <a:pt x="10" y="38"/>
                      <a:pt x="8" y="41"/>
                      <a:pt x="5" y="41"/>
                    </a:cubicBezTo>
                    <a:cubicBezTo>
                      <a:pt x="3" y="41"/>
                      <a:pt x="0" y="38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38"/>
                      <a:pt x="69" y="41"/>
                      <a:pt x="67" y="41"/>
                    </a:cubicBezTo>
                    <a:close/>
                  </a:path>
                </a:pathLst>
              </a:custGeom>
              <a:solidFill>
                <a:srgbClr val="76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xmlns="" id="{6DA2200F-C668-4CF8-B4C5-0C3C3088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0" y="2686050"/>
                <a:ext cx="2111375" cy="1227138"/>
              </a:xfrm>
              <a:custGeom>
                <a:avLst/>
                <a:gdLst>
                  <a:gd name="T0" fmla="*/ 36 w 71"/>
                  <a:gd name="T1" fmla="*/ 40 h 40"/>
                  <a:gd name="T2" fmla="*/ 0 w 71"/>
                  <a:gd name="T3" fmla="*/ 5 h 40"/>
                  <a:gd name="T4" fmla="*/ 5 w 71"/>
                  <a:gd name="T5" fmla="*/ 0 h 40"/>
                  <a:gd name="T6" fmla="*/ 10 w 71"/>
                  <a:gd name="T7" fmla="*/ 5 h 40"/>
                  <a:gd name="T8" fmla="*/ 36 w 71"/>
                  <a:gd name="T9" fmla="*/ 30 h 40"/>
                  <a:gd name="T10" fmla="*/ 61 w 71"/>
                  <a:gd name="T11" fmla="*/ 5 h 40"/>
                  <a:gd name="T12" fmla="*/ 66 w 71"/>
                  <a:gd name="T13" fmla="*/ 0 h 40"/>
                  <a:gd name="T14" fmla="*/ 71 w 71"/>
                  <a:gd name="T15" fmla="*/ 5 h 40"/>
                  <a:gd name="T16" fmla="*/ 36 w 71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0">
                    <a:moveTo>
                      <a:pt x="36" y="40"/>
                    </a:moveTo>
                    <a:cubicBezTo>
                      <a:pt x="16" y="40"/>
                      <a:pt x="0" y="24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19"/>
                      <a:pt x="22" y="30"/>
                      <a:pt x="36" y="30"/>
                    </a:cubicBezTo>
                    <a:cubicBezTo>
                      <a:pt x="50" y="30"/>
                      <a:pt x="61" y="19"/>
                      <a:pt x="61" y="5"/>
                    </a:cubicBezTo>
                    <a:cubicBezTo>
                      <a:pt x="61" y="2"/>
                      <a:pt x="64" y="0"/>
                      <a:pt x="66" y="0"/>
                    </a:cubicBezTo>
                    <a:cubicBezTo>
                      <a:pt x="69" y="0"/>
                      <a:pt x="71" y="2"/>
                      <a:pt x="71" y="5"/>
                    </a:cubicBezTo>
                    <a:cubicBezTo>
                      <a:pt x="71" y="24"/>
                      <a:pt x="55" y="40"/>
                      <a:pt x="36" y="40"/>
                    </a:cubicBezTo>
                    <a:close/>
                  </a:path>
                </a:pathLst>
              </a:custGeom>
              <a:solidFill>
                <a:srgbClr val="FFC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xmlns="" id="{E7E52420-C104-47F0-B87A-71ABADBE6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438" y="1733550"/>
                <a:ext cx="2111375" cy="1258888"/>
              </a:xfrm>
              <a:custGeom>
                <a:avLst/>
                <a:gdLst>
                  <a:gd name="T0" fmla="*/ 66 w 71"/>
                  <a:gd name="T1" fmla="*/ 41 h 41"/>
                  <a:gd name="T2" fmla="*/ 61 w 71"/>
                  <a:gd name="T3" fmla="*/ 36 h 41"/>
                  <a:gd name="T4" fmla="*/ 36 w 71"/>
                  <a:gd name="T5" fmla="*/ 10 h 41"/>
                  <a:gd name="T6" fmla="*/ 10 w 71"/>
                  <a:gd name="T7" fmla="*/ 36 h 41"/>
                  <a:gd name="T8" fmla="*/ 5 w 71"/>
                  <a:gd name="T9" fmla="*/ 41 h 41"/>
                  <a:gd name="T10" fmla="*/ 0 w 71"/>
                  <a:gd name="T11" fmla="*/ 36 h 41"/>
                  <a:gd name="T12" fmla="*/ 36 w 71"/>
                  <a:gd name="T13" fmla="*/ 0 h 41"/>
                  <a:gd name="T14" fmla="*/ 71 w 71"/>
                  <a:gd name="T15" fmla="*/ 36 h 41"/>
                  <a:gd name="T16" fmla="*/ 66 w 71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1">
                    <a:moveTo>
                      <a:pt x="66" y="41"/>
                    </a:moveTo>
                    <a:cubicBezTo>
                      <a:pt x="63" y="41"/>
                      <a:pt x="61" y="38"/>
                      <a:pt x="61" y="36"/>
                    </a:cubicBezTo>
                    <a:cubicBezTo>
                      <a:pt x="61" y="22"/>
                      <a:pt x="50" y="10"/>
                      <a:pt x="36" y="10"/>
                    </a:cubicBezTo>
                    <a:cubicBezTo>
                      <a:pt x="22" y="10"/>
                      <a:pt x="10" y="22"/>
                      <a:pt x="10" y="36"/>
                    </a:cubicBezTo>
                    <a:cubicBezTo>
                      <a:pt x="10" y="38"/>
                      <a:pt x="8" y="41"/>
                      <a:pt x="5" y="41"/>
                    </a:cubicBezTo>
                    <a:cubicBezTo>
                      <a:pt x="2" y="41"/>
                      <a:pt x="0" y="38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38"/>
                      <a:pt x="69" y="41"/>
                      <a:pt x="66" y="41"/>
                    </a:cubicBezTo>
                    <a:close/>
                  </a:path>
                </a:pathLst>
              </a:custGeom>
              <a:solidFill>
                <a:srgbClr val="76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文本框 39">
              <a:extLst>
                <a:ext uri="{FF2B5EF4-FFF2-40B4-BE49-F238E27FC236}">
                  <a16:creationId xmlns:a16="http://schemas.microsoft.com/office/drawing/2014/main" xmlns="" id="{DFC03106-1A32-43B7-B3AE-B726F66262E7}"/>
                </a:ext>
              </a:extLst>
            </p:cNvPr>
            <p:cNvSpPr txBox="1"/>
            <p:nvPr/>
          </p:nvSpPr>
          <p:spPr>
            <a:xfrm>
              <a:off x="2654931" y="2425599"/>
              <a:ext cx="653046" cy="4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40">
              <a:extLst>
                <a:ext uri="{FF2B5EF4-FFF2-40B4-BE49-F238E27FC236}">
                  <a16:creationId xmlns:a16="http://schemas.microsoft.com/office/drawing/2014/main" xmlns="" id="{04D4DF8A-F3FF-411C-B95A-F0DE21AF68C8}"/>
                </a:ext>
              </a:extLst>
            </p:cNvPr>
            <p:cNvSpPr txBox="1"/>
            <p:nvPr/>
          </p:nvSpPr>
          <p:spPr>
            <a:xfrm>
              <a:off x="4141252" y="2378324"/>
              <a:ext cx="671654" cy="4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41">
              <a:extLst>
                <a:ext uri="{FF2B5EF4-FFF2-40B4-BE49-F238E27FC236}">
                  <a16:creationId xmlns:a16="http://schemas.microsoft.com/office/drawing/2014/main" xmlns="" id="{4106ECF1-4AEE-4593-B149-A9C879359259}"/>
                </a:ext>
              </a:extLst>
            </p:cNvPr>
            <p:cNvSpPr txBox="1"/>
            <p:nvPr/>
          </p:nvSpPr>
          <p:spPr>
            <a:xfrm>
              <a:off x="5592843" y="2425599"/>
              <a:ext cx="712948" cy="4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42">
              <a:extLst>
                <a:ext uri="{FF2B5EF4-FFF2-40B4-BE49-F238E27FC236}">
                  <a16:creationId xmlns:a16="http://schemas.microsoft.com/office/drawing/2014/main" xmlns="" id="{299DD043-D363-4E40-B66C-99A63705CF28}"/>
                </a:ext>
              </a:extLst>
            </p:cNvPr>
            <p:cNvSpPr txBox="1"/>
            <p:nvPr/>
          </p:nvSpPr>
          <p:spPr>
            <a:xfrm>
              <a:off x="7081457" y="2425599"/>
              <a:ext cx="671938" cy="4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43">
              <a:extLst>
                <a:ext uri="{FF2B5EF4-FFF2-40B4-BE49-F238E27FC236}">
                  <a16:creationId xmlns:a16="http://schemas.microsoft.com/office/drawing/2014/main" xmlns="" id="{6CED0C3C-F318-4891-9023-BD5AF1E6EA9E}"/>
                </a:ext>
              </a:extLst>
            </p:cNvPr>
            <p:cNvSpPr txBox="1"/>
            <p:nvPr/>
          </p:nvSpPr>
          <p:spPr>
            <a:xfrm>
              <a:off x="8606148" y="2396583"/>
              <a:ext cx="561655" cy="92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53BDF30D-76F0-40A1-B6C0-7FB297B9DE2F}"/>
                </a:ext>
              </a:extLst>
            </p:cNvPr>
            <p:cNvSpPr/>
            <p:nvPr/>
          </p:nvSpPr>
          <p:spPr>
            <a:xfrm>
              <a:off x="2080827" y="3760290"/>
              <a:ext cx="1652085" cy="49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多种工作模式</a:t>
              </a:r>
              <a:endPara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满足不同需求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84E3B6F6-8C8D-47A9-9590-873F8BFFCEEA}"/>
                </a:ext>
              </a:extLst>
            </p:cNvPr>
            <p:cNvSpPr/>
            <p:nvPr/>
          </p:nvSpPr>
          <p:spPr>
            <a:xfrm>
              <a:off x="3704475" y="3768903"/>
              <a:ext cx="1502518" cy="49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多场所适应</a:t>
              </a:r>
              <a:endPara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硬件要求低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35E0E43C-394A-486C-8060-195682C048AB}"/>
                </a:ext>
              </a:extLst>
            </p:cNvPr>
            <p:cNvSpPr/>
            <p:nvPr/>
          </p:nvSpPr>
          <p:spPr>
            <a:xfrm>
              <a:off x="5147877" y="3781434"/>
              <a:ext cx="1502518" cy="49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支持上千用户</a:t>
              </a:r>
              <a:endPara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高效执行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C275587F-D3FC-4643-B852-38CB610CC483}"/>
                </a:ext>
              </a:extLst>
            </p:cNvPr>
            <p:cNvSpPr/>
            <p:nvPr/>
          </p:nvSpPr>
          <p:spPr>
            <a:xfrm>
              <a:off x="6666167" y="3781853"/>
              <a:ext cx="1502518" cy="711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识别精度高</a:t>
              </a:r>
              <a:endPara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占用资源小</a:t>
              </a:r>
              <a:endPara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安全防范强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1BAC1D30-C342-4098-B030-10DDB316D132}"/>
                </a:ext>
              </a:extLst>
            </p:cNvPr>
            <p:cNvSpPr/>
            <p:nvPr/>
          </p:nvSpPr>
          <p:spPr>
            <a:xfrm>
              <a:off x="8217683" y="3760290"/>
              <a:ext cx="1502518" cy="49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核心功能提供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二次开发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EB11B635-835C-47CC-8DEC-FAB71E94AF4B}"/>
                </a:ext>
              </a:extLst>
            </p:cNvPr>
            <p:cNvSpPr/>
            <p:nvPr/>
          </p:nvSpPr>
          <p:spPr>
            <a:xfrm rot="2715566">
              <a:off x="1809159" y="1697306"/>
              <a:ext cx="381000" cy="38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FA6F1861-AD31-4276-8812-3E19D65CCB7A}"/>
                </a:ext>
              </a:extLst>
            </p:cNvPr>
            <p:cNvSpPr/>
            <p:nvPr/>
          </p:nvSpPr>
          <p:spPr>
            <a:xfrm rot="2715566">
              <a:off x="6529388" y="1496243"/>
              <a:ext cx="187325" cy="1873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209A442D-3FD7-4FEF-BF63-36A92595D251}"/>
                </a:ext>
              </a:extLst>
            </p:cNvPr>
            <p:cNvSpPr/>
            <p:nvPr/>
          </p:nvSpPr>
          <p:spPr>
            <a:xfrm rot="2715566">
              <a:off x="3517686" y="1640316"/>
              <a:ext cx="187325" cy="1873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11792DA1-2B8E-4B0D-9E9B-968E20E535E0}"/>
                </a:ext>
              </a:extLst>
            </p:cNvPr>
            <p:cNvSpPr/>
            <p:nvPr/>
          </p:nvSpPr>
          <p:spPr>
            <a:xfrm>
              <a:off x="1349375" y="2719388"/>
              <a:ext cx="152400" cy="1539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B5E62749-BD3E-444A-9CEF-3D19E10FC2A4}"/>
                </a:ext>
              </a:extLst>
            </p:cNvPr>
            <p:cNvSpPr/>
            <p:nvPr/>
          </p:nvSpPr>
          <p:spPr>
            <a:xfrm>
              <a:off x="5261877" y="1297990"/>
              <a:ext cx="317500" cy="3159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DD593726-4D2A-4639-8194-1BFB363F6815}"/>
                </a:ext>
              </a:extLst>
            </p:cNvPr>
            <p:cNvSpPr/>
            <p:nvPr/>
          </p:nvSpPr>
          <p:spPr>
            <a:xfrm>
              <a:off x="7974212" y="3465521"/>
              <a:ext cx="317500" cy="3159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7682AC33-B666-48E7-B7ED-B0B9DCBCDA25}"/>
                </a:ext>
              </a:extLst>
            </p:cNvPr>
            <p:cNvSpPr/>
            <p:nvPr/>
          </p:nvSpPr>
          <p:spPr>
            <a:xfrm>
              <a:off x="5038489" y="3337334"/>
              <a:ext cx="177800" cy="17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DEB0F991-22D5-4856-9080-103029D26FE4}"/>
                </a:ext>
              </a:extLst>
            </p:cNvPr>
            <p:cNvSpPr/>
            <p:nvPr/>
          </p:nvSpPr>
          <p:spPr>
            <a:xfrm>
              <a:off x="4457700" y="4878388"/>
              <a:ext cx="177800" cy="17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90B0714B-BE91-4D47-BF92-957ED4F69DFA}"/>
                </a:ext>
              </a:extLst>
            </p:cNvPr>
            <p:cNvSpPr/>
            <p:nvPr/>
          </p:nvSpPr>
          <p:spPr>
            <a:xfrm rot="15358016">
              <a:off x="7890669" y="1348582"/>
              <a:ext cx="206375" cy="204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2FBF6211-13B7-4392-A0DD-655D1D7F9111}"/>
                </a:ext>
              </a:extLst>
            </p:cNvPr>
            <p:cNvSpPr/>
            <p:nvPr/>
          </p:nvSpPr>
          <p:spPr>
            <a:xfrm rot="15358016">
              <a:off x="8295482" y="1610519"/>
              <a:ext cx="100012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9DF7DD76-573E-4AF9-BAAF-7C32A75C0A99}"/>
                </a:ext>
              </a:extLst>
            </p:cNvPr>
            <p:cNvSpPr/>
            <p:nvPr/>
          </p:nvSpPr>
          <p:spPr>
            <a:xfrm rot="15358016">
              <a:off x="10683875" y="3417888"/>
              <a:ext cx="204787" cy="2047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7B3C8C7A-D8D7-406F-88B4-A43EE142EE6C}"/>
                </a:ext>
              </a:extLst>
            </p:cNvPr>
            <p:cNvSpPr/>
            <p:nvPr/>
          </p:nvSpPr>
          <p:spPr>
            <a:xfrm rot="15358016">
              <a:off x="9969178" y="3013507"/>
              <a:ext cx="373063" cy="37306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E07E7AA4-700A-40B1-809E-03BCDC424E33}"/>
                </a:ext>
              </a:extLst>
            </p:cNvPr>
            <p:cNvSpPr/>
            <p:nvPr/>
          </p:nvSpPr>
          <p:spPr>
            <a:xfrm rot="15358016">
              <a:off x="8551554" y="4440689"/>
              <a:ext cx="177800" cy="17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TextBox 11"/>
          <p:cNvSpPr>
            <a:spLocks noChangeArrowheads="1"/>
          </p:cNvSpPr>
          <p:nvPr/>
        </p:nvSpPr>
        <p:spPr bwMode="auto">
          <a:xfrm>
            <a:off x="934358" y="352654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前景与市场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C8C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30446347-BA34-4AC3-967C-D33CA4D01DA1}"/>
              </a:ext>
            </a:extLst>
          </p:cNvPr>
          <p:cNvSpPr/>
          <p:nvPr/>
        </p:nvSpPr>
        <p:spPr>
          <a:xfrm rot="10800000">
            <a:off x="5283200" y="6484938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8E1D0E-7371-4A53-9713-35B21FE0D81D}"/>
              </a:ext>
            </a:extLst>
          </p:cNvPr>
          <p:cNvSpPr/>
          <p:nvPr/>
        </p:nvSpPr>
        <p:spPr>
          <a:xfrm rot="10800000">
            <a:off x="4903788" y="5884863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EFF590F5-2933-4243-980E-5AAFD4246C5E}"/>
              </a:ext>
            </a:extLst>
          </p:cNvPr>
          <p:cNvSpPr/>
          <p:nvPr/>
        </p:nvSpPr>
        <p:spPr>
          <a:xfrm rot="10800000">
            <a:off x="2100075" y="3578582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95C1DBC-8BFE-481D-835C-4D74235B1DFA}"/>
              </a:ext>
            </a:extLst>
          </p:cNvPr>
          <p:cNvSpPr/>
          <p:nvPr/>
        </p:nvSpPr>
        <p:spPr>
          <a:xfrm rot="10800000">
            <a:off x="2523937" y="3322994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D2C7E2F7-8131-472B-967A-EF5E3FF70296}"/>
              </a:ext>
            </a:extLst>
          </p:cNvPr>
          <p:cNvSpPr/>
          <p:nvPr/>
        </p:nvSpPr>
        <p:spPr>
          <a:xfrm rot="10800000">
            <a:off x="7055389" y="1539545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BB212F9-1842-4BA0-AA62-E122B88D6EB9}"/>
              </a:ext>
            </a:extLst>
          </p:cNvPr>
          <p:cNvSpPr/>
          <p:nvPr/>
        </p:nvSpPr>
        <p:spPr>
          <a:xfrm rot="247877" flipH="1">
            <a:off x="5915025" y="6796088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C1E6305D-9059-4689-90BC-5361526AAEAD}"/>
              </a:ext>
            </a:extLst>
          </p:cNvPr>
          <p:cNvSpPr/>
          <p:nvPr/>
        </p:nvSpPr>
        <p:spPr>
          <a:xfrm rot="10800000">
            <a:off x="7226962" y="441469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72DE2F6-F0B1-4551-B30B-D6EFA2B7B09D}"/>
              </a:ext>
            </a:extLst>
          </p:cNvPr>
          <p:cNvSpPr/>
          <p:nvPr/>
        </p:nvSpPr>
        <p:spPr>
          <a:xfrm rot="10800000">
            <a:off x="5722938" y="6953250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35FCC77-9BA2-47DF-A850-BAFBDDB79A23}"/>
              </a:ext>
            </a:extLst>
          </p:cNvPr>
          <p:cNvGrpSpPr>
            <a:grpSpLocks/>
          </p:cNvGrpSpPr>
          <p:nvPr/>
        </p:nvGrpSpPr>
        <p:grpSpPr bwMode="auto">
          <a:xfrm>
            <a:off x="4166640" y="1549900"/>
            <a:ext cx="3311525" cy="3576599"/>
            <a:chOff x="5591459" y="2770428"/>
            <a:chExt cx="1368690" cy="147795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B17A434F-D866-4F8B-9ACB-8CFD18FC58C7}"/>
                </a:ext>
              </a:extLst>
            </p:cNvPr>
            <p:cNvSpPr/>
            <p:nvPr/>
          </p:nvSpPr>
          <p:spPr bwMode="auto">
            <a:xfrm>
              <a:off x="5591459" y="2770428"/>
              <a:ext cx="1368690" cy="1368419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E68A554D-E07C-4792-8408-18DBA140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1" name="组合 14">
            <a:extLst>
              <a:ext uri="{FF2B5EF4-FFF2-40B4-BE49-F238E27FC236}">
                <a16:creationId xmlns:a16="http://schemas.microsoft.com/office/drawing/2014/main" xmlns="" id="{E765C4CE-531F-45A8-AD1A-0CBF8BA7E3B3}"/>
              </a:ext>
            </a:extLst>
          </p:cNvPr>
          <p:cNvGrpSpPr>
            <a:grpSpLocks/>
          </p:cNvGrpSpPr>
          <p:nvPr/>
        </p:nvGrpSpPr>
        <p:grpSpPr bwMode="auto">
          <a:xfrm>
            <a:off x="3111771" y="3493899"/>
            <a:ext cx="1176338" cy="1085850"/>
            <a:chOff x="5231859" y="1684578"/>
            <a:chExt cx="1177200" cy="1085850"/>
          </a:xfrm>
        </p:grpSpPr>
        <p:grpSp>
          <p:nvGrpSpPr>
            <p:cNvPr id="14" name="组合 10">
              <a:extLst>
                <a:ext uri="{FF2B5EF4-FFF2-40B4-BE49-F238E27FC236}">
                  <a16:creationId xmlns:a16="http://schemas.microsoft.com/office/drawing/2014/main" xmlns="" id="{D18B4C3A-904A-42F1-BC0A-B7126966E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xmlns="" id="{595C4EA5-8A7E-42F8-B19A-18144C8E42F3}"/>
                  </a:ext>
                </a:extLst>
              </p:cNvPr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xmlns="" id="{4CAB7923-1734-4984-809B-9B2A4A4A0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FC905FEF-EB56-468E-A410-B7598466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7B984B4-77CA-42B7-8C92-4FCC2C80F069}"/>
              </a:ext>
            </a:extLst>
          </p:cNvPr>
          <p:cNvSpPr/>
          <p:nvPr/>
        </p:nvSpPr>
        <p:spPr>
          <a:xfrm rot="10800000">
            <a:off x="6264275" y="5197475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B8D6B4EE-C946-40CA-A0BA-EC81C5FC8961}"/>
              </a:ext>
            </a:extLst>
          </p:cNvPr>
          <p:cNvSpPr/>
          <p:nvPr/>
        </p:nvSpPr>
        <p:spPr>
          <a:xfrm rot="10800000">
            <a:off x="7711361" y="2431413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C1511AD-1023-482E-8B8A-2D6BC1A7F36D}"/>
              </a:ext>
            </a:extLst>
          </p:cNvPr>
          <p:cNvSpPr/>
          <p:nvPr/>
        </p:nvSpPr>
        <p:spPr>
          <a:xfrm rot="10800000">
            <a:off x="6896100" y="5073650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CE4BDA3C-9B76-4766-9FD2-6F131373E36E}"/>
              </a:ext>
            </a:extLst>
          </p:cNvPr>
          <p:cNvSpPr>
            <a:spLocks/>
          </p:cNvSpPr>
          <p:nvPr/>
        </p:nvSpPr>
        <p:spPr bwMode="auto">
          <a:xfrm rot="382501">
            <a:off x="4564795" y="1223629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xmlns="" id="{E0A92B60-6FFF-4CDD-B76B-87D75AC77EEA}"/>
              </a:ext>
            </a:extLst>
          </p:cNvPr>
          <p:cNvSpPr>
            <a:spLocks/>
          </p:cNvSpPr>
          <p:nvPr/>
        </p:nvSpPr>
        <p:spPr bwMode="auto">
          <a:xfrm rot="382501">
            <a:off x="4155690" y="638558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xmlns="" id="{A63E990F-209A-4FDF-849F-DDE49D3E6702}"/>
              </a:ext>
            </a:extLst>
          </p:cNvPr>
          <p:cNvSpPr>
            <a:spLocks/>
          </p:cNvSpPr>
          <p:nvPr/>
        </p:nvSpPr>
        <p:spPr bwMode="auto">
          <a:xfrm rot="382501">
            <a:off x="3963341" y="46647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xmlns="" id="{77937C33-AC05-485F-83FE-D348FA424223}"/>
              </a:ext>
            </a:extLst>
          </p:cNvPr>
          <p:cNvSpPr>
            <a:spLocks/>
          </p:cNvSpPr>
          <p:nvPr/>
        </p:nvSpPr>
        <p:spPr bwMode="auto">
          <a:xfrm rot="382501">
            <a:off x="4243106" y="-636209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26">
            <a:extLst>
              <a:ext uri="{FF2B5EF4-FFF2-40B4-BE49-F238E27FC236}">
                <a16:creationId xmlns:a16="http://schemas.microsoft.com/office/drawing/2014/main" xmlns="" id="{51A80DEA-0C2F-4398-9797-94A6AD5FFADA}"/>
              </a:ext>
            </a:extLst>
          </p:cNvPr>
          <p:cNvGrpSpPr>
            <a:grpSpLocks/>
          </p:cNvGrpSpPr>
          <p:nvPr/>
        </p:nvGrpSpPr>
        <p:grpSpPr bwMode="auto">
          <a:xfrm>
            <a:off x="5523656" y="3598563"/>
            <a:ext cx="2562328" cy="2820936"/>
            <a:chOff x="4458125" y="1765838"/>
            <a:chExt cx="1500443" cy="1650669"/>
          </a:xfrm>
        </p:grpSpPr>
        <p:grpSp>
          <p:nvGrpSpPr>
            <p:cNvPr id="16" name="组合 10">
              <a:extLst>
                <a:ext uri="{FF2B5EF4-FFF2-40B4-BE49-F238E27FC236}">
                  <a16:creationId xmlns:a16="http://schemas.microsoft.com/office/drawing/2014/main" xmlns="" id="{3E1FC014-82E3-4289-860D-E03EFD33A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125" y="1765838"/>
              <a:ext cx="1500443" cy="1615583"/>
              <a:chOff x="411266" y="1586210"/>
              <a:chExt cx="1500443" cy="161558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8FBCA339-2FD4-4EA0-A30E-28A12FF1C976}"/>
                  </a:ext>
                </a:extLst>
              </p:cNvPr>
              <p:cNvSpPr/>
              <p:nvPr/>
            </p:nvSpPr>
            <p:spPr>
              <a:xfrm>
                <a:off x="411266" y="2115943"/>
                <a:ext cx="1085057" cy="1085850"/>
              </a:xfrm>
              <a:prstGeom prst="ellipse">
                <a:avLst/>
              </a:pr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文本框 6">
                <a:extLst>
                  <a:ext uri="{FF2B5EF4-FFF2-40B4-BE49-F238E27FC236}">
                    <a16:creationId xmlns:a16="http://schemas.microsoft.com/office/drawing/2014/main" xmlns="" id="{CD3981A1-D8EC-4E0F-A1A6-9687157B6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xmlns="" id="{31B83D25-A231-4909-9021-103933AA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4491823" y="2396630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7DCC348-7C11-4EDD-B85E-31EE47A31605}"/>
              </a:ext>
            </a:extLst>
          </p:cNvPr>
          <p:cNvSpPr txBox="1"/>
          <p:nvPr/>
        </p:nvSpPr>
        <p:spPr>
          <a:xfrm>
            <a:off x="4537789" y="2749378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9542" y="3731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27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147516" y="2737099"/>
            <a:ext cx="4156075" cy="1158378"/>
            <a:chOff x="288772" y="1068094"/>
            <a:chExt cx="3328735" cy="115842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88772" y="1444347"/>
              <a:ext cx="3328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63860" y="1457048"/>
              <a:ext cx="2841758" cy="76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任务和目标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2072" y="1068094"/>
              <a:ext cx="2792170" cy="400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MISSION &amp; OBJECTIVES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388638" y="29464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633113" y="32258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xmlns="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xmlns="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xmlns="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xmlns="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xmlns="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044" y="1669785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117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latin typeface="Calibri" pitchFamily="34" charset="0"/>
                <a:sym typeface="Calibri" pitchFamily="34" charset="0"/>
              </a:rPr>
              <a:t> </a:t>
            </a:r>
            <a:endParaRPr lang="zh-CN" altLang="en-US"/>
          </a:p>
        </p:txBody>
      </p:sp>
      <p:sp>
        <p:nvSpPr>
          <p:cNvPr id="3" name="同心圆 4"/>
          <p:cNvSpPr>
            <a:spLocks noChangeArrowheads="1"/>
          </p:cNvSpPr>
          <p:nvPr/>
        </p:nvSpPr>
        <p:spPr bwMode="auto">
          <a:xfrm>
            <a:off x="0" y="1397616"/>
            <a:ext cx="1925638" cy="19288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同心圆 5"/>
          <p:cNvSpPr>
            <a:spLocks noChangeArrowheads="1"/>
          </p:cNvSpPr>
          <p:nvPr/>
        </p:nvSpPr>
        <p:spPr bwMode="auto">
          <a:xfrm>
            <a:off x="1288031" y="4788871"/>
            <a:ext cx="1444625" cy="1444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心圆 6"/>
          <p:cNvSpPr>
            <a:spLocks noChangeArrowheads="1"/>
          </p:cNvSpPr>
          <p:nvPr/>
        </p:nvSpPr>
        <p:spPr bwMode="auto">
          <a:xfrm>
            <a:off x="1933267" y="3031944"/>
            <a:ext cx="1160463" cy="11604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心圆 7"/>
          <p:cNvSpPr>
            <a:spLocks noChangeArrowheads="1"/>
          </p:cNvSpPr>
          <p:nvPr/>
        </p:nvSpPr>
        <p:spPr bwMode="auto">
          <a:xfrm>
            <a:off x="9955252" y="1549473"/>
            <a:ext cx="1160462" cy="11604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同心圆 8"/>
          <p:cNvSpPr>
            <a:spLocks noChangeArrowheads="1"/>
          </p:cNvSpPr>
          <p:nvPr/>
        </p:nvSpPr>
        <p:spPr bwMode="auto">
          <a:xfrm>
            <a:off x="8893906" y="259307"/>
            <a:ext cx="1143000" cy="113982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同心圆 9"/>
          <p:cNvSpPr>
            <a:spLocks noChangeArrowheads="1"/>
          </p:cNvSpPr>
          <p:nvPr/>
        </p:nvSpPr>
        <p:spPr bwMode="auto">
          <a:xfrm>
            <a:off x="11553301" y="1566934"/>
            <a:ext cx="928688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accent3">
              <a:alpha val="72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圆角矩形 10"/>
          <p:cNvSpPr>
            <a:spLocks noChangeArrowheads="1"/>
          </p:cNvSpPr>
          <p:nvPr/>
        </p:nvSpPr>
        <p:spPr bwMode="auto">
          <a:xfrm>
            <a:off x="3621988" y="2061744"/>
            <a:ext cx="7140282" cy="3633285"/>
          </a:xfrm>
          <a:prstGeom prst="roundRect">
            <a:avLst>
              <a:gd name="adj" fmla="val 4343"/>
            </a:avLst>
          </a:prstGeom>
          <a:solidFill>
            <a:schemeClr val="accent4">
              <a:alpha val="27000"/>
            </a:schemeClr>
          </a:solidFill>
          <a:ln w="25400">
            <a:solidFill>
              <a:schemeClr val="accent4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0" name="TextBox 11"/>
          <p:cNvSpPr>
            <a:spLocks noChangeArrowheads="1"/>
          </p:cNvSpPr>
          <p:nvPr/>
        </p:nvSpPr>
        <p:spPr bwMode="auto">
          <a:xfrm>
            <a:off x="934358" y="352654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任务和目标</a:t>
            </a:r>
          </a:p>
        </p:txBody>
      </p:sp>
      <p:sp>
        <p:nvSpPr>
          <p:cNvPr id="11" name="TextBox 12"/>
          <p:cNvSpPr>
            <a:spLocks noChangeArrowheads="1"/>
          </p:cNvSpPr>
          <p:nvPr/>
        </p:nvSpPr>
        <p:spPr bwMode="auto">
          <a:xfrm>
            <a:off x="3830339" y="2447225"/>
            <a:ext cx="678869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　　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随着人脸识别技术越来越成熟，刷脸进出的呼声越来越高。人脸识别的优势在于注册数量不受限，可不到场注册，通行效率更高等。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　　本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项目希望以某一场景（如写字楼门禁、小区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门禁等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charset="-122"/>
              </a:rPr>
              <a:t>）为背景，实现在该场景范围内不同出入口的门禁刷脸进出功能。</a:t>
            </a:r>
          </a:p>
        </p:txBody>
      </p:sp>
      <p:sp>
        <p:nvSpPr>
          <p:cNvPr id="12" name="椭圆 11"/>
          <p:cNvSpPr/>
          <p:nvPr/>
        </p:nvSpPr>
        <p:spPr>
          <a:xfrm rot="11047877">
            <a:off x="2743554" y="6470486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76904" y="6047404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flipV="1">
            <a:off x="3218906" y="4963899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8023" y="5903651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3394169" y="5943719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7089" y="424637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 rot="3079683">
            <a:off x="8791875" y="4133945"/>
            <a:ext cx="2264764" cy="226476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19" name="椭圆 18"/>
          <p:cNvSpPr/>
          <p:nvPr/>
        </p:nvSpPr>
        <p:spPr>
          <a:xfrm>
            <a:off x="11498879" y="3305270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618933" y="375976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339629" y="429835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FFC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52124" y="2849221"/>
            <a:ext cx="3808721" cy="1176767"/>
            <a:chOff x="363277" y="1079846"/>
            <a:chExt cx="3050529" cy="117682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63277" y="1493829"/>
              <a:ext cx="3050529" cy="18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99808" y="1487190"/>
              <a:ext cx="2090231" cy="769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总体方案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0246" y="1079846"/>
              <a:ext cx="1859928" cy="400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GENERAL PLAN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xmlns="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xmlns="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xmlns="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2CC374B7-9913-43C2-AF91-DC8459F1A4BF}"/>
              </a:ext>
            </a:extLst>
          </p:cNvPr>
          <p:cNvSpPr/>
          <p:nvPr/>
        </p:nvSpPr>
        <p:spPr bwMode="auto">
          <a:xfrm>
            <a:off x="2047372" y="2390799"/>
            <a:ext cx="1770622" cy="1773214"/>
          </a:xfrm>
          <a:prstGeom prst="ellipse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6">
            <a:extLst>
              <a:ext uri="{FF2B5EF4-FFF2-40B4-BE49-F238E27FC236}">
                <a16:creationId xmlns:a16="http://schemas.microsoft.com/office/drawing/2014/main" xmlns="" id="{21ADCEF4-3CB3-4BBD-9ADF-8758D2FD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226" y="2619035"/>
            <a:ext cx="1386920" cy="132344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63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10B75A49-27B9-4BB7-9B10-DA9B0C4CF4A5}"/>
              </a:ext>
            </a:extLst>
          </p:cNvPr>
          <p:cNvSpPr/>
          <p:nvPr/>
        </p:nvSpPr>
        <p:spPr>
          <a:xfrm rot="2715566">
            <a:off x="1257746" y="5256646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65A4D02F-97F0-4456-B597-8D0E610FD6EC}"/>
              </a:ext>
            </a:extLst>
          </p:cNvPr>
          <p:cNvSpPr/>
          <p:nvPr/>
        </p:nvSpPr>
        <p:spPr>
          <a:xfrm rot="2715566">
            <a:off x="972335" y="3754267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862DF188-D08C-4CA8-9B08-9CF8BC26EA3C}"/>
              </a:ext>
            </a:extLst>
          </p:cNvPr>
          <p:cNvSpPr/>
          <p:nvPr/>
        </p:nvSpPr>
        <p:spPr>
          <a:xfrm rot="2715566">
            <a:off x="9070153" y="4720631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9708539-7C2C-41E6-8B9C-9770636C3EFC}"/>
              </a:ext>
            </a:extLst>
          </p:cNvPr>
          <p:cNvSpPr/>
          <p:nvPr/>
        </p:nvSpPr>
        <p:spPr>
          <a:xfrm>
            <a:off x="1766375" y="3055344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85E9CD6B-433E-4E98-844F-E430582443F2}"/>
              </a:ext>
            </a:extLst>
          </p:cNvPr>
          <p:cNvSpPr/>
          <p:nvPr/>
        </p:nvSpPr>
        <p:spPr>
          <a:xfrm>
            <a:off x="8453390" y="2709101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376FE3B6-25E9-4CAE-9594-33A482CD77C0}"/>
              </a:ext>
            </a:extLst>
          </p:cNvPr>
          <p:cNvSpPr/>
          <p:nvPr/>
        </p:nvSpPr>
        <p:spPr>
          <a:xfrm>
            <a:off x="10355436" y="1793413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EA84C01F-F8AA-44E9-9B1F-449394C3D44C}"/>
              </a:ext>
            </a:extLst>
          </p:cNvPr>
          <p:cNvSpPr/>
          <p:nvPr/>
        </p:nvSpPr>
        <p:spPr>
          <a:xfrm>
            <a:off x="9684692" y="1195013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883EF0E3-ADF2-470B-9C55-228A97D28E4F}"/>
              </a:ext>
            </a:extLst>
          </p:cNvPr>
          <p:cNvSpPr/>
          <p:nvPr/>
        </p:nvSpPr>
        <p:spPr>
          <a:xfrm rot="15358016">
            <a:off x="9318468" y="6102569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83A54D71-58AE-4196-853D-60122B0E3B46}"/>
              </a:ext>
            </a:extLst>
          </p:cNvPr>
          <p:cNvSpPr/>
          <p:nvPr/>
        </p:nvSpPr>
        <p:spPr>
          <a:xfrm rot="15358016">
            <a:off x="7895450" y="5450546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704BC1FA-09BD-4022-A17B-3A402C798A35}"/>
              </a:ext>
            </a:extLst>
          </p:cNvPr>
          <p:cNvSpPr/>
          <p:nvPr/>
        </p:nvSpPr>
        <p:spPr>
          <a:xfrm rot="15358016">
            <a:off x="10595983" y="2952948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6B8E751D-B1A1-463F-A624-30E7CCBCB8DC}"/>
              </a:ext>
            </a:extLst>
          </p:cNvPr>
          <p:cNvSpPr/>
          <p:nvPr/>
        </p:nvSpPr>
        <p:spPr>
          <a:xfrm rot="15358016">
            <a:off x="11051304" y="5088619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B75FF1A7-39DC-4E96-9FFA-2DD1180ED09C}"/>
              </a:ext>
            </a:extLst>
          </p:cNvPr>
          <p:cNvSpPr/>
          <p:nvPr/>
        </p:nvSpPr>
        <p:spPr>
          <a:xfrm rot="15358016">
            <a:off x="10132837" y="4477519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582600" y="1348011"/>
            <a:ext cx="6929904" cy="4732014"/>
            <a:chOff x="2700432" y="1348011"/>
            <a:chExt cx="6929904" cy="4732014"/>
          </a:xfrm>
        </p:grpSpPr>
        <p:sp>
          <p:nvSpPr>
            <p:cNvPr id="6" name="TextBox 17">
              <a:extLst>
                <a:ext uri="{FF2B5EF4-FFF2-40B4-BE49-F238E27FC236}">
                  <a16:creationId xmlns:a16="http://schemas.microsoft.com/office/drawing/2014/main" xmlns="" id="{68F711BA-F347-4160-9295-F196475365D1}"/>
                </a:ext>
              </a:extLst>
            </p:cNvPr>
            <p:cNvSpPr txBox="1"/>
            <p:nvPr/>
          </p:nvSpPr>
          <p:spPr>
            <a:xfrm>
              <a:off x="4034566" y="1661166"/>
              <a:ext cx="55957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每路门禁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设备占用约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300MB RAM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空间及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2GHz* 1CPU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资源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视频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分辨率不低于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360*240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后期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GPU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加速处理可大幅降低资源占用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率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TextBox 18">
              <a:extLst>
                <a:ext uri="{FF2B5EF4-FFF2-40B4-BE49-F238E27FC236}">
                  <a16:creationId xmlns:a16="http://schemas.microsoft.com/office/drawing/2014/main" xmlns="" id="{452C2558-7B49-47FC-AF44-9F563D62551D}"/>
                </a:ext>
              </a:extLst>
            </p:cNvPr>
            <p:cNvSpPr txBox="1"/>
            <p:nvPr/>
          </p:nvSpPr>
          <p:spPr>
            <a:xfrm>
              <a:off x="4031418" y="1348011"/>
              <a:ext cx="1253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硬件要求</a:t>
              </a:r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xmlns="" id="{87A1F086-EE7C-40B7-A3DC-38B422C6846A}"/>
                </a:ext>
              </a:extLst>
            </p:cNvPr>
            <p:cNvSpPr txBox="1"/>
            <p:nvPr/>
          </p:nvSpPr>
          <p:spPr>
            <a:xfrm>
              <a:off x="4029939" y="4129671"/>
              <a:ext cx="129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Windows x86</a:t>
              </a:r>
            </a:p>
            <a:p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Android 5.0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xmlns="" id="{B7D8EB3A-B25A-43F1-90D0-050771BB8C4C}"/>
                </a:ext>
              </a:extLst>
            </p:cNvPr>
            <p:cNvSpPr txBox="1"/>
            <p:nvPr/>
          </p:nvSpPr>
          <p:spPr>
            <a:xfrm>
              <a:off x="4034566" y="3809992"/>
              <a:ext cx="1247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运行平台</a:t>
              </a: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xmlns="" id="{AB97CD35-6556-49C4-AC07-3550370BA503}"/>
                </a:ext>
              </a:extLst>
            </p:cNvPr>
            <p:cNvSpPr txBox="1"/>
            <p:nvPr/>
          </p:nvSpPr>
          <p:spPr>
            <a:xfrm>
              <a:off x="4071113" y="2981766"/>
              <a:ext cx="5219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C\C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++\Java</a:t>
              </a:r>
            </a:p>
            <a:p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ArcFace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OpenCV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libfacedetection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sqlite3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Zbar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xmlns="" id="{3B673B57-0F2E-4159-BFA9-E68F7E5D85F2}"/>
                </a:ext>
              </a:extLst>
            </p:cNvPr>
            <p:cNvSpPr txBox="1"/>
            <p:nvPr/>
          </p:nvSpPr>
          <p:spPr>
            <a:xfrm>
              <a:off x="4027585" y="2583110"/>
              <a:ext cx="22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语言及依赖库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xmlns="" id="{CFC0D92C-D276-414D-AD0A-A1CBC95A100C}"/>
                </a:ext>
              </a:extLst>
            </p:cNvPr>
            <p:cNvSpPr txBox="1"/>
            <p:nvPr/>
          </p:nvSpPr>
          <p:spPr>
            <a:xfrm>
              <a:off x="4027585" y="5454070"/>
              <a:ext cx="2422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Visual Studio 2017</a:t>
              </a:r>
            </a:p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Android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Studio 3.1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xmlns="" id="{99CC1724-2951-405D-9B6F-627E4EB7B2B5}"/>
                </a:ext>
              </a:extLst>
            </p:cNvPr>
            <p:cNvSpPr txBox="1"/>
            <p:nvPr/>
          </p:nvSpPr>
          <p:spPr>
            <a:xfrm>
              <a:off x="4039922" y="5075255"/>
              <a:ext cx="113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开发平台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84829C18-C1CA-4611-8023-74AC43438A68}"/>
                </a:ext>
              </a:extLst>
            </p:cNvPr>
            <p:cNvSpPr/>
            <p:nvPr/>
          </p:nvSpPr>
          <p:spPr>
            <a:xfrm>
              <a:off x="4987663" y="5315571"/>
              <a:ext cx="177800" cy="17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738113" y="1420139"/>
              <a:ext cx="894514" cy="894514"/>
              <a:chOff x="2596043" y="2327056"/>
              <a:chExt cx="1152128" cy="1152128"/>
            </a:xfrm>
          </p:grpSpPr>
          <p:sp>
            <p:nvSpPr>
              <p:cNvPr id="7" name="椭圆 4">
                <a:extLst>
                  <a:ext uri="{FF2B5EF4-FFF2-40B4-BE49-F238E27FC236}">
                    <a16:creationId xmlns:a16="http://schemas.microsoft.com/office/drawing/2014/main" xmlns="" id="{00D0AD83-D0C1-47F2-AB4B-0FA46A7FF93E}"/>
                  </a:ext>
                </a:extLst>
              </p:cNvPr>
              <p:cNvSpPr/>
              <p:nvPr/>
            </p:nvSpPr>
            <p:spPr>
              <a:xfrm>
                <a:off x="2596043" y="2327056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76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2878605" y="2594411"/>
                <a:ext cx="652112" cy="649722"/>
                <a:chOff x="4575176" y="1474788"/>
                <a:chExt cx="433388" cy="431800"/>
              </a:xfrm>
              <a:solidFill>
                <a:schemeClr val="bg1"/>
              </a:solidFill>
            </p:grpSpPr>
            <p:sp>
              <p:nvSpPr>
                <p:cNvPr id="41" name="Freeform 62"/>
                <p:cNvSpPr>
                  <a:spLocks noEditPoints="1"/>
                </p:cNvSpPr>
                <p:nvPr/>
              </p:nvSpPr>
              <p:spPr bwMode="auto">
                <a:xfrm>
                  <a:off x="4575176" y="1474788"/>
                  <a:ext cx="433388" cy="431800"/>
                </a:xfrm>
                <a:custGeom>
                  <a:avLst/>
                  <a:gdLst>
                    <a:gd name="T0" fmla="*/ 78 w 190"/>
                    <a:gd name="T1" fmla="*/ 190 h 190"/>
                    <a:gd name="T2" fmla="*/ 63 w 190"/>
                    <a:gd name="T3" fmla="*/ 156 h 190"/>
                    <a:gd name="T4" fmla="*/ 16 w 190"/>
                    <a:gd name="T5" fmla="*/ 150 h 190"/>
                    <a:gd name="T6" fmla="*/ 29 w 190"/>
                    <a:gd name="T7" fmla="*/ 116 h 190"/>
                    <a:gd name="T8" fmla="*/ 0 w 190"/>
                    <a:gd name="T9" fmla="*/ 78 h 190"/>
                    <a:gd name="T10" fmla="*/ 33 w 190"/>
                    <a:gd name="T11" fmla="*/ 63 h 190"/>
                    <a:gd name="T12" fmla="*/ 39 w 190"/>
                    <a:gd name="T13" fmla="*/ 16 h 190"/>
                    <a:gd name="T14" fmla="*/ 74 w 190"/>
                    <a:gd name="T15" fmla="*/ 29 h 190"/>
                    <a:gd name="T16" fmla="*/ 111 w 190"/>
                    <a:gd name="T17" fmla="*/ 0 h 190"/>
                    <a:gd name="T18" fmla="*/ 126 w 190"/>
                    <a:gd name="T19" fmla="*/ 33 h 190"/>
                    <a:gd name="T20" fmla="*/ 174 w 190"/>
                    <a:gd name="T21" fmla="*/ 39 h 190"/>
                    <a:gd name="T22" fmla="*/ 160 w 190"/>
                    <a:gd name="T23" fmla="*/ 73 h 190"/>
                    <a:gd name="T24" fmla="*/ 190 w 190"/>
                    <a:gd name="T25" fmla="*/ 111 h 190"/>
                    <a:gd name="T26" fmla="*/ 156 w 190"/>
                    <a:gd name="T27" fmla="*/ 126 h 190"/>
                    <a:gd name="T28" fmla="*/ 150 w 190"/>
                    <a:gd name="T29" fmla="*/ 173 h 190"/>
                    <a:gd name="T30" fmla="*/ 116 w 190"/>
                    <a:gd name="T31" fmla="*/ 160 h 190"/>
                    <a:gd name="T32" fmla="*/ 85 w 190"/>
                    <a:gd name="T33" fmla="*/ 182 h 190"/>
                    <a:gd name="T34" fmla="*/ 109 w 190"/>
                    <a:gd name="T35" fmla="*/ 154 h 190"/>
                    <a:gd name="T36" fmla="*/ 125 w 190"/>
                    <a:gd name="T37" fmla="*/ 148 h 190"/>
                    <a:gd name="T38" fmla="*/ 150 w 190"/>
                    <a:gd name="T39" fmla="*/ 163 h 190"/>
                    <a:gd name="T40" fmla="*/ 147 w 190"/>
                    <a:gd name="T41" fmla="*/ 127 h 190"/>
                    <a:gd name="T42" fmla="*/ 153 w 190"/>
                    <a:gd name="T43" fmla="*/ 111 h 190"/>
                    <a:gd name="T44" fmla="*/ 182 w 190"/>
                    <a:gd name="T45" fmla="*/ 104 h 190"/>
                    <a:gd name="T46" fmla="*/ 154 w 190"/>
                    <a:gd name="T47" fmla="*/ 80 h 190"/>
                    <a:gd name="T48" fmla="*/ 148 w 190"/>
                    <a:gd name="T49" fmla="*/ 65 h 190"/>
                    <a:gd name="T50" fmla="*/ 163 w 190"/>
                    <a:gd name="T51" fmla="*/ 40 h 190"/>
                    <a:gd name="T52" fmla="*/ 127 w 190"/>
                    <a:gd name="T53" fmla="*/ 43 h 190"/>
                    <a:gd name="T54" fmla="*/ 111 w 190"/>
                    <a:gd name="T55" fmla="*/ 36 h 190"/>
                    <a:gd name="T56" fmla="*/ 104 w 190"/>
                    <a:gd name="T57" fmla="*/ 8 h 190"/>
                    <a:gd name="T58" fmla="*/ 81 w 190"/>
                    <a:gd name="T59" fmla="*/ 35 h 190"/>
                    <a:gd name="T60" fmla="*/ 65 w 190"/>
                    <a:gd name="T61" fmla="*/ 41 h 190"/>
                    <a:gd name="T62" fmla="*/ 40 w 190"/>
                    <a:gd name="T63" fmla="*/ 26 h 190"/>
                    <a:gd name="T64" fmla="*/ 43 w 190"/>
                    <a:gd name="T65" fmla="*/ 63 h 190"/>
                    <a:gd name="T66" fmla="*/ 36 w 190"/>
                    <a:gd name="T67" fmla="*/ 78 h 190"/>
                    <a:gd name="T68" fmla="*/ 8 w 190"/>
                    <a:gd name="T69" fmla="*/ 85 h 190"/>
                    <a:gd name="T70" fmla="*/ 35 w 190"/>
                    <a:gd name="T71" fmla="*/ 109 h 190"/>
                    <a:gd name="T72" fmla="*/ 42 w 190"/>
                    <a:gd name="T73" fmla="*/ 124 h 190"/>
                    <a:gd name="T74" fmla="*/ 27 w 190"/>
                    <a:gd name="T75" fmla="*/ 149 h 190"/>
                    <a:gd name="T76" fmla="*/ 63 w 190"/>
                    <a:gd name="T77" fmla="*/ 147 h 190"/>
                    <a:gd name="T78" fmla="*/ 78 w 190"/>
                    <a:gd name="T79" fmla="*/ 153 h 190"/>
                    <a:gd name="T80" fmla="*/ 85 w 190"/>
                    <a:gd name="T81" fmla="*/ 182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90" h="190">
                      <a:moveTo>
                        <a:pt x="111" y="190"/>
                      </a:moveTo>
                      <a:cubicBezTo>
                        <a:pt x="78" y="190"/>
                        <a:pt x="78" y="190"/>
                        <a:pt x="78" y="190"/>
                      </a:cubicBezTo>
                      <a:cubicBezTo>
                        <a:pt x="74" y="160"/>
                        <a:pt x="74" y="160"/>
                        <a:pt x="74" y="160"/>
                      </a:cubicBezTo>
                      <a:cubicBezTo>
                        <a:pt x="70" y="159"/>
                        <a:pt x="67" y="158"/>
                        <a:pt x="63" y="156"/>
                      </a:cubicBezTo>
                      <a:cubicBezTo>
                        <a:pt x="39" y="173"/>
                        <a:pt x="39" y="173"/>
                        <a:pt x="39" y="173"/>
                      </a:cubicBezTo>
                      <a:cubicBezTo>
                        <a:pt x="16" y="150"/>
                        <a:pt x="16" y="150"/>
                        <a:pt x="16" y="150"/>
                      </a:cubicBezTo>
                      <a:cubicBezTo>
                        <a:pt x="33" y="126"/>
                        <a:pt x="33" y="126"/>
                        <a:pt x="33" y="126"/>
                      </a:cubicBezTo>
                      <a:cubicBezTo>
                        <a:pt x="32" y="123"/>
                        <a:pt x="30" y="119"/>
                        <a:pt x="29" y="11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29" y="73"/>
                        <a:pt x="29" y="73"/>
                        <a:pt x="29" y="73"/>
                      </a:cubicBezTo>
                      <a:cubicBezTo>
                        <a:pt x="30" y="70"/>
                        <a:pt x="32" y="67"/>
                        <a:pt x="33" y="63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7" y="32"/>
                        <a:pt x="70" y="30"/>
                        <a:pt x="74" y="29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cubicBezTo>
                        <a:pt x="120" y="30"/>
                        <a:pt x="123" y="32"/>
                        <a:pt x="126" y="33"/>
                      </a:cubicBezTo>
                      <a:cubicBezTo>
                        <a:pt x="150" y="16"/>
                        <a:pt x="150" y="16"/>
                        <a:pt x="150" y="16"/>
                      </a:cubicBezTo>
                      <a:cubicBezTo>
                        <a:pt x="174" y="39"/>
                        <a:pt x="174" y="39"/>
                        <a:pt x="174" y="39"/>
                      </a:cubicBezTo>
                      <a:cubicBezTo>
                        <a:pt x="156" y="63"/>
                        <a:pt x="156" y="63"/>
                        <a:pt x="156" y="63"/>
                      </a:cubicBezTo>
                      <a:cubicBezTo>
                        <a:pt x="158" y="67"/>
                        <a:pt x="159" y="70"/>
                        <a:pt x="160" y="73"/>
                      </a:cubicBezTo>
                      <a:cubicBezTo>
                        <a:pt x="190" y="78"/>
                        <a:pt x="190" y="78"/>
                        <a:pt x="190" y="78"/>
                      </a:cubicBezTo>
                      <a:cubicBezTo>
                        <a:pt x="190" y="111"/>
                        <a:pt x="190" y="111"/>
                        <a:pt x="190" y="111"/>
                      </a:cubicBezTo>
                      <a:cubicBezTo>
                        <a:pt x="160" y="116"/>
                        <a:pt x="160" y="116"/>
                        <a:pt x="160" y="116"/>
                      </a:cubicBezTo>
                      <a:cubicBezTo>
                        <a:pt x="159" y="119"/>
                        <a:pt x="158" y="123"/>
                        <a:pt x="156" y="126"/>
                      </a:cubicBezTo>
                      <a:cubicBezTo>
                        <a:pt x="174" y="150"/>
                        <a:pt x="174" y="150"/>
                        <a:pt x="174" y="150"/>
                      </a:cubicBezTo>
                      <a:cubicBezTo>
                        <a:pt x="150" y="173"/>
                        <a:pt x="150" y="173"/>
                        <a:pt x="150" y="173"/>
                      </a:cubicBezTo>
                      <a:cubicBezTo>
                        <a:pt x="126" y="156"/>
                        <a:pt x="126" y="156"/>
                        <a:pt x="126" y="156"/>
                      </a:cubicBezTo>
                      <a:cubicBezTo>
                        <a:pt x="123" y="158"/>
                        <a:pt x="120" y="159"/>
                        <a:pt x="116" y="160"/>
                      </a:cubicBezTo>
                      <a:lnTo>
                        <a:pt x="111" y="190"/>
                      </a:lnTo>
                      <a:close/>
                      <a:moveTo>
                        <a:pt x="85" y="182"/>
                      </a:moveTo>
                      <a:cubicBezTo>
                        <a:pt x="104" y="182"/>
                        <a:pt x="104" y="182"/>
                        <a:pt x="104" y="182"/>
                      </a:cubicBezTo>
                      <a:cubicBezTo>
                        <a:pt x="109" y="154"/>
                        <a:pt x="109" y="154"/>
                        <a:pt x="109" y="154"/>
                      </a:cubicBezTo>
                      <a:cubicBezTo>
                        <a:pt x="111" y="153"/>
                        <a:pt x="111" y="153"/>
                        <a:pt x="111" y="153"/>
                      </a:cubicBezTo>
                      <a:cubicBezTo>
                        <a:pt x="116" y="152"/>
                        <a:pt x="120" y="150"/>
                        <a:pt x="125" y="148"/>
                      </a:cubicBezTo>
                      <a:cubicBezTo>
                        <a:pt x="127" y="147"/>
                        <a:pt x="127" y="147"/>
                        <a:pt x="127" y="147"/>
                      </a:cubicBezTo>
                      <a:cubicBezTo>
                        <a:pt x="150" y="163"/>
                        <a:pt x="150" y="163"/>
                        <a:pt x="150" y="163"/>
                      </a:cubicBezTo>
                      <a:cubicBezTo>
                        <a:pt x="163" y="149"/>
                        <a:pt x="163" y="149"/>
                        <a:pt x="163" y="149"/>
                      </a:cubicBezTo>
                      <a:cubicBezTo>
                        <a:pt x="147" y="127"/>
                        <a:pt x="147" y="127"/>
                        <a:pt x="147" y="127"/>
                      </a:cubicBezTo>
                      <a:cubicBezTo>
                        <a:pt x="148" y="124"/>
                        <a:pt x="148" y="124"/>
                        <a:pt x="148" y="124"/>
                      </a:cubicBezTo>
                      <a:cubicBezTo>
                        <a:pt x="150" y="120"/>
                        <a:pt x="152" y="116"/>
                        <a:pt x="153" y="111"/>
                      </a:cubicBezTo>
                      <a:cubicBezTo>
                        <a:pt x="154" y="109"/>
                        <a:pt x="154" y="109"/>
                        <a:pt x="154" y="109"/>
                      </a:cubicBezTo>
                      <a:cubicBezTo>
                        <a:pt x="182" y="104"/>
                        <a:pt x="182" y="104"/>
                        <a:pt x="182" y="104"/>
                      </a:cubicBezTo>
                      <a:cubicBezTo>
                        <a:pt x="182" y="85"/>
                        <a:pt x="182" y="85"/>
                        <a:pt x="182" y="85"/>
                      </a:cubicBezTo>
                      <a:cubicBezTo>
                        <a:pt x="154" y="80"/>
                        <a:pt x="154" y="80"/>
                        <a:pt x="154" y="80"/>
                      </a:cubicBezTo>
                      <a:cubicBezTo>
                        <a:pt x="153" y="78"/>
                        <a:pt x="153" y="78"/>
                        <a:pt x="153" y="78"/>
                      </a:cubicBezTo>
                      <a:cubicBezTo>
                        <a:pt x="152" y="73"/>
                        <a:pt x="150" y="69"/>
                        <a:pt x="148" y="65"/>
                      </a:cubicBezTo>
                      <a:cubicBezTo>
                        <a:pt x="147" y="63"/>
                        <a:pt x="147" y="63"/>
                        <a:pt x="147" y="63"/>
                      </a:cubicBezTo>
                      <a:cubicBezTo>
                        <a:pt x="163" y="40"/>
                        <a:pt x="163" y="40"/>
                        <a:pt x="163" y="40"/>
                      </a:cubicBezTo>
                      <a:cubicBezTo>
                        <a:pt x="150" y="26"/>
                        <a:pt x="150" y="26"/>
                        <a:pt x="150" y="26"/>
                      </a:cubicBezTo>
                      <a:cubicBezTo>
                        <a:pt x="127" y="43"/>
                        <a:pt x="127" y="43"/>
                        <a:pt x="127" y="43"/>
                      </a:cubicBezTo>
                      <a:cubicBezTo>
                        <a:pt x="125" y="41"/>
                        <a:pt x="125" y="41"/>
                        <a:pt x="125" y="41"/>
                      </a:cubicBezTo>
                      <a:cubicBezTo>
                        <a:pt x="120" y="39"/>
                        <a:pt x="116" y="37"/>
                        <a:pt x="111" y="36"/>
                      </a:cubicBezTo>
                      <a:cubicBezTo>
                        <a:pt x="109" y="35"/>
                        <a:pt x="109" y="35"/>
                        <a:pt x="109" y="35"/>
                      </a:cubicBez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85" y="8"/>
                        <a:pt x="85" y="8"/>
                        <a:pt x="85" y="8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4" y="37"/>
                        <a:pt x="69" y="39"/>
                        <a:pt x="65" y="41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39" y="69"/>
                        <a:pt x="37" y="74"/>
                        <a:pt x="36" y="78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8" y="104"/>
                        <a:pt x="8" y="104"/>
                        <a:pt x="8" y="104"/>
                      </a:cubicBezTo>
                      <a:cubicBezTo>
                        <a:pt x="35" y="109"/>
                        <a:pt x="35" y="109"/>
                        <a:pt x="35" y="109"/>
                      </a:cubicBezTo>
                      <a:cubicBezTo>
                        <a:pt x="36" y="111"/>
                        <a:pt x="36" y="111"/>
                        <a:pt x="36" y="111"/>
                      </a:cubicBezTo>
                      <a:cubicBezTo>
                        <a:pt x="37" y="116"/>
                        <a:pt x="39" y="120"/>
                        <a:pt x="42" y="124"/>
                      </a:cubicBezTo>
                      <a:cubicBezTo>
                        <a:pt x="43" y="127"/>
                        <a:pt x="43" y="127"/>
                        <a:pt x="43" y="127"/>
                      </a:cubicBezTo>
                      <a:cubicBezTo>
                        <a:pt x="27" y="149"/>
                        <a:pt x="27" y="149"/>
                        <a:pt x="27" y="149"/>
                      </a:cubicBezTo>
                      <a:cubicBezTo>
                        <a:pt x="40" y="163"/>
                        <a:pt x="40" y="163"/>
                        <a:pt x="40" y="163"/>
                      </a:cubicBezTo>
                      <a:cubicBezTo>
                        <a:pt x="63" y="147"/>
                        <a:pt x="63" y="147"/>
                        <a:pt x="63" y="147"/>
                      </a:cubicBezTo>
                      <a:cubicBezTo>
                        <a:pt x="65" y="148"/>
                        <a:pt x="65" y="148"/>
                        <a:pt x="65" y="148"/>
                      </a:cubicBezTo>
                      <a:cubicBezTo>
                        <a:pt x="69" y="150"/>
                        <a:pt x="74" y="152"/>
                        <a:pt x="78" y="153"/>
                      </a:cubicBezTo>
                      <a:cubicBezTo>
                        <a:pt x="81" y="154"/>
                        <a:pt x="81" y="154"/>
                        <a:pt x="81" y="154"/>
                      </a:cubicBezTo>
                      <a:lnTo>
                        <a:pt x="85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63"/>
                <p:cNvSpPr>
                  <a:spLocks noEditPoints="1"/>
                </p:cNvSpPr>
                <p:nvPr/>
              </p:nvSpPr>
              <p:spPr bwMode="auto">
                <a:xfrm>
                  <a:off x="4727576" y="1627188"/>
                  <a:ext cx="128588" cy="127000"/>
                </a:xfrm>
                <a:custGeom>
                  <a:avLst/>
                  <a:gdLst>
                    <a:gd name="T0" fmla="*/ 28 w 56"/>
                    <a:gd name="T1" fmla="*/ 56 h 56"/>
                    <a:gd name="T2" fmla="*/ 0 w 56"/>
                    <a:gd name="T3" fmla="*/ 28 h 56"/>
                    <a:gd name="T4" fmla="*/ 28 w 56"/>
                    <a:gd name="T5" fmla="*/ 0 h 56"/>
                    <a:gd name="T6" fmla="*/ 56 w 56"/>
                    <a:gd name="T7" fmla="*/ 28 h 56"/>
                    <a:gd name="T8" fmla="*/ 28 w 56"/>
                    <a:gd name="T9" fmla="*/ 56 h 56"/>
                    <a:gd name="T10" fmla="*/ 28 w 56"/>
                    <a:gd name="T11" fmla="*/ 4 h 56"/>
                    <a:gd name="T12" fmla="*/ 4 w 56"/>
                    <a:gd name="T13" fmla="*/ 28 h 56"/>
                    <a:gd name="T14" fmla="*/ 28 w 56"/>
                    <a:gd name="T15" fmla="*/ 52 h 56"/>
                    <a:gd name="T16" fmla="*/ 52 w 56"/>
                    <a:gd name="T17" fmla="*/ 28 h 56"/>
                    <a:gd name="T18" fmla="*/ 28 w 56"/>
                    <a:gd name="T19" fmla="*/ 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56"/>
                      </a:moveTo>
                      <a:cubicBezTo>
                        <a:pt x="12" y="56"/>
                        <a:pt x="0" y="43"/>
                        <a:pt x="0" y="28"/>
                      </a:cubicBezTo>
                      <a:cubicBezTo>
                        <a:pt x="0" y="12"/>
                        <a:pt x="12" y="0"/>
                        <a:pt x="28" y="0"/>
                      </a:cubicBezTo>
                      <a:cubicBezTo>
                        <a:pt x="43" y="0"/>
                        <a:pt x="56" y="12"/>
                        <a:pt x="56" y="28"/>
                      </a:cubicBezTo>
                      <a:cubicBezTo>
                        <a:pt x="56" y="43"/>
                        <a:pt x="43" y="56"/>
                        <a:pt x="28" y="56"/>
                      </a:cubicBezTo>
                      <a:close/>
                      <a:moveTo>
                        <a:pt x="28" y="4"/>
                      </a:moveTo>
                      <a:cubicBezTo>
                        <a:pt x="15" y="4"/>
                        <a:pt x="4" y="14"/>
                        <a:pt x="4" y="28"/>
                      </a:cubicBezTo>
                      <a:cubicBezTo>
                        <a:pt x="4" y="41"/>
                        <a:pt x="15" y="52"/>
                        <a:pt x="28" y="52"/>
                      </a:cubicBezTo>
                      <a:cubicBezTo>
                        <a:pt x="41" y="52"/>
                        <a:pt x="52" y="41"/>
                        <a:pt x="52" y="28"/>
                      </a:cubicBezTo>
                      <a:cubicBezTo>
                        <a:pt x="52" y="14"/>
                        <a:pt x="41" y="4"/>
                        <a:pt x="2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54"/>
            <p:cNvGrpSpPr/>
            <p:nvPr/>
          </p:nvGrpSpPr>
          <p:grpSpPr>
            <a:xfrm>
              <a:off x="2703314" y="5145837"/>
              <a:ext cx="934188" cy="934188"/>
              <a:chOff x="8356082" y="2196768"/>
              <a:chExt cx="1152128" cy="1152128"/>
            </a:xfrm>
          </p:grpSpPr>
          <p:sp>
            <p:nvSpPr>
              <p:cNvPr id="25" name="椭圆 4">
                <a:extLst>
                  <a:ext uri="{FF2B5EF4-FFF2-40B4-BE49-F238E27FC236}">
                    <a16:creationId xmlns:a16="http://schemas.microsoft.com/office/drawing/2014/main" xmlns="" id="{77963EA2-068A-458B-A0D0-C5D183EE2EE1}"/>
                  </a:ext>
                </a:extLst>
              </p:cNvPr>
              <p:cNvSpPr/>
              <p:nvPr/>
            </p:nvSpPr>
            <p:spPr>
              <a:xfrm>
                <a:off x="8356082" y="2196768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C8C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8638561" y="2476936"/>
                <a:ext cx="606304" cy="591696"/>
                <a:chOff x="5472114" y="3235325"/>
                <a:chExt cx="395287" cy="385763"/>
              </a:xfrm>
              <a:solidFill>
                <a:schemeClr val="bg1"/>
              </a:solidFill>
            </p:grpSpPr>
            <p:sp>
              <p:nvSpPr>
                <p:cNvPr id="45" name="Freeform 129"/>
                <p:cNvSpPr>
                  <a:spLocks noEditPoints="1"/>
                </p:cNvSpPr>
                <p:nvPr/>
              </p:nvSpPr>
              <p:spPr bwMode="auto">
                <a:xfrm>
                  <a:off x="5673726" y="3448050"/>
                  <a:ext cx="193675" cy="173038"/>
                </a:xfrm>
                <a:custGeom>
                  <a:avLst/>
                  <a:gdLst>
                    <a:gd name="T0" fmla="*/ 60 w 85"/>
                    <a:gd name="T1" fmla="*/ 76 h 76"/>
                    <a:gd name="T2" fmla="*/ 60 w 85"/>
                    <a:gd name="T3" fmla="*/ 76 h 76"/>
                    <a:gd name="T4" fmla="*/ 52 w 85"/>
                    <a:gd name="T5" fmla="*/ 73 h 76"/>
                    <a:gd name="T6" fmla="*/ 0 w 85"/>
                    <a:gd name="T7" fmla="*/ 22 h 76"/>
                    <a:gd name="T8" fmla="*/ 13 w 85"/>
                    <a:gd name="T9" fmla="*/ 9 h 76"/>
                    <a:gd name="T10" fmla="*/ 30 w 85"/>
                    <a:gd name="T11" fmla="*/ 1 h 76"/>
                    <a:gd name="T12" fmla="*/ 33 w 85"/>
                    <a:gd name="T13" fmla="*/ 0 h 76"/>
                    <a:gd name="T14" fmla="*/ 79 w 85"/>
                    <a:gd name="T15" fmla="*/ 46 h 76"/>
                    <a:gd name="T16" fmla="*/ 74 w 85"/>
                    <a:gd name="T17" fmla="*/ 69 h 76"/>
                    <a:gd name="T18" fmla="*/ 60 w 85"/>
                    <a:gd name="T19" fmla="*/ 76 h 76"/>
                    <a:gd name="T20" fmla="*/ 58 w 85"/>
                    <a:gd name="T21" fmla="*/ 68 h 76"/>
                    <a:gd name="T22" fmla="*/ 60 w 85"/>
                    <a:gd name="T23" fmla="*/ 68 h 76"/>
                    <a:gd name="T24" fmla="*/ 68 w 85"/>
                    <a:gd name="T25" fmla="*/ 63 h 76"/>
                    <a:gd name="T26" fmla="*/ 73 w 85"/>
                    <a:gd name="T27" fmla="*/ 52 h 76"/>
                    <a:gd name="T28" fmla="*/ 30 w 85"/>
                    <a:gd name="T29" fmla="*/ 9 h 76"/>
                    <a:gd name="T30" fmla="*/ 18 w 85"/>
                    <a:gd name="T31" fmla="*/ 14 h 76"/>
                    <a:gd name="T32" fmla="*/ 11 w 85"/>
                    <a:gd name="T33" fmla="*/ 21 h 76"/>
                    <a:gd name="T34" fmla="*/ 58 w 85"/>
                    <a:gd name="T35" fmla="*/ 68 h 76"/>
                    <a:gd name="T36" fmla="*/ 58 w 85"/>
                    <a:gd name="T37" fmla="*/ 6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5" h="76">
                      <a:moveTo>
                        <a:pt x="60" y="76"/>
                      </a:move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55" y="76"/>
                        <a:pt x="52" y="74"/>
                        <a:pt x="52" y="73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8"/>
                        <a:pt x="17" y="5"/>
                        <a:pt x="30" y="1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79" y="46"/>
                        <a:pt x="79" y="46"/>
                        <a:pt x="79" y="46"/>
                      </a:cubicBezTo>
                      <a:cubicBezTo>
                        <a:pt x="82" y="49"/>
                        <a:pt x="85" y="58"/>
                        <a:pt x="74" y="69"/>
                      </a:cubicBezTo>
                      <a:cubicBezTo>
                        <a:pt x="69" y="74"/>
                        <a:pt x="64" y="76"/>
                        <a:pt x="60" y="76"/>
                      </a:cubicBezTo>
                      <a:close/>
                      <a:moveTo>
                        <a:pt x="58" y="68"/>
                      </a:moveTo>
                      <a:cubicBezTo>
                        <a:pt x="58" y="68"/>
                        <a:pt x="58" y="68"/>
                        <a:pt x="60" y="68"/>
                      </a:cubicBezTo>
                      <a:cubicBezTo>
                        <a:pt x="62" y="68"/>
                        <a:pt x="65" y="66"/>
                        <a:pt x="68" y="63"/>
                      </a:cubicBezTo>
                      <a:cubicBezTo>
                        <a:pt x="76" y="56"/>
                        <a:pt x="73" y="52"/>
                        <a:pt x="73" y="52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1" y="12"/>
                        <a:pt x="19" y="14"/>
                        <a:pt x="18" y="14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30"/>
                <p:cNvSpPr>
                  <a:spLocks noEditPoints="1"/>
                </p:cNvSpPr>
                <p:nvPr/>
              </p:nvSpPr>
              <p:spPr bwMode="auto">
                <a:xfrm>
                  <a:off x="5472114" y="3235325"/>
                  <a:ext cx="184150" cy="180975"/>
                </a:xfrm>
                <a:custGeom>
                  <a:avLst/>
                  <a:gdLst>
                    <a:gd name="T0" fmla="*/ 65 w 81"/>
                    <a:gd name="T1" fmla="*/ 80 h 80"/>
                    <a:gd name="T2" fmla="*/ 32 w 81"/>
                    <a:gd name="T3" fmla="*/ 47 h 80"/>
                    <a:gd name="T4" fmla="*/ 18 w 81"/>
                    <a:gd name="T5" fmla="*/ 41 h 80"/>
                    <a:gd name="T6" fmla="*/ 0 w 81"/>
                    <a:gd name="T7" fmla="*/ 15 h 80"/>
                    <a:gd name="T8" fmla="*/ 15 w 81"/>
                    <a:gd name="T9" fmla="*/ 0 h 80"/>
                    <a:gd name="T10" fmla="*/ 42 w 81"/>
                    <a:gd name="T11" fmla="*/ 17 h 80"/>
                    <a:gd name="T12" fmla="*/ 48 w 81"/>
                    <a:gd name="T13" fmla="*/ 31 h 80"/>
                    <a:gd name="T14" fmla="*/ 81 w 81"/>
                    <a:gd name="T15" fmla="*/ 64 h 80"/>
                    <a:gd name="T16" fmla="*/ 79 w 81"/>
                    <a:gd name="T17" fmla="*/ 67 h 80"/>
                    <a:gd name="T18" fmla="*/ 74 w 81"/>
                    <a:gd name="T19" fmla="*/ 72 h 80"/>
                    <a:gd name="T20" fmla="*/ 74 w 81"/>
                    <a:gd name="T21" fmla="*/ 73 h 80"/>
                    <a:gd name="T22" fmla="*/ 65 w 81"/>
                    <a:gd name="T23" fmla="*/ 80 h 80"/>
                    <a:gd name="T24" fmla="*/ 23 w 81"/>
                    <a:gd name="T25" fmla="*/ 35 h 80"/>
                    <a:gd name="T26" fmla="*/ 36 w 81"/>
                    <a:gd name="T27" fmla="*/ 41 h 80"/>
                    <a:gd name="T28" fmla="*/ 65 w 81"/>
                    <a:gd name="T29" fmla="*/ 70 h 80"/>
                    <a:gd name="T30" fmla="*/ 69 w 81"/>
                    <a:gd name="T31" fmla="*/ 66 h 80"/>
                    <a:gd name="T32" fmla="*/ 70 w 81"/>
                    <a:gd name="T33" fmla="*/ 65 h 80"/>
                    <a:gd name="T34" fmla="*/ 41 w 81"/>
                    <a:gd name="T35" fmla="*/ 36 h 80"/>
                    <a:gd name="T36" fmla="*/ 35 w 81"/>
                    <a:gd name="T37" fmla="*/ 22 h 80"/>
                    <a:gd name="T38" fmla="*/ 16 w 81"/>
                    <a:gd name="T39" fmla="*/ 10 h 80"/>
                    <a:gd name="T40" fmla="*/ 11 w 81"/>
                    <a:gd name="T41" fmla="*/ 16 h 80"/>
                    <a:gd name="T42" fmla="*/ 23 w 81"/>
                    <a:gd name="T43" fmla="*/ 3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1" h="80">
                      <a:moveTo>
                        <a:pt x="65" y="80"/>
                      </a:move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81" y="64"/>
                        <a:pt x="81" y="64"/>
                        <a:pt x="81" y="64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7" y="69"/>
                        <a:pt x="76" y="71"/>
                        <a:pt x="74" y="72"/>
                      </a:cubicBezTo>
                      <a:cubicBezTo>
                        <a:pt x="74" y="73"/>
                        <a:pt x="74" y="73"/>
                        <a:pt x="74" y="73"/>
                      </a:cubicBezTo>
                      <a:lnTo>
                        <a:pt x="65" y="80"/>
                      </a:lnTo>
                      <a:close/>
                      <a:moveTo>
                        <a:pt x="23" y="35"/>
                      </a:moveTo>
                      <a:cubicBezTo>
                        <a:pt x="36" y="41"/>
                        <a:pt x="36" y="41"/>
                        <a:pt x="36" y="41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70" y="65"/>
                        <a:pt x="70" y="65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35" y="22"/>
                        <a:pt x="35" y="22"/>
                        <a:pt x="35" y="22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lnTo>
                        <a:pt x="2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31"/>
                <p:cNvSpPr>
                  <a:spLocks noEditPoints="1"/>
                </p:cNvSpPr>
                <p:nvPr/>
              </p:nvSpPr>
              <p:spPr bwMode="auto">
                <a:xfrm>
                  <a:off x="5478464" y="3259138"/>
                  <a:ext cx="361950" cy="341313"/>
                </a:xfrm>
                <a:custGeom>
                  <a:avLst/>
                  <a:gdLst>
                    <a:gd name="T0" fmla="*/ 127 w 159"/>
                    <a:gd name="T1" fmla="*/ 4 h 150"/>
                    <a:gd name="T2" fmla="*/ 140 w 159"/>
                    <a:gd name="T3" fmla="*/ 6 h 150"/>
                    <a:gd name="T4" fmla="*/ 123 w 159"/>
                    <a:gd name="T5" fmla="*/ 13 h 150"/>
                    <a:gd name="T6" fmla="*/ 121 w 159"/>
                    <a:gd name="T7" fmla="*/ 14 h 150"/>
                    <a:gd name="T8" fmla="*/ 121 w 159"/>
                    <a:gd name="T9" fmla="*/ 16 h 150"/>
                    <a:gd name="T10" fmla="*/ 120 w 159"/>
                    <a:gd name="T11" fmla="*/ 23 h 150"/>
                    <a:gd name="T12" fmla="*/ 120 w 159"/>
                    <a:gd name="T13" fmla="*/ 24 h 150"/>
                    <a:gd name="T14" fmla="*/ 120 w 159"/>
                    <a:gd name="T15" fmla="*/ 25 h 150"/>
                    <a:gd name="T16" fmla="*/ 126 w 159"/>
                    <a:gd name="T17" fmla="*/ 39 h 150"/>
                    <a:gd name="T18" fmla="*/ 128 w 159"/>
                    <a:gd name="T19" fmla="*/ 43 h 150"/>
                    <a:gd name="T20" fmla="*/ 131 w 159"/>
                    <a:gd name="T21" fmla="*/ 41 h 150"/>
                    <a:gd name="T22" fmla="*/ 152 w 159"/>
                    <a:gd name="T23" fmla="*/ 32 h 150"/>
                    <a:gd name="T24" fmla="*/ 135 w 159"/>
                    <a:gd name="T25" fmla="*/ 50 h 150"/>
                    <a:gd name="T26" fmla="*/ 132 w 159"/>
                    <a:gd name="T27" fmla="*/ 52 h 150"/>
                    <a:gd name="T28" fmla="*/ 133 w 159"/>
                    <a:gd name="T29" fmla="*/ 56 h 150"/>
                    <a:gd name="T30" fmla="*/ 138 w 159"/>
                    <a:gd name="T31" fmla="*/ 68 h 150"/>
                    <a:gd name="T32" fmla="*/ 90 w 159"/>
                    <a:gd name="T33" fmla="*/ 83 h 150"/>
                    <a:gd name="T34" fmla="*/ 33 w 159"/>
                    <a:gd name="T35" fmla="*/ 142 h 150"/>
                    <a:gd name="T36" fmla="*/ 23 w 159"/>
                    <a:gd name="T37" fmla="*/ 146 h 150"/>
                    <a:gd name="T38" fmla="*/ 15 w 159"/>
                    <a:gd name="T39" fmla="*/ 142 h 150"/>
                    <a:gd name="T40" fmla="*/ 15 w 159"/>
                    <a:gd name="T41" fmla="*/ 123 h 150"/>
                    <a:gd name="T42" fmla="*/ 80 w 159"/>
                    <a:gd name="T43" fmla="*/ 71 h 150"/>
                    <a:gd name="T44" fmla="*/ 80 w 159"/>
                    <a:gd name="T45" fmla="*/ 71 h 150"/>
                    <a:gd name="T46" fmla="*/ 80 w 159"/>
                    <a:gd name="T47" fmla="*/ 70 h 150"/>
                    <a:gd name="T48" fmla="*/ 102 w 159"/>
                    <a:gd name="T49" fmla="*/ 23 h 150"/>
                    <a:gd name="T50" fmla="*/ 104 w 159"/>
                    <a:gd name="T51" fmla="*/ 15 h 150"/>
                    <a:gd name="T52" fmla="*/ 121 w 159"/>
                    <a:gd name="T53" fmla="*/ 4 h 150"/>
                    <a:gd name="T54" fmla="*/ 122 w 159"/>
                    <a:gd name="T55" fmla="*/ 4 h 150"/>
                    <a:gd name="T56" fmla="*/ 127 w 159"/>
                    <a:gd name="T57" fmla="*/ 4 h 150"/>
                    <a:gd name="T58" fmla="*/ 127 w 159"/>
                    <a:gd name="T59" fmla="*/ 4 h 150"/>
                    <a:gd name="T60" fmla="*/ 24 w 159"/>
                    <a:gd name="T61" fmla="*/ 142 h 150"/>
                    <a:gd name="T62" fmla="*/ 31 w 159"/>
                    <a:gd name="T63" fmla="*/ 139 h 150"/>
                    <a:gd name="T64" fmla="*/ 31 w 159"/>
                    <a:gd name="T65" fmla="*/ 125 h 150"/>
                    <a:gd name="T66" fmla="*/ 24 w 159"/>
                    <a:gd name="T67" fmla="*/ 122 h 150"/>
                    <a:gd name="T68" fmla="*/ 17 w 159"/>
                    <a:gd name="T69" fmla="*/ 125 h 150"/>
                    <a:gd name="T70" fmla="*/ 17 w 159"/>
                    <a:gd name="T71" fmla="*/ 139 h 150"/>
                    <a:gd name="T72" fmla="*/ 24 w 159"/>
                    <a:gd name="T73" fmla="*/ 142 h 150"/>
                    <a:gd name="T74" fmla="*/ 127 w 159"/>
                    <a:gd name="T75" fmla="*/ 0 h 150"/>
                    <a:gd name="T76" fmla="*/ 121 w 159"/>
                    <a:gd name="T77" fmla="*/ 0 h 150"/>
                    <a:gd name="T78" fmla="*/ 100 w 159"/>
                    <a:gd name="T79" fmla="*/ 13 h 150"/>
                    <a:gd name="T80" fmla="*/ 77 w 159"/>
                    <a:gd name="T81" fmla="*/ 68 h 150"/>
                    <a:gd name="T82" fmla="*/ 12 w 159"/>
                    <a:gd name="T83" fmla="*/ 120 h 150"/>
                    <a:gd name="T84" fmla="*/ 12 w 159"/>
                    <a:gd name="T85" fmla="*/ 145 h 150"/>
                    <a:gd name="T86" fmla="*/ 23 w 159"/>
                    <a:gd name="T87" fmla="*/ 150 h 150"/>
                    <a:gd name="T88" fmla="*/ 36 w 159"/>
                    <a:gd name="T89" fmla="*/ 145 h 150"/>
                    <a:gd name="T90" fmla="*/ 93 w 159"/>
                    <a:gd name="T91" fmla="*/ 85 h 150"/>
                    <a:gd name="T92" fmla="*/ 144 w 159"/>
                    <a:gd name="T93" fmla="*/ 71 h 150"/>
                    <a:gd name="T94" fmla="*/ 137 w 159"/>
                    <a:gd name="T95" fmla="*/ 54 h 150"/>
                    <a:gd name="T96" fmla="*/ 159 w 159"/>
                    <a:gd name="T97" fmla="*/ 25 h 150"/>
                    <a:gd name="T98" fmla="*/ 130 w 159"/>
                    <a:gd name="T99" fmla="*/ 37 h 150"/>
                    <a:gd name="T100" fmla="*/ 124 w 159"/>
                    <a:gd name="T101" fmla="*/ 24 h 150"/>
                    <a:gd name="T102" fmla="*/ 125 w 159"/>
                    <a:gd name="T103" fmla="*/ 17 h 150"/>
                    <a:gd name="T104" fmla="*/ 149 w 159"/>
                    <a:gd name="T105" fmla="*/ 6 h 150"/>
                    <a:gd name="T106" fmla="*/ 127 w 159"/>
                    <a:gd name="T107" fmla="*/ 0 h 150"/>
                    <a:gd name="T108" fmla="*/ 24 w 159"/>
                    <a:gd name="T109" fmla="*/ 138 h 150"/>
                    <a:gd name="T110" fmla="*/ 20 w 159"/>
                    <a:gd name="T111" fmla="*/ 136 h 150"/>
                    <a:gd name="T112" fmla="*/ 20 w 159"/>
                    <a:gd name="T113" fmla="*/ 128 h 150"/>
                    <a:gd name="T114" fmla="*/ 24 w 159"/>
                    <a:gd name="T115" fmla="*/ 126 h 150"/>
                    <a:gd name="T116" fmla="*/ 29 w 159"/>
                    <a:gd name="T117" fmla="*/ 128 h 150"/>
                    <a:gd name="T118" fmla="*/ 29 w 159"/>
                    <a:gd name="T119" fmla="*/ 136 h 150"/>
                    <a:gd name="T120" fmla="*/ 24 w 159"/>
                    <a:gd name="T121" fmla="*/ 138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9" h="150">
                      <a:moveTo>
                        <a:pt x="127" y="4"/>
                      </a:moveTo>
                      <a:cubicBezTo>
                        <a:pt x="132" y="4"/>
                        <a:pt x="136" y="5"/>
                        <a:pt x="140" y="6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1" y="14"/>
                        <a:pt x="121" y="14"/>
                        <a:pt x="121" y="14"/>
                      </a:cubicBezTo>
                      <a:cubicBezTo>
                        <a:pt x="121" y="16"/>
                        <a:pt x="121" y="16"/>
                        <a:pt x="121" y="16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120" y="24"/>
                        <a:pt x="120" y="24"/>
                        <a:pt x="120" y="24"/>
                      </a:cubicBezTo>
                      <a:cubicBezTo>
                        <a:pt x="120" y="25"/>
                        <a:pt x="120" y="25"/>
                        <a:pt x="120" y="25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28" y="43"/>
                        <a:pt x="128" y="43"/>
                        <a:pt x="128" y="43"/>
                      </a:cubicBezTo>
                      <a:cubicBezTo>
                        <a:pt x="131" y="41"/>
                        <a:pt x="131" y="41"/>
                        <a:pt x="131" y="41"/>
                      </a:cubicBezTo>
                      <a:cubicBezTo>
                        <a:pt x="152" y="32"/>
                        <a:pt x="152" y="32"/>
                        <a:pt x="152" y="32"/>
                      </a:cubicBezTo>
                      <a:cubicBezTo>
                        <a:pt x="148" y="38"/>
                        <a:pt x="143" y="46"/>
                        <a:pt x="135" y="50"/>
                      </a:cubicBezTo>
                      <a:cubicBezTo>
                        <a:pt x="132" y="52"/>
                        <a:pt x="132" y="52"/>
                        <a:pt x="132" y="52"/>
                      </a:cubicBezTo>
                      <a:cubicBezTo>
                        <a:pt x="133" y="56"/>
                        <a:pt x="133" y="56"/>
                        <a:pt x="133" y="56"/>
                      </a:cubicBezTo>
                      <a:cubicBezTo>
                        <a:pt x="138" y="68"/>
                        <a:pt x="138" y="68"/>
                        <a:pt x="138" y="68"/>
                      </a:cubicBezTo>
                      <a:cubicBezTo>
                        <a:pt x="126" y="69"/>
                        <a:pt x="98" y="74"/>
                        <a:pt x="90" y="83"/>
                      </a:cubicBezTo>
                      <a:cubicBezTo>
                        <a:pt x="33" y="142"/>
                        <a:pt x="33" y="142"/>
                        <a:pt x="33" y="142"/>
                      </a:cubicBezTo>
                      <a:cubicBezTo>
                        <a:pt x="33" y="142"/>
                        <a:pt x="28" y="146"/>
                        <a:pt x="23" y="146"/>
                      </a:cubicBezTo>
                      <a:cubicBezTo>
                        <a:pt x="20" y="146"/>
                        <a:pt x="17" y="144"/>
                        <a:pt x="15" y="142"/>
                      </a:cubicBezTo>
                      <a:cubicBezTo>
                        <a:pt x="7" y="134"/>
                        <a:pt x="13" y="125"/>
                        <a:pt x="15" y="123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93" y="58"/>
                        <a:pt x="98" y="36"/>
                        <a:pt x="102" y="23"/>
                      </a:cubicBezTo>
                      <a:cubicBezTo>
                        <a:pt x="103" y="19"/>
                        <a:pt x="103" y="17"/>
                        <a:pt x="104" y="15"/>
                      </a:cubicBezTo>
                      <a:cubicBezTo>
                        <a:pt x="106" y="7"/>
                        <a:pt x="107" y="7"/>
                        <a:pt x="121" y="4"/>
                      </a:cubicBezTo>
                      <a:cubicBezTo>
                        <a:pt x="122" y="4"/>
                        <a:pt x="122" y="4"/>
                        <a:pt x="122" y="4"/>
                      </a:cubicBezTo>
                      <a:cubicBezTo>
                        <a:pt x="124" y="4"/>
                        <a:pt x="125" y="4"/>
                        <a:pt x="127" y="4"/>
                      </a:cubicBezTo>
                      <a:cubicBezTo>
                        <a:pt x="127" y="4"/>
                        <a:pt x="127" y="4"/>
                        <a:pt x="127" y="4"/>
                      </a:cubicBezTo>
                      <a:moveTo>
                        <a:pt x="24" y="142"/>
                      </a:moveTo>
                      <a:cubicBezTo>
                        <a:pt x="27" y="142"/>
                        <a:pt x="30" y="141"/>
                        <a:pt x="31" y="139"/>
                      </a:cubicBezTo>
                      <a:cubicBezTo>
                        <a:pt x="35" y="135"/>
                        <a:pt x="35" y="129"/>
                        <a:pt x="31" y="125"/>
                      </a:cubicBezTo>
                      <a:cubicBezTo>
                        <a:pt x="30" y="123"/>
                        <a:pt x="27" y="122"/>
                        <a:pt x="24" y="122"/>
                      </a:cubicBezTo>
                      <a:cubicBezTo>
                        <a:pt x="22" y="122"/>
                        <a:pt x="19" y="123"/>
                        <a:pt x="17" y="125"/>
                      </a:cubicBezTo>
                      <a:cubicBezTo>
                        <a:pt x="13" y="129"/>
                        <a:pt x="13" y="135"/>
                        <a:pt x="17" y="139"/>
                      </a:cubicBezTo>
                      <a:cubicBezTo>
                        <a:pt x="19" y="141"/>
                        <a:pt x="22" y="142"/>
                        <a:pt x="24" y="142"/>
                      </a:cubicBezTo>
                      <a:moveTo>
                        <a:pt x="127" y="0"/>
                      </a:moveTo>
                      <a:cubicBezTo>
                        <a:pt x="125" y="0"/>
                        <a:pt x="123" y="0"/>
                        <a:pt x="121" y="0"/>
                      </a:cubicBezTo>
                      <a:cubicBezTo>
                        <a:pt x="106" y="3"/>
                        <a:pt x="103" y="4"/>
                        <a:pt x="100" y="13"/>
                      </a:cubicBezTo>
                      <a:cubicBezTo>
                        <a:pt x="97" y="23"/>
                        <a:pt x="93" y="53"/>
                        <a:pt x="77" y="68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2" y="120"/>
                        <a:pt x="0" y="133"/>
                        <a:pt x="12" y="145"/>
                      </a:cubicBezTo>
                      <a:cubicBezTo>
                        <a:pt x="16" y="148"/>
                        <a:pt x="20" y="150"/>
                        <a:pt x="23" y="150"/>
                      </a:cubicBezTo>
                      <a:cubicBezTo>
                        <a:pt x="30" y="150"/>
                        <a:pt x="36" y="145"/>
                        <a:pt x="36" y="145"/>
                      </a:cubicBezTo>
                      <a:cubicBezTo>
                        <a:pt x="93" y="85"/>
                        <a:pt x="93" y="85"/>
                        <a:pt x="93" y="85"/>
                      </a:cubicBezTo>
                      <a:cubicBezTo>
                        <a:pt x="102" y="76"/>
                        <a:pt x="144" y="71"/>
                        <a:pt x="144" y="71"/>
                      </a:cubicBezTo>
                      <a:cubicBezTo>
                        <a:pt x="137" y="54"/>
                        <a:pt x="137" y="54"/>
                        <a:pt x="137" y="54"/>
                      </a:cubicBezTo>
                      <a:cubicBezTo>
                        <a:pt x="153" y="46"/>
                        <a:pt x="159" y="25"/>
                        <a:pt x="159" y="25"/>
                      </a:cubicBezTo>
                      <a:cubicBezTo>
                        <a:pt x="130" y="37"/>
                        <a:pt x="130" y="37"/>
                        <a:pt x="130" y="37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125" y="17"/>
                        <a:pt x="125" y="17"/>
                        <a:pt x="125" y="17"/>
                      </a:cubicBezTo>
                      <a:cubicBezTo>
                        <a:pt x="149" y="6"/>
                        <a:pt x="149" y="6"/>
                        <a:pt x="149" y="6"/>
                      </a:cubicBezTo>
                      <a:cubicBezTo>
                        <a:pt x="149" y="6"/>
                        <a:pt x="139" y="0"/>
                        <a:pt x="127" y="0"/>
                      </a:cubicBezTo>
                      <a:close/>
                      <a:moveTo>
                        <a:pt x="24" y="138"/>
                      </a:moveTo>
                      <a:cubicBezTo>
                        <a:pt x="23" y="138"/>
                        <a:pt x="21" y="138"/>
                        <a:pt x="20" y="136"/>
                      </a:cubicBezTo>
                      <a:cubicBezTo>
                        <a:pt x="17" y="134"/>
                        <a:pt x="17" y="130"/>
                        <a:pt x="20" y="128"/>
                      </a:cubicBezTo>
                      <a:cubicBezTo>
                        <a:pt x="21" y="127"/>
                        <a:pt x="23" y="126"/>
                        <a:pt x="24" y="126"/>
                      </a:cubicBezTo>
                      <a:cubicBezTo>
                        <a:pt x="26" y="126"/>
                        <a:pt x="27" y="127"/>
                        <a:pt x="29" y="128"/>
                      </a:cubicBezTo>
                      <a:cubicBezTo>
                        <a:pt x="31" y="130"/>
                        <a:pt x="31" y="134"/>
                        <a:pt x="29" y="136"/>
                      </a:cubicBezTo>
                      <a:cubicBezTo>
                        <a:pt x="27" y="138"/>
                        <a:pt x="26" y="138"/>
                        <a:pt x="24" y="1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" name="组合 53"/>
            <p:cNvGrpSpPr/>
            <p:nvPr/>
          </p:nvGrpSpPr>
          <p:grpSpPr>
            <a:xfrm>
              <a:off x="2700432" y="3905652"/>
              <a:ext cx="912409" cy="912409"/>
              <a:chOff x="6389613" y="2196768"/>
              <a:chExt cx="1152128" cy="1152128"/>
            </a:xfrm>
          </p:grpSpPr>
          <p:sp>
            <p:nvSpPr>
              <p:cNvPr id="13" name="椭圆 4">
                <a:extLst>
                  <a:ext uri="{FF2B5EF4-FFF2-40B4-BE49-F238E27FC236}">
                    <a16:creationId xmlns:a16="http://schemas.microsoft.com/office/drawing/2014/main" xmlns="" id="{F562716D-1F71-4F3A-95A2-76CDC16ECEBA}"/>
                  </a:ext>
                </a:extLst>
              </p:cNvPr>
              <p:cNvSpPr/>
              <p:nvPr/>
            </p:nvSpPr>
            <p:spPr>
              <a:xfrm>
                <a:off x="6389613" y="2196768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6734355" y="2508737"/>
                <a:ext cx="510773" cy="484698"/>
                <a:chOff x="6733044" y="1857149"/>
                <a:chExt cx="528638" cy="501651"/>
              </a:xfrm>
              <a:solidFill>
                <a:schemeClr val="bg1"/>
              </a:solidFill>
            </p:grpSpPr>
            <p:sp>
              <p:nvSpPr>
                <p:cNvPr id="49" name="Freeform 49"/>
                <p:cNvSpPr>
                  <a:spLocks noEditPoints="1"/>
                </p:cNvSpPr>
                <p:nvPr/>
              </p:nvSpPr>
              <p:spPr bwMode="auto">
                <a:xfrm>
                  <a:off x="6733044" y="1857149"/>
                  <a:ext cx="528638" cy="336550"/>
                </a:xfrm>
                <a:custGeom>
                  <a:avLst/>
                  <a:gdLst>
                    <a:gd name="T0" fmla="*/ 259 w 273"/>
                    <a:gd name="T1" fmla="*/ 0 h 174"/>
                    <a:gd name="T2" fmla="*/ 13 w 273"/>
                    <a:gd name="T3" fmla="*/ 0 h 174"/>
                    <a:gd name="T4" fmla="*/ 0 w 273"/>
                    <a:gd name="T5" fmla="*/ 13 h 174"/>
                    <a:gd name="T6" fmla="*/ 0 w 273"/>
                    <a:gd name="T7" fmla="*/ 160 h 174"/>
                    <a:gd name="T8" fmla="*/ 13 w 273"/>
                    <a:gd name="T9" fmla="*/ 174 h 174"/>
                    <a:gd name="T10" fmla="*/ 259 w 273"/>
                    <a:gd name="T11" fmla="*/ 174 h 174"/>
                    <a:gd name="T12" fmla="*/ 273 w 273"/>
                    <a:gd name="T13" fmla="*/ 160 h 174"/>
                    <a:gd name="T14" fmla="*/ 273 w 273"/>
                    <a:gd name="T15" fmla="*/ 13 h 174"/>
                    <a:gd name="T16" fmla="*/ 259 w 273"/>
                    <a:gd name="T17" fmla="*/ 0 h 174"/>
                    <a:gd name="T18" fmla="*/ 136 w 273"/>
                    <a:gd name="T19" fmla="*/ 167 h 174"/>
                    <a:gd name="T20" fmla="*/ 130 w 273"/>
                    <a:gd name="T21" fmla="*/ 160 h 174"/>
                    <a:gd name="T22" fmla="*/ 136 w 273"/>
                    <a:gd name="T23" fmla="*/ 153 h 174"/>
                    <a:gd name="T24" fmla="*/ 143 w 273"/>
                    <a:gd name="T25" fmla="*/ 160 h 174"/>
                    <a:gd name="T26" fmla="*/ 136 w 273"/>
                    <a:gd name="T27" fmla="*/ 167 h 174"/>
                    <a:gd name="T28" fmla="*/ 261 w 273"/>
                    <a:gd name="T29" fmla="*/ 145 h 174"/>
                    <a:gd name="T30" fmla="*/ 11 w 273"/>
                    <a:gd name="T31" fmla="*/ 145 h 174"/>
                    <a:gd name="T32" fmla="*/ 11 w 273"/>
                    <a:gd name="T33" fmla="*/ 11 h 174"/>
                    <a:gd name="T34" fmla="*/ 261 w 273"/>
                    <a:gd name="T35" fmla="*/ 11 h 174"/>
                    <a:gd name="T36" fmla="*/ 261 w 273"/>
                    <a:gd name="T37" fmla="*/ 145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3" h="174">
                      <a:moveTo>
                        <a:pt x="259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8"/>
                        <a:pt x="6" y="174"/>
                        <a:pt x="13" y="174"/>
                      </a:cubicBezTo>
                      <a:cubicBezTo>
                        <a:pt x="259" y="174"/>
                        <a:pt x="259" y="174"/>
                        <a:pt x="259" y="174"/>
                      </a:cubicBezTo>
                      <a:cubicBezTo>
                        <a:pt x="267" y="174"/>
                        <a:pt x="273" y="168"/>
                        <a:pt x="273" y="160"/>
                      </a:cubicBezTo>
                      <a:cubicBezTo>
                        <a:pt x="273" y="13"/>
                        <a:pt x="273" y="13"/>
                        <a:pt x="273" y="13"/>
                      </a:cubicBezTo>
                      <a:cubicBezTo>
                        <a:pt x="273" y="6"/>
                        <a:pt x="267" y="0"/>
                        <a:pt x="259" y="0"/>
                      </a:cubicBezTo>
                      <a:moveTo>
                        <a:pt x="136" y="167"/>
                      </a:moveTo>
                      <a:cubicBezTo>
                        <a:pt x="133" y="167"/>
                        <a:pt x="130" y="164"/>
                        <a:pt x="130" y="160"/>
                      </a:cubicBezTo>
                      <a:cubicBezTo>
                        <a:pt x="130" y="156"/>
                        <a:pt x="133" y="153"/>
                        <a:pt x="136" y="153"/>
                      </a:cubicBezTo>
                      <a:cubicBezTo>
                        <a:pt x="140" y="153"/>
                        <a:pt x="143" y="156"/>
                        <a:pt x="143" y="160"/>
                      </a:cubicBezTo>
                      <a:cubicBezTo>
                        <a:pt x="143" y="164"/>
                        <a:pt x="140" y="167"/>
                        <a:pt x="136" y="167"/>
                      </a:cubicBezTo>
                      <a:moveTo>
                        <a:pt x="261" y="145"/>
                      </a:moveTo>
                      <a:cubicBezTo>
                        <a:pt x="11" y="145"/>
                        <a:pt x="11" y="145"/>
                        <a:pt x="11" y="145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61" y="1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50"/>
                <p:cNvSpPr/>
                <p:nvPr/>
              </p:nvSpPr>
              <p:spPr bwMode="auto">
                <a:xfrm>
                  <a:off x="6925132" y="2211162"/>
                  <a:ext cx="144463" cy="57150"/>
                </a:xfrm>
                <a:custGeom>
                  <a:avLst/>
                  <a:gdLst>
                    <a:gd name="T0" fmla="*/ 91 w 91"/>
                    <a:gd name="T1" fmla="*/ 36 h 36"/>
                    <a:gd name="T2" fmla="*/ 0 w 91"/>
                    <a:gd name="T3" fmla="*/ 36 h 36"/>
                    <a:gd name="T4" fmla="*/ 7 w 91"/>
                    <a:gd name="T5" fmla="*/ 0 h 36"/>
                    <a:gd name="T6" fmla="*/ 83 w 91"/>
                    <a:gd name="T7" fmla="*/ 0 h 36"/>
                    <a:gd name="T8" fmla="*/ 91 w 91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6">
                      <a:moveTo>
                        <a:pt x="91" y="36"/>
                      </a:moveTo>
                      <a:lnTo>
                        <a:pt x="0" y="36"/>
                      </a:lnTo>
                      <a:lnTo>
                        <a:pt x="7" y="0"/>
                      </a:lnTo>
                      <a:lnTo>
                        <a:pt x="83" y="0"/>
                      </a:lnTo>
                      <a:lnTo>
                        <a:pt x="91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51"/>
                <p:cNvSpPr>
                  <a:spLocks noEditPoints="1"/>
                </p:cNvSpPr>
                <p:nvPr/>
              </p:nvSpPr>
              <p:spPr bwMode="auto">
                <a:xfrm>
                  <a:off x="6769557" y="2296887"/>
                  <a:ext cx="454025" cy="61913"/>
                </a:xfrm>
                <a:custGeom>
                  <a:avLst/>
                  <a:gdLst>
                    <a:gd name="T0" fmla="*/ 273 w 286"/>
                    <a:gd name="T1" fmla="*/ 17 h 39"/>
                    <a:gd name="T2" fmla="*/ 229 w 286"/>
                    <a:gd name="T3" fmla="*/ 0 h 39"/>
                    <a:gd name="T4" fmla="*/ 206 w 286"/>
                    <a:gd name="T5" fmla="*/ 0 h 39"/>
                    <a:gd name="T6" fmla="*/ 184 w 286"/>
                    <a:gd name="T7" fmla="*/ 0 h 39"/>
                    <a:gd name="T8" fmla="*/ 161 w 286"/>
                    <a:gd name="T9" fmla="*/ 0 h 39"/>
                    <a:gd name="T10" fmla="*/ 137 w 286"/>
                    <a:gd name="T11" fmla="*/ 0 h 39"/>
                    <a:gd name="T12" fmla="*/ 114 w 286"/>
                    <a:gd name="T13" fmla="*/ 0 h 39"/>
                    <a:gd name="T14" fmla="*/ 90 w 286"/>
                    <a:gd name="T15" fmla="*/ 0 h 39"/>
                    <a:gd name="T16" fmla="*/ 67 w 286"/>
                    <a:gd name="T17" fmla="*/ 0 h 39"/>
                    <a:gd name="T18" fmla="*/ 33 w 286"/>
                    <a:gd name="T19" fmla="*/ 0 h 39"/>
                    <a:gd name="T20" fmla="*/ 14 w 286"/>
                    <a:gd name="T21" fmla="*/ 17 h 39"/>
                    <a:gd name="T22" fmla="*/ 0 w 286"/>
                    <a:gd name="T23" fmla="*/ 39 h 39"/>
                    <a:gd name="T24" fmla="*/ 286 w 286"/>
                    <a:gd name="T25" fmla="*/ 30 h 39"/>
                    <a:gd name="T26" fmla="*/ 268 w 286"/>
                    <a:gd name="T27" fmla="*/ 23 h 39"/>
                    <a:gd name="T28" fmla="*/ 244 w 286"/>
                    <a:gd name="T29" fmla="*/ 17 h 39"/>
                    <a:gd name="T30" fmla="*/ 268 w 286"/>
                    <a:gd name="T31" fmla="*/ 23 h 39"/>
                    <a:gd name="T32" fmla="*/ 43 w 286"/>
                    <a:gd name="T33" fmla="*/ 17 h 39"/>
                    <a:gd name="T34" fmla="*/ 19 w 286"/>
                    <a:gd name="T35" fmla="*/ 23 h 39"/>
                    <a:gd name="T36" fmla="*/ 53 w 286"/>
                    <a:gd name="T37" fmla="*/ 17 h 39"/>
                    <a:gd name="T38" fmla="*/ 67 w 286"/>
                    <a:gd name="T39" fmla="*/ 23 h 39"/>
                    <a:gd name="T40" fmla="*/ 53 w 286"/>
                    <a:gd name="T41" fmla="*/ 17 h 39"/>
                    <a:gd name="T42" fmla="*/ 100 w 286"/>
                    <a:gd name="T43" fmla="*/ 17 h 39"/>
                    <a:gd name="T44" fmla="*/ 76 w 286"/>
                    <a:gd name="T45" fmla="*/ 23 h 39"/>
                    <a:gd name="T46" fmla="*/ 107 w 286"/>
                    <a:gd name="T47" fmla="*/ 17 h 39"/>
                    <a:gd name="T48" fmla="*/ 127 w 286"/>
                    <a:gd name="T49" fmla="*/ 23 h 39"/>
                    <a:gd name="T50" fmla="*/ 107 w 286"/>
                    <a:gd name="T51" fmla="*/ 17 h 39"/>
                    <a:gd name="T52" fmla="*/ 156 w 286"/>
                    <a:gd name="T53" fmla="*/ 17 h 39"/>
                    <a:gd name="T54" fmla="*/ 134 w 286"/>
                    <a:gd name="T55" fmla="*/ 23 h 39"/>
                    <a:gd name="T56" fmla="*/ 162 w 286"/>
                    <a:gd name="T57" fmla="*/ 17 h 39"/>
                    <a:gd name="T58" fmla="*/ 183 w 286"/>
                    <a:gd name="T59" fmla="*/ 23 h 39"/>
                    <a:gd name="T60" fmla="*/ 162 w 286"/>
                    <a:gd name="T61" fmla="*/ 17 h 39"/>
                    <a:gd name="T62" fmla="*/ 209 w 286"/>
                    <a:gd name="T63" fmla="*/ 17 h 39"/>
                    <a:gd name="T64" fmla="*/ 193 w 286"/>
                    <a:gd name="T65" fmla="*/ 23 h 39"/>
                    <a:gd name="T66" fmla="*/ 216 w 286"/>
                    <a:gd name="T67" fmla="*/ 17 h 39"/>
                    <a:gd name="T68" fmla="*/ 240 w 286"/>
                    <a:gd name="T69" fmla="*/ 23 h 39"/>
                    <a:gd name="T70" fmla="*/ 216 w 286"/>
                    <a:gd name="T71" fmla="*/ 17 h 39"/>
                    <a:gd name="T72" fmla="*/ 255 w 286"/>
                    <a:gd name="T73" fmla="*/ 11 h 39"/>
                    <a:gd name="T74" fmla="*/ 235 w 286"/>
                    <a:gd name="T75" fmla="*/ 7 h 39"/>
                    <a:gd name="T76" fmla="*/ 227 w 286"/>
                    <a:gd name="T77" fmla="*/ 7 h 39"/>
                    <a:gd name="T78" fmla="*/ 212 w 286"/>
                    <a:gd name="T79" fmla="*/ 11 h 39"/>
                    <a:gd name="T80" fmla="*/ 227 w 286"/>
                    <a:gd name="T81" fmla="*/ 7 h 39"/>
                    <a:gd name="T82" fmla="*/ 204 w 286"/>
                    <a:gd name="T83" fmla="*/ 11 h 39"/>
                    <a:gd name="T84" fmla="*/ 187 w 286"/>
                    <a:gd name="T85" fmla="*/ 7 h 39"/>
                    <a:gd name="T86" fmla="*/ 177 w 286"/>
                    <a:gd name="T87" fmla="*/ 7 h 39"/>
                    <a:gd name="T88" fmla="*/ 162 w 286"/>
                    <a:gd name="T89" fmla="*/ 11 h 39"/>
                    <a:gd name="T90" fmla="*/ 177 w 286"/>
                    <a:gd name="T91" fmla="*/ 7 h 39"/>
                    <a:gd name="T92" fmla="*/ 155 w 286"/>
                    <a:gd name="T93" fmla="*/ 11 h 39"/>
                    <a:gd name="T94" fmla="*/ 135 w 286"/>
                    <a:gd name="T95" fmla="*/ 7 h 39"/>
                    <a:gd name="T96" fmla="*/ 129 w 286"/>
                    <a:gd name="T97" fmla="*/ 7 h 39"/>
                    <a:gd name="T98" fmla="*/ 110 w 286"/>
                    <a:gd name="T99" fmla="*/ 11 h 39"/>
                    <a:gd name="T100" fmla="*/ 129 w 286"/>
                    <a:gd name="T101" fmla="*/ 7 h 39"/>
                    <a:gd name="T102" fmla="*/ 103 w 286"/>
                    <a:gd name="T103" fmla="*/ 11 h 39"/>
                    <a:gd name="T104" fmla="*/ 86 w 286"/>
                    <a:gd name="T105" fmla="*/ 7 h 39"/>
                    <a:gd name="T106" fmla="*/ 77 w 286"/>
                    <a:gd name="T107" fmla="*/ 7 h 39"/>
                    <a:gd name="T108" fmla="*/ 58 w 286"/>
                    <a:gd name="T109" fmla="*/ 11 h 39"/>
                    <a:gd name="T110" fmla="*/ 77 w 286"/>
                    <a:gd name="T111" fmla="*/ 7 h 39"/>
                    <a:gd name="T112" fmla="*/ 49 w 286"/>
                    <a:gd name="T113" fmla="*/ 11 h 39"/>
                    <a:gd name="T114" fmla="*/ 36 w 286"/>
                    <a:gd name="T115" fmla="*/ 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6" h="39">
                      <a:moveTo>
                        <a:pt x="273" y="17"/>
                      </a:moveTo>
                      <a:lnTo>
                        <a:pt x="273" y="17"/>
                      </a:lnTo>
                      <a:lnTo>
                        <a:pt x="254" y="0"/>
                      </a:lnTo>
                      <a:lnTo>
                        <a:pt x="229" y="0"/>
                      </a:lnTo>
                      <a:lnTo>
                        <a:pt x="221" y="0"/>
                      </a:lnTo>
                      <a:lnTo>
                        <a:pt x="206" y="0"/>
                      </a:lnTo>
                      <a:lnTo>
                        <a:pt x="198" y="0"/>
                      </a:lnTo>
                      <a:lnTo>
                        <a:pt x="184" y="0"/>
                      </a:lnTo>
                      <a:lnTo>
                        <a:pt x="174" y="0"/>
                      </a:lnTo>
                      <a:lnTo>
                        <a:pt x="161" y="0"/>
                      </a:lnTo>
                      <a:lnTo>
                        <a:pt x="154" y="0"/>
                      </a:lnTo>
                      <a:lnTo>
                        <a:pt x="137" y="0"/>
                      </a:lnTo>
                      <a:lnTo>
                        <a:pt x="129" y="0"/>
                      </a:lnTo>
                      <a:lnTo>
                        <a:pt x="114" y="0"/>
                      </a:lnTo>
                      <a:lnTo>
                        <a:pt x="106" y="0"/>
                      </a:lnTo>
                      <a:lnTo>
                        <a:pt x="90" y="0"/>
                      </a:lnTo>
                      <a:lnTo>
                        <a:pt x="82" y="0"/>
                      </a:lnTo>
                      <a:lnTo>
                        <a:pt x="67" y="0"/>
                      </a:lnTo>
                      <a:lnTo>
                        <a:pt x="58" y="0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4" y="17"/>
                      </a:lnTo>
                      <a:lnTo>
                        <a:pt x="0" y="30"/>
                      </a:lnTo>
                      <a:lnTo>
                        <a:pt x="0" y="39"/>
                      </a:lnTo>
                      <a:lnTo>
                        <a:pt x="286" y="39"/>
                      </a:lnTo>
                      <a:lnTo>
                        <a:pt x="286" y="30"/>
                      </a:lnTo>
                      <a:lnTo>
                        <a:pt x="273" y="17"/>
                      </a:lnTo>
                      <a:close/>
                      <a:moveTo>
                        <a:pt x="268" y="23"/>
                      </a:moveTo>
                      <a:lnTo>
                        <a:pt x="249" y="23"/>
                      </a:lnTo>
                      <a:lnTo>
                        <a:pt x="244" y="17"/>
                      </a:lnTo>
                      <a:lnTo>
                        <a:pt x="262" y="17"/>
                      </a:lnTo>
                      <a:lnTo>
                        <a:pt x="268" y="23"/>
                      </a:lnTo>
                      <a:close/>
                      <a:moveTo>
                        <a:pt x="25" y="17"/>
                      </a:moveTo>
                      <a:lnTo>
                        <a:pt x="43" y="17"/>
                      </a:lnTo>
                      <a:lnTo>
                        <a:pt x="38" y="23"/>
                      </a:lnTo>
                      <a:lnTo>
                        <a:pt x="19" y="23"/>
                      </a:lnTo>
                      <a:lnTo>
                        <a:pt x="25" y="17"/>
                      </a:lnTo>
                      <a:close/>
                      <a:moveTo>
                        <a:pt x="53" y="17"/>
                      </a:moveTo>
                      <a:lnTo>
                        <a:pt x="71" y="17"/>
                      </a:lnTo>
                      <a:lnTo>
                        <a:pt x="67" y="23"/>
                      </a:lnTo>
                      <a:lnTo>
                        <a:pt x="47" y="23"/>
                      </a:lnTo>
                      <a:lnTo>
                        <a:pt x="53" y="17"/>
                      </a:lnTo>
                      <a:close/>
                      <a:moveTo>
                        <a:pt x="79" y="17"/>
                      </a:moveTo>
                      <a:lnTo>
                        <a:pt x="100" y="17"/>
                      </a:lnTo>
                      <a:lnTo>
                        <a:pt x="98" y="23"/>
                      </a:lnTo>
                      <a:lnTo>
                        <a:pt x="76" y="23"/>
                      </a:lnTo>
                      <a:lnTo>
                        <a:pt x="79" y="17"/>
                      </a:lnTo>
                      <a:close/>
                      <a:moveTo>
                        <a:pt x="107" y="17"/>
                      </a:moveTo>
                      <a:lnTo>
                        <a:pt x="128" y="17"/>
                      </a:lnTo>
                      <a:lnTo>
                        <a:pt x="127" y="23"/>
                      </a:lnTo>
                      <a:lnTo>
                        <a:pt x="105" y="23"/>
                      </a:lnTo>
                      <a:lnTo>
                        <a:pt x="107" y="17"/>
                      </a:lnTo>
                      <a:close/>
                      <a:moveTo>
                        <a:pt x="134" y="17"/>
                      </a:moveTo>
                      <a:lnTo>
                        <a:pt x="156" y="17"/>
                      </a:lnTo>
                      <a:lnTo>
                        <a:pt x="156" y="23"/>
                      </a:lnTo>
                      <a:lnTo>
                        <a:pt x="134" y="23"/>
                      </a:lnTo>
                      <a:lnTo>
                        <a:pt x="134" y="17"/>
                      </a:lnTo>
                      <a:close/>
                      <a:moveTo>
                        <a:pt x="162" y="17"/>
                      </a:moveTo>
                      <a:lnTo>
                        <a:pt x="181" y="17"/>
                      </a:lnTo>
                      <a:lnTo>
                        <a:pt x="183" y="23"/>
                      </a:lnTo>
                      <a:lnTo>
                        <a:pt x="163" y="23"/>
                      </a:lnTo>
                      <a:lnTo>
                        <a:pt x="162" y="17"/>
                      </a:lnTo>
                      <a:close/>
                      <a:moveTo>
                        <a:pt x="190" y="17"/>
                      </a:moveTo>
                      <a:lnTo>
                        <a:pt x="209" y="17"/>
                      </a:lnTo>
                      <a:lnTo>
                        <a:pt x="212" y="23"/>
                      </a:lnTo>
                      <a:lnTo>
                        <a:pt x="193" y="23"/>
                      </a:lnTo>
                      <a:lnTo>
                        <a:pt x="190" y="17"/>
                      </a:lnTo>
                      <a:close/>
                      <a:moveTo>
                        <a:pt x="216" y="17"/>
                      </a:moveTo>
                      <a:lnTo>
                        <a:pt x="235" y="17"/>
                      </a:lnTo>
                      <a:lnTo>
                        <a:pt x="240" y="23"/>
                      </a:lnTo>
                      <a:lnTo>
                        <a:pt x="219" y="23"/>
                      </a:lnTo>
                      <a:lnTo>
                        <a:pt x="216" y="17"/>
                      </a:lnTo>
                      <a:close/>
                      <a:moveTo>
                        <a:pt x="251" y="7"/>
                      </a:moveTo>
                      <a:lnTo>
                        <a:pt x="255" y="11"/>
                      </a:lnTo>
                      <a:lnTo>
                        <a:pt x="239" y="11"/>
                      </a:lnTo>
                      <a:lnTo>
                        <a:pt x="235" y="7"/>
                      </a:lnTo>
                      <a:lnTo>
                        <a:pt x="251" y="7"/>
                      </a:lnTo>
                      <a:close/>
                      <a:moveTo>
                        <a:pt x="227" y="7"/>
                      </a:moveTo>
                      <a:lnTo>
                        <a:pt x="229" y="11"/>
                      </a:lnTo>
                      <a:lnTo>
                        <a:pt x="212" y="11"/>
                      </a:lnTo>
                      <a:lnTo>
                        <a:pt x="210" y="7"/>
                      </a:lnTo>
                      <a:lnTo>
                        <a:pt x="227" y="7"/>
                      </a:lnTo>
                      <a:close/>
                      <a:moveTo>
                        <a:pt x="202" y="7"/>
                      </a:moveTo>
                      <a:lnTo>
                        <a:pt x="204" y="11"/>
                      </a:lnTo>
                      <a:lnTo>
                        <a:pt x="188" y="11"/>
                      </a:lnTo>
                      <a:lnTo>
                        <a:pt x="187" y="7"/>
                      </a:lnTo>
                      <a:lnTo>
                        <a:pt x="202" y="7"/>
                      </a:lnTo>
                      <a:close/>
                      <a:moveTo>
                        <a:pt x="177" y="7"/>
                      </a:moveTo>
                      <a:lnTo>
                        <a:pt x="178" y="11"/>
                      </a:lnTo>
                      <a:lnTo>
                        <a:pt x="162" y="11"/>
                      </a:lnTo>
                      <a:lnTo>
                        <a:pt x="161" y="7"/>
                      </a:lnTo>
                      <a:lnTo>
                        <a:pt x="177" y="7"/>
                      </a:lnTo>
                      <a:close/>
                      <a:moveTo>
                        <a:pt x="155" y="7"/>
                      </a:moveTo>
                      <a:lnTo>
                        <a:pt x="155" y="11"/>
                      </a:lnTo>
                      <a:lnTo>
                        <a:pt x="135" y="11"/>
                      </a:lnTo>
                      <a:lnTo>
                        <a:pt x="135" y="7"/>
                      </a:lnTo>
                      <a:lnTo>
                        <a:pt x="155" y="7"/>
                      </a:lnTo>
                      <a:close/>
                      <a:moveTo>
                        <a:pt x="129" y="7"/>
                      </a:moveTo>
                      <a:lnTo>
                        <a:pt x="128" y="11"/>
                      </a:lnTo>
                      <a:lnTo>
                        <a:pt x="110" y="11"/>
                      </a:lnTo>
                      <a:lnTo>
                        <a:pt x="111" y="7"/>
                      </a:lnTo>
                      <a:lnTo>
                        <a:pt x="129" y="7"/>
                      </a:lnTo>
                      <a:close/>
                      <a:moveTo>
                        <a:pt x="104" y="7"/>
                      </a:moveTo>
                      <a:lnTo>
                        <a:pt x="103" y="11"/>
                      </a:lnTo>
                      <a:lnTo>
                        <a:pt x="84" y="11"/>
                      </a:lnTo>
                      <a:lnTo>
                        <a:pt x="86" y="7"/>
                      </a:lnTo>
                      <a:lnTo>
                        <a:pt x="104" y="7"/>
                      </a:lnTo>
                      <a:close/>
                      <a:moveTo>
                        <a:pt x="77" y="7"/>
                      </a:moveTo>
                      <a:lnTo>
                        <a:pt x="76" y="11"/>
                      </a:lnTo>
                      <a:lnTo>
                        <a:pt x="58" y="11"/>
                      </a:lnTo>
                      <a:lnTo>
                        <a:pt x="61" y="7"/>
                      </a:lnTo>
                      <a:lnTo>
                        <a:pt x="77" y="7"/>
                      </a:lnTo>
                      <a:close/>
                      <a:moveTo>
                        <a:pt x="51" y="7"/>
                      </a:moveTo>
                      <a:lnTo>
                        <a:pt x="49" y="11"/>
                      </a:lnTo>
                      <a:lnTo>
                        <a:pt x="32" y="11"/>
                      </a:lnTo>
                      <a:lnTo>
                        <a:pt x="36" y="7"/>
                      </a:lnTo>
                      <a:lnTo>
                        <a:pt x="51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2741150" y="2665115"/>
              <a:ext cx="911387" cy="911387"/>
              <a:chOff x="4320889" y="2225999"/>
              <a:chExt cx="1152128" cy="1152128"/>
            </a:xfrm>
          </p:grpSpPr>
          <p:sp>
            <p:nvSpPr>
              <p:cNvPr id="19" name="椭圆 4">
                <a:extLst>
                  <a:ext uri="{FF2B5EF4-FFF2-40B4-BE49-F238E27FC236}">
                    <a16:creationId xmlns:a16="http://schemas.microsoft.com/office/drawing/2014/main" xmlns="" id="{480ABF5A-4450-4103-A974-F332B7C290F2}"/>
                  </a:ext>
                </a:extLst>
              </p:cNvPr>
              <p:cNvSpPr/>
              <p:nvPr/>
            </p:nvSpPr>
            <p:spPr>
              <a:xfrm>
                <a:off x="4320889" y="2225999"/>
                <a:ext cx="1152128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152128">
                    <a:moveTo>
                      <a:pt x="576064" y="0"/>
                    </a:moveTo>
                    <a:lnTo>
                      <a:pt x="1152128" y="0"/>
                    </a:lnTo>
                    <a:lnTo>
                      <a:pt x="1152128" y="576064"/>
                    </a:lnTo>
                    <a:cubicBezTo>
                      <a:pt x="1152128" y="894215"/>
                      <a:pt x="894215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rgbClr val="FFC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AutoShape 4"/>
              <p:cNvSpPr/>
              <p:nvPr/>
            </p:nvSpPr>
            <p:spPr bwMode="auto">
              <a:xfrm>
                <a:off x="4601674" y="2494987"/>
                <a:ext cx="590558" cy="5932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eaLnBrk="1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6" name="TextBox 11"/>
          <p:cNvSpPr>
            <a:spLocks noChangeArrowheads="1"/>
          </p:cNvSpPr>
          <p:nvPr/>
        </p:nvSpPr>
        <p:spPr bwMode="auto">
          <a:xfrm>
            <a:off x="934358" y="35265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总体方案</a:t>
            </a:r>
          </a:p>
        </p:txBody>
      </p:sp>
      <p:sp>
        <p:nvSpPr>
          <p:cNvPr id="57" name="矩形 56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1"/>
          <p:cNvSpPr>
            <a:spLocks noChangeArrowheads="1"/>
          </p:cNvSpPr>
          <p:nvPr/>
        </p:nvSpPr>
        <p:spPr bwMode="auto">
          <a:xfrm>
            <a:off x="934358" y="35265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总流程图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354222" y="1369651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FaceIdentification</a:t>
            </a:r>
            <a:endParaRPr lang="zh-CN" altLang="en-US" sz="1600" b="1" dirty="0"/>
          </a:p>
        </p:txBody>
      </p:sp>
      <p:sp>
        <p:nvSpPr>
          <p:cNvPr id="24" name="圆角矩形 23"/>
          <p:cNvSpPr/>
          <p:nvPr/>
        </p:nvSpPr>
        <p:spPr>
          <a:xfrm>
            <a:off x="4962721" y="1373394"/>
            <a:ext cx="1738999" cy="23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FaceComparision</a:t>
            </a:r>
            <a:endParaRPr lang="zh-CN" altLang="en-US" sz="1600" b="1" dirty="0"/>
          </a:p>
        </p:txBody>
      </p:sp>
      <p:sp>
        <p:nvSpPr>
          <p:cNvPr id="25" name="圆角矩形 24"/>
          <p:cNvSpPr/>
          <p:nvPr/>
        </p:nvSpPr>
        <p:spPr>
          <a:xfrm>
            <a:off x="7436204" y="1373390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FaceDatabase</a:t>
            </a:r>
            <a:endParaRPr lang="zh-CN" altLang="en-US" sz="1600" b="1" dirty="0"/>
          </a:p>
        </p:txBody>
      </p:sp>
      <p:sp>
        <p:nvSpPr>
          <p:cNvPr id="26" name="圆角矩形 25"/>
          <p:cNvSpPr/>
          <p:nvPr/>
        </p:nvSpPr>
        <p:spPr>
          <a:xfrm>
            <a:off x="2992406" y="2472605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Tarcking</a:t>
            </a:r>
            <a:endParaRPr lang="zh-CN" altLang="en-US" sz="1600" b="1" dirty="0"/>
          </a:p>
        </p:txBody>
      </p:sp>
      <p:sp>
        <p:nvSpPr>
          <p:cNvPr id="27" name="圆角矩形 26"/>
          <p:cNvSpPr/>
          <p:nvPr/>
        </p:nvSpPr>
        <p:spPr>
          <a:xfrm>
            <a:off x="4957282" y="2688381"/>
            <a:ext cx="1738999" cy="23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Compare</a:t>
            </a:r>
            <a:endParaRPr lang="zh-CN" altLang="en-US" sz="1600" b="1" dirty="0"/>
          </a:p>
        </p:txBody>
      </p:sp>
      <p:sp>
        <p:nvSpPr>
          <p:cNvPr id="28" name="圆角矩形 27"/>
          <p:cNvSpPr/>
          <p:nvPr/>
        </p:nvSpPr>
        <p:spPr>
          <a:xfrm>
            <a:off x="7430764" y="2631424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Iterator</a:t>
            </a:r>
            <a:endParaRPr lang="zh-CN" altLang="en-US" sz="1600" b="1" dirty="0"/>
          </a:p>
        </p:txBody>
      </p:sp>
      <p:sp>
        <p:nvSpPr>
          <p:cNvPr id="29" name="圆角矩形 28"/>
          <p:cNvSpPr/>
          <p:nvPr/>
        </p:nvSpPr>
        <p:spPr>
          <a:xfrm>
            <a:off x="7436204" y="3183805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GetInfo</a:t>
            </a:r>
            <a:endParaRPr lang="zh-CN" altLang="en-US" sz="1600" b="1" dirty="0"/>
          </a:p>
        </p:txBody>
      </p:sp>
      <p:sp>
        <p:nvSpPr>
          <p:cNvPr id="30" name="圆角矩形 29"/>
          <p:cNvSpPr/>
          <p:nvPr/>
        </p:nvSpPr>
        <p:spPr>
          <a:xfrm>
            <a:off x="9518423" y="1369651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Management</a:t>
            </a:r>
            <a:endParaRPr lang="zh-CN" altLang="en-US" sz="1600" b="1" dirty="0"/>
          </a:p>
        </p:txBody>
      </p:sp>
      <p:sp>
        <p:nvSpPr>
          <p:cNvPr id="31" name="圆角矩形 30"/>
          <p:cNvSpPr/>
          <p:nvPr/>
        </p:nvSpPr>
        <p:spPr>
          <a:xfrm>
            <a:off x="7436205" y="4004338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AddNewInfo</a:t>
            </a:r>
            <a:endParaRPr lang="zh-CN" altLang="en-US" sz="1600" b="1" dirty="0"/>
          </a:p>
        </p:txBody>
      </p:sp>
      <p:sp>
        <p:nvSpPr>
          <p:cNvPr id="32" name="圆角矩形 31"/>
          <p:cNvSpPr/>
          <p:nvPr/>
        </p:nvSpPr>
        <p:spPr>
          <a:xfrm>
            <a:off x="4994948" y="4178875"/>
            <a:ext cx="1738999" cy="23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Face Learning</a:t>
            </a:r>
            <a:endParaRPr lang="zh-CN" altLang="en-US" sz="1600" b="1" dirty="0"/>
          </a:p>
        </p:txBody>
      </p:sp>
      <p:sp>
        <p:nvSpPr>
          <p:cNvPr id="33" name="圆角矩形 32"/>
          <p:cNvSpPr/>
          <p:nvPr/>
        </p:nvSpPr>
        <p:spPr>
          <a:xfrm>
            <a:off x="2992406" y="3076086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Detection</a:t>
            </a:r>
            <a:endParaRPr lang="zh-CN" altLang="en-US" sz="1600" b="1" dirty="0"/>
          </a:p>
        </p:txBody>
      </p:sp>
      <p:sp>
        <p:nvSpPr>
          <p:cNvPr id="34" name="圆角矩形 33"/>
          <p:cNvSpPr/>
          <p:nvPr/>
        </p:nvSpPr>
        <p:spPr>
          <a:xfrm>
            <a:off x="4957282" y="2045327"/>
            <a:ext cx="1738999" cy="23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Classify</a:t>
            </a:r>
            <a:endParaRPr lang="zh-CN" altLang="en-US" sz="1400" b="1" dirty="0"/>
          </a:p>
        </p:txBody>
      </p:sp>
      <p:sp>
        <p:nvSpPr>
          <p:cNvPr id="35" name="圆角矩形 34"/>
          <p:cNvSpPr/>
          <p:nvPr/>
        </p:nvSpPr>
        <p:spPr>
          <a:xfrm>
            <a:off x="7441645" y="1970423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Search</a:t>
            </a:r>
            <a:endParaRPr lang="zh-CN" altLang="en-US" sz="1600" b="1" dirty="0"/>
          </a:p>
        </p:txBody>
      </p:sp>
      <p:sp>
        <p:nvSpPr>
          <p:cNvPr id="36" name="圆角矩形 35"/>
          <p:cNvSpPr/>
          <p:nvPr/>
        </p:nvSpPr>
        <p:spPr>
          <a:xfrm>
            <a:off x="2365103" y="4598213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Result</a:t>
            </a:r>
            <a:endParaRPr lang="zh-CN" altLang="en-US" sz="1600" b="1" dirty="0"/>
          </a:p>
        </p:txBody>
      </p:sp>
      <p:cxnSp>
        <p:nvCxnSpPr>
          <p:cNvPr id="37" name="曲线连接符 36"/>
          <p:cNvCxnSpPr>
            <a:stCxn id="23" idx="2"/>
            <a:endCxn id="52" idx="0"/>
          </p:cNvCxnSpPr>
          <p:nvPr/>
        </p:nvCxnSpPr>
        <p:spPr>
          <a:xfrm rot="5400000">
            <a:off x="3070435" y="1759019"/>
            <a:ext cx="306577" cy="1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6" idx="2"/>
            <a:endCxn id="33" idx="0"/>
          </p:cNvCxnSpPr>
          <p:nvPr/>
        </p:nvCxnSpPr>
        <p:spPr>
          <a:xfrm rot="5400000">
            <a:off x="3678205" y="2892385"/>
            <a:ext cx="367401" cy="1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54" idx="3"/>
            <a:endCxn id="34" idx="1"/>
          </p:cNvCxnSpPr>
          <p:nvPr/>
        </p:nvCxnSpPr>
        <p:spPr>
          <a:xfrm flipV="1">
            <a:off x="4731406" y="2163368"/>
            <a:ext cx="225876" cy="1661826"/>
          </a:xfrm>
          <a:prstGeom prst="curvedConnector3">
            <a:avLst>
              <a:gd name="adj1" fmla="val 60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4" idx="3"/>
            <a:endCxn id="35" idx="1"/>
          </p:cNvCxnSpPr>
          <p:nvPr/>
        </p:nvCxnSpPr>
        <p:spPr>
          <a:xfrm flipV="1">
            <a:off x="6696282" y="2088465"/>
            <a:ext cx="745364" cy="74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5" idx="2"/>
            <a:endCxn id="27" idx="0"/>
          </p:cNvCxnSpPr>
          <p:nvPr/>
        </p:nvCxnSpPr>
        <p:spPr>
          <a:xfrm rot="5400000">
            <a:off x="6828025" y="1205262"/>
            <a:ext cx="481877" cy="24843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7" idx="3"/>
            <a:endCxn id="28" idx="1"/>
          </p:cNvCxnSpPr>
          <p:nvPr/>
        </p:nvCxnSpPr>
        <p:spPr>
          <a:xfrm flipV="1">
            <a:off x="6696281" y="2749465"/>
            <a:ext cx="734483" cy="5695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27" idx="2"/>
            <a:endCxn id="31" idx="1"/>
          </p:cNvCxnSpPr>
          <p:nvPr/>
        </p:nvCxnSpPr>
        <p:spPr>
          <a:xfrm rot="16200000" flipH="1">
            <a:off x="6032536" y="2718708"/>
            <a:ext cx="1197917" cy="16094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1" idx="2"/>
            <a:endCxn id="32" idx="3"/>
          </p:cNvCxnSpPr>
          <p:nvPr/>
        </p:nvCxnSpPr>
        <p:spPr>
          <a:xfrm rot="5400000">
            <a:off x="7491579" y="3482787"/>
            <a:ext cx="56496" cy="15717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7" idx="2"/>
            <a:endCxn id="29" idx="1"/>
          </p:cNvCxnSpPr>
          <p:nvPr/>
        </p:nvCxnSpPr>
        <p:spPr>
          <a:xfrm rot="16200000" flipH="1">
            <a:off x="6442802" y="2308442"/>
            <a:ext cx="377384" cy="1609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29" idx="2"/>
            <a:endCxn id="36" idx="0"/>
          </p:cNvCxnSpPr>
          <p:nvPr/>
        </p:nvCxnSpPr>
        <p:spPr>
          <a:xfrm rot="5400000">
            <a:off x="5180990" y="1473498"/>
            <a:ext cx="1178328" cy="5071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354222" y="5223905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MessageSend</a:t>
            </a:r>
            <a:endParaRPr lang="en-US" altLang="zh-CN" sz="1600" b="1" dirty="0"/>
          </a:p>
        </p:txBody>
      </p:sp>
      <p:cxnSp>
        <p:nvCxnSpPr>
          <p:cNvPr id="48" name="曲线连接符 47"/>
          <p:cNvCxnSpPr>
            <a:stCxn id="36" idx="2"/>
            <a:endCxn id="47" idx="0"/>
          </p:cNvCxnSpPr>
          <p:nvPr/>
        </p:nvCxnSpPr>
        <p:spPr>
          <a:xfrm rot="5400000">
            <a:off x="3034358" y="5023659"/>
            <a:ext cx="389611" cy="1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365103" y="5945644"/>
            <a:ext cx="1738999" cy="236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Message Process</a:t>
            </a:r>
          </a:p>
        </p:txBody>
      </p:sp>
      <p:cxnSp>
        <p:nvCxnSpPr>
          <p:cNvPr id="50" name="曲线连接符 49"/>
          <p:cNvCxnSpPr>
            <a:stCxn id="47" idx="2"/>
            <a:endCxn id="49" idx="0"/>
          </p:cNvCxnSpPr>
          <p:nvPr/>
        </p:nvCxnSpPr>
        <p:spPr>
          <a:xfrm rot="16200000" flipH="1">
            <a:off x="2986333" y="5697374"/>
            <a:ext cx="485659" cy="1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3" idx="2"/>
            <a:endCxn id="54" idx="0"/>
          </p:cNvCxnSpPr>
          <p:nvPr/>
        </p:nvCxnSpPr>
        <p:spPr>
          <a:xfrm rot="5400000">
            <a:off x="3664412" y="3509659"/>
            <a:ext cx="394987" cy="10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2354222" y="1912308"/>
            <a:ext cx="1738999" cy="236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Identify</a:t>
            </a:r>
            <a:endParaRPr lang="zh-CN" altLang="en-US" sz="1600" b="1" dirty="0"/>
          </a:p>
        </p:txBody>
      </p:sp>
      <p:cxnSp>
        <p:nvCxnSpPr>
          <p:cNvPr id="53" name="曲线连接符 52"/>
          <p:cNvCxnSpPr>
            <a:stCxn id="52" idx="2"/>
            <a:endCxn id="26" idx="0"/>
          </p:cNvCxnSpPr>
          <p:nvPr/>
        </p:nvCxnSpPr>
        <p:spPr>
          <a:xfrm rot="16200000" flipH="1">
            <a:off x="3380707" y="1991405"/>
            <a:ext cx="324216" cy="6381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992406" y="3707152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Living Detection</a:t>
            </a:r>
            <a:endParaRPr lang="zh-CN" altLang="en-US" sz="1600" b="1" dirty="0"/>
          </a:p>
        </p:txBody>
      </p:sp>
      <p:sp>
        <p:nvSpPr>
          <p:cNvPr id="55" name="圆角矩形 54"/>
          <p:cNvSpPr/>
          <p:nvPr/>
        </p:nvSpPr>
        <p:spPr>
          <a:xfrm>
            <a:off x="7441645" y="5192088"/>
            <a:ext cx="1738999" cy="23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Info Update</a:t>
            </a:r>
            <a:endParaRPr lang="zh-CN" altLang="en-US" sz="1600" b="1" dirty="0"/>
          </a:p>
        </p:txBody>
      </p:sp>
      <p:sp>
        <p:nvSpPr>
          <p:cNvPr id="56" name="圆角矩形 55"/>
          <p:cNvSpPr/>
          <p:nvPr/>
        </p:nvSpPr>
        <p:spPr>
          <a:xfrm>
            <a:off x="9518423" y="2615362"/>
            <a:ext cx="1738999" cy="236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Delete</a:t>
            </a:r>
            <a:endParaRPr lang="zh-CN" altLang="en-US" sz="1600" b="1" dirty="0"/>
          </a:p>
        </p:txBody>
      </p:sp>
      <p:sp>
        <p:nvSpPr>
          <p:cNvPr id="57" name="圆角矩形 56"/>
          <p:cNvSpPr/>
          <p:nvPr/>
        </p:nvSpPr>
        <p:spPr>
          <a:xfrm>
            <a:off x="9518423" y="3006714"/>
            <a:ext cx="1738999" cy="236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Update</a:t>
            </a:r>
            <a:endParaRPr lang="zh-CN" altLang="en-US" sz="1600" b="1" dirty="0"/>
          </a:p>
        </p:txBody>
      </p:sp>
      <p:sp>
        <p:nvSpPr>
          <p:cNvPr id="58" name="圆角矩形 57"/>
          <p:cNvSpPr/>
          <p:nvPr/>
        </p:nvSpPr>
        <p:spPr>
          <a:xfrm>
            <a:off x="9518423" y="3426564"/>
            <a:ext cx="1738999" cy="236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Search</a:t>
            </a:r>
            <a:endParaRPr lang="zh-CN" altLang="en-US" sz="1600" b="1" dirty="0"/>
          </a:p>
        </p:txBody>
      </p:sp>
      <p:sp>
        <p:nvSpPr>
          <p:cNvPr id="59" name="圆角矩形 58"/>
          <p:cNvSpPr/>
          <p:nvPr/>
        </p:nvSpPr>
        <p:spPr>
          <a:xfrm>
            <a:off x="9518423" y="1819833"/>
            <a:ext cx="1738999" cy="236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Register</a:t>
            </a:r>
            <a:endParaRPr lang="zh-CN" altLang="en-US" sz="1600" b="1" dirty="0"/>
          </a:p>
        </p:txBody>
      </p:sp>
      <p:cxnSp>
        <p:nvCxnSpPr>
          <p:cNvPr id="60" name="曲线连接符 59"/>
          <p:cNvCxnSpPr>
            <a:stCxn id="32" idx="2"/>
            <a:endCxn id="55" idx="0"/>
          </p:cNvCxnSpPr>
          <p:nvPr/>
        </p:nvCxnSpPr>
        <p:spPr>
          <a:xfrm rot="16200000" flipH="1">
            <a:off x="6699230" y="3580173"/>
            <a:ext cx="777133" cy="24466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9518423" y="2165179"/>
            <a:ext cx="1738999" cy="236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Extra Info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77024" y="3081526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QR Code/Apply</a:t>
            </a:r>
            <a:endParaRPr lang="zh-CN" altLang="en-US" sz="1600" b="1" dirty="0"/>
          </a:p>
        </p:txBody>
      </p:sp>
      <p:cxnSp>
        <p:nvCxnSpPr>
          <p:cNvPr id="63" name="曲线连接符 62"/>
          <p:cNvCxnSpPr>
            <a:stCxn id="52" idx="2"/>
            <a:endCxn id="65" idx="0"/>
          </p:cNvCxnSpPr>
          <p:nvPr/>
        </p:nvCxnSpPr>
        <p:spPr>
          <a:xfrm rot="5400000">
            <a:off x="2274756" y="1520158"/>
            <a:ext cx="320735" cy="1577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2" idx="2"/>
            <a:endCxn id="47" idx="0"/>
          </p:cNvCxnSpPr>
          <p:nvPr/>
        </p:nvCxnSpPr>
        <p:spPr>
          <a:xfrm rot="16200000" flipH="1">
            <a:off x="1481974" y="3482156"/>
            <a:ext cx="1906298" cy="1577198"/>
          </a:xfrm>
          <a:prstGeom prst="curvedConnector3">
            <a:avLst>
              <a:gd name="adj1" fmla="val 88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77024" y="2469124"/>
            <a:ext cx="1738999" cy="236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Stranger</a:t>
            </a:r>
            <a:endParaRPr lang="zh-CN" altLang="en-US" sz="1600" b="1" dirty="0"/>
          </a:p>
        </p:txBody>
      </p:sp>
      <p:cxnSp>
        <p:nvCxnSpPr>
          <p:cNvPr id="66" name="曲线连接符 65"/>
          <p:cNvCxnSpPr>
            <a:stCxn id="65" idx="2"/>
            <a:endCxn id="62" idx="0"/>
          </p:cNvCxnSpPr>
          <p:nvPr/>
        </p:nvCxnSpPr>
        <p:spPr>
          <a:xfrm rot="5400000">
            <a:off x="1458364" y="2893364"/>
            <a:ext cx="376322" cy="10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7" grpId="0" animBg="1"/>
      <p:bldP spid="49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1"/>
          <p:cNvSpPr>
            <a:spLocks noChangeArrowheads="1"/>
          </p:cNvSpPr>
          <p:nvPr/>
        </p:nvSpPr>
        <p:spPr bwMode="auto">
          <a:xfrm>
            <a:off x="934358" y="352654"/>
            <a:ext cx="2348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系统性能概述</a:t>
            </a:r>
          </a:p>
        </p:txBody>
      </p:sp>
      <p:sp>
        <p:nvSpPr>
          <p:cNvPr id="22" name="矩形 21"/>
          <p:cNvSpPr/>
          <p:nvPr/>
        </p:nvSpPr>
        <p:spPr>
          <a:xfrm>
            <a:off x="663950" y="409046"/>
            <a:ext cx="264249" cy="410437"/>
          </a:xfrm>
          <a:prstGeom prst="rect">
            <a:avLst/>
          </a:prstGeom>
          <a:solidFill>
            <a:srgbClr val="76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2469" y="2971507"/>
            <a:ext cx="12040794" cy="1755918"/>
            <a:chOff x="8331" y="2995144"/>
            <a:chExt cx="12507913" cy="1824038"/>
          </a:xfrm>
        </p:grpSpPr>
        <p:sp>
          <p:nvSpPr>
            <p:cNvPr id="67" name="椭圆 66"/>
            <p:cNvSpPr/>
            <p:nvPr/>
          </p:nvSpPr>
          <p:spPr>
            <a:xfrm rot="10836226" flipV="1">
              <a:off x="7548957" y="4066707"/>
              <a:ext cx="117475" cy="1174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10836226">
              <a:off x="4575569" y="3925419"/>
              <a:ext cx="82550" cy="82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0836226">
              <a:off x="2538807" y="4130207"/>
              <a:ext cx="82550" cy="82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10836226">
              <a:off x="2126057" y="4598519"/>
              <a:ext cx="85725" cy="841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10836226">
              <a:off x="6812357" y="3900019"/>
              <a:ext cx="303212" cy="3032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10836226" flipH="1">
              <a:off x="11698682" y="3436469"/>
              <a:ext cx="93662" cy="936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10836226" flipH="1">
              <a:off x="1110057" y="4527082"/>
              <a:ext cx="93662" cy="92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10836226" flipH="1">
              <a:off x="12152707" y="3933357"/>
              <a:ext cx="282575" cy="2825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21388349">
              <a:off x="9604769" y="3395194"/>
              <a:ext cx="180975" cy="182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rot="21388349" flipV="1">
              <a:off x="8298257" y="3074519"/>
              <a:ext cx="257175" cy="257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21388349" flipV="1">
              <a:off x="4880369" y="4103219"/>
              <a:ext cx="257175" cy="257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21388349">
              <a:off x="2016519" y="4142907"/>
              <a:ext cx="315913" cy="3159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21388349">
              <a:off x="3510357" y="4409607"/>
              <a:ext cx="180975" cy="182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rot="21388349">
              <a:off x="9223769" y="3665069"/>
              <a:ext cx="180975" cy="180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rot="21388349">
              <a:off x="1862532" y="3779369"/>
              <a:ext cx="366712" cy="3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21388349">
              <a:off x="10679507" y="3930182"/>
              <a:ext cx="368300" cy="366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21388349">
              <a:off x="3550044" y="4073057"/>
              <a:ext cx="368300" cy="3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21388349" flipH="1">
              <a:off x="82944" y="4287369"/>
              <a:ext cx="246063" cy="246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21388349">
              <a:off x="4042169" y="3814294"/>
              <a:ext cx="406400" cy="407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21388349">
              <a:off x="5839219" y="3804769"/>
              <a:ext cx="231775" cy="2317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21388349">
              <a:off x="7648969" y="3588869"/>
              <a:ext cx="166688" cy="1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21388349">
              <a:off x="11349432" y="3977807"/>
              <a:ext cx="561975" cy="561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21388349">
              <a:off x="12028882" y="3411069"/>
              <a:ext cx="487362" cy="4873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21388349" flipH="1">
              <a:off x="4451744" y="4533432"/>
              <a:ext cx="206375" cy="2079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21388349">
              <a:off x="8344294" y="3771432"/>
              <a:ext cx="236538" cy="2365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21388349">
              <a:off x="7926782" y="3815882"/>
              <a:ext cx="241300" cy="241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21388349">
              <a:off x="10950969" y="3607919"/>
              <a:ext cx="349250" cy="349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21388349" flipH="1">
              <a:off x="717944" y="4592169"/>
              <a:ext cx="211138" cy="2111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rot="21388349" flipH="1">
              <a:off x="8331" y="3806357"/>
              <a:ext cx="277813" cy="279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rot="10836226">
              <a:off x="1611707" y="4036544"/>
              <a:ext cx="82550" cy="82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21388349">
              <a:off x="5409007" y="4139732"/>
              <a:ext cx="449262" cy="4492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rot="21388349">
              <a:off x="7171132" y="3668244"/>
              <a:ext cx="293687" cy="2936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rot="21388349">
              <a:off x="6107507" y="4134969"/>
              <a:ext cx="368300" cy="3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rot="21388349">
              <a:off x="9934969" y="3449169"/>
              <a:ext cx="488950" cy="488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rot="21388349">
              <a:off x="10185794" y="4181007"/>
              <a:ext cx="276225" cy="27622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rot="21388349">
              <a:off x="1316432" y="4212757"/>
              <a:ext cx="488950" cy="488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rot="21388349">
              <a:off x="4761307" y="4333407"/>
              <a:ext cx="188912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 rot="10836226" flipH="1">
              <a:off x="9587307" y="3771432"/>
              <a:ext cx="93662" cy="92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 rot="21388349">
              <a:off x="484582" y="3825407"/>
              <a:ext cx="663575" cy="6635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 rot="21388349" flipH="1">
              <a:off x="4005657" y="4415957"/>
              <a:ext cx="401637" cy="4032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 rot="21388349">
              <a:off x="3073794" y="3980982"/>
              <a:ext cx="257175" cy="2555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 rot="21388349">
              <a:off x="7960119" y="3320582"/>
              <a:ext cx="427038" cy="4270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 rot="21388349">
              <a:off x="8666557" y="3349157"/>
              <a:ext cx="363537" cy="3619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rot="21388349">
              <a:off x="6377382" y="4011144"/>
              <a:ext cx="274637" cy="2746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 rot="21388349">
              <a:off x="9838132" y="3920657"/>
              <a:ext cx="180975" cy="182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 rot="21388349" flipV="1">
              <a:off x="12138419" y="4381032"/>
              <a:ext cx="184150" cy="184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21332" y="3928594"/>
              <a:ext cx="658812" cy="660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5242319" y="4061944"/>
              <a:ext cx="658813" cy="66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7971232" y="2995144"/>
              <a:ext cx="658812" cy="658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1301807" y="3888907"/>
              <a:ext cx="660400" cy="66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76644" y="3814294"/>
              <a:ext cx="660400" cy="658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18" name="直接连接符 117"/>
          <p:cNvCxnSpPr>
            <a:endCxn id="122" idx="3"/>
          </p:cNvCxnSpPr>
          <p:nvPr/>
        </p:nvCxnSpPr>
        <p:spPr>
          <a:xfrm flipH="1">
            <a:off x="2730608" y="4551487"/>
            <a:ext cx="1590" cy="12625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68" idx="7"/>
            <a:endCxn id="123" idx="1"/>
          </p:cNvCxnSpPr>
          <p:nvPr/>
        </p:nvCxnSpPr>
        <p:spPr>
          <a:xfrm flipH="1" flipV="1">
            <a:off x="4498002" y="2819152"/>
            <a:ext cx="2481" cy="11154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6" idx="4"/>
            <a:endCxn id="124" idx="3"/>
          </p:cNvCxnSpPr>
          <p:nvPr/>
        </p:nvCxnSpPr>
        <p:spPr>
          <a:xfrm>
            <a:off x="11282049" y="4467629"/>
            <a:ext cx="13567" cy="9341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69"/>
          <p:cNvSpPr txBox="1">
            <a:spLocks noChangeArrowheads="1"/>
          </p:cNvSpPr>
          <p:nvPr/>
        </p:nvSpPr>
        <p:spPr bwMode="auto">
          <a:xfrm>
            <a:off x="861160" y="2054701"/>
            <a:ext cx="33696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系统可独立、脱机使用，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每台设备仅受对应主机控制与管理。</a:t>
            </a:r>
          </a:p>
        </p:txBody>
      </p:sp>
      <p:sp>
        <p:nvSpPr>
          <p:cNvPr id="122" name="文本框 66"/>
          <p:cNvSpPr txBox="1">
            <a:spLocks noChangeArrowheads="1"/>
          </p:cNvSpPr>
          <p:nvPr/>
        </p:nvSpPr>
        <p:spPr bwMode="auto">
          <a:xfrm>
            <a:off x="218526" y="5306179"/>
            <a:ext cx="25120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可连接网络联网使用，多设备数据互通，统一控制。</a:t>
            </a:r>
            <a:endParaRPr lang="zh-CN" altLang="en-US" sz="2000" b="1" dirty="0"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23" name="文本框 68"/>
          <p:cNvSpPr txBox="1">
            <a:spLocks noChangeArrowheads="1"/>
          </p:cNvSpPr>
          <p:nvPr/>
        </p:nvSpPr>
        <p:spPr bwMode="auto">
          <a:xfrm>
            <a:off x="4498002" y="2465209"/>
            <a:ext cx="28353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支持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最大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1000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用户，多个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门禁数据可互通。</a:t>
            </a:r>
            <a:endParaRPr lang="zh-CN" altLang="en-US" sz="2000" b="1" dirty="0"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24" name="文本框 67"/>
          <p:cNvSpPr txBox="1">
            <a:spLocks noChangeArrowheads="1"/>
          </p:cNvSpPr>
          <p:nvPr/>
        </p:nvSpPr>
        <p:spPr bwMode="auto">
          <a:xfrm>
            <a:off x="8009640" y="5047869"/>
            <a:ext cx="3285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多种使用模式，智能访客管理以及后台管理。</a:t>
            </a:r>
            <a:endParaRPr lang="zh-CN" altLang="en-US" sz="2000" b="1" dirty="0"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>
            <a:stCxn id="117" idx="0"/>
            <a:endCxn id="121" idx="1"/>
          </p:cNvCxnSpPr>
          <p:nvPr/>
        </p:nvCxnSpPr>
        <p:spPr>
          <a:xfrm flipH="1" flipV="1">
            <a:off x="861160" y="2562533"/>
            <a:ext cx="1" cy="11975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5" idx="0"/>
          </p:cNvCxnSpPr>
          <p:nvPr/>
        </p:nvCxnSpPr>
        <p:spPr>
          <a:xfrm flipH="1" flipV="1">
            <a:off x="8065418" y="1672165"/>
            <a:ext cx="9674" cy="12993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68"/>
          <p:cNvSpPr txBox="1">
            <a:spLocks noChangeArrowheads="1"/>
          </p:cNvSpPr>
          <p:nvPr/>
        </p:nvSpPr>
        <p:spPr bwMode="auto">
          <a:xfrm>
            <a:off x="8182270" y="1201334"/>
            <a:ext cx="28116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每路门禁设备占用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不超过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400MB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资源不超过</a:t>
            </a:r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2GHz * 1</a:t>
            </a:r>
            <a:endParaRPr lang="zh-CN" altLang="en-US" sz="2000" b="1" dirty="0"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>
            <a:spLocks noChangeArrowheads="1"/>
          </p:cNvSpPr>
          <p:nvPr/>
        </p:nvSpPr>
        <p:spPr bwMode="auto">
          <a:xfrm>
            <a:off x="3790950" y="5154894"/>
            <a:ext cx="2619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实时识别</a:t>
            </a:r>
            <a:r>
              <a:rPr lang="zh-CN" altLang="en-US" sz="20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，用户无需刻意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等待。</a:t>
            </a:r>
          </a:p>
        </p:txBody>
      </p:sp>
      <p:cxnSp>
        <p:nvCxnSpPr>
          <p:cNvPr id="129" name="直接连接符 128"/>
          <p:cNvCxnSpPr>
            <a:endCxn id="128" idx="3"/>
          </p:cNvCxnSpPr>
          <p:nvPr/>
        </p:nvCxnSpPr>
        <p:spPr>
          <a:xfrm>
            <a:off x="6397666" y="4452445"/>
            <a:ext cx="12659" cy="10563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1392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1" grpId="0"/>
      <p:bldP spid="122" grpId="0"/>
      <p:bldP spid="123" grpId="0"/>
      <p:bldP spid="124" grpId="0"/>
      <p:bldP spid="127" grpId="0"/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xmlns="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xmlns="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xmlns="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10">
            <a:extLst>
              <a:ext uri="{FF2B5EF4-FFF2-40B4-BE49-F238E27FC236}">
                <a16:creationId xmlns:a16="http://schemas.microsoft.com/office/drawing/2014/main" xmlns="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EB75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xmlns="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044" y="165307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296395" y="2913063"/>
            <a:ext cx="3918857" cy="1158378"/>
            <a:chOff x="413773" y="1068094"/>
            <a:chExt cx="3138740" cy="1158428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13773" y="1456388"/>
              <a:ext cx="31387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7"/>
            <p:cNvSpPr txBox="1"/>
            <p:nvPr/>
          </p:nvSpPr>
          <p:spPr>
            <a:xfrm>
              <a:off x="616304" y="1457048"/>
              <a:ext cx="2841758" cy="76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主要功能</a:t>
              </a:r>
            </a:p>
          </p:txBody>
        </p:sp>
        <p:sp>
          <p:nvSpPr>
            <p:cNvPr id="38" name="文本框 18"/>
            <p:cNvSpPr txBox="1"/>
            <p:nvPr/>
          </p:nvSpPr>
          <p:spPr>
            <a:xfrm>
              <a:off x="632072" y="1068094"/>
              <a:ext cx="2792170" cy="400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MAIN FUNCTION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37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B718B549-CBB0-443F-9C97-18CD5A3704F4}"/>
              </a:ext>
            </a:extLst>
          </p:cNvPr>
          <p:cNvSpPr/>
          <p:nvPr/>
        </p:nvSpPr>
        <p:spPr>
          <a:xfrm>
            <a:off x="1923488" y="2442511"/>
            <a:ext cx="1016000" cy="1016000"/>
          </a:xfrm>
          <a:prstGeom prst="diamond">
            <a:avLst/>
          </a:prstGeom>
          <a:solidFill>
            <a:srgbClr val="76AF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D05C7298-0245-4A2B-BE27-6E7CC34E9E69}"/>
              </a:ext>
            </a:extLst>
          </p:cNvPr>
          <p:cNvSpPr/>
          <p:nvPr/>
        </p:nvSpPr>
        <p:spPr>
          <a:xfrm>
            <a:off x="6643573" y="2434906"/>
            <a:ext cx="1016000" cy="1016000"/>
          </a:xfrm>
          <a:prstGeom prst="diamond">
            <a:avLst/>
          </a:prstGeom>
          <a:solidFill>
            <a:srgbClr val="EB7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E769BAA8-3B96-4470-9913-AA71CAD704BC}"/>
              </a:ext>
            </a:extLst>
          </p:cNvPr>
          <p:cNvSpPr/>
          <p:nvPr/>
        </p:nvSpPr>
        <p:spPr>
          <a:xfrm>
            <a:off x="8998666" y="2437698"/>
            <a:ext cx="1016000" cy="1016000"/>
          </a:xfrm>
          <a:prstGeom prst="diamond">
            <a:avLst/>
          </a:prstGeom>
          <a:solidFill>
            <a:srgbClr val="C8C2A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xmlns="" id="{A073F28E-6F36-46FD-9BB9-F02B733FC965}"/>
              </a:ext>
            </a:extLst>
          </p:cNvPr>
          <p:cNvSpPr/>
          <p:nvPr/>
        </p:nvSpPr>
        <p:spPr>
          <a:xfrm>
            <a:off x="4238589" y="2435938"/>
            <a:ext cx="1016000" cy="1016000"/>
          </a:xfrm>
          <a:prstGeom prst="diamond">
            <a:avLst/>
          </a:prstGeom>
          <a:solidFill>
            <a:srgbClr val="FFC5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437487CD-04B8-477F-BFE0-1CCD855C707E}"/>
              </a:ext>
            </a:extLst>
          </p:cNvPr>
          <p:cNvCxnSpPr/>
          <p:nvPr/>
        </p:nvCxnSpPr>
        <p:spPr>
          <a:xfrm>
            <a:off x="3510988" y="1972494"/>
            <a:ext cx="0" cy="3200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FAF9C84-A369-41F8-8353-9EF0172EA5DA}"/>
              </a:ext>
            </a:extLst>
          </p:cNvPr>
          <p:cNvCxnSpPr/>
          <p:nvPr/>
        </p:nvCxnSpPr>
        <p:spPr>
          <a:xfrm>
            <a:off x="5949390" y="1939919"/>
            <a:ext cx="0" cy="3200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E8971B9-797C-478B-8938-66C357102A4A}"/>
              </a:ext>
            </a:extLst>
          </p:cNvPr>
          <p:cNvCxnSpPr/>
          <p:nvPr/>
        </p:nvCxnSpPr>
        <p:spPr>
          <a:xfrm>
            <a:off x="8425888" y="1972494"/>
            <a:ext cx="0" cy="3200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0E40624-65CF-45C7-B451-F3EE90ADC8C9}"/>
              </a:ext>
            </a:extLst>
          </p:cNvPr>
          <p:cNvSpPr/>
          <p:nvPr/>
        </p:nvSpPr>
        <p:spPr>
          <a:xfrm>
            <a:off x="1654404" y="3678936"/>
            <a:ext cx="1537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人脸门禁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E123742-143D-43BA-BFDA-0C08075FB113}"/>
              </a:ext>
            </a:extLst>
          </p:cNvPr>
          <p:cNvSpPr/>
          <p:nvPr/>
        </p:nvSpPr>
        <p:spPr>
          <a:xfrm>
            <a:off x="3987688" y="3663817"/>
            <a:ext cx="1537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访问管理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13DC8CF-95FC-44AF-99C2-B0BCE43B1F63}"/>
              </a:ext>
            </a:extLst>
          </p:cNvPr>
          <p:cNvSpPr/>
          <p:nvPr/>
        </p:nvSpPr>
        <p:spPr>
          <a:xfrm>
            <a:off x="6386002" y="3662785"/>
            <a:ext cx="1537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访客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AE7F8517-BF82-4A0A-88EF-DF0FAB19CDA8}"/>
              </a:ext>
            </a:extLst>
          </p:cNvPr>
          <p:cNvSpPr/>
          <p:nvPr/>
        </p:nvSpPr>
        <p:spPr>
          <a:xfrm>
            <a:off x="8770318" y="3665577"/>
            <a:ext cx="1537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23BF59FC-5506-4E85-A496-C07DC9EE683D}"/>
              </a:ext>
            </a:extLst>
          </p:cNvPr>
          <p:cNvSpPr/>
          <p:nvPr/>
        </p:nvSpPr>
        <p:spPr>
          <a:xfrm>
            <a:off x="2805113" y="3041767"/>
            <a:ext cx="185737" cy="185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1A51866-96C5-408C-AB66-33CC96EAA2F6}"/>
              </a:ext>
            </a:extLst>
          </p:cNvPr>
          <p:cNvSpPr/>
          <p:nvPr/>
        </p:nvSpPr>
        <p:spPr>
          <a:xfrm>
            <a:off x="2754313" y="3537067"/>
            <a:ext cx="90487" cy="90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23B408F-4897-4290-90D2-56CA5765A746}"/>
              </a:ext>
            </a:extLst>
          </p:cNvPr>
          <p:cNvSpPr/>
          <p:nvPr/>
        </p:nvSpPr>
        <p:spPr>
          <a:xfrm>
            <a:off x="777875" y="3294180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0311E339-17B0-4506-9BAB-1553A543244D}"/>
              </a:ext>
            </a:extLst>
          </p:cNvPr>
          <p:cNvSpPr/>
          <p:nvPr/>
        </p:nvSpPr>
        <p:spPr>
          <a:xfrm rot="20331486">
            <a:off x="5530318" y="2611332"/>
            <a:ext cx="188913" cy="188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88EE3184-FDCC-4D8A-BDFB-18D4D5C67FFA}"/>
              </a:ext>
            </a:extLst>
          </p:cNvPr>
          <p:cNvSpPr/>
          <p:nvPr/>
        </p:nvSpPr>
        <p:spPr>
          <a:xfrm rot="20331486">
            <a:off x="5647793" y="3111394"/>
            <a:ext cx="93663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1903EEC2-8813-4C40-B027-0BB7EA0B3EAE}"/>
              </a:ext>
            </a:extLst>
          </p:cNvPr>
          <p:cNvSpPr/>
          <p:nvPr/>
        </p:nvSpPr>
        <p:spPr>
          <a:xfrm rot="20331486">
            <a:off x="3717393" y="3573119"/>
            <a:ext cx="93663" cy="93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548C5FA1-8FC1-4B68-AC14-6701A3C740EA}"/>
              </a:ext>
            </a:extLst>
          </p:cNvPr>
          <p:cNvSpPr/>
          <p:nvPr/>
        </p:nvSpPr>
        <p:spPr>
          <a:xfrm rot="20327678">
            <a:off x="7447774" y="3514365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4B13BB59-DDA7-4A3C-B7D1-4B75F8BC6C62}"/>
              </a:ext>
            </a:extLst>
          </p:cNvPr>
          <p:cNvSpPr/>
          <p:nvPr/>
        </p:nvSpPr>
        <p:spPr>
          <a:xfrm rot="20327678">
            <a:off x="7711299" y="2430102"/>
            <a:ext cx="188913" cy="18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3E41DD5A-11D3-44AC-A5AD-35926A7ED9A4}"/>
              </a:ext>
            </a:extLst>
          </p:cNvPr>
          <p:cNvSpPr/>
          <p:nvPr/>
        </p:nvSpPr>
        <p:spPr>
          <a:xfrm rot="20327678">
            <a:off x="7454124" y="2142765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35ED3C8-DD67-486A-8F07-0FDDC5C49440}"/>
              </a:ext>
            </a:extLst>
          </p:cNvPr>
          <p:cNvSpPr/>
          <p:nvPr/>
        </p:nvSpPr>
        <p:spPr>
          <a:xfrm rot="20327678">
            <a:off x="8919692" y="3164758"/>
            <a:ext cx="188913" cy="188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DAA938CD-38F7-4607-A53F-99453F913228}"/>
              </a:ext>
            </a:extLst>
          </p:cNvPr>
          <p:cNvSpPr/>
          <p:nvPr/>
        </p:nvSpPr>
        <p:spPr>
          <a:xfrm rot="20327678">
            <a:off x="11379015" y="2997267"/>
            <a:ext cx="149225" cy="1508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8F6A11D-DD25-4C95-B8AC-32B541891D41}"/>
              </a:ext>
            </a:extLst>
          </p:cNvPr>
          <p:cNvSpPr/>
          <p:nvPr/>
        </p:nvSpPr>
        <p:spPr>
          <a:xfrm rot="20327678">
            <a:off x="9102255" y="3421933"/>
            <a:ext cx="93662" cy="9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54">
            <a:extLst>
              <a:ext uri="{FF2B5EF4-FFF2-40B4-BE49-F238E27FC236}">
                <a16:creationId xmlns:a16="http://schemas.microsoft.com/office/drawing/2014/main" xmlns="" id="{FD0B265B-134A-4C30-828E-EE6D35D1AE66}"/>
              </a:ext>
            </a:extLst>
          </p:cNvPr>
          <p:cNvSpPr>
            <a:spLocks noEditPoints="1"/>
          </p:cNvSpPr>
          <p:nvPr/>
        </p:nvSpPr>
        <p:spPr bwMode="auto">
          <a:xfrm>
            <a:off x="2161758" y="2720285"/>
            <a:ext cx="495300" cy="485775"/>
          </a:xfrm>
          <a:custGeom>
            <a:avLst/>
            <a:gdLst>
              <a:gd name="T0" fmla="*/ 112 w 112"/>
              <a:gd name="T1" fmla="*/ 93 h 110"/>
              <a:gd name="T2" fmla="*/ 0 w 112"/>
              <a:gd name="T3" fmla="*/ 93 h 110"/>
              <a:gd name="T4" fmla="*/ 9 w 112"/>
              <a:gd name="T5" fmla="*/ 86 h 110"/>
              <a:gd name="T6" fmla="*/ 103 w 112"/>
              <a:gd name="T7" fmla="*/ 86 h 110"/>
              <a:gd name="T8" fmla="*/ 29 w 112"/>
              <a:gd name="T9" fmla="*/ 4 h 110"/>
              <a:gd name="T10" fmla="*/ 29 w 112"/>
              <a:gd name="T11" fmla="*/ 24 h 110"/>
              <a:gd name="T12" fmla="*/ 29 w 112"/>
              <a:gd name="T13" fmla="*/ 4 h 110"/>
              <a:gd name="T14" fmla="*/ 73 w 112"/>
              <a:gd name="T15" fmla="*/ 14 h 110"/>
              <a:gd name="T16" fmla="*/ 93 w 112"/>
              <a:gd name="T17" fmla="*/ 14 h 110"/>
              <a:gd name="T18" fmla="*/ 73 w 112"/>
              <a:gd name="T19" fmla="*/ 62 h 110"/>
              <a:gd name="T20" fmla="*/ 80 w 112"/>
              <a:gd name="T21" fmla="*/ 89 h 110"/>
              <a:gd name="T22" fmla="*/ 86 w 112"/>
              <a:gd name="T23" fmla="*/ 89 h 110"/>
              <a:gd name="T24" fmla="*/ 94 w 112"/>
              <a:gd name="T25" fmla="*/ 59 h 110"/>
              <a:gd name="T26" fmla="*/ 99 w 112"/>
              <a:gd name="T27" fmla="*/ 36 h 110"/>
              <a:gd name="T28" fmla="*/ 78 w 112"/>
              <a:gd name="T29" fmla="*/ 26 h 110"/>
              <a:gd name="T30" fmla="*/ 78 w 112"/>
              <a:gd name="T31" fmla="*/ 35 h 110"/>
              <a:gd name="T32" fmla="*/ 73 w 112"/>
              <a:gd name="T33" fmla="*/ 62 h 110"/>
              <a:gd name="T34" fmla="*/ 67 w 112"/>
              <a:gd name="T35" fmla="*/ 11 h 110"/>
              <a:gd name="T36" fmla="*/ 45 w 112"/>
              <a:gd name="T37" fmla="*/ 11 h 110"/>
              <a:gd name="T38" fmla="*/ 67 w 112"/>
              <a:gd name="T39" fmla="*/ 60 h 110"/>
              <a:gd name="T40" fmla="*/ 73 w 112"/>
              <a:gd name="T41" fmla="*/ 35 h 110"/>
              <a:gd name="T42" fmla="*/ 49 w 112"/>
              <a:gd name="T43" fmla="*/ 24 h 110"/>
              <a:gd name="T44" fmla="*/ 39 w 112"/>
              <a:gd name="T45" fmla="*/ 51 h 110"/>
              <a:gd name="T46" fmla="*/ 45 w 112"/>
              <a:gd name="T47" fmla="*/ 93 h 110"/>
              <a:gd name="T48" fmla="*/ 56 w 112"/>
              <a:gd name="T49" fmla="*/ 72 h 110"/>
              <a:gd name="T50" fmla="*/ 67 w 112"/>
              <a:gd name="T51" fmla="*/ 93 h 110"/>
              <a:gd name="T52" fmla="*/ 39 w 112"/>
              <a:gd name="T53" fmla="*/ 62 h 110"/>
              <a:gd name="T54" fmla="*/ 34 w 112"/>
              <a:gd name="T55" fmla="*/ 35 h 110"/>
              <a:gd name="T56" fmla="*/ 34 w 112"/>
              <a:gd name="T57" fmla="*/ 26 h 110"/>
              <a:gd name="T58" fmla="*/ 13 w 112"/>
              <a:gd name="T59" fmla="*/ 36 h 110"/>
              <a:gd name="T60" fmla="*/ 18 w 112"/>
              <a:gd name="T61" fmla="*/ 59 h 110"/>
              <a:gd name="T62" fmla="*/ 26 w 112"/>
              <a:gd name="T63" fmla="*/ 89 h 110"/>
              <a:gd name="T64" fmla="*/ 32 w 112"/>
              <a:gd name="T65" fmla="*/ 89 h 110"/>
              <a:gd name="T66" fmla="*/ 39 w 112"/>
              <a:gd name="T67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C9CA3DC0-3F2D-4361-9B9E-A834C51F5C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2759" y="2733675"/>
            <a:ext cx="396274" cy="46333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A2DED693-BBB3-47E1-9156-6716C55608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0138" y="2709820"/>
            <a:ext cx="353599" cy="451143"/>
          </a:xfrm>
          <a:prstGeom prst="rect">
            <a:avLst/>
          </a:prstGeom>
        </p:spPr>
      </p:pic>
      <p:sp>
        <p:nvSpPr>
          <p:cNvPr id="37" name="Freeform 46">
            <a:extLst>
              <a:ext uri="{FF2B5EF4-FFF2-40B4-BE49-F238E27FC236}">
                <a16:creationId xmlns:a16="http://schemas.microsoft.com/office/drawing/2014/main" xmlns="" id="{81254525-E444-4649-9F83-82344E6BA86F}"/>
              </a:ext>
            </a:extLst>
          </p:cNvPr>
          <p:cNvSpPr>
            <a:spLocks noEditPoints="1"/>
          </p:cNvSpPr>
          <p:nvPr/>
        </p:nvSpPr>
        <p:spPr bwMode="auto">
          <a:xfrm>
            <a:off x="6901591" y="2778665"/>
            <a:ext cx="506412" cy="350837"/>
          </a:xfrm>
          <a:custGeom>
            <a:avLst/>
            <a:gdLst>
              <a:gd name="T0" fmla="*/ 129 w 134"/>
              <a:gd name="T1" fmla="*/ 0 h 93"/>
              <a:gd name="T2" fmla="*/ 5 w 134"/>
              <a:gd name="T3" fmla="*/ 0 h 93"/>
              <a:gd name="T4" fmla="*/ 0 w 134"/>
              <a:gd name="T5" fmla="*/ 5 h 93"/>
              <a:gd name="T6" fmla="*/ 0 w 134"/>
              <a:gd name="T7" fmla="*/ 74 h 93"/>
              <a:gd name="T8" fmla="*/ 5 w 134"/>
              <a:gd name="T9" fmla="*/ 79 h 93"/>
              <a:gd name="T10" fmla="*/ 52 w 134"/>
              <a:gd name="T11" fmla="*/ 79 h 93"/>
              <a:gd name="T12" fmla="*/ 52 w 134"/>
              <a:gd name="T13" fmla="*/ 86 h 93"/>
              <a:gd name="T14" fmla="*/ 42 w 134"/>
              <a:gd name="T15" fmla="*/ 86 h 93"/>
              <a:gd name="T16" fmla="*/ 42 w 134"/>
              <a:gd name="T17" fmla="*/ 93 h 93"/>
              <a:gd name="T18" fmla="*/ 92 w 134"/>
              <a:gd name="T19" fmla="*/ 93 h 93"/>
              <a:gd name="T20" fmla="*/ 92 w 134"/>
              <a:gd name="T21" fmla="*/ 86 h 93"/>
              <a:gd name="T22" fmla="*/ 83 w 134"/>
              <a:gd name="T23" fmla="*/ 86 h 93"/>
              <a:gd name="T24" fmla="*/ 83 w 134"/>
              <a:gd name="T25" fmla="*/ 79 h 93"/>
              <a:gd name="T26" fmla="*/ 129 w 134"/>
              <a:gd name="T27" fmla="*/ 79 h 93"/>
              <a:gd name="T28" fmla="*/ 134 w 134"/>
              <a:gd name="T29" fmla="*/ 74 h 93"/>
              <a:gd name="T30" fmla="*/ 134 w 134"/>
              <a:gd name="T31" fmla="*/ 5 h 93"/>
              <a:gd name="T32" fmla="*/ 129 w 134"/>
              <a:gd name="T33" fmla="*/ 0 h 93"/>
              <a:gd name="T34" fmla="*/ 80 w 134"/>
              <a:gd name="T35" fmla="*/ 86 h 93"/>
              <a:gd name="T36" fmla="*/ 55 w 134"/>
              <a:gd name="T37" fmla="*/ 86 h 93"/>
              <a:gd name="T38" fmla="*/ 55 w 134"/>
              <a:gd name="T39" fmla="*/ 79 h 93"/>
              <a:gd name="T40" fmla="*/ 80 w 134"/>
              <a:gd name="T41" fmla="*/ 79 h 93"/>
              <a:gd name="T42" fmla="*/ 80 w 134"/>
              <a:gd name="T43" fmla="*/ 86 h 93"/>
              <a:gd name="T44" fmla="*/ 127 w 134"/>
              <a:gd name="T45" fmla="*/ 8 h 93"/>
              <a:gd name="T46" fmla="*/ 127 w 134"/>
              <a:gd name="T47" fmla="*/ 71 h 93"/>
              <a:gd name="T48" fmla="*/ 8 w 134"/>
              <a:gd name="T49" fmla="*/ 71 h 93"/>
              <a:gd name="T50" fmla="*/ 8 w 134"/>
              <a:gd name="T51" fmla="*/ 8 h 93"/>
              <a:gd name="T52" fmla="*/ 127 w 134"/>
              <a:gd name="T53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4" h="93">
                <a:moveTo>
                  <a:pt x="12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7"/>
                  <a:pt x="2" y="79"/>
                  <a:pt x="5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52" y="86"/>
                  <a:pt x="52" y="86"/>
                  <a:pt x="52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93"/>
                  <a:pt x="42" y="93"/>
                  <a:pt x="4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86"/>
                  <a:pt x="92" y="86"/>
                  <a:pt x="92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83" y="79"/>
                  <a:pt x="83" y="79"/>
                  <a:pt x="83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32" y="79"/>
                  <a:pt x="134" y="77"/>
                  <a:pt x="134" y="74"/>
                </a:cubicBezTo>
                <a:cubicBezTo>
                  <a:pt x="134" y="5"/>
                  <a:pt x="134" y="5"/>
                  <a:pt x="134" y="5"/>
                </a:cubicBezTo>
                <a:cubicBezTo>
                  <a:pt x="134" y="3"/>
                  <a:pt x="132" y="0"/>
                  <a:pt x="129" y="0"/>
                </a:cubicBezTo>
                <a:close/>
                <a:moveTo>
                  <a:pt x="80" y="86"/>
                </a:moveTo>
                <a:cubicBezTo>
                  <a:pt x="55" y="86"/>
                  <a:pt x="55" y="86"/>
                  <a:pt x="55" y="86"/>
                </a:cubicBezTo>
                <a:cubicBezTo>
                  <a:pt x="55" y="79"/>
                  <a:pt x="55" y="79"/>
                  <a:pt x="55" y="79"/>
                </a:cubicBezTo>
                <a:cubicBezTo>
                  <a:pt x="80" y="79"/>
                  <a:pt x="80" y="79"/>
                  <a:pt x="80" y="79"/>
                </a:cubicBezTo>
                <a:lnTo>
                  <a:pt x="80" y="86"/>
                </a:lnTo>
                <a:close/>
                <a:moveTo>
                  <a:pt x="127" y="8"/>
                </a:moveTo>
                <a:cubicBezTo>
                  <a:pt x="127" y="71"/>
                  <a:pt x="127" y="71"/>
                  <a:pt x="127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8"/>
                  <a:pt x="8" y="8"/>
                  <a:pt x="8" y="8"/>
                </a:cubicBezTo>
                <a:lnTo>
                  <a:pt x="12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4" name="TextBox 11"/>
          <p:cNvSpPr>
            <a:spLocks noChangeArrowheads="1"/>
          </p:cNvSpPr>
          <p:nvPr/>
        </p:nvSpPr>
        <p:spPr bwMode="auto">
          <a:xfrm>
            <a:off x="9451277" y="582622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主要功能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30642" y="639013"/>
            <a:ext cx="264249" cy="410437"/>
          </a:xfrm>
          <a:prstGeom prst="rect">
            <a:avLst/>
          </a:prstGeom>
          <a:solidFill>
            <a:srgbClr val="EB7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859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2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7" grpId="0" animBg="1"/>
      <p:bldP spid="34" grpId="0"/>
      <p:bldP spid="38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2511</TotalTime>
  <Words>641</Words>
  <Application>Microsoft Office PowerPoint</Application>
  <PresentationFormat>自定义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微软雅黑</vt:lpstr>
      <vt:lpstr>Calibri</vt:lpstr>
      <vt:lpstr>方正清刻本悦宋简体</vt:lpstr>
      <vt:lpstr>Consolas</vt:lpstr>
      <vt:lpstr>华文细黑</vt:lpstr>
      <vt:lpstr>Gill Sans</vt:lpstr>
      <vt:lpstr>Wingdings</vt:lpstr>
      <vt:lpstr>微软雅黑 Light</vt:lpstr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0xCC</dc:creator>
  <cp:keywords>第一PPT模板网-WWW.1PPT.COM</cp:keywords>
  <cp:lastModifiedBy>Administrator</cp:lastModifiedBy>
  <cp:revision>147</cp:revision>
  <dcterms:created xsi:type="dcterms:W3CDTF">2015-02-01T03:08:30Z</dcterms:created>
  <dcterms:modified xsi:type="dcterms:W3CDTF">2018-06-24T08:34:58Z</dcterms:modified>
</cp:coreProperties>
</file>