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embeddedFontLst>
    <p:embeddedFont>
      <p:font typeface="Bahnschrift" panose="020B0502040204020203" pitchFamily="34" charset="0"/>
      <p:regular r:id="rId20"/>
      <p:bold r:id="rId21"/>
    </p:embeddedFont>
    <p:embeddedFont>
      <p:font typeface="Calibri" panose="020F0502020204030204" pitchFamily="34" charset="0"/>
      <p:regular r:id="rId22"/>
      <p:bold r:id="rId23"/>
      <p:italic r:id="rId24"/>
      <p:boldItalic r:id="rId25"/>
    </p:embeddedFont>
    <p:embeddedFont>
      <p:font typeface="Arial Rounded MT Bold" panose="020F0704030504030204" pitchFamily="34" charset="0"/>
      <p:regular r:id="rId26"/>
    </p:embeddedFont>
    <p:embeddedFont>
      <p:font typeface="Franklin Gothic" panose="020B0604020202020204" charset="0"/>
      <p:bold r:id="rId27"/>
    </p:embeddedFont>
    <p:embeddedFont>
      <p:font typeface="Colonna MT" panose="04020805060202030203" pitchFamily="82" charset="0"/>
      <p:regular r:id="rId28"/>
    </p:embeddedFont>
    <p:embeddedFont>
      <p:font typeface="Roboto" panose="020B0604020202020204" charset="0"/>
      <p:regular r:id="rId29"/>
      <p:bold r:id="rId30"/>
      <p:italic r:id="rId31"/>
      <p:boldItalic r:id="rId32"/>
    </p:embeddedFont>
    <p:embeddedFont>
      <p:font typeface="Libre Frankl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93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230520" y="1457325"/>
            <a:ext cx="9144000" cy="11430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sz="5400" b="1" u="sng" dirty="0" smtClean="0">
                <a:solidFill>
                  <a:schemeClr val="accent1"/>
                </a:solidFill>
                <a:latin typeface="Colonna MT" panose="04020805060202030203" pitchFamily="82" charset="0"/>
                <a:ea typeface="Arial"/>
                <a:cs typeface="Arial"/>
                <a:sym typeface="Arial"/>
              </a:rPr>
              <a:t>…KEY LOGGER…</a:t>
            </a:r>
            <a:endParaRPr sz="5400" u="sng" dirty="0">
              <a:latin typeface="Colonna MT" panose="04020805060202030203" pitchFamily="82" charset="0"/>
            </a:endParaRPr>
          </a:p>
        </p:txBody>
      </p:sp>
      <p:sp>
        <p:nvSpPr>
          <p:cNvPr id="97" name="Google Shape;97;p1"/>
          <p:cNvSpPr txBox="1"/>
          <p:nvPr/>
        </p:nvSpPr>
        <p:spPr>
          <a:xfrm>
            <a:off x="-4401719" y="811035"/>
            <a:ext cx="12726600" cy="646290"/>
          </a:xfrm>
          <a:prstGeom prst="rect">
            <a:avLst/>
          </a:prstGeom>
          <a:noFill/>
          <a:ln>
            <a:noFill/>
          </a:ln>
        </p:spPr>
        <p:txBody>
          <a:bodyPr spcFirstLastPara="1" wrap="square" lIns="91425" tIns="45700" rIns="91425" bIns="45700" anchor="t" anchorCtr="0">
            <a:spAutoFit/>
          </a:bodyPr>
          <a:lstStyle/>
          <a:p>
            <a:pPr marL="5029200" marR="0" lvl="0" indent="0" algn="l" rtl="0">
              <a:spcBef>
                <a:spcPts val="0"/>
              </a:spcBef>
              <a:spcAft>
                <a:spcPts val="0"/>
              </a:spcAft>
              <a:buNone/>
            </a:pPr>
            <a:r>
              <a:rPr lang="en-IN" sz="3600" b="1" dirty="0">
                <a:solidFill>
                  <a:srgbClr val="1482AB"/>
                </a:solidFill>
              </a:rPr>
              <a:t>  </a:t>
            </a:r>
            <a:r>
              <a:rPr lang="en-IN" sz="3600" b="1" i="0" u="none" strike="noStrike" cap="none" dirty="0">
                <a:solidFill>
                  <a:schemeClr val="accent2">
                    <a:lumMod val="75000"/>
                  </a:schemeClr>
                </a:solidFill>
                <a:sym typeface="Arial"/>
              </a:rPr>
              <a:t>PROJECT</a:t>
            </a:r>
            <a:endParaRPr sz="3600" dirty="0">
              <a:solidFill>
                <a:schemeClr val="accent2">
                  <a:lumMod val="75000"/>
                </a:schemeClr>
              </a:solidFill>
            </a:endParaRPr>
          </a:p>
        </p:txBody>
      </p:sp>
      <p:sp>
        <p:nvSpPr>
          <p:cNvPr id="98" name="Google Shape;98;p1"/>
          <p:cNvSpPr txBox="1"/>
          <p:nvPr/>
        </p:nvSpPr>
        <p:spPr>
          <a:xfrm>
            <a:off x="1046500" y="3411150"/>
            <a:ext cx="9769200" cy="329316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dirty="0">
                <a:solidFill>
                  <a:srgbClr val="1482AB"/>
                </a:solidFill>
              </a:rPr>
              <a:t>Presented By</a:t>
            </a:r>
            <a:r>
              <a:rPr lang="en-IN" sz="2800" b="1" dirty="0" smtClean="0">
                <a:solidFill>
                  <a:srgbClr val="1482AB"/>
                </a:solidFill>
              </a:rPr>
              <a:t>:</a:t>
            </a:r>
            <a:endParaRPr lang="en-IN" sz="2800" b="1" dirty="0">
              <a:solidFill>
                <a:srgbClr val="1482AB"/>
              </a:solidFill>
            </a:endParaRPr>
          </a:p>
          <a:p>
            <a:pPr marL="0" lvl="0" indent="0" algn="l" rtl="0">
              <a:spcBef>
                <a:spcPts val="0"/>
              </a:spcBef>
              <a:spcAft>
                <a:spcPts val="0"/>
              </a:spcAft>
              <a:buNone/>
            </a:pPr>
            <a:r>
              <a:rPr lang="en-IN" sz="2000" b="1" dirty="0">
                <a:solidFill>
                  <a:srgbClr val="1482AB"/>
                </a:solidFill>
                <a:latin typeface="Bahnschrift" panose="020B0502040204020203" pitchFamily="34" charset="0"/>
              </a:rPr>
              <a:t> </a:t>
            </a:r>
            <a:r>
              <a:rPr lang="en-IN" sz="2000" b="1" dirty="0" smtClean="0">
                <a:solidFill>
                  <a:srgbClr val="1482AB"/>
                </a:solidFill>
                <a:latin typeface="Bahnschrift" panose="020B0502040204020203" pitchFamily="34" charset="0"/>
              </a:rPr>
              <a:t>   </a:t>
            </a:r>
          </a:p>
          <a:p>
            <a:pPr marL="0" lvl="0" indent="0" algn="l" rtl="0">
              <a:spcBef>
                <a:spcPts val="0"/>
              </a:spcBef>
              <a:spcAft>
                <a:spcPts val="0"/>
              </a:spcAft>
              <a:buNone/>
            </a:pPr>
            <a:r>
              <a:rPr lang="en-IN" sz="2000" b="1" dirty="0">
                <a:solidFill>
                  <a:srgbClr val="1482AB"/>
                </a:solidFill>
                <a:latin typeface="Bahnschrift" panose="020B0502040204020203" pitchFamily="34" charset="0"/>
              </a:rPr>
              <a:t> </a:t>
            </a:r>
            <a:r>
              <a:rPr lang="en-IN" sz="2000" b="1" dirty="0" smtClean="0">
                <a:solidFill>
                  <a:srgbClr val="1482AB"/>
                </a:solidFill>
                <a:latin typeface="Bahnschrift" panose="020B0502040204020203" pitchFamily="34" charset="0"/>
              </a:rPr>
              <a:t>   </a:t>
            </a:r>
            <a:r>
              <a:rPr lang="en-IN" sz="2000" b="1" dirty="0" smtClean="0">
                <a:solidFill>
                  <a:srgbClr val="1482AB"/>
                </a:solidFill>
                <a:latin typeface="Bahnschrift" panose="020B0502040204020203" pitchFamily="34" charset="0"/>
              </a:rPr>
              <a:t> </a:t>
            </a:r>
            <a:r>
              <a:rPr lang="en-IN" sz="2000" b="1" dirty="0" smtClean="0">
                <a:solidFill>
                  <a:schemeClr val="bg1"/>
                </a:solidFill>
                <a:latin typeface="Bahnschrift" panose="020B0502040204020203" pitchFamily="34" charset="0"/>
              </a:rPr>
              <a:t>DEENADAYALAN R</a:t>
            </a:r>
            <a:endParaRPr lang="en-IN" sz="2000" b="1" dirty="0">
              <a:solidFill>
                <a:schemeClr val="bg1"/>
              </a:solidFill>
              <a:latin typeface="Bahnschrift" panose="020B0502040204020203" pitchFamily="34" charset="0"/>
            </a:endParaRPr>
          </a:p>
          <a:p>
            <a:pPr marL="0" lvl="0" indent="0" algn="l" rtl="0">
              <a:spcBef>
                <a:spcPts val="0"/>
              </a:spcBef>
              <a:spcAft>
                <a:spcPts val="0"/>
              </a:spcAft>
              <a:buNone/>
            </a:pPr>
            <a:r>
              <a:rPr lang="en-IN" sz="2000" b="1" dirty="0">
                <a:solidFill>
                  <a:schemeClr val="bg1"/>
                </a:solidFill>
                <a:latin typeface="Bahnschrift" panose="020B0502040204020203" pitchFamily="34" charset="0"/>
              </a:rPr>
              <a:t> </a:t>
            </a:r>
            <a:r>
              <a:rPr lang="en-IN" sz="2000" b="1" dirty="0" smtClean="0">
                <a:solidFill>
                  <a:schemeClr val="bg1"/>
                </a:solidFill>
                <a:latin typeface="Bahnschrift" panose="020B0502040204020203" pitchFamily="34" charset="0"/>
              </a:rPr>
              <a:t>    </a:t>
            </a:r>
          </a:p>
          <a:p>
            <a:pPr marL="0" lvl="0" indent="0" algn="l" rtl="0">
              <a:spcBef>
                <a:spcPts val="0"/>
              </a:spcBef>
              <a:spcAft>
                <a:spcPts val="0"/>
              </a:spcAft>
              <a:buNone/>
            </a:pPr>
            <a:r>
              <a:rPr lang="en-IN" sz="2000" b="1" dirty="0" smtClean="0">
                <a:solidFill>
                  <a:schemeClr val="bg1"/>
                </a:solidFill>
                <a:latin typeface="Bahnschrift" panose="020B0502040204020203" pitchFamily="34" charset="0"/>
              </a:rPr>
              <a:t>     </a:t>
            </a:r>
            <a:r>
              <a:rPr lang="en-IN" sz="2000" b="1" dirty="0" smtClean="0">
                <a:solidFill>
                  <a:schemeClr val="lt1"/>
                </a:solidFill>
                <a:latin typeface="Bahnschrift" panose="020B0502040204020203" pitchFamily="34" charset="0"/>
              </a:rPr>
              <a:t>COMPUTER </a:t>
            </a:r>
            <a:r>
              <a:rPr lang="en-IN" sz="2000" b="1" dirty="0">
                <a:solidFill>
                  <a:schemeClr val="lt1"/>
                </a:solidFill>
                <a:latin typeface="Bahnschrift" panose="020B0502040204020203" pitchFamily="34" charset="0"/>
              </a:rPr>
              <a:t>SCIENCE </a:t>
            </a:r>
            <a:r>
              <a:rPr lang="en-IN" sz="2000" b="1" dirty="0" smtClean="0">
                <a:solidFill>
                  <a:schemeClr val="lt1"/>
                </a:solidFill>
                <a:latin typeface="Bahnschrift" panose="020B0502040204020203" pitchFamily="34" charset="0"/>
              </a:rPr>
              <a:t>AND </a:t>
            </a:r>
            <a:r>
              <a:rPr lang="en-IN" sz="2000" b="1" dirty="0" smtClean="0">
                <a:solidFill>
                  <a:schemeClr val="lt1"/>
                </a:solidFill>
                <a:latin typeface="Bahnschrift" panose="020B0502040204020203" pitchFamily="34" charset="0"/>
              </a:rPr>
              <a:t>ENGINEERING</a:t>
            </a:r>
            <a:endParaRPr sz="2000" b="1" dirty="0">
              <a:solidFill>
                <a:schemeClr val="lt1"/>
              </a:solidFill>
              <a:latin typeface="Bahnschrift" panose="020B0502040204020203" pitchFamily="34" charset="0"/>
            </a:endParaRPr>
          </a:p>
          <a:p>
            <a:pPr marL="0" marR="0" lvl="0" indent="457200" algn="l" rtl="0">
              <a:spcBef>
                <a:spcPts val="0"/>
              </a:spcBef>
              <a:spcAft>
                <a:spcPts val="0"/>
              </a:spcAft>
              <a:buNone/>
            </a:pPr>
            <a:endParaRPr lang="en-IN" sz="2000" b="1" dirty="0">
              <a:solidFill>
                <a:schemeClr val="lt1"/>
              </a:solidFill>
              <a:latin typeface="Bahnschrift" panose="020B0502040204020203" pitchFamily="34" charset="0"/>
            </a:endParaRPr>
          </a:p>
          <a:p>
            <a:pPr marL="0" marR="0" lvl="0" indent="457200" algn="l" rtl="0">
              <a:spcBef>
                <a:spcPts val="0"/>
              </a:spcBef>
              <a:spcAft>
                <a:spcPts val="0"/>
              </a:spcAft>
              <a:buNone/>
            </a:pPr>
            <a:r>
              <a:rPr lang="en-IN" sz="2000" b="1" dirty="0" smtClean="0">
                <a:solidFill>
                  <a:schemeClr val="lt1"/>
                </a:solidFill>
                <a:latin typeface="Bahnschrift" panose="020B0502040204020203" pitchFamily="34" charset="0"/>
              </a:rPr>
              <a:t>P.S.V </a:t>
            </a:r>
            <a:r>
              <a:rPr lang="en-IN" sz="2000" b="1" dirty="0">
                <a:solidFill>
                  <a:schemeClr val="lt1"/>
                </a:solidFill>
                <a:latin typeface="Bahnschrift" panose="020B0502040204020203" pitchFamily="34" charset="0"/>
              </a:rPr>
              <a:t>COLLEGE OF ENGINEERING AND TECHNOLOGY</a:t>
            </a:r>
            <a:endParaRPr sz="2000" b="1" dirty="0">
              <a:solidFill>
                <a:schemeClr val="lt1"/>
              </a:solidFill>
              <a:latin typeface="Bahnschrift" panose="020B0502040204020203" pitchFamily="34" charset="0"/>
            </a:endParaRPr>
          </a:p>
          <a:p>
            <a:pPr marL="0" marR="0" lvl="0" indent="457200" algn="l" rtl="0">
              <a:spcBef>
                <a:spcPts val="0"/>
              </a:spcBef>
              <a:spcAft>
                <a:spcPts val="0"/>
              </a:spcAft>
              <a:buNone/>
            </a:pPr>
            <a:endParaRPr sz="2000" b="1" dirty="0">
              <a:solidFill>
                <a:schemeClr val="lt1"/>
              </a:solidFill>
            </a:endParaRPr>
          </a:p>
          <a:p>
            <a:pPr marL="0" marR="0" lvl="0" indent="457200" algn="l" rtl="0">
              <a:spcBef>
                <a:spcPts val="0"/>
              </a:spcBef>
              <a:spcAft>
                <a:spcPts val="0"/>
              </a:spcAft>
              <a:buNone/>
            </a:pPr>
            <a:endParaRPr sz="2000" b="1" dirty="0">
              <a:solidFill>
                <a:schemeClr val="lt1"/>
              </a:solidFill>
            </a:endParaRPr>
          </a:p>
          <a:p>
            <a:pPr marL="0" marR="0" lvl="0" indent="0" algn="l" rtl="0">
              <a:spcBef>
                <a:spcPts val="0"/>
              </a:spcBef>
              <a:spcAft>
                <a:spcPts val="0"/>
              </a:spcAft>
              <a:buNone/>
            </a:pPr>
            <a:endParaRPr sz="2000" b="1" dirty="0">
              <a:solidFill>
                <a:srgbClr val="1482A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963" y="3100388"/>
            <a:ext cx="4029075" cy="3314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4250364"/>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Testing:</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Conduct thorough testing of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to ensure reliability, compatibility, and </a:t>
            </a:r>
            <a:r>
              <a:rPr lang="en-IN" sz="1600" dirty="0" err="1">
                <a:solidFill>
                  <a:schemeClr val="dk1"/>
                </a:solidFill>
                <a:highlight>
                  <a:schemeClr val="lt1"/>
                </a:highlight>
                <a:latin typeface="+mn-lt"/>
                <a:ea typeface="Roboto"/>
                <a:cs typeface="Roboto"/>
                <a:sym typeface="Roboto"/>
              </a:rPr>
              <a:t>stealthiness</a:t>
            </a:r>
            <a:r>
              <a:rPr lang="en-IN" sz="1600" dirty="0">
                <a:solidFill>
                  <a:schemeClr val="dk1"/>
                </a:solidFill>
                <a:highlight>
                  <a:schemeClr val="lt1"/>
                </a:highlight>
                <a:latin typeface="+mn-lt"/>
                <a:ea typeface="Roboto"/>
                <a:cs typeface="Roboto"/>
                <a:sym typeface="Roboto"/>
              </a:rPr>
              <a:t>.</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Test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across different operating systems and hardware configurations.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Deployment:</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Deploy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on target systems where monitoring or surveillance is required.</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Ensure compliance with relevant laws and regulations governing the use of surveillance software.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Maintenance and Updates:</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Establish a process for regular maintenance and updates to address security vulnerabilities and compatibility issues.</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Provide users with instructions for updating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to the latest version.</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1500"/>
              </a:spcBef>
              <a:spcAft>
                <a:spcPts val="1500"/>
              </a:spcAft>
              <a:buNone/>
            </a:pPr>
            <a:endParaRPr sz="1600" b="1"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0" y="982275"/>
            <a:ext cx="11983725" cy="3844099"/>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Monitoring and Analysis:</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Monitor logged keystrokes periodically to gather relevant information or insights.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err="1">
                <a:solidFill>
                  <a:schemeClr val="dk1"/>
                </a:solidFill>
                <a:highlight>
                  <a:schemeClr val="lt1"/>
                </a:highlight>
                <a:latin typeface="+mn-lt"/>
                <a:ea typeface="Roboto"/>
                <a:cs typeface="Roboto"/>
                <a:sym typeface="Roboto"/>
              </a:rPr>
              <a:t>Analyze</a:t>
            </a:r>
            <a:r>
              <a:rPr lang="en-IN" sz="1600" dirty="0">
                <a:solidFill>
                  <a:schemeClr val="dk1"/>
                </a:solidFill>
                <a:highlight>
                  <a:schemeClr val="lt1"/>
                </a:highlight>
                <a:latin typeface="+mn-lt"/>
                <a:ea typeface="Roboto"/>
                <a:cs typeface="Roboto"/>
                <a:sym typeface="Roboto"/>
              </a:rPr>
              <a:t> logged data for patterns, anomalies, or security threats.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457200" algn="l" rtl="0">
              <a:lnSpc>
                <a:spcPct val="175000"/>
              </a:lnSpc>
              <a:spcBef>
                <a:spcPts val="1500"/>
              </a:spcBef>
              <a:spcAft>
                <a:spcPts val="0"/>
              </a:spcAft>
              <a:buNone/>
            </a:pPr>
            <a:r>
              <a:rPr lang="en-IN" sz="1600" dirty="0">
                <a:solidFill>
                  <a:schemeClr val="dk1"/>
                </a:solidFill>
                <a:highlight>
                  <a:schemeClr val="lt1"/>
                </a:highlight>
                <a:latin typeface="+mn-lt"/>
                <a:ea typeface="Roboto"/>
                <a:cs typeface="Roboto"/>
                <a:sym typeface="Roboto"/>
              </a:rPr>
              <a:t>    By following this algorithm and deployment strategy,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can be effectively deployed and used for legitimate purposes such as parental control, employee monitoring, or law enforcement investigations, while also considering security, privacy, and ethical considerations.</a:t>
            </a: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0"/>
              </a:spcBef>
              <a:spcAft>
                <a:spcPts val="1500"/>
              </a:spcAft>
              <a:buNone/>
            </a:pPr>
            <a:endParaRPr sz="1600" b="1" dirty="0">
              <a:solidFill>
                <a:schemeClr val="dk1"/>
              </a:solidFill>
              <a:highlight>
                <a:schemeClr val="lt1"/>
              </a:highlight>
              <a:latin typeface="+mn-lt"/>
              <a:ea typeface="Roboto"/>
              <a:cs typeface="Roboto"/>
              <a:sym typeface="Roboto"/>
            </a:endParaRPr>
          </a:p>
        </p:txBody>
      </p:sp>
      <p:pic>
        <p:nvPicPr>
          <p:cNvPr id="3" name="Image 13"/>
          <p:cNvPicPr/>
          <p:nvPr/>
        </p:nvPicPr>
        <p:blipFill>
          <a:blip r:embed="rId3" cstate="print"/>
          <a:stretch>
            <a:fillRect/>
          </a:stretch>
        </p:blipFill>
        <p:spPr>
          <a:xfrm>
            <a:off x="4091275" y="4053062"/>
            <a:ext cx="3501016" cy="232002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346364" y="1399309"/>
            <a:ext cx="11430001" cy="2930003"/>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1500"/>
              </a:spcAft>
              <a:buNone/>
            </a:pPr>
            <a:r>
              <a:rPr lang="en-US" sz="2000" b="1" dirty="0" smtClean="0">
                <a:solidFill>
                  <a:schemeClr val="dk1"/>
                </a:solidFill>
                <a:highlight>
                  <a:schemeClr val="lt1"/>
                </a:highlight>
                <a:latin typeface="+mn-lt"/>
                <a:ea typeface="Roboto"/>
                <a:cs typeface="Roboto"/>
                <a:sym typeface="Roboto"/>
              </a:rPr>
              <a:t>Application Security :</a:t>
            </a:r>
          </a:p>
          <a:p>
            <a:pPr lvl="0" eaLnBrk="0" fontAlgn="base" hangingPunct="0">
              <a:spcBef>
                <a:spcPct val="0"/>
              </a:spcBef>
              <a:spcAft>
                <a:spcPct val="0"/>
              </a:spcAft>
              <a:buClrTx/>
            </a:pPr>
            <a:r>
              <a:rPr lang="en-US" sz="1600" b="1" dirty="0">
                <a:solidFill>
                  <a:schemeClr val="dk1"/>
                </a:solidFill>
                <a:highlight>
                  <a:schemeClr val="lt1"/>
                </a:highlight>
                <a:latin typeface="+mn-lt"/>
                <a:ea typeface="Roboto"/>
                <a:cs typeface="Roboto"/>
                <a:sym typeface="Roboto"/>
              </a:rPr>
              <a:t> </a:t>
            </a:r>
            <a:r>
              <a:rPr lang="en-US" sz="1600" b="1" dirty="0" smtClean="0">
                <a:solidFill>
                  <a:schemeClr val="dk1"/>
                </a:solidFill>
                <a:highlight>
                  <a:schemeClr val="lt1"/>
                </a:highlight>
                <a:latin typeface="+mn-lt"/>
                <a:ea typeface="Roboto"/>
                <a:cs typeface="Roboto"/>
                <a:sym typeface="Roboto"/>
              </a:rPr>
              <a:t>	</a:t>
            </a:r>
            <a:r>
              <a:rPr lang="en-US" altLang="en-US" sz="1600" dirty="0" smtClean="0">
                <a:solidFill>
                  <a:schemeClr val="tx1"/>
                </a:solidFill>
                <a:latin typeface="+mn-lt"/>
                <a:ea typeface="Arial MT"/>
                <a:cs typeface="Arial MT"/>
              </a:rPr>
              <a:t>Another </a:t>
            </a:r>
            <a:r>
              <a:rPr lang="en-US" altLang="en-US" sz="1600" dirty="0">
                <a:solidFill>
                  <a:schemeClr val="tx1"/>
                </a:solidFill>
                <a:latin typeface="+mn-lt"/>
                <a:ea typeface="Arial MT"/>
                <a:cs typeface="Arial MT"/>
              </a:rPr>
              <a:t>effective detection mechanism is tainted data analysis, which is directly aimed at kernel-level </a:t>
            </a:r>
            <a:r>
              <a:rPr lang="en-US" altLang="en-US" sz="1600" dirty="0" err="1">
                <a:solidFill>
                  <a:schemeClr val="tx1"/>
                </a:solidFill>
                <a:latin typeface="+mn-lt"/>
                <a:ea typeface="Arial MT"/>
                <a:cs typeface="Arial MT"/>
              </a:rPr>
              <a:t>keyloggers</a:t>
            </a:r>
            <a:r>
              <a:rPr lang="en-US" altLang="en-US" sz="1600" dirty="0">
                <a:solidFill>
                  <a:schemeClr val="tx1"/>
                </a:solidFill>
                <a:latin typeface="+mn-lt"/>
                <a:ea typeface="Arial MT"/>
                <a:cs typeface="Arial MT"/>
              </a:rPr>
              <a:t>. The majority of kernel-level </a:t>
            </a:r>
            <a:r>
              <a:rPr lang="en-US" altLang="en-US" sz="1600" dirty="0" err="1">
                <a:solidFill>
                  <a:schemeClr val="tx1"/>
                </a:solidFill>
                <a:latin typeface="+mn-lt"/>
                <a:ea typeface="Arial MT"/>
                <a:cs typeface="Arial MT"/>
              </a:rPr>
              <a:t>keyloggers</a:t>
            </a:r>
            <a:r>
              <a:rPr lang="en-US" altLang="en-US" sz="1600" dirty="0">
                <a:solidFill>
                  <a:schemeClr val="tx1"/>
                </a:solidFill>
                <a:latin typeface="+mn-lt"/>
                <a:ea typeface="Arial MT"/>
                <a:cs typeface="Arial MT"/>
              </a:rPr>
              <a:t> have been found to alter the usual data flow of a keyboard driver or driver stack in order to capture and transmit keystroke data. As a result, when data is being transported along the chain of keyboard device drivers in the kernel, user keystroke data is extracted. The use of network firewalls and routers to allow or refuse network traffic to a local workstation based on a defined rule set is the most advanced level of prevention. Because they restrict access based on a broad set of rules, routers often provide less robust preventive capabilities than firewalls.</a:t>
            </a:r>
            <a:endParaRPr lang="en-US" altLang="en-US" sz="1600" dirty="0">
              <a:solidFill>
                <a:schemeClr val="tx1"/>
              </a:solidFill>
              <a:latin typeface="+mn-lt"/>
            </a:endParaRPr>
          </a:p>
          <a:p>
            <a:pPr lvl="0" eaLnBrk="0" fontAlgn="base" hangingPunct="0">
              <a:spcBef>
                <a:spcPct val="0"/>
              </a:spcBef>
              <a:spcAft>
                <a:spcPct val="0"/>
              </a:spcAft>
              <a:buClrTx/>
            </a:pPr>
            <a:endParaRPr lang="en-US" altLang="en-US" sz="1600" dirty="0">
              <a:solidFill>
                <a:schemeClr val="tx1"/>
              </a:solidFill>
              <a:latin typeface="+mn-lt"/>
            </a:endParaRPr>
          </a:p>
          <a:p>
            <a:pPr marL="914400" lvl="0" indent="0" algn="l" rtl="0">
              <a:lnSpc>
                <a:spcPct val="115000"/>
              </a:lnSpc>
              <a:spcBef>
                <a:spcPts val="0"/>
              </a:spcBef>
              <a:spcAft>
                <a:spcPts val="1500"/>
              </a:spcAft>
              <a:buNone/>
            </a:pPr>
            <a:endParaRPr sz="1600" b="1" dirty="0">
              <a:solidFill>
                <a:schemeClr val="dk1"/>
              </a:solidFill>
              <a:highlight>
                <a:schemeClr val="lt1"/>
              </a:highlight>
              <a:latin typeface="+mn-lt"/>
              <a:ea typeface="Roboto"/>
              <a:cs typeface="Roboto"/>
              <a:sym typeface="Roboto"/>
            </a:endParaRPr>
          </a:p>
        </p:txBody>
      </p:sp>
      <p:pic>
        <p:nvPicPr>
          <p:cNvPr id="2049" name="Imag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946" y="3796146"/>
            <a:ext cx="6345382" cy="2195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514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Arial MT"/>
                <a:cs typeface="Arial MT"/>
              </a:rPr>
              <a:t/>
            </a:r>
            <a:br>
              <a:rPr kumimoji="0" lang="en-US" altLang="en-US" sz="1200" b="0" i="0" u="none" strike="noStrike" cap="none" normalizeH="0" baseline="0" smtClean="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2776890" y="5991514"/>
            <a:ext cx="5994270" cy="307777"/>
          </a:xfrm>
          <a:prstGeom prst="rect">
            <a:avLst/>
          </a:prstGeom>
        </p:spPr>
        <p:txBody>
          <a:bodyPr wrap="none">
            <a:spAutoFit/>
          </a:bodyPr>
          <a:lstStyle/>
          <a:p>
            <a:pPr marL="607060">
              <a:spcBef>
                <a:spcPts val="1275"/>
              </a:spcBef>
            </a:pPr>
            <a:r>
              <a:rPr lang="en-US" i="1" dirty="0" smtClean="0">
                <a:latin typeface="Arial" panose="020B0604020202020204" pitchFamily="34" charset="0"/>
                <a:ea typeface="Arial MT"/>
                <a:cs typeface="Arial MT"/>
              </a:rPr>
              <a:t>Fig: Layering</a:t>
            </a:r>
            <a:r>
              <a:rPr lang="en-US" i="1" spc="-15" dirty="0" smtClean="0">
                <a:latin typeface="Arial" panose="020B0604020202020204" pitchFamily="34" charset="0"/>
                <a:ea typeface="Arial MT"/>
                <a:cs typeface="Arial MT"/>
              </a:rPr>
              <a:t> </a:t>
            </a:r>
            <a:r>
              <a:rPr lang="en-US" i="1" dirty="0">
                <a:latin typeface="Arial" panose="020B0604020202020204" pitchFamily="34" charset="0"/>
                <a:ea typeface="Arial MT"/>
                <a:cs typeface="Arial MT"/>
              </a:rPr>
              <a:t>of</a:t>
            </a:r>
            <a:r>
              <a:rPr lang="en-US" i="1" spc="-1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threat</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mitigation</a:t>
            </a:r>
            <a:r>
              <a:rPr lang="en-US" i="1" spc="-1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tools</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to</a:t>
            </a:r>
            <a:r>
              <a:rPr lang="en-US" i="1" spc="-10"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prevent</a:t>
            </a:r>
            <a:r>
              <a:rPr lang="en-US" i="1" spc="-5" dirty="0">
                <a:latin typeface="Arial" panose="020B0604020202020204" pitchFamily="34" charset="0"/>
                <a:ea typeface="Arial MT"/>
                <a:cs typeface="Arial MT"/>
              </a:rPr>
              <a:t> </a:t>
            </a:r>
            <a:r>
              <a:rPr lang="en-US" i="1" dirty="0">
                <a:latin typeface="Arial" panose="020B0604020202020204" pitchFamily="34" charset="0"/>
                <a:ea typeface="Arial MT"/>
                <a:cs typeface="Arial MT"/>
              </a:rPr>
              <a:t>malware</a:t>
            </a:r>
            <a:r>
              <a:rPr lang="en-US" i="1" spc="-20" dirty="0">
                <a:latin typeface="Arial" panose="020B0604020202020204" pitchFamily="34" charset="0"/>
                <a:ea typeface="Arial MT"/>
                <a:cs typeface="Arial MT"/>
              </a:rPr>
              <a:t> </a:t>
            </a:r>
            <a:r>
              <a:rPr lang="en-US" i="1" spc="-10" dirty="0">
                <a:latin typeface="Arial" panose="020B0604020202020204" pitchFamily="34" charset="0"/>
                <a:ea typeface="Arial MT"/>
                <a:cs typeface="Arial MT"/>
              </a:rPr>
              <a:t>infection</a:t>
            </a:r>
            <a:endParaRPr lang="en-US" sz="1200" dirty="0">
              <a:effectLst/>
              <a:latin typeface="Arial MT"/>
              <a:ea typeface="Arial MT"/>
              <a:cs typeface="Arial MT"/>
            </a:endParaRPr>
          </a:p>
        </p:txBody>
      </p:sp>
    </p:spTree>
    <p:extLst>
      <p:ext uri="{BB962C8B-B14F-4D97-AF65-F5344CB8AC3E}">
        <p14:creationId xmlns:p14="http://schemas.microsoft.com/office/powerpoint/2010/main" val="94967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result of implementing a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system is the successful capture and logging of keystrokes from the target system. Captured keystrokes are securely stored either locally or remotely, ensuring confidentiality and integrity. </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operates stealthily, avoiding detection by antivirus software and other security measures.</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 Optionally, authorized users can monitor logged keystrokes remotely. Configuration options are provided for customization, and regular maintenance and updates are conducted to address security vulnerabilities. </a:t>
            </a:r>
            <a:endParaRPr sz="1600" dirty="0">
              <a:solidFill>
                <a:srgbClr val="0F0F0F"/>
              </a:solidFill>
              <a:highlight>
                <a:schemeClr val="lt1"/>
              </a:highlight>
              <a:latin typeface="+mn-lt"/>
            </a:endParaRPr>
          </a:p>
          <a:p>
            <a:pPr marL="742950" lvl="0" indent="-285750" algn="l" rtl="0">
              <a:lnSpc>
                <a:spcPct val="110000"/>
              </a:lnSpc>
              <a:spcBef>
                <a:spcPts val="0"/>
              </a:spcBef>
              <a:spcAft>
                <a:spcPts val="0"/>
              </a:spcAft>
              <a:buSzPts val="2208"/>
              <a:buFont typeface="Wingdings" panose="05000000000000000000" pitchFamily="2" charset="2"/>
              <a:buChar char="§"/>
            </a:pPr>
            <a:r>
              <a:rPr lang="en-IN" sz="1600" dirty="0">
                <a:solidFill>
                  <a:srgbClr val="0F0F0F"/>
                </a:solidFill>
                <a:highlight>
                  <a:schemeClr val="lt1"/>
                </a:highlight>
                <a:latin typeface="+mn-lt"/>
              </a:rPr>
              <a:t>The use of the </a:t>
            </a:r>
            <a:r>
              <a:rPr lang="en-IN" sz="1600" dirty="0" err="1">
                <a:solidFill>
                  <a:srgbClr val="0F0F0F"/>
                </a:solidFill>
                <a:highlight>
                  <a:schemeClr val="lt1"/>
                </a:highlight>
                <a:latin typeface="+mn-lt"/>
              </a:rPr>
              <a:t>keylogger</a:t>
            </a:r>
            <a:r>
              <a:rPr lang="en-IN" sz="1600" dirty="0">
                <a:solidFill>
                  <a:srgbClr val="0F0F0F"/>
                </a:solidFill>
                <a:highlight>
                  <a:schemeClr val="lt1"/>
                </a:highlight>
                <a:latin typeface="+mn-lt"/>
              </a:rPr>
              <a:t> complies with relevant laws and regulations, prioritizing security, privacy, and ethical considerations.</a:t>
            </a:r>
            <a:endParaRPr sz="1600" dirty="0">
              <a:highlight>
                <a:schemeClr val="lt1"/>
              </a:highlight>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600" dirty="0">
                <a:solidFill>
                  <a:schemeClr val="dk1"/>
                </a:solidFill>
                <a:highlight>
                  <a:schemeClr val="lt1"/>
                </a:highlight>
                <a:latin typeface="+mn-lt"/>
                <a:ea typeface="Roboto"/>
                <a:cs typeface="Roboto"/>
                <a:sym typeface="Roboto"/>
              </a:rPr>
              <a:t>In conclusion,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600" dirty="0">
              <a:solidFill>
                <a:schemeClr val="dk1"/>
              </a:solidFill>
              <a:highlight>
                <a:schemeClr val="lt1"/>
              </a:highlight>
              <a:latin typeface="+mn-lt"/>
              <a:ea typeface="Roboto"/>
              <a:cs typeface="Roboto"/>
              <a:sym typeface="Roboto"/>
            </a:endParaRPr>
          </a:p>
          <a:p>
            <a:pPr marL="0" lvl="0" indent="0" algn="l" rtl="0">
              <a:lnSpc>
                <a:spcPct val="110000"/>
              </a:lnSpc>
              <a:spcBef>
                <a:spcPts val="0"/>
              </a:spcBef>
              <a:spcAft>
                <a:spcPts val="0"/>
              </a:spcAft>
              <a:buNone/>
            </a:pPr>
            <a:endParaRPr sz="1600" dirty="0">
              <a:solidFill>
                <a:schemeClr val="dk1"/>
              </a:solidFill>
              <a:highlight>
                <a:schemeClr val="lt1"/>
              </a:highlight>
              <a:latin typeface="+mn-lt"/>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600" dirty="0">
                <a:solidFill>
                  <a:schemeClr val="dk1"/>
                </a:solidFill>
                <a:highlight>
                  <a:schemeClr val="lt1"/>
                </a:highlight>
                <a:latin typeface="+mn-lt"/>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can be valuable assets for surveillance while prioritizing security and ethical considerations.</a:t>
            </a:r>
            <a:endParaRPr sz="1600" dirty="0">
              <a:solidFill>
                <a:schemeClr val="dk1"/>
              </a:solidFill>
              <a:highlight>
                <a:schemeClr val="lt1"/>
              </a:highlight>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latin typeface="+mn-lt"/>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Enhanced Stealth Techniques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Advanced Encryption Methods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Integration with Artificial Intelligence</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Cloud-Based Logging and Analysis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Improved Compatibility with Emerging Technologies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Enhanced User Awareness and Control Features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Integration with Endpoint Security Solutions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Compliance with Evolving Privacy Regulations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Application in Internet of Things (</a:t>
            </a:r>
            <a:r>
              <a:rPr lang="en-IN" sz="2000" dirty="0" err="1">
                <a:solidFill>
                  <a:schemeClr val="dk1"/>
                </a:solidFill>
                <a:highlight>
                  <a:schemeClr val="lt1"/>
                </a:highlight>
                <a:latin typeface="+mn-lt"/>
                <a:ea typeface="Roboto"/>
                <a:cs typeface="Roboto"/>
                <a:sym typeface="Roboto"/>
              </a:rPr>
              <a:t>IoT</a:t>
            </a:r>
            <a:r>
              <a:rPr lang="en-IN" sz="2000" dirty="0">
                <a:solidFill>
                  <a:schemeClr val="dk1"/>
                </a:solidFill>
                <a:highlight>
                  <a:schemeClr val="lt1"/>
                </a:highlight>
                <a:latin typeface="+mn-lt"/>
                <a:ea typeface="Roboto"/>
                <a:cs typeface="Roboto"/>
                <a:sym typeface="Roboto"/>
              </a:rPr>
              <a:t>) Devices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Development of Countermeasures and Anti-Keylogging Technologies</a:t>
            </a:r>
            <a:endParaRPr sz="2000" dirty="0">
              <a:solidFill>
                <a:schemeClr val="dk1"/>
              </a:solidFill>
              <a:highlight>
                <a:schemeClr val="lt1"/>
              </a:highlight>
              <a:latin typeface="+mn-lt"/>
              <a:ea typeface="Roboto"/>
              <a:cs typeface="Roboto"/>
              <a:sym typeface="Roboto"/>
            </a:endParaRPr>
          </a:p>
          <a:p>
            <a:pPr marL="305435" lvl="0" indent="-206121" algn="l" rtl="0">
              <a:lnSpc>
                <a:spcPct val="110000"/>
              </a:lnSpc>
              <a:spcBef>
                <a:spcPts val="940"/>
              </a:spcBef>
              <a:spcAft>
                <a:spcPts val="0"/>
              </a:spcAft>
              <a:buSzPts val="1564"/>
              <a:buNone/>
            </a:pPr>
            <a:endParaRPr sz="2000" dirty="0">
              <a:solidFill>
                <a:schemeClr val="dk1"/>
              </a:solidFill>
              <a:highlight>
                <a:schemeClr val="lt1"/>
              </a:highlight>
              <a:latin typeface="+mn-l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534" y="1109859"/>
            <a:ext cx="4225636" cy="36163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REFERENCES</a:t>
            </a:r>
            <a:endParaRPr dirty="0"/>
          </a:p>
        </p:txBody>
      </p:sp>
      <p:sp>
        <p:nvSpPr>
          <p:cNvPr id="177" name="Google Shape;177;p10"/>
          <p:cNvSpPr txBox="1">
            <a:spLocks noGrp="1"/>
          </p:cNvSpPr>
          <p:nvPr>
            <p:ph type="body" idx="1"/>
          </p:nvPr>
        </p:nvSpPr>
        <p:spPr>
          <a:xfrm>
            <a:off x="581193" y="1371600"/>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Research Papers and Academic Journals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Technical Documentation from Security Companies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Books on Cybersecurity and Surveillance Techniques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Online Forums and Discussion Groups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Security Conferences and Seminars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Official Websites of Software Developers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Industry Reports and Whitepapers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Legal and Regulatory Documents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Online Tutorials and Guides</a:t>
            </a:r>
            <a:endParaRPr sz="2000" dirty="0">
              <a:solidFill>
                <a:schemeClr val="dk1"/>
              </a:solidFill>
              <a:highlight>
                <a:schemeClr val="lt1"/>
              </a:highlight>
              <a:latin typeface="+mn-lt"/>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dirty="0">
                <a:solidFill>
                  <a:schemeClr val="dk1"/>
                </a:solidFill>
                <a:highlight>
                  <a:schemeClr val="lt1"/>
                </a:highlight>
                <a:latin typeface="+mn-lt"/>
                <a:ea typeface="Roboto"/>
                <a:cs typeface="Roboto"/>
                <a:sym typeface="Roboto"/>
              </a:rPr>
              <a:t>Case Studies and Practical Examples</a:t>
            </a:r>
            <a:endParaRPr sz="2000" dirty="0">
              <a:solidFill>
                <a:schemeClr val="dk1"/>
              </a:solidFill>
              <a:highlight>
                <a:schemeClr val="lt1"/>
              </a:highlight>
              <a:latin typeface="+mn-lt"/>
              <a:ea typeface="Roboto"/>
              <a:cs typeface="Roboto"/>
              <a:sym typeface="Roboto"/>
            </a:endParaRPr>
          </a:p>
          <a:p>
            <a:pPr marL="306000" lvl="0" indent="0" algn="l" rtl="0">
              <a:lnSpc>
                <a:spcPct val="110000"/>
              </a:lnSpc>
              <a:spcBef>
                <a:spcPts val="0"/>
              </a:spcBef>
              <a:spcAft>
                <a:spcPts val="0"/>
              </a:spcAft>
              <a:buNone/>
            </a:pPr>
            <a:endParaRPr sz="2000" dirty="0">
              <a:solidFill>
                <a:schemeClr val="dk1"/>
              </a:solidFill>
              <a:highlight>
                <a:schemeClr val="lt1"/>
              </a:highlight>
              <a:latin typeface="+mn-lt"/>
            </a:endParaRPr>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backgroundRemoval t="12632" b="100000" l="2642" r="100000">
                        <a14:foregroundMark x1="7925" y1="31053" x2="52830" y2="29474"/>
                        <a14:foregroundMark x1="54717" y1="28421" x2="54717" y2="13158"/>
                        <a14:foregroundMark x1="52830" y1="27895" x2="52830" y2="27895"/>
                        <a14:foregroundMark x1="51698" y1="27895" x2="50566" y2="26842"/>
                        <a14:foregroundMark x1="46792" y1="24737" x2="46792" y2="24737"/>
                        <a14:foregroundMark x1="46415" y1="24737" x2="46415" y2="24737"/>
                        <a14:foregroundMark x1="46038" y1="24737" x2="49434" y2="27895"/>
                        <a14:foregroundMark x1="57358" y1="13684" x2="96226" y2="48421"/>
                        <a14:foregroundMark x1="55094" y1="85789" x2="96604" y2="47368"/>
                        <a14:foregroundMark x1="75472" y1="66842" x2="77358" y2="67895"/>
                        <a14:foregroundMark x1="75472" y1="66842" x2="75849" y2="67895"/>
                        <a14:foregroundMark x1="54717" y1="85789" x2="54717" y2="67895"/>
                        <a14:foregroundMark x1="8679" y1="67368" x2="54340" y2="67368"/>
                        <a14:foregroundMark x1="7170" y1="67368" x2="7170" y2="50000"/>
                        <a14:foregroundMark x1="7170" y1="32105" x2="7547" y2="66316"/>
                        <a14:foregroundMark x1="95472" y1="47368" x2="54717" y2="85263"/>
                        <a14:foregroundMark x1="76604" y1="66316" x2="97358" y2="96842"/>
                        <a14:foregroundMark x1="54340" y1="84211" x2="98491" y2="96316"/>
                        <a14:foregroundMark x1="76604" y1="90526" x2="69434" y2="99474"/>
                        <a14:foregroundMark x1="72830" y1="95263" x2="72830" y2="95263"/>
                        <a14:foregroundMark x1="72830" y1="95263" x2="72830" y2="95263"/>
                        <a14:foregroundMark x1="72830" y1="95263" x2="72830" y2="95263"/>
                        <a14:foregroundMark x1="72830" y1="95263" x2="3396" y2="94737"/>
                        <a14:foregroundMark x1="7925" y1="66316" x2="3774" y2="94737"/>
                        <a14:foregroundMark x1="9811" y1="15789" x2="9811" y2="15789"/>
                        <a14:foregroundMark x1="11698" y1="75789" x2="11698" y2="75789"/>
                        <a14:foregroundMark x1="11698" y1="75789" x2="11698" y2="75789"/>
                        <a14:backgroundMark x1="40755" y1="80526" x2="6415" y2="80000"/>
                        <a14:backgroundMark x1="23019" y1="79474" x2="25660" y2="93158"/>
                        <a14:backgroundMark x1="7547" y1="66842" x2="40377" y2="79474"/>
                        <a14:backgroundMark x1="54717" y1="67368" x2="41132" y2="79474"/>
                        <a14:backgroundMark x1="55094" y1="84737" x2="36604" y2="94737"/>
                        <a14:backgroundMark x1="76226" y1="68421" x2="73208" y2="93684"/>
                        <a14:backgroundMark x1="74340" y1="82632" x2="58868" y2="95789"/>
                        <a14:backgroundMark x1="66415" y1="81053" x2="55094" y2="91579"/>
                        <a14:backgroundMark x1="4528" y1="93684" x2="10189" y2="89474"/>
                        <a14:backgroundMark x1="96604" y1="51053" x2="96604" y2="99474"/>
                        <a14:backgroundMark x1="84151" y1="58421" x2="95094" y2="92632"/>
                        <a14:backgroundMark x1="76981" y1="66316" x2="92830" y2="95789"/>
                        <a14:backgroundMark x1="75094" y1="67368" x2="93585" y2="68947"/>
                        <a14:backgroundMark x1="87547" y1="96842" x2="73962" y2="89474"/>
                        <a14:backgroundMark x1="4151" y1="29474" x2="3774" y2="93684"/>
                        <a14:backgroundMark x1="5283" y1="70000" x2="16226" y2="79474"/>
                        <a14:backgroundMark x1="7547" y1="69474" x2="6415" y2="86842"/>
                        <a14:backgroundMark x1="77736" y1="98421" x2="62642" y2="92632"/>
                        <a14:backgroundMark x1="75472" y1="93684" x2="64906" y2="89474"/>
                        <a14:backgroundMark x1="8302" y1="88947" x2="7170" y2="96316"/>
                      </a14:backgroundRemoval>
                    </a14:imgEffect>
                  </a14:imgLayer>
                </a14:imgProps>
              </a:ext>
              <a:ext uri="{28A0092B-C50C-407E-A947-70E740481C1C}">
                <a14:useLocalDpi xmlns:a14="http://schemas.microsoft.com/office/drawing/2010/main" val="0"/>
              </a:ext>
            </a:extLst>
          </a:blip>
          <a:srcRect b="11692"/>
          <a:stretch/>
        </p:blipFill>
        <p:spPr>
          <a:xfrm>
            <a:off x="7051965" y="1413164"/>
            <a:ext cx="4668980" cy="397625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1463041" y="2766218"/>
            <a:ext cx="9298744" cy="1325563"/>
          </a:xfrm>
          <a:prstGeom prst="homePlate">
            <a:avLst/>
          </a:prstGeom>
          <a:noFill/>
          <a:ln>
            <a:noFill/>
          </a:ln>
          <a:scene3d>
            <a:camera prst="perspectiveLeft"/>
            <a:lightRig rig="threePt" dir="t"/>
          </a:scene3d>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sz="6600" b="1" spc="-150" dirty="0" smtClean="0">
                <a:solidFill>
                  <a:srgbClr val="002060"/>
                </a:solidFill>
                <a:effectLst>
                  <a:outerShdw blurRad="38100" dist="38100" dir="2700000" algn="tl">
                    <a:srgbClr val="000000">
                      <a:alpha val="43137"/>
                    </a:srgbClr>
                  </a:outerShdw>
                </a:effectLst>
                <a:latin typeface="Arial Rounded MT Bold" panose="020F0704030504030204" pitchFamily="34" charset="0"/>
                <a:ea typeface="Arial"/>
                <a:cs typeface="Arial"/>
                <a:sym typeface="Arial"/>
              </a:rPr>
              <a:t>THANK YOU …</a:t>
            </a:r>
            <a:endParaRPr sz="6600" spc="-150" dirty="0">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mj-lt"/>
                <a:ea typeface="Arial"/>
                <a:cs typeface="Arial"/>
                <a:sym typeface="Arial"/>
              </a:rPr>
              <a:t>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Problem Statement </a:t>
            </a:r>
            <a:r>
              <a:rPr lang="en-IN" sz="2000" dirty="0">
                <a:latin typeface="+mj-lt"/>
                <a:ea typeface="Arial"/>
                <a:cs typeface="Arial"/>
                <a:sym typeface="Arial"/>
              </a:rPr>
              <a:t>(Should not include solution)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Proposed System/Solution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System Development Approach </a:t>
            </a:r>
            <a:r>
              <a:rPr lang="en-IN" sz="2000" dirty="0">
                <a:latin typeface="+mj-lt"/>
                <a:ea typeface="Arial"/>
                <a:cs typeface="Arial"/>
                <a:sym typeface="Arial"/>
              </a:rPr>
              <a:t>(Technology Used)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Algorithm &amp; Deployment  </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Result (Output Image)</a:t>
            </a:r>
            <a:endParaRPr dirty="0">
              <a:latin typeface="+mj-lt"/>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Conclusion</a:t>
            </a:r>
            <a:endParaRPr dirty="0">
              <a:latin typeface="+mj-lt"/>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Future Scope</a:t>
            </a:r>
            <a:endParaRPr dirty="0">
              <a:latin typeface="+mj-lt"/>
            </a:endParaRPr>
          </a:p>
          <a:p>
            <a:pPr marL="305435" lvl="0" indent="-305435" algn="l" rtl="0">
              <a:lnSpc>
                <a:spcPct val="110000"/>
              </a:lnSpc>
              <a:spcBef>
                <a:spcPts val="1000"/>
              </a:spcBef>
              <a:spcAft>
                <a:spcPts val="0"/>
              </a:spcAft>
              <a:buSzPts val="1840"/>
              <a:buChar char="◼"/>
            </a:pPr>
            <a:r>
              <a:rPr lang="en-IN" sz="2000" b="1" dirty="0">
                <a:latin typeface="+mj-lt"/>
                <a:ea typeface="Arial"/>
                <a:cs typeface="Arial"/>
                <a:sym typeface="Arial"/>
              </a:rPr>
              <a:t>References</a:t>
            </a:r>
            <a:endParaRPr dirty="0">
              <a:latin typeface="+mj-lt"/>
              <a:ea typeface="Arial"/>
              <a:cs typeface="Arial"/>
              <a:sym typeface="Arial"/>
            </a:endParaRPr>
          </a:p>
          <a:p>
            <a:pPr marL="305435" lvl="0" indent="-206121" algn="l" rtl="0">
              <a:lnSpc>
                <a:spcPct val="110000"/>
              </a:lnSpc>
              <a:spcBef>
                <a:spcPts val="940"/>
              </a:spcBef>
              <a:spcAft>
                <a:spcPts val="0"/>
              </a:spcAft>
              <a:buSzPts val="1564"/>
              <a:buNone/>
            </a:pPr>
            <a:endParaRPr dirty="0">
              <a:latin typeface="+mj-lt"/>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32855" y="71601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88100" y="1399309"/>
            <a:ext cx="11029500" cy="4506592"/>
          </a:xfrm>
          <a:prstGeom prst="rect">
            <a:avLst/>
          </a:prstGeom>
          <a:noFill/>
          <a:ln>
            <a:noFill/>
          </a:ln>
        </p:spPr>
        <p:txBody>
          <a:bodyPr spcFirstLastPara="1" wrap="square" lIns="91425" tIns="45700" rIns="91425" bIns="45700" anchor="ctr" anchorCtr="0">
            <a:normAutofit/>
          </a:bodyPr>
          <a:lstStyle/>
          <a:p>
            <a:r>
              <a:rPr lang="en-US" sz="1600" dirty="0" err="1">
                <a:latin typeface="+mn-lt"/>
              </a:rPr>
              <a:t>Keyloggers</a:t>
            </a:r>
            <a:r>
              <a:rPr lang="en-US" sz="1600" dirty="0">
                <a:latin typeface="+mn-lt"/>
              </a:rPr>
              <a:t> are a type of computer malware that records keystroke events on the keyboard and saves them to a log file, allowing it to steal sensitive data like passwords. Malicious software captures usernames, PINs, and passwords as a result. Without drawing the user's attention, the hacker </a:t>
            </a:r>
            <a:r>
              <a:rPr lang="en-US" sz="1600" dirty="0" err="1">
                <a:latin typeface="+mn-lt"/>
              </a:rPr>
              <a:t>Keyloggers</a:t>
            </a:r>
            <a:r>
              <a:rPr lang="en-US" sz="1600" dirty="0">
                <a:latin typeface="+mn-lt"/>
              </a:rPr>
              <a:t> possess a big threat to both Transactions such as commercial and personal i.e., E-commerce, online banking, email chatting, and other similar activities are examples of online </a:t>
            </a:r>
            <a:r>
              <a:rPr lang="en-US" sz="1600" dirty="0" err="1">
                <a:latin typeface="+mn-lt"/>
              </a:rPr>
              <a:t>activities.An</a:t>
            </a:r>
            <a:r>
              <a:rPr lang="en-US" sz="1600" dirty="0">
                <a:latin typeface="+mn-lt"/>
              </a:rPr>
              <a:t> attacker can collect valuable data without entering into a strong database or file server using this method.</a:t>
            </a:r>
          </a:p>
          <a:p>
            <a:endParaRPr lang="en-US" sz="1600" dirty="0" smtClean="0">
              <a:latin typeface="+mn-lt"/>
            </a:endParaRPr>
          </a:p>
          <a:p>
            <a:r>
              <a:rPr lang="en-US" sz="1600" dirty="0" smtClean="0">
                <a:latin typeface="+mn-lt"/>
              </a:rPr>
              <a:t>The </a:t>
            </a:r>
            <a:r>
              <a:rPr lang="en-US" sz="1600" dirty="0">
                <a:latin typeface="+mn-lt"/>
              </a:rPr>
              <a:t>main purpose of </a:t>
            </a:r>
            <a:r>
              <a:rPr lang="en-US" sz="1600" dirty="0" err="1">
                <a:latin typeface="+mn-lt"/>
              </a:rPr>
              <a:t>keyloggers</a:t>
            </a:r>
            <a:r>
              <a:rPr lang="en-US" sz="1600" dirty="0">
                <a:latin typeface="+mn-lt"/>
              </a:rPr>
              <a:t> is to tamper with the chain of events that occur when a key is pressed, and information is displayed on the screen as a result of the keystroke. </a:t>
            </a:r>
            <a:r>
              <a:rPr lang="en-US" sz="1600" dirty="0" err="1">
                <a:latin typeface="+mn-lt"/>
              </a:rPr>
              <a:t>Keyloggers</a:t>
            </a:r>
            <a:r>
              <a:rPr lang="en-US" sz="1600" dirty="0">
                <a:latin typeface="+mn-lt"/>
              </a:rPr>
              <a:t> can be used for both lawful and illegitimate objectives, depending on the user who is </a:t>
            </a:r>
            <a:r>
              <a:rPr lang="en-US" sz="1600" dirty="0" err="1">
                <a:latin typeface="+mn-lt"/>
              </a:rPr>
              <a:t>utilising</a:t>
            </a:r>
            <a:r>
              <a:rPr lang="en-US" sz="1600" dirty="0">
                <a:latin typeface="+mn-lt"/>
              </a:rPr>
              <a:t> it. </a:t>
            </a:r>
            <a:r>
              <a:rPr lang="en-US" sz="1600" dirty="0" err="1">
                <a:latin typeface="+mn-lt"/>
              </a:rPr>
              <a:t>Keyloggers</a:t>
            </a:r>
            <a:r>
              <a:rPr lang="en-US" sz="1600" dirty="0">
                <a:latin typeface="+mn-lt"/>
              </a:rPr>
              <a:t> for systems, i.e., for identifying fraudulent users, can be used by system administrators. </a:t>
            </a:r>
            <a:r>
              <a:rPr lang="en-US" sz="1600" dirty="0" err="1">
                <a:latin typeface="+mn-lt"/>
              </a:rPr>
              <a:t>Keyloggers</a:t>
            </a:r>
            <a:r>
              <a:rPr lang="en-US" sz="1600" dirty="0">
                <a:latin typeface="+mn-lt"/>
              </a:rPr>
              <a:t> can help a computer forensics analyst examine digital files more effectively. </a:t>
            </a:r>
            <a:r>
              <a:rPr lang="en-US" sz="1600" dirty="0" err="1">
                <a:latin typeface="+mn-lt"/>
              </a:rPr>
              <a:t>Keyloggers</a:t>
            </a:r>
            <a:r>
              <a:rPr lang="en-US" sz="1600" dirty="0">
                <a:latin typeface="+mn-lt"/>
              </a:rPr>
              <a:t> are extremely useful for keeping track on ongoing criminal activity.</a:t>
            </a:r>
          </a:p>
          <a:p>
            <a:pPr marL="123444" indent="0">
              <a:buNone/>
            </a:pPr>
            <a:r>
              <a:rPr lang="en-US" sz="1600" dirty="0">
                <a:latin typeface="+mn-lt"/>
              </a:rPr>
              <a:t> </a:t>
            </a:r>
          </a:p>
          <a:p>
            <a:pPr marL="0" lvl="0" indent="0" algn="l" rtl="0">
              <a:spcBef>
                <a:spcPts val="0"/>
              </a:spcBef>
              <a:spcAft>
                <a:spcPts val="0"/>
              </a:spcAft>
              <a:buClr>
                <a:schemeClr val="dk1"/>
              </a:buClr>
              <a:buSzPts val="440"/>
              <a:buFont typeface="Arial"/>
              <a:buNone/>
            </a:pPr>
            <a:endParaRPr sz="1600" dirty="0">
              <a:latin typeface="+mn-lt"/>
            </a:endParaRPr>
          </a:p>
          <a:p>
            <a:pPr marL="0" lvl="0" indent="0" algn="l" rtl="0">
              <a:spcBef>
                <a:spcPts val="0"/>
              </a:spcBef>
              <a:spcAft>
                <a:spcPts val="0"/>
              </a:spcAft>
              <a:buSzPct val="64705"/>
              <a:buNone/>
            </a:pPr>
            <a:endParaRPr sz="16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04800" y="1371600"/>
            <a:ext cx="11714900" cy="530025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600" dirty="0">
              <a:solidFill>
                <a:schemeClr val="dk1"/>
              </a:solidFill>
              <a:highlight>
                <a:schemeClr val="lt1"/>
              </a:highlight>
              <a:latin typeface="+mn-lt"/>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600" dirty="0">
                <a:solidFill>
                  <a:schemeClr val="dk1"/>
                </a:solidFill>
                <a:highlight>
                  <a:schemeClr val="lt1"/>
                </a:highlight>
                <a:latin typeface="+mn-lt"/>
                <a:ea typeface="Roboto"/>
                <a:cs typeface="Roboto"/>
                <a:sym typeface="Roboto"/>
              </a:rPr>
              <a:t>A proposed solution for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Software Implementation: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Develop a software-based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capable of running stealthily on target systems.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Utilize programming languages such as C/C++, Python, or Java to create the keylogging application.</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techniques to intercept and log keystrokes without being detected by the user or antivirus software.</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Ensure compatibility with various operating systems (Windows, </a:t>
            </a:r>
            <a:r>
              <a:rPr lang="en-IN" sz="1600" dirty="0" err="1">
                <a:solidFill>
                  <a:schemeClr val="dk1"/>
                </a:solidFill>
                <a:highlight>
                  <a:schemeClr val="lt1"/>
                </a:highlight>
                <a:latin typeface="+mn-lt"/>
                <a:ea typeface="Roboto"/>
                <a:cs typeface="Roboto"/>
                <a:sym typeface="Roboto"/>
              </a:rPr>
              <a:t>macOS</a:t>
            </a:r>
            <a:r>
              <a:rPr lang="en-IN" sz="1600" dirty="0">
                <a:solidFill>
                  <a:schemeClr val="dk1"/>
                </a:solidFill>
                <a:highlight>
                  <a:schemeClr val="lt1"/>
                </a:highlight>
                <a:latin typeface="+mn-lt"/>
                <a:ea typeface="Roboto"/>
                <a:cs typeface="Roboto"/>
                <a:sym typeface="Roboto"/>
              </a:rPr>
              <a:t>, Linux) and keyboard types.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1600" b="1" dirty="0">
                <a:solidFill>
                  <a:schemeClr val="dk1"/>
                </a:solidFill>
                <a:highlight>
                  <a:schemeClr val="lt1"/>
                </a:highlight>
                <a:latin typeface="+mn-lt"/>
                <a:ea typeface="Roboto"/>
                <a:cs typeface="Roboto"/>
                <a:sym typeface="Roboto"/>
              </a:rPr>
              <a:t>Data Capture and Storage: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Capture keystrokes and store them securely in encrypted files or databases.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encryption algorithms to protect sensitive data from unauthorized access.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Consider compression techniques to minimize storage space and bandwidth usage for remote data transmission.</a:t>
            </a:r>
            <a:endParaRPr sz="1600" dirty="0">
              <a:solidFill>
                <a:schemeClr val="dk1"/>
              </a:solidFill>
              <a:highlight>
                <a:schemeClr val="lt1"/>
              </a:highlight>
              <a:latin typeface="+mn-lt"/>
              <a:ea typeface="Roboto"/>
              <a:cs typeface="Roboto"/>
              <a:sym typeface="Roboto"/>
            </a:endParaRPr>
          </a:p>
          <a:p>
            <a:pPr marL="914400" lvl="0" indent="0" algn="l" rtl="0">
              <a:lnSpc>
                <a:spcPct val="115000"/>
              </a:lnSpc>
              <a:spcBef>
                <a:spcPts val="1500"/>
              </a:spcBef>
              <a:spcAft>
                <a:spcPts val="1500"/>
              </a:spcAft>
              <a:buNone/>
            </a:pPr>
            <a:endParaRPr sz="1600" dirty="0">
              <a:solidFill>
                <a:schemeClr val="lt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sz="1600" b="1" dirty="0">
                <a:solidFill>
                  <a:schemeClr val="dk1"/>
                </a:solidFill>
                <a:highlight>
                  <a:schemeClr val="lt1"/>
                </a:highlight>
                <a:latin typeface="+mn-lt"/>
                <a:ea typeface="Roboto"/>
                <a:cs typeface="Roboto"/>
                <a:sym typeface="Roboto"/>
              </a:rPr>
              <a:t>User Interface: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Optionally include a user interface for configuration and data retrieval.</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Design the interface to be intuitive and easy to use, while ensuring that it does not raise suspicion if discovered by the user.</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Detection and Evasion: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Employ advanced evasion techniques to avoid detection by antivirus software and security tools.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Use code obfuscation, polymorphism, and rootkit-like features to hide the </a:t>
            </a:r>
            <a:r>
              <a:rPr lang="en-IN" sz="1600" dirty="0" err="1">
                <a:solidFill>
                  <a:schemeClr val="dk1"/>
                </a:solidFill>
                <a:highlight>
                  <a:schemeClr val="lt1"/>
                </a:highlight>
                <a:latin typeface="+mn-lt"/>
                <a:ea typeface="Roboto"/>
                <a:cs typeface="Roboto"/>
                <a:sym typeface="Roboto"/>
              </a:rPr>
              <a:t>keylogger's</a:t>
            </a:r>
            <a:r>
              <a:rPr lang="en-IN" sz="1600" dirty="0">
                <a:solidFill>
                  <a:schemeClr val="dk1"/>
                </a:solidFill>
                <a:highlight>
                  <a:schemeClr val="lt1"/>
                </a:highlight>
                <a:latin typeface="+mn-lt"/>
                <a:ea typeface="Roboto"/>
                <a:cs typeface="Roboto"/>
                <a:sym typeface="Roboto"/>
              </a:rPr>
              <a:t> presence on the system.</a:t>
            </a:r>
            <a:endParaRPr sz="1600" dirty="0">
              <a:solidFill>
                <a:schemeClr val="dk1"/>
              </a:solidFill>
              <a:highlight>
                <a:schemeClr val="lt1"/>
              </a:highlight>
              <a:latin typeface="+mn-lt"/>
              <a:ea typeface="Roboto"/>
              <a:cs typeface="Roboto"/>
              <a:sym typeface="Roboto"/>
            </a:endParaRPr>
          </a:p>
          <a:p>
            <a:pPr marL="0" lvl="0" indent="457200" algn="l" rtl="0">
              <a:lnSpc>
                <a:spcPct val="115000"/>
              </a:lnSpc>
              <a:spcBef>
                <a:spcPts val="1500"/>
              </a:spcBef>
              <a:spcAft>
                <a:spcPts val="0"/>
              </a:spcAft>
              <a:buNone/>
            </a:pPr>
            <a:r>
              <a:rPr lang="en-IN" sz="1600" b="1" dirty="0">
                <a:solidFill>
                  <a:schemeClr val="dk1"/>
                </a:solidFill>
                <a:highlight>
                  <a:schemeClr val="lt1"/>
                </a:highlight>
                <a:latin typeface="+mn-lt"/>
                <a:ea typeface="Roboto"/>
                <a:cs typeface="Roboto"/>
                <a:sym typeface="Roboto"/>
              </a:rPr>
              <a:t>Remote Access and Control:</a:t>
            </a:r>
            <a:endParaRPr sz="1600" b="1"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Enable remote access to logged data for monitoring purposes.</a:t>
            </a:r>
            <a:endParaRPr sz="1600"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secure communication protocols (e.g., HTTPS, SSH) for transmitting data to a remote server.</a:t>
            </a:r>
            <a:endParaRPr sz="1600" dirty="0">
              <a:solidFill>
                <a:schemeClr val="dk1"/>
              </a:solidFill>
              <a:highlight>
                <a:schemeClr val="lt1"/>
              </a:highlight>
              <a:latin typeface="+mn-lt"/>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Include authentication mechanisms to ensure that only authorized users can access the logged data remotely.</a:t>
            </a:r>
            <a:endParaRPr sz="1600" dirty="0">
              <a:solidFill>
                <a:schemeClr val="dk1"/>
              </a:solidFill>
              <a:highlight>
                <a:schemeClr val="lt1"/>
              </a:highlight>
              <a:latin typeface="+mn-lt"/>
              <a:ea typeface="Roboto"/>
              <a:cs typeface="Roboto"/>
              <a:sym typeface="Roboto"/>
            </a:endParaRPr>
          </a:p>
          <a:p>
            <a:pPr marL="457200" lvl="0" indent="0" algn="l" rtl="0">
              <a:lnSpc>
                <a:spcPct val="115000"/>
              </a:lnSpc>
              <a:spcBef>
                <a:spcPts val="1500"/>
              </a:spcBef>
              <a:spcAft>
                <a:spcPts val="1500"/>
              </a:spcAft>
              <a:buNone/>
            </a:pP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839400" y="1303725"/>
            <a:ext cx="11164200" cy="5232600"/>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latin typeface="+mn-lt"/>
            </a:endParaRPr>
          </a:p>
          <a:p>
            <a:pPr marL="0" lvl="0" indent="0" algn="l" rtl="0">
              <a:spcBef>
                <a:spcPts val="960"/>
              </a:spcBef>
              <a:spcAft>
                <a:spcPts val="0"/>
              </a:spcAft>
              <a:buNone/>
            </a:pPr>
            <a:r>
              <a:rPr lang="en-IN" sz="2200" b="1" dirty="0">
                <a:solidFill>
                  <a:schemeClr val="dk1"/>
                </a:solidFill>
                <a:latin typeface="+mn-lt"/>
              </a:rPr>
              <a:t>Certainly, here are the key topics within a system approach to </a:t>
            </a:r>
            <a:r>
              <a:rPr lang="en-IN" sz="2200" b="1" dirty="0" err="1">
                <a:solidFill>
                  <a:schemeClr val="dk1"/>
                </a:solidFill>
                <a:latin typeface="+mn-lt"/>
              </a:rPr>
              <a:t>keyloggers</a:t>
            </a:r>
            <a:r>
              <a:rPr lang="en-IN" sz="2200" dirty="0">
                <a:solidFill>
                  <a:schemeClr val="dk1"/>
                </a:solidFill>
                <a:latin typeface="+mn-lt"/>
              </a:rPr>
              <a:t>:</a:t>
            </a:r>
            <a:endParaRPr sz="2200" dirty="0">
              <a:solidFill>
                <a:schemeClr val="dk1"/>
              </a:solidFill>
              <a:latin typeface="+mn-lt"/>
            </a:endParaRPr>
          </a:p>
          <a:p>
            <a:pPr marL="0" lvl="0" indent="0" algn="l" rtl="0">
              <a:spcBef>
                <a:spcPts val="960"/>
              </a:spcBef>
              <a:spcAft>
                <a:spcPts val="0"/>
              </a:spcAft>
              <a:buClr>
                <a:schemeClr val="dk1"/>
              </a:buClr>
              <a:buSzPts val="1100"/>
              <a:buFont typeface="Arial"/>
              <a:buNone/>
            </a:pPr>
            <a:endParaRPr sz="1900" dirty="0">
              <a:solidFill>
                <a:schemeClr val="dk1"/>
              </a:solidFill>
              <a:latin typeface="+mn-lt"/>
            </a:endParaRPr>
          </a:p>
          <a:p>
            <a:pPr marL="0" lvl="0" indent="0" algn="l" rtl="0">
              <a:spcBef>
                <a:spcPts val="960"/>
              </a:spcBef>
              <a:spcAft>
                <a:spcPts val="0"/>
              </a:spcAft>
              <a:buNone/>
            </a:pPr>
            <a:r>
              <a:rPr lang="en-IN" sz="1900" dirty="0">
                <a:solidFill>
                  <a:schemeClr val="dk1"/>
                </a:solidFill>
                <a:latin typeface="+mn-lt"/>
              </a:rPr>
              <a:t>1. Hardware Component</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2. Software Component</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3. Data Capture and Storage</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4. User Interaction</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5. Detection and Evasion</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6. Remote Access and Control</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7. Legal and Ethical Considerations</a:t>
            </a:r>
            <a:endParaRPr sz="1900" dirty="0">
              <a:solidFill>
                <a:schemeClr val="dk1"/>
              </a:solidFill>
              <a:latin typeface="+mn-lt"/>
            </a:endParaRPr>
          </a:p>
          <a:p>
            <a:pPr marL="0" lvl="0" indent="0" algn="l" rtl="0">
              <a:spcBef>
                <a:spcPts val="960"/>
              </a:spcBef>
              <a:spcAft>
                <a:spcPts val="0"/>
              </a:spcAft>
              <a:buClr>
                <a:schemeClr val="dk1"/>
              </a:buClr>
              <a:buSzPts val="1100"/>
              <a:buFont typeface="Arial"/>
              <a:buNone/>
            </a:pPr>
            <a:r>
              <a:rPr lang="en-IN" sz="1900" dirty="0">
                <a:solidFill>
                  <a:schemeClr val="dk1"/>
                </a:solidFill>
                <a:latin typeface="+mn-lt"/>
              </a:rPr>
              <a:t>8. Updates and Maintenance</a:t>
            </a:r>
            <a:endParaRPr sz="1900" dirty="0">
              <a:solidFill>
                <a:schemeClr val="dk1"/>
              </a:solidFill>
              <a:latin typeface="+mn-lt"/>
            </a:endParaRPr>
          </a:p>
          <a:p>
            <a:pPr marL="0" lvl="0" indent="0" algn="l" rtl="0">
              <a:lnSpc>
                <a:spcPct val="110000"/>
              </a:lnSpc>
              <a:spcBef>
                <a:spcPts val="960"/>
              </a:spcBef>
              <a:spcAft>
                <a:spcPts val="0"/>
              </a:spcAft>
              <a:buNone/>
            </a:pPr>
            <a:endParaRPr sz="2200" b="1" dirty="0">
              <a:solidFill>
                <a:srgbClr val="0F0F0F"/>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60000"/>
              </a:lnSpc>
              <a:spcBef>
                <a:spcPts val="1400"/>
              </a:spcBef>
              <a:spcAft>
                <a:spcPts val="0"/>
              </a:spcAft>
              <a:buClr>
                <a:schemeClr val="dk1"/>
              </a:buClr>
              <a:buSzPts val="1100"/>
              <a:buFont typeface="Arial"/>
              <a:buNone/>
            </a:pPr>
            <a:r>
              <a:rPr lang="en-IN" sz="1600" b="1" dirty="0">
                <a:solidFill>
                  <a:schemeClr val="dk1"/>
                </a:solidFill>
                <a:highlight>
                  <a:schemeClr val="lt1"/>
                </a:highlight>
                <a:latin typeface="+mn-lt"/>
                <a:ea typeface="Roboto"/>
                <a:cs typeface="Roboto"/>
                <a:sym typeface="Roboto"/>
              </a:rPr>
              <a:t>Algorithm:</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Initialization: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Initialize necessary variables and data structures.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Set up hooks for intercepting keystrokes.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Keystroke Interception:</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Continuously monitor keyboard input using system-level hooks or low-level keyboard input hooks.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Capture keystrokes, including alphanumeric characters, special keys, and key combinations.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Data Processing:</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Process captured keystrokes, filtering out irrelevant input (e.g., system keys, mouse events).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Optionally, </a:t>
            </a:r>
            <a:r>
              <a:rPr lang="en-IN" sz="1600" dirty="0" err="1">
                <a:solidFill>
                  <a:schemeClr val="dk1"/>
                </a:solidFill>
                <a:highlight>
                  <a:schemeClr val="lt1"/>
                </a:highlight>
                <a:latin typeface="+mn-lt"/>
                <a:ea typeface="Roboto"/>
                <a:cs typeface="Roboto"/>
                <a:sym typeface="Roboto"/>
              </a:rPr>
              <a:t>preprocess</a:t>
            </a:r>
            <a:r>
              <a:rPr lang="en-IN" sz="1600" dirty="0">
                <a:solidFill>
                  <a:schemeClr val="dk1"/>
                </a:solidFill>
                <a:highlight>
                  <a:schemeClr val="lt1"/>
                </a:highlight>
                <a:latin typeface="+mn-lt"/>
                <a:ea typeface="Roboto"/>
                <a:cs typeface="Roboto"/>
                <a:sym typeface="Roboto"/>
              </a:rPr>
              <a:t> data for encryption or compression.</a:t>
            </a:r>
            <a:endParaRPr sz="1600" dirty="0">
              <a:solidFill>
                <a:schemeClr val="dk1"/>
              </a:solidFill>
              <a:highlight>
                <a:schemeClr val="lt1"/>
              </a:highlight>
              <a:latin typeface="+mn-lt"/>
              <a:ea typeface="Roboto"/>
              <a:cs typeface="Roboto"/>
              <a:sym typeface="Roboto"/>
            </a:endParaRPr>
          </a:p>
          <a:p>
            <a:pPr marL="305435" lvl="0" indent="-206121" algn="l" rtl="0">
              <a:lnSpc>
                <a:spcPct val="110000"/>
              </a:lnSpc>
              <a:spcBef>
                <a:spcPts val="1500"/>
              </a:spcBef>
              <a:spcAft>
                <a:spcPts val="0"/>
              </a:spcAft>
              <a:buSzPts val="1564"/>
              <a:buNone/>
            </a:pPr>
            <a:endParaRPr sz="16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4715107"/>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Storage:</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Store processed keystrokes securely, either locally or remotely.</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encryption to protect stored data from unauthorized access.</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Consider periodic flushing or batching of keystrokes to minimize memory usage and improve efficiency.</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Stealth Mechanisms:</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techniques to run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stealthily, avoiding detection by the user or antivirus software.</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Employ code obfuscation, polymorphism, and rootkit-like features to hide the key logger's presence.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Remote Access (Optional):</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remote access functionality to allow monitoring of logged keystrokes from a remote location.</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Use secure communication protocols for transmitting data to a remote server.</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Error Handling:</a:t>
            </a:r>
            <a:endParaRPr sz="1600" b="1"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Implement error handling mechanisms to handle exceptions and edge cases gracefully.</a:t>
            </a:r>
            <a:endParaRPr sz="1600" dirty="0">
              <a:solidFill>
                <a:schemeClr val="dk1"/>
              </a:solidFill>
              <a:highlight>
                <a:schemeClr val="lt1"/>
              </a:highlight>
              <a:latin typeface="+mn-lt"/>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600" dirty="0">
                <a:solidFill>
                  <a:schemeClr val="dk1"/>
                </a:solidFill>
                <a:highlight>
                  <a:schemeClr val="lt1"/>
                </a:highlight>
                <a:latin typeface="+mn-lt"/>
                <a:ea typeface="Roboto"/>
                <a:cs typeface="Roboto"/>
                <a:sym typeface="Roboto"/>
              </a:rPr>
              <a:t>Log errors and issues for debugging and troubleshooting purposes.</a:t>
            </a: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449043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1600" b="1" dirty="0">
                <a:solidFill>
                  <a:schemeClr val="dk1"/>
                </a:solidFill>
                <a:highlight>
                  <a:schemeClr val="lt1"/>
                </a:highlight>
                <a:latin typeface="+mn-lt"/>
                <a:ea typeface="Roboto"/>
                <a:cs typeface="Roboto"/>
                <a:sym typeface="Roboto"/>
              </a:rPr>
              <a:t>Deployment Strategy:</a:t>
            </a:r>
            <a:endParaRPr sz="1600" b="1"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Software Distribution: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Package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software into an executable installer or standalone application.</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Distribute the software through secure channels, such as direct downloads from a secure website or physical media (e.g., USB drives).</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Installation: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Provide clear instructions for installing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on the target system.</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Optionally, include stealth installation options to minimize user awareness of the key logger's presence.</a:t>
            </a: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1600" dirty="0">
              <a:solidFill>
                <a:schemeClr val="dk1"/>
              </a:solidFill>
              <a:highlight>
                <a:schemeClr val="lt1"/>
              </a:highlight>
              <a:latin typeface="+mn-lt"/>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600" b="1" dirty="0">
                <a:solidFill>
                  <a:schemeClr val="dk1"/>
                </a:solidFill>
                <a:highlight>
                  <a:schemeClr val="lt1"/>
                </a:highlight>
                <a:latin typeface="+mn-lt"/>
                <a:ea typeface="Roboto"/>
                <a:cs typeface="Roboto"/>
                <a:sym typeface="Roboto"/>
              </a:rPr>
              <a:t>Configuration:</a:t>
            </a:r>
            <a:endParaRPr sz="1600" b="1"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Include a user interface or configuration file for setting up the </a:t>
            </a:r>
            <a:r>
              <a:rPr lang="en-IN" sz="1600" dirty="0" err="1">
                <a:solidFill>
                  <a:schemeClr val="dk1"/>
                </a:solidFill>
                <a:highlight>
                  <a:schemeClr val="lt1"/>
                </a:highlight>
                <a:latin typeface="+mn-lt"/>
                <a:ea typeface="Roboto"/>
                <a:cs typeface="Roboto"/>
                <a:sym typeface="Roboto"/>
              </a:rPr>
              <a:t>keylogger</a:t>
            </a:r>
            <a:r>
              <a:rPr lang="en-IN" sz="1600" dirty="0">
                <a:solidFill>
                  <a:schemeClr val="dk1"/>
                </a:solidFill>
                <a:highlight>
                  <a:schemeClr val="lt1"/>
                </a:highlight>
                <a:latin typeface="+mn-lt"/>
                <a:ea typeface="Roboto"/>
                <a:cs typeface="Roboto"/>
                <a:sym typeface="Roboto"/>
              </a:rPr>
              <a:t> parameters (e.g., logging mode, encryption settings).</a:t>
            </a:r>
            <a:endParaRPr sz="1600" dirty="0">
              <a:solidFill>
                <a:schemeClr val="dk1"/>
              </a:solidFill>
              <a:highlight>
                <a:schemeClr val="lt1"/>
              </a:highlight>
              <a:latin typeface="+mn-lt"/>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1600" dirty="0">
                <a:solidFill>
                  <a:schemeClr val="dk1"/>
                </a:solidFill>
                <a:highlight>
                  <a:schemeClr val="lt1"/>
                </a:highlight>
                <a:latin typeface="+mn-lt"/>
                <a:ea typeface="Roboto"/>
                <a:cs typeface="Roboto"/>
                <a:sym typeface="Roboto"/>
              </a:rPr>
              <a:t>Ensure that configuration options are easy to understand and </a:t>
            </a:r>
            <a:r>
              <a:rPr lang="en-IN" sz="1600" dirty="0" err="1">
                <a:solidFill>
                  <a:schemeClr val="dk1"/>
                </a:solidFill>
                <a:highlight>
                  <a:schemeClr val="lt1"/>
                </a:highlight>
                <a:latin typeface="+mn-lt"/>
                <a:ea typeface="Roboto"/>
                <a:cs typeface="Roboto"/>
                <a:sym typeface="Roboto"/>
              </a:rPr>
              <a:t>use.A</a:t>
            </a:r>
            <a:endParaRPr sz="1600" dirty="0">
              <a:solidFill>
                <a:schemeClr val="dk1"/>
              </a:solidFill>
              <a:highlight>
                <a:schemeClr val="lt1"/>
              </a:highlight>
              <a:latin typeface="+mn-lt"/>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1343</Words>
  <Application>Microsoft Office PowerPoint</Application>
  <PresentationFormat>Widescreen</PresentationFormat>
  <Paragraphs>156</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Bahnschrift</vt:lpstr>
      <vt:lpstr>Calibri</vt:lpstr>
      <vt:lpstr>Arial Rounded MT Bold</vt:lpstr>
      <vt:lpstr>Arial MT</vt:lpstr>
      <vt:lpstr>Franklin Gothic</vt:lpstr>
      <vt:lpstr>Wingdings</vt:lpstr>
      <vt:lpstr>Arial</vt:lpstr>
      <vt:lpstr>Noto Sans Symbols</vt:lpstr>
      <vt:lpstr>Colonna MT</vt:lpstr>
      <vt:lpstr>Roboto</vt:lpstr>
      <vt:lpstr>Libre Franklin</vt:lpstr>
      <vt:lpstr>DividendVTI</vt:lpstr>
      <vt:lpstr>…KEY LOGGER…</vt:lpstr>
      <vt:lpstr>OUTLINE</vt:lpstr>
      <vt:lpstr>PROBLEM STATEMENT</vt:lpstr>
      <vt:lpstr>PROPOSED SOLUTION</vt:lpstr>
      <vt:lpstr>PowerPoint Presentation</vt:lpstr>
      <vt:lpstr>SYSTEM  APPROACH</vt:lpstr>
      <vt:lpstr>ALGORITHM &amp; DEPLOYMENT</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PSVSTUDENT94</cp:lastModifiedBy>
  <cp:revision>7</cp:revision>
  <dcterms:created xsi:type="dcterms:W3CDTF">2021-05-26T16:50:10Z</dcterms:created>
  <dcterms:modified xsi:type="dcterms:W3CDTF">2024-03-26T05:11:46Z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