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73" r:id="rId13"/>
    <p:sldId id="267" r:id="rId14"/>
    <p:sldId id="268" r:id="rId15"/>
    <p:sldId id="269" r:id="rId16"/>
    <p:sldId id="271" r:id="rId17"/>
    <p:sldId id="270" r:id="rId18"/>
    <p:sldId id="274" r:id="rId19"/>
    <p:sldId id="27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D4E4-1A29-154E-E1E7-7A29B58577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F53122-648A-2AAB-D066-A7D8ECFE3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D2FDB3-A604-6304-9C8C-6BDF94F27BB3}"/>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5" name="Footer Placeholder 4">
            <a:extLst>
              <a:ext uri="{FF2B5EF4-FFF2-40B4-BE49-F238E27FC236}">
                <a16:creationId xmlns:a16="http://schemas.microsoft.com/office/drawing/2014/main" id="{D0DBAC60-1AEF-DF81-C31C-635F3ADEF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92735-608E-A364-2F89-914FC0C741BC}"/>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3307193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346B-2BBC-1C42-C084-1BB79DA652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1DEC1E-AFDC-6B95-7B17-E6EA203D61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3FFA58-D2BE-3DAA-275D-0283D85928EE}"/>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5" name="Footer Placeholder 4">
            <a:extLst>
              <a:ext uri="{FF2B5EF4-FFF2-40B4-BE49-F238E27FC236}">
                <a16:creationId xmlns:a16="http://schemas.microsoft.com/office/drawing/2014/main" id="{C087CAB2-E6EC-99D2-91EA-C755D8056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05B38-6350-F809-5728-01C4DC550255}"/>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323714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07977A-50C2-9940-0483-164DB3DFCE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3CD144-2B5C-FED9-E5E3-7A32A707F9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6DB3C1-8EF6-EAB3-5813-5FE634AE44D6}"/>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5" name="Footer Placeholder 4">
            <a:extLst>
              <a:ext uri="{FF2B5EF4-FFF2-40B4-BE49-F238E27FC236}">
                <a16:creationId xmlns:a16="http://schemas.microsoft.com/office/drawing/2014/main" id="{9365D9C1-3457-0E18-4727-608EE3EB79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AE29E-0779-5947-3AF6-B9E9F6B2C215}"/>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69017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D347-69D7-B4EE-5F8F-AD7141FA90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DAAB7-3E9E-E452-DE66-1C7B33D984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67A312-3C91-7169-9639-4284ADD202BF}"/>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5" name="Footer Placeholder 4">
            <a:extLst>
              <a:ext uri="{FF2B5EF4-FFF2-40B4-BE49-F238E27FC236}">
                <a16:creationId xmlns:a16="http://schemas.microsoft.com/office/drawing/2014/main" id="{E361EBBA-C091-865B-D59F-3608DC42C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80D14-4A18-6479-AB14-647C3BC44815}"/>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732738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D1879-1C4A-4303-878B-275113BA0D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B70760-48DA-76D1-2296-AF2B5EAF4A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5D1073-B7A0-B8DB-A909-CE65C070E7A0}"/>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5" name="Footer Placeholder 4">
            <a:extLst>
              <a:ext uri="{FF2B5EF4-FFF2-40B4-BE49-F238E27FC236}">
                <a16:creationId xmlns:a16="http://schemas.microsoft.com/office/drawing/2014/main" id="{A3229D4A-6484-1447-6416-E9724988AF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563EE1-43F1-9255-88A3-C8C7D7DDE1D7}"/>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69038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9EC8-83B7-8015-6DB1-176B6FA356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44FA57-47C1-6731-A51F-B4BB0830A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30A49F-95CE-FBC2-DD6A-D056E5DDCF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359F8D-E3A5-AF21-A69A-F1AE65E9C4E1}"/>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6" name="Footer Placeholder 5">
            <a:extLst>
              <a:ext uri="{FF2B5EF4-FFF2-40B4-BE49-F238E27FC236}">
                <a16:creationId xmlns:a16="http://schemas.microsoft.com/office/drawing/2014/main" id="{DB20BBB7-BA70-165A-4884-A7F708B881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BB3D87-267B-025C-A0EB-F73367F0ABAD}"/>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253619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099A-0D00-4C75-E71D-ED7D24E20D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D8A4CC-E673-ACFC-8983-430EC88FA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AD62B5-DB1E-2CF5-E189-4B70EBC61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A8839C-6B87-993E-60C7-07977681F2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EF66A-FC00-00B3-1050-F0D08FC96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53B76E-76A0-E671-7E15-9007937301A8}"/>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8" name="Footer Placeholder 7">
            <a:extLst>
              <a:ext uri="{FF2B5EF4-FFF2-40B4-BE49-F238E27FC236}">
                <a16:creationId xmlns:a16="http://schemas.microsoft.com/office/drawing/2014/main" id="{23DFC80D-EA3C-B587-BDF5-4ADD4D385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32637CB-CD23-1743-EFA6-519AF39F079F}"/>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393454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F42FA-11BA-B980-7CA4-59139FA000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BB022-461F-D65D-BF03-310AF18F0138}"/>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4" name="Footer Placeholder 3">
            <a:extLst>
              <a:ext uri="{FF2B5EF4-FFF2-40B4-BE49-F238E27FC236}">
                <a16:creationId xmlns:a16="http://schemas.microsoft.com/office/drawing/2014/main" id="{A534C2A3-BA62-DE1B-1ADE-FCCB99DB9D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ED9BB3-7FD6-4EF1-6A42-4CBA48D23E56}"/>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337746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7D8D5F-623F-0849-6F7B-8E9970B721C5}"/>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3" name="Footer Placeholder 2">
            <a:extLst>
              <a:ext uri="{FF2B5EF4-FFF2-40B4-BE49-F238E27FC236}">
                <a16:creationId xmlns:a16="http://schemas.microsoft.com/office/drawing/2014/main" id="{394EB0FB-164F-4E22-3E1B-666F715E36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F84AD4-2821-B8C8-81A6-6A9AB64DBF2C}"/>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185234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956EC-6D58-9F1B-8153-F1812F523F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93192E-362C-BEF5-F6E7-1547EF1C52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BE6340-EE7F-8F83-B396-7997F6FF3D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2C21C-A088-33B4-1170-23F5C011CE69}"/>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6" name="Footer Placeholder 5">
            <a:extLst>
              <a:ext uri="{FF2B5EF4-FFF2-40B4-BE49-F238E27FC236}">
                <a16:creationId xmlns:a16="http://schemas.microsoft.com/office/drawing/2014/main" id="{751A667E-8A4C-A7EE-DAAA-EF21DB5A2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3F1268-FD06-4C1B-360E-81F3F897FDE9}"/>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321068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EE1A5-4084-383F-3645-462430C34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093A25-0ED3-6FFB-A314-4CDF5A0CC1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CA3457-56AE-3BB9-BDA8-89D564544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E220C7-55DC-43B2-85D7-E8B61A51E872}"/>
              </a:ext>
            </a:extLst>
          </p:cNvPr>
          <p:cNvSpPr>
            <a:spLocks noGrp="1"/>
          </p:cNvSpPr>
          <p:nvPr>
            <p:ph type="dt" sz="half" idx="10"/>
          </p:nvPr>
        </p:nvSpPr>
        <p:spPr/>
        <p:txBody>
          <a:bodyPr/>
          <a:lstStyle/>
          <a:p>
            <a:fld id="{B3FD6650-F192-41BC-82BA-4762D05B81CD}" type="datetimeFigureOut">
              <a:rPr lang="en-IN" smtClean="0"/>
              <a:t>28-01-2024</a:t>
            </a:fld>
            <a:endParaRPr lang="en-IN"/>
          </a:p>
        </p:txBody>
      </p:sp>
      <p:sp>
        <p:nvSpPr>
          <p:cNvPr id="6" name="Footer Placeholder 5">
            <a:extLst>
              <a:ext uri="{FF2B5EF4-FFF2-40B4-BE49-F238E27FC236}">
                <a16:creationId xmlns:a16="http://schemas.microsoft.com/office/drawing/2014/main" id="{57FE8F24-9D8B-0093-E9F0-A01D1C72E5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24A136-E1A7-F894-51E0-4F117027CE7E}"/>
              </a:ext>
            </a:extLst>
          </p:cNvPr>
          <p:cNvSpPr>
            <a:spLocks noGrp="1"/>
          </p:cNvSpPr>
          <p:nvPr>
            <p:ph type="sldNum" sz="quarter" idx="12"/>
          </p:nvPr>
        </p:nvSpPr>
        <p:spPr/>
        <p:txBody>
          <a:bodyPr/>
          <a:lstStyle/>
          <a:p>
            <a:fld id="{D56B8A7D-B081-4F68-BABC-67983F4E4FE4}" type="slidenum">
              <a:rPr lang="en-IN" smtClean="0"/>
              <a:t>‹#›</a:t>
            </a:fld>
            <a:endParaRPr lang="en-IN"/>
          </a:p>
        </p:txBody>
      </p:sp>
    </p:spTree>
    <p:extLst>
      <p:ext uri="{BB962C8B-B14F-4D97-AF65-F5344CB8AC3E}">
        <p14:creationId xmlns:p14="http://schemas.microsoft.com/office/powerpoint/2010/main" val="354303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42E0C-2E5D-47B9-1AC0-B3B26B9DEE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ACCA58-8766-E550-83CF-F110D0409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F123AB-E27D-024C-7B25-C47841FB13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D6650-F192-41BC-82BA-4762D05B81CD}" type="datetimeFigureOut">
              <a:rPr lang="en-IN" smtClean="0"/>
              <a:t>28-01-2024</a:t>
            </a:fld>
            <a:endParaRPr lang="en-IN"/>
          </a:p>
        </p:txBody>
      </p:sp>
      <p:sp>
        <p:nvSpPr>
          <p:cNvPr id="5" name="Footer Placeholder 4">
            <a:extLst>
              <a:ext uri="{FF2B5EF4-FFF2-40B4-BE49-F238E27FC236}">
                <a16:creationId xmlns:a16="http://schemas.microsoft.com/office/drawing/2014/main" id="{EC389CE4-FA80-3C8C-3EE8-2D3D3CFE7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E8E591-7E2C-4783-D820-2820482F8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6B8A7D-B081-4F68-BABC-67983F4E4FE4}" type="slidenum">
              <a:rPr lang="en-IN" smtClean="0"/>
              <a:t>‹#›</a:t>
            </a:fld>
            <a:endParaRPr lang="en-IN"/>
          </a:p>
        </p:txBody>
      </p:sp>
    </p:spTree>
    <p:extLst>
      <p:ext uri="{BB962C8B-B14F-4D97-AF65-F5344CB8AC3E}">
        <p14:creationId xmlns:p14="http://schemas.microsoft.com/office/powerpoint/2010/main" val="2527521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laptrinhcanban.com/en/python/nhap-mon-lap-trinh-python/gioi-thieu-python/python-la-gi/" TargetMode="External"/><Relationship Id="rId5" Type="http://schemas.openxmlformats.org/officeDocument/2006/relationships/image" Target="../media/image5.jpeg"/><Relationship Id="rId10" Type="http://schemas.openxmlformats.org/officeDocument/2006/relationships/image" Target="../media/image8.png"/><Relationship Id="rId4" Type="http://schemas.openxmlformats.org/officeDocument/2006/relationships/hyperlink" Target="https://nyu-dataservices.github.io/ELab-Notebooks/" TargetMode="External"/><Relationship Id="rId9" Type="http://schemas.openxmlformats.org/officeDocument/2006/relationships/hyperlink" Target="https://embarcados.com.br/opencv-2-4-9-qt5-ubuntu/"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212.0435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arxiv.org/abs/2110.07205"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s.google.com/mediapip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docs.streamlit.io/" TargetMode="External"/><Relationship Id="rId4" Type="http://schemas.openxmlformats.org/officeDocument/2006/relationships/hyperlink" Target="https://huggingface.co/model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5395-43B6-8129-00F4-458F4449073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0F3F25D-8ADB-C587-35CE-7060C88C5EA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76E41C6-229E-AC8E-8653-DD9ED5B4B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5846"/>
            <a:ext cx="12192000" cy="6858000"/>
          </a:xfrm>
          <a:prstGeom prst="rect">
            <a:avLst/>
          </a:prstGeom>
        </p:spPr>
      </p:pic>
      <p:pic>
        <p:nvPicPr>
          <p:cNvPr id="4" name="Picture 3" descr="A logo of a person sitting on a grid&#10;&#10;Description automatically generated">
            <a:extLst>
              <a:ext uri="{FF2B5EF4-FFF2-40B4-BE49-F238E27FC236}">
                <a16:creationId xmlns:a16="http://schemas.microsoft.com/office/drawing/2014/main" id="{21EDFDB5-01A4-4A72-FBA8-EEC4E4BD1FD9}"/>
              </a:ext>
            </a:extLst>
          </p:cNvPr>
          <p:cNvPicPr>
            <a:picLocks noChangeAspect="1"/>
          </p:cNvPicPr>
          <p:nvPr/>
        </p:nvPicPr>
        <p:blipFill>
          <a:blip r:embed="rId3"/>
          <a:stretch>
            <a:fillRect/>
          </a:stretch>
        </p:blipFill>
        <p:spPr>
          <a:xfrm>
            <a:off x="4453819" y="126589"/>
            <a:ext cx="2870373" cy="1913582"/>
          </a:xfrm>
          <a:prstGeom prst="rect">
            <a:avLst/>
          </a:prstGeom>
        </p:spPr>
      </p:pic>
      <p:sp>
        <p:nvSpPr>
          <p:cNvPr id="6" name="TextBox 5">
            <a:extLst>
              <a:ext uri="{FF2B5EF4-FFF2-40B4-BE49-F238E27FC236}">
                <a16:creationId xmlns:a16="http://schemas.microsoft.com/office/drawing/2014/main" id="{D966D6D4-BD19-35A8-6B5C-4680E3A3637A}"/>
              </a:ext>
            </a:extLst>
          </p:cNvPr>
          <p:cNvSpPr txBox="1"/>
          <p:nvPr/>
        </p:nvSpPr>
        <p:spPr>
          <a:xfrm>
            <a:off x="1287483" y="2040171"/>
            <a:ext cx="9617033" cy="4993675"/>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FFFAEF"/>
                </a:solidFill>
                <a:latin typeface="Times New Roman"/>
                <a:cs typeface="Times New Roman"/>
              </a:rPr>
              <a:t>                         </a:t>
            </a:r>
            <a:r>
              <a:rPr lang="en-US" sz="4000" b="1" dirty="0">
                <a:solidFill>
                  <a:schemeClr val="tx1"/>
                </a:solidFill>
                <a:latin typeface="Times New Roman"/>
                <a:cs typeface="Times New Roman"/>
              </a:rPr>
              <a:t>Department of </a:t>
            </a:r>
            <a:br>
              <a:rPr lang="en-US" sz="4000" b="1" dirty="0">
                <a:solidFill>
                  <a:schemeClr val="tx1"/>
                </a:solidFill>
                <a:latin typeface="Times New Roman"/>
                <a:cs typeface="Times New Roman"/>
              </a:rPr>
            </a:br>
            <a:r>
              <a:rPr lang="en-US" sz="4000" b="1" dirty="0">
                <a:solidFill>
                  <a:schemeClr val="tx1"/>
                </a:solidFill>
                <a:latin typeface="Times New Roman"/>
                <a:cs typeface="Times New Roman"/>
              </a:rPr>
              <a:t>       Computer Science &amp; Engineering  </a:t>
            </a:r>
            <a:br>
              <a:rPr lang="en-US" sz="4000" b="1" dirty="0">
                <a:solidFill>
                  <a:schemeClr val="tx1"/>
                </a:solidFill>
                <a:latin typeface="Times New Roman"/>
                <a:cs typeface="Times New Roman"/>
              </a:rPr>
            </a:br>
            <a:r>
              <a:rPr lang="en-US" sz="4000" b="1" dirty="0">
                <a:solidFill>
                  <a:schemeClr val="tx1"/>
                </a:solidFill>
                <a:latin typeface="Times New Roman"/>
                <a:cs typeface="Times New Roman"/>
              </a:rPr>
              <a:t>Artificial Intelligence &amp; Machine Learning</a:t>
            </a:r>
            <a:endParaRPr lang="en-US" sz="4000" dirty="0">
              <a:solidFill>
                <a:schemeClr val="tx1"/>
              </a:solidFill>
              <a:latin typeface="Times New Roman"/>
              <a:cs typeface="Times New Roman"/>
            </a:endParaRPr>
          </a:p>
          <a:p>
            <a:pPr marL="12700" marR="5080" indent="1600200">
              <a:spcBef>
                <a:spcPts val="100"/>
              </a:spcBef>
            </a:pPr>
            <a:r>
              <a:rPr lang="en-US" sz="3200" dirty="0">
                <a:solidFill>
                  <a:schemeClr val="tx1"/>
                </a:solidFill>
                <a:latin typeface="Times New Roman"/>
                <a:ea typeface="Calibri"/>
                <a:cs typeface="Times New Roman"/>
              </a:rPr>
              <a:t>A.P. Shah Institute of Technology  </a:t>
            </a:r>
          </a:p>
          <a:p>
            <a:pPr marL="12700" marR="5080" indent="1600200">
              <a:spcBef>
                <a:spcPts val="100"/>
              </a:spcBef>
            </a:pPr>
            <a:r>
              <a:rPr lang="en-US" sz="3200" dirty="0">
                <a:solidFill>
                  <a:schemeClr val="tx1"/>
                </a:solidFill>
                <a:latin typeface="Times New Roman"/>
                <a:ea typeface="Calibri"/>
                <a:cs typeface="Times New Roman"/>
              </a:rPr>
              <a:t>G. B. Road, </a:t>
            </a:r>
            <a:r>
              <a:rPr lang="en-US" sz="3200" dirty="0" err="1">
                <a:solidFill>
                  <a:schemeClr val="tx1"/>
                </a:solidFill>
                <a:latin typeface="Times New Roman"/>
                <a:ea typeface="Calibri"/>
                <a:cs typeface="Times New Roman"/>
              </a:rPr>
              <a:t>Kasarvadavli</a:t>
            </a:r>
            <a:r>
              <a:rPr lang="en-US" sz="3200" dirty="0">
                <a:solidFill>
                  <a:schemeClr val="tx1"/>
                </a:solidFill>
                <a:latin typeface="Times New Roman"/>
                <a:ea typeface="Calibri"/>
                <a:cs typeface="Times New Roman"/>
              </a:rPr>
              <a:t>, Thane(W)</a:t>
            </a:r>
          </a:p>
          <a:p>
            <a:pPr marL="12700" marR="5080" indent="1600200">
              <a:spcBef>
                <a:spcPts val="100"/>
              </a:spcBef>
            </a:pPr>
            <a:r>
              <a:rPr lang="en-US" sz="3200" dirty="0">
                <a:solidFill>
                  <a:schemeClr val="tx1"/>
                </a:solidFill>
                <a:latin typeface="Times New Roman"/>
                <a:ea typeface="Calibri"/>
                <a:cs typeface="Times New Roman"/>
              </a:rPr>
              <a:t>              Mumbai-400615</a:t>
            </a:r>
            <a:endParaRPr lang="en-US" dirty="0">
              <a:solidFill>
                <a:schemeClr val="tx1"/>
              </a:solidFill>
            </a:endParaRPr>
          </a:p>
          <a:p>
            <a:pPr algn="ctr">
              <a:spcBef>
                <a:spcPts val="5"/>
              </a:spcBef>
            </a:pPr>
            <a:r>
              <a:rPr lang="en-US" sz="3200" dirty="0">
                <a:solidFill>
                  <a:schemeClr val="tx1"/>
                </a:solidFill>
                <a:latin typeface="Times New Roman"/>
                <a:ea typeface="Calibri"/>
                <a:cs typeface="Times New Roman"/>
              </a:rPr>
              <a:t>UNIVERSITY OF MUMBAI</a:t>
            </a:r>
          </a:p>
          <a:p>
            <a:pPr algn="ctr"/>
            <a:r>
              <a:rPr lang="en-US" sz="3200" dirty="0">
                <a:solidFill>
                  <a:schemeClr val="tx1"/>
                </a:solidFill>
                <a:latin typeface="Times New Roman"/>
                <a:ea typeface="Calibri"/>
                <a:cs typeface="Times New Roman"/>
              </a:rPr>
              <a:t>Academic Year 2023-2024</a:t>
            </a:r>
            <a:endParaRPr lang="en-US" dirty="0">
              <a:solidFill>
                <a:schemeClr val="tx1"/>
              </a:solidFill>
              <a:ea typeface="Calibri"/>
              <a:cs typeface="Calibri"/>
            </a:endParaRPr>
          </a:p>
          <a:p>
            <a:endParaRPr lang="en-US" dirty="0">
              <a:solidFill>
                <a:schemeClr val="tx1"/>
              </a:solidFill>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84128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CDA84-D678-48C1-7C82-B6728FF6E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EAC3F-D344-533B-6F5E-60312D534B6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04C07C4-35B9-8B26-71E3-8A33C8B763D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A14CA3B-B6F6-BCE0-7E1D-29523B587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4" name="Table 3">
            <a:extLst>
              <a:ext uri="{FF2B5EF4-FFF2-40B4-BE49-F238E27FC236}">
                <a16:creationId xmlns:a16="http://schemas.microsoft.com/office/drawing/2014/main" id="{814073C0-41CB-2523-FAA5-6AEF543FE859}"/>
              </a:ext>
            </a:extLst>
          </p:cNvPr>
          <p:cNvGraphicFramePr>
            <a:graphicFrameLocks noGrp="1"/>
          </p:cNvGraphicFramePr>
          <p:nvPr>
            <p:extLst>
              <p:ext uri="{D42A27DB-BD31-4B8C-83A1-F6EECF244321}">
                <p14:modId xmlns:p14="http://schemas.microsoft.com/office/powerpoint/2010/main" val="1955594885"/>
              </p:ext>
            </p:extLst>
          </p:nvPr>
        </p:nvGraphicFramePr>
        <p:xfrm>
          <a:off x="711200" y="719666"/>
          <a:ext cx="10718800" cy="566928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1720958446"/>
                    </a:ext>
                  </a:extLst>
                </a:gridCol>
                <a:gridCol w="2679700">
                  <a:extLst>
                    <a:ext uri="{9D8B030D-6E8A-4147-A177-3AD203B41FA5}">
                      <a16:colId xmlns:a16="http://schemas.microsoft.com/office/drawing/2014/main" val="3027773132"/>
                    </a:ext>
                  </a:extLst>
                </a:gridCol>
                <a:gridCol w="2679700">
                  <a:extLst>
                    <a:ext uri="{9D8B030D-6E8A-4147-A177-3AD203B41FA5}">
                      <a16:colId xmlns:a16="http://schemas.microsoft.com/office/drawing/2014/main" val="996480026"/>
                    </a:ext>
                  </a:extLst>
                </a:gridCol>
                <a:gridCol w="2679700">
                  <a:extLst>
                    <a:ext uri="{9D8B030D-6E8A-4147-A177-3AD203B41FA5}">
                      <a16:colId xmlns:a16="http://schemas.microsoft.com/office/drawing/2014/main" val="141082973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US" dirty="0"/>
                    </a:p>
                  </a:txBody>
                  <a:tcPr/>
                </a:tc>
                <a:extLst>
                  <a:ext uri="{0D108BD9-81ED-4DB2-BD59-A6C34878D82A}">
                    <a16:rowId xmlns:a16="http://schemas.microsoft.com/office/drawing/2014/main" val="432556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a:t>
                      </a:r>
                    </a:p>
                  </a:txBody>
                  <a:tcPr/>
                </a:tc>
                <a:tc>
                  <a:txBody>
                    <a:bodyPr/>
                    <a:lstStyle/>
                    <a:p>
                      <a:pPr lvl="0" algn="l">
                        <a:lnSpc>
                          <a:spcPct val="100000"/>
                        </a:lnSpc>
                        <a:spcBef>
                          <a:spcPts val="0"/>
                        </a:spcBef>
                        <a:spcAft>
                          <a:spcPts val="0"/>
                        </a:spcAft>
                        <a:buNone/>
                      </a:pPr>
                      <a:r>
                        <a:rPr lang="en-US" sz="1800" b="0" i="0" u="none" strike="noStrike" noProof="0" dirty="0">
                          <a:solidFill>
                            <a:srgbClr val="333333"/>
                          </a:solidFill>
                          <a:latin typeface="Calibri"/>
                        </a:rPr>
                        <a:t>Speech-to-text and speech-to-speech summarization of spontaneous speech</a:t>
                      </a:r>
                      <a:endParaRPr lang="en-US" sz="1800"/>
                    </a:p>
                    <a:p>
                      <a:pPr marL="0" marR="0" lvl="0" indent="0" algn="l">
                        <a:lnSpc>
                          <a:spcPct val="100000"/>
                        </a:lnSpc>
                        <a:spcBef>
                          <a:spcPts val="0"/>
                        </a:spcBef>
                        <a:spcAft>
                          <a:spcPts val="0"/>
                        </a:spcAft>
                        <a:buNone/>
                      </a:pPr>
                      <a:endParaRPr lang="en-US" sz="1800" b="0" i="0" u="none" strike="noStrike" noProof="0" dirty="0">
                        <a:solidFill>
                          <a:schemeClr val="dk1"/>
                        </a:solidFill>
                        <a:effectLst/>
                      </a:endParaRPr>
                    </a:p>
                  </a:txBody>
                  <a:tcPr/>
                </a:tc>
                <a:tc>
                  <a:txBody>
                    <a:bodyPr/>
                    <a:lstStyle/>
                    <a:p>
                      <a:pPr marL="0" marR="0" lvl="0" indent="0" algn="l">
                        <a:lnSpc>
                          <a:spcPct val="100000"/>
                        </a:lnSpc>
                        <a:spcBef>
                          <a:spcPts val="0"/>
                        </a:spcBef>
                        <a:spcAft>
                          <a:spcPts val="0"/>
                        </a:spcAft>
                        <a:buNone/>
                      </a:pPr>
                      <a:r>
                        <a:rPr lang="en-US" sz="1800" b="0" i="0" u="none" strike="noStrike" noProof="0" dirty="0">
                          <a:solidFill>
                            <a:schemeClr val="dk1"/>
                          </a:solidFill>
                          <a:effectLst/>
                          <a:latin typeface="Calibri"/>
                        </a:rPr>
                        <a:t>Furui, </a:t>
                      </a:r>
                      <a:r>
                        <a:rPr lang="en-US" sz="1800" b="0" i="0" u="none" strike="noStrike" noProof="0" dirty="0" err="1">
                          <a:solidFill>
                            <a:schemeClr val="dk1"/>
                          </a:solidFill>
                          <a:effectLst/>
                          <a:latin typeface="Calibri"/>
                        </a:rPr>
                        <a:t>Sadaoki</a:t>
                      </a:r>
                      <a:r>
                        <a:rPr lang="en-US" sz="1800" b="0" i="0" u="none" strike="noStrike" noProof="0" dirty="0">
                          <a:solidFill>
                            <a:schemeClr val="dk1"/>
                          </a:solidFill>
                          <a:effectLst/>
                          <a:latin typeface="Calibri"/>
                        </a:rPr>
                        <a:t>, Tomonori Kikuchi, Yosuke Shinnaka, and </a:t>
                      </a:r>
                      <a:r>
                        <a:rPr lang="en-US" sz="1800" b="0" i="0" u="none" strike="noStrike" noProof="0" dirty="0" err="1">
                          <a:solidFill>
                            <a:schemeClr val="dk1"/>
                          </a:solidFill>
                          <a:effectLst/>
                          <a:latin typeface="Calibri"/>
                        </a:rPr>
                        <a:t>Chiori</a:t>
                      </a:r>
                      <a:r>
                        <a:rPr lang="en-US" sz="1800" b="0" i="0" u="none" strike="noStrike" noProof="0" dirty="0">
                          <a:solidFill>
                            <a:schemeClr val="dk1"/>
                          </a:solidFill>
                          <a:effectLst/>
                          <a:latin typeface="Calibri"/>
                        </a:rPr>
                        <a:t> Hori.</a:t>
                      </a:r>
                      <a:endParaRPr lang="en-US" dirty="0"/>
                    </a:p>
                    <a:p>
                      <a:endParaRPr lang="en-US" dirty="0"/>
                    </a:p>
                  </a:txBody>
                  <a:tcPr/>
                </a:tc>
                <a:tc>
                  <a:txBody>
                    <a:bodyPr/>
                    <a:lstStyle/>
                    <a:p>
                      <a:pPr marL="0" marR="0" lvl="0" indent="0" algn="l">
                        <a:lnSpc>
                          <a:spcPct val="100000"/>
                        </a:lnSpc>
                        <a:spcBef>
                          <a:spcPts val="0"/>
                        </a:spcBef>
                        <a:spcAft>
                          <a:spcPts val="0"/>
                        </a:spcAft>
                        <a:buNone/>
                      </a:pPr>
                      <a:r>
                        <a:rPr lang="en-US" sz="1800" b="0" i="0" u="none" strike="noStrike" noProof="0" dirty="0">
                          <a:solidFill>
                            <a:schemeClr val="dk1"/>
                          </a:solidFill>
                          <a:effectLst/>
                        </a:rPr>
                        <a:t>The study proposes integrating speech and text autoencoders with automatic speech recognition (ASR) models to improve ASR performance using extensive datasets. These autoencoders, based on advanced ASR and text-to-speech (TTS) encoder-decoder architectures, alternate between encoders and decoders to learn features from speech-only and text-only datasets.</a:t>
                      </a:r>
                      <a:endParaRPr lang="en-US" dirty="0"/>
                    </a:p>
                    <a:p>
                      <a:endParaRPr lang="en-US" dirty="0"/>
                    </a:p>
                  </a:txBody>
                  <a:tcPr/>
                </a:tc>
                <a:extLst>
                  <a:ext uri="{0D108BD9-81ED-4DB2-BD59-A6C34878D82A}">
                    <a16:rowId xmlns:a16="http://schemas.microsoft.com/office/drawing/2014/main" val="3006854664"/>
                  </a:ext>
                </a:extLst>
              </a:tr>
            </a:tbl>
          </a:graphicData>
        </a:graphic>
      </p:graphicFrame>
    </p:spTree>
    <p:extLst>
      <p:ext uri="{BB962C8B-B14F-4D97-AF65-F5344CB8AC3E}">
        <p14:creationId xmlns:p14="http://schemas.microsoft.com/office/powerpoint/2010/main" val="151732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55EF0-A665-B2CA-B3B7-29DE7A866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7024E-1D20-B8EA-EE86-7EED7838A79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033F72CE-5AE0-D37F-B901-5D32D85FA6C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B107247-02BB-A4AB-01EE-2A1498531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4" name="Table 3">
            <a:extLst>
              <a:ext uri="{FF2B5EF4-FFF2-40B4-BE49-F238E27FC236}">
                <a16:creationId xmlns:a16="http://schemas.microsoft.com/office/drawing/2014/main" id="{0D2F18CB-1F54-873D-5D99-F6392F6EC716}"/>
              </a:ext>
            </a:extLst>
          </p:cNvPr>
          <p:cNvGraphicFramePr>
            <a:graphicFrameLocks noGrp="1"/>
          </p:cNvGraphicFramePr>
          <p:nvPr>
            <p:extLst>
              <p:ext uri="{D42A27DB-BD31-4B8C-83A1-F6EECF244321}">
                <p14:modId xmlns:p14="http://schemas.microsoft.com/office/powerpoint/2010/main" val="1723772135"/>
              </p:ext>
            </p:extLst>
          </p:nvPr>
        </p:nvGraphicFramePr>
        <p:xfrm>
          <a:off x="279400" y="594268"/>
          <a:ext cx="11633200" cy="5669463"/>
        </p:xfrm>
        <a:graphic>
          <a:graphicData uri="http://schemas.openxmlformats.org/drawingml/2006/table">
            <a:tbl>
              <a:tblPr firstRow="1" bandRow="1">
                <a:tableStyleId>{5C22544A-7EE6-4342-B048-85BDC9FD1C3A}</a:tableStyleId>
              </a:tblPr>
              <a:tblGrid>
                <a:gridCol w="939800">
                  <a:extLst>
                    <a:ext uri="{9D8B030D-6E8A-4147-A177-3AD203B41FA5}">
                      <a16:colId xmlns:a16="http://schemas.microsoft.com/office/drawing/2014/main" val="1452313809"/>
                    </a:ext>
                  </a:extLst>
                </a:gridCol>
                <a:gridCol w="3009900">
                  <a:extLst>
                    <a:ext uri="{9D8B030D-6E8A-4147-A177-3AD203B41FA5}">
                      <a16:colId xmlns:a16="http://schemas.microsoft.com/office/drawing/2014/main" val="1684237037"/>
                    </a:ext>
                  </a:extLst>
                </a:gridCol>
                <a:gridCol w="3213100">
                  <a:extLst>
                    <a:ext uri="{9D8B030D-6E8A-4147-A177-3AD203B41FA5}">
                      <a16:colId xmlns:a16="http://schemas.microsoft.com/office/drawing/2014/main" val="563933286"/>
                    </a:ext>
                  </a:extLst>
                </a:gridCol>
                <a:gridCol w="4470400">
                  <a:extLst>
                    <a:ext uri="{9D8B030D-6E8A-4147-A177-3AD203B41FA5}">
                      <a16:colId xmlns:a16="http://schemas.microsoft.com/office/drawing/2014/main" val="2781467929"/>
                    </a:ext>
                  </a:extLst>
                </a:gridCol>
              </a:tblGrid>
              <a:tr h="583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US" dirty="0"/>
                    </a:p>
                  </a:txBody>
                  <a:tcPr/>
                </a:tc>
                <a:extLst>
                  <a:ext uri="{0D108BD9-81ED-4DB2-BD59-A6C34878D82A}">
                    <a16:rowId xmlns:a16="http://schemas.microsoft.com/office/drawing/2014/main" val="3036886283"/>
                  </a:ext>
                </a:extLst>
              </a:tr>
              <a:tr h="5029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effectLst/>
                          <a:latin typeface="+mn-lt"/>
                          <a:ea typeface="+mn-ea"/>
                          <a:cs typeface="+mn-cs"/>
                        </a:rPr>
                        <a:t>AI-Based Workout Assistant and Fitness Guide</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effectLst/>
                          <a:latin typeface="+mn-lt"/>
                          <a:ea typeface="+mn-ea"/>
                          <a:cs typeface="+mn-cs"/>
                        </a:rPr>
                        <a:t>Gourangi </a:t>
                      </a:r>
                      <a:r>
                        <a:rPr lang="en-US" sz="1800" dirty="0" err="1">
                          <a:solidFill>
                            <a:schemeClr val="dk1"/>
                          </a:solidFill>
                          <a:effectLst/>
                          <a:latin typeface="+mn-lt"/>
                          <a:ea typeface="+mn-ea"/>
                          <a:cs typeface="+mn-cs"/>
                        </a:rPr>
                        <a:t>Taware</a:t>
                      </a:r>
                      <a:r>
                        <a:rPr lang="en-US" sz="1800" dirty="0">
                          <a:solidFill>
                            <a:schemeClr val="dk1"/>
                          </a:solidFill>
                          <a:effectLst/>
                          <a:latin typeface="+mn-lt"/>
                          <a:ea typeface="+mn-ea"/>
                          <a:cs typeface="+mn-cs"/>
                        </a:rPr>
                        <a:t>; Reena Kharat; Pratik </a:t>
                      </a:r>
                      <a:r>
                        <a:rPr lang="en-US" sz="1800" dirty="0" err="1">
                          <a:solidFill>
                            <a:schemeClr val="dk1"/>
                          </a:solidFill>
                          <a:effectLst/>
                          <a:latin typeface="+mn-lt"/>
                          <a:ea typeface="+mn-ea"/>
                          <a:cs typeface="+mn-cs"/>
                        </a:rPr>
                        <a:t>Dhende</a:t>
                      </a:r>
                      <a:r>
                        <a:rPr lang="en-US" sz="1800" dirty="0">
                          <a:solidFill>
                            <a:schemeClr val="dk1"/>
                          </a:solidFill>
                          <a:effectLst/>
                          <a:latin typeface="+mn-lt"/>
                          <a:ea typeface="+mn-ea"/>
                          <a:cs typeface="+mn-cs"/>
                        </a:rPr>
                        <a:t>; Prathamesh </a:t>
                      </a:r>
                      <a:r>
                        <a:rPr lang="en-US" sz="1800" dirty="0" err="1">
                          <a:solidFill>
                            <a:schemeClr val="dk1"/>
                          </a:solidFill>
                          <a:effectLst/>
                          <a:latin typeface="+mn-lt"/>
                          <a:ea typeface="+mn-ea"/>
                          <a:cs typeface="+mn-cs"/>
                        </a:rPr>
                        <a:t>Jondhalekar</a:t>
                      </a:r>
                      <a:r>
                        <a:rPr lang="en-US" sz="1800" dirty="0">
                          <a:solidFill>
                            <a:schemeClr val="dk1"/>
                          </a:solidFill>
                          <a:effectLst/>
                          <a:latin typeface="+mn-lt"/>
                          <a:ea typeface="+mn-ea"/>
                          <a:cs typeface="+mn-cs"/>
                        </a:rPr>
                        <a:t>; Rohit Agrawal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effectLst/>
                          <a:latin typeface="+mn-lt"/>
                          <a:ea typeface="+mn-ea"/>
                          <a:cs typeface="+mn-cs"/>
                        </a:rPr>
                        <a:t>We have created a system that keeps track of body movements and provides us with the number of repetitions performed, if performed within the foundation of the model. Our system also provides audio instruction to the user when performing the exercise inappropriately, and with the assistance of the user's physical measurements and his/her diet, the system is able to keep track of the user's calorie intake and recommends a certain amount of calorie intake to be followed in order to achieve normal Body Mass Index in order to stay fit.</a:t>
                      </a:r>
                      <a:endParaRPr lang="en-US" dirty="0"/>
                    </a:p>
                    <a:p>
                      <a:endParaRPr lang="en-US" dirty="0"/>
                    </a:p>
                  </a:txBody>
                  <a:tcPr/>
                </a:tc>
                <a:extLst>
                  <a:ext uri="{0D108BD9-81ED-4DB2-BD59-A6C34878D82A}">
                    <a16:rowId xmlns:a16="http://schemas.microsoft.com/office/drawing/2014/main" val="4034474102"/>
                  </a:ext>
                </a:extLst>
              </a:tr>
            </a:tbl>
          </a:graphicData>
        </a:graphic>
      </p:graphicFrame>
    </p:spTree>
    <p:extLst>
      <p:ext uri="{BB962C8B-B14F-4D97-AF65-F5344CB8AC3E}">
        <p14:creationId xmlns:p14="http://schemas.microsoft.com/office/powerpoint/2010/main" val="165704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55EF0-A665-B2CA-B3B7-29DE7A86691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B107247-02BB-A4AB-01EE-2A1498531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34AB7323-86E0-CCC5-50F2-14D48F1A1B05}"/>
              </a:ext>
            </a:extLst>
          </p:cNvPr>
          <p:cNvSpPr txBox="1"/>
          <p:nvPr/>
        </p:nvSpPr>
        <p:spPr>
          <a:xfrm>
            <a:off x="4464422" y="3075057"/>
            <a:ext cx="366656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Block Diagram</a:t>
            </a:r>
          </a:p>
        </p:txBody>
      </p:sp>
    </p:spTree>
    <p:extLst>
      <p:ext uri="{BB962C8B-B14F-4D97-AF65-F5344CB8AC3E}">
        <p14:creationId xmlns:p14="http://schemas.microsoft.com/office/powerpoint/2010/main" val="426200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DF8B9-68E6-3F3B-7FA7-99F554026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B6EEC-C897-8042-0849-89F2149E456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BBAC614-AD7A-C572-CA1E-4E4B8F08D27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72B55C0-F564-AC65-1BCE-47A249FCA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2E00D27C-E6C7-7A74-22D1-715CDACC4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0699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F4688-147D-E8AC-74A1-F52439BB2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9D63B-2AF4-93CA-7353-495F14CDD86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05D5681-666A-97C6-2974-A163C646D60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DA57E32-9FD9-3023-EA60-9406257C2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45CEDF1-3C83-69AC-30B5-0968B209BAAD}"/>
              </a:ext>
            </a:extLst>
          </p:cNvPr>
          <p:cNvSpPr txBox="1"/>
          <p:nvPr/>
        </p:nvSpPr>
        <p:spPr>
          <a:xfrm>
            <a:off x="609600" y="838200"/>
            <a:ext cx="10795000" cy="6270947"/>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Technology Stack:</a:t>
            </a:r>
          </a:p>
          <a:p>
            <a:pPr marL="12065">
              <a:lnSpc>
                <a:spcPct val="100000"/>
              </a:lnSpc>
              <a:spcBef>
                <a:spcPts val="305"/>
              </a:spcBef>
              <a:tabLst>
                <a:tab pos="355600" algn="l"/>
                <a:tab pos="356235" algn="l"/>
              </a:tabLst>
            </a:pPr>
            <a:r>
              <a:rPr lang="en-US" sz="2400" b="1" dirty="0">
                <a:latin typeface="Times New Roman" panose="02020603050405020304" pitchFamily="18" charset="0"/>
                <a:cs typeface="Times New Roman" panose="02020603050405020304" pitchFamily="18" charset="0"/>
              </a:rPr>
              <a:t>Editor :</a:t>
            </a:r>
          </a:p>
          <a:p>
            <a:pPr marL="12065">
              <a:lnSpc>
                <a:spcPct val="100000"/>
              </a:lnSpc>
              <a:spcBef>
                <a:spcPts val="305"/>
              </a:spcBef>
              <a:tabLst>
                <a:tab pos="355600" algn="l"/>
                <a:tab pos="356235" algn="l"/>
              </a:tabLst>
            </a:pPr>
            <a:endParaRPr lang="en-US" sz="2400" dirty="0">
              <a:latin typeface="Times New Roman" panose="02020603050405020304" pitchFamily="18" charset="0"/>
              <a:cs typeface="Times New Roman" panose="02020603050405020304" pitchFamily="18" charset="0"/>
            </a:endParaRPr>
          </a:p>
          <a:p>
            <a:pPr marL="354965" indent="-342900">
              <a:spcBef>
                <a:spcPts val="305"/>
              </a:spcBef>
              <a:buFont typeface="Arial" panose="020B0604020202020204" pitchFamily="34" charset="0"/>
              <a:buChar char="•"/>
              <a:tabLst>
                <a:tab pos="355600" algn="l"/>
                <a:tab pos="356235" algn="l"/>
              </a:tabLst>
            </a:pPr>
            <a:r>
              <a:rPr lang="en-US" sz="2400" dirty="0">
                <a:latin typeface="Times New Roman" panose="02020603050405020304" pitchFamily="18" charset="0"/>
                <a:cs typeface="Times New Roman" panose="02020603050405020304" pitchFamily="18" charset="0"/>
              </a:rPr>
              <a:t>Jupyter Notebook / Colab</a:t>
            </a:r>
          </a:p>
          <a:p>
            <a:pPr marL="354965" indent="-342900">
              <a:spcBef>
                <a:spcPts val="305"/>
              </a:spcBef>
              <a:buFont typeface="Arial" panose="020B0604020202020204" pitchFamily="34" charset="0"/>
              <a:buChar char="•"/>
              <a:tabLst>
                <a:tab pos="355600" algn="l"/>
                <a:tab pos="356235" algn="l"/>
              </a:tabLst>
            </a:pPr>
            <a:r>
              <a:rPr lang="en-US" sz="2400" dirty="0" err="1">
                <a:latin typeface="Times New Roman" panose="02020603050405020304" pitchFamily="18" charset="0"/>
                <a:cs typeface="Times New Roman" panose="02020603050405020304" pitchFamily="18" charset="0"/>
              </a:rPr>
              <a:t>Pycharm</a:t>
            </a:r>
            <a:r>
              <a:rPr lang="en-US" sz="2400" dirty="0">
                <a:latin typeface="Times New Roman" panose="02020603050405020304" pitchFamily="18" charset="0"/>
                <a:cs typeface="Times New Roman" panose="02020603050405020304" pitchFamily="18" charset="0"/>
              </a:rPr>
              <a:t>    </a:t>
            </a:r>
          </a:p>
          <a:p>
            <a:pPr marL="354965" indent="-342900">
              <a:spcBef>
                <a:spcPts val="305"/>
              </a:spcBef>
              <a:buFont typeface="Arial" panose="020B0604020202020204" pitchFamily="34" charset="0"/>
              <a:buChar char="•"/>
              <a:tabLst>
                <a:tab pos="355600" algn="l"/>
                <a:tab pos="356235" algn="l"/>
              </a:tabLst>
            </a:pPr>
            <a:endParaRPr lang="en-US" sz="2400" dirty="0">
              <a:latin typeface="Times New Roman" panose="02020603050405020304" pitchFamily="18" charset="0"/>
              <a:cs typeface="Times New Roman" panose="02020603050405020304" pitchFamily="18" charset="0"/>
            </a:endParaRPr>
          </a:p>
          <a:p>
            <a:pPr marL="12065">
              <a:spcBef>
                <a:spcPts val="305"/>
              </a:spcBef>
              <a:tabLst>
                <a:tab pos="355600" algn="l"/>
                <a:tab pos="356235" algn="l"/>
              </a:tabLst>
            </a:pPr>
            <a:r>
              <a:rPr lang="en-US" sz="2400" b="1" dirty="0">
                <a:latin typeface="Times New Roman" panose="02020603050405020304" pitchFamily="18" charset="0"/>
                <a:cs typeface="Times New Roman" panose="02020603050405020304" pitchFamily="18" charset="0"/>
              </a:rPr>
              <a:t>Libraries :</a:t>
            </a:r>
          </a:p>
          <a:p>
            <a:pPr marL="12065">
              <a:spcBef>
                <a:spcPts val="305"/>
              </a:spcBef>
              <a:tabLst>
                <a:tab pos="355600" algn="l"/>
                <a:tab pos="356235" algn="l"/>
              </a:tabLst>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OpenCV</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Numpy</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Pandas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Mediapipe</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Scikit-learn</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Streamlit</a:t>
            </a:r>
            <a:endParaRPr lang="en-US" sz="2400" dirty="0">
              <a:latin typeface="Times New Roman" panose="02020603050405020304" pitchFamily="18" charset="0"/>
              <a:cs typeface="Times New Roman" panose="02020603050405020304" pitchFamily="18" charset="0"/>
            </a:endParaRPr>
          </a:p>
          <a:p>
            <a:endParaRPr lang="en-US" sz="3600" dirty="0"/>
          </a:p>
        </p:txBody>
      </p:sp>
      <p:pic>
        <p:nvPicPr>
          <p:cNvPr id="6" name="Picture 5">
            <a:extLst>
              <a:ext uri="{FF2B5EF4-FFF2-40B4-BE49-F238E27FC236}">
                <a16:creationId xmlns:a16="http://schemas.microsoft.com/office/drawing/2014/main" id="{EB5F7412-5C19-000E-6A75-2102BF21975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987958" y="1022039"/>
            <a:ext cx="2571961" cy="1076052"/>
          </a:xfrm>
          <a:prstGeom prst="rect">
            <a:avLst/>
          </a:prstGeom>
        </p:spPr>
      </p:pic>
      <p:pic>
        <p:nvPicPr>
          <p:cNvPr id="7" name="Picture 6">
            <a:extLst>
              <a:ext uri="{FF2B5EF4-FFF2-40B4-BE49-F238E27FC236}">
                <a16:creationId xmlns:a16="http://schemas.microsoft.com/office/drawing/2014/main" id="{DEDCEEC9-0285-2F1C-6F02-D172A51B7BD2}"/>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8699078" y="999921"/>
            <a:ext cx="2571961" cy="1120288"/>
          </a:xfrm>
          <a:prstGeom prst="rect">
            <a:avLst/>
          </a:prstGeom>
        </p:spPr>
      </p:pic>
      <p:pic>
        <p:nvPicPr>
          <p:cNvPr id="8" name="Picture 4" descr="Model Deployment Using Streamlit | ML Model Deployment using Streamlit">
            <a:extLst>
              <a:ext uri="{FF2B5EF4-FFF2-40B4-BE49-F238E27FC236}">
                <a16:creationId xmlns:a16="http://schemas.microsoft.com/office/drawing/2014/main" id="{D92A4070-7F4A-B60F-BE0D-211AA9CD692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40164" y="2448634"/>
            <a:ext cx="2575104" cy="13454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B2C4A34-07A8-BD0F-BCFA-709BDA4CE7B7}"/>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984816" y="4165091"/>
            <a:ext cx="2575103" cy="1398938"/>
          </a:xfrm>
          <a:prstGeom prst="rect">
            <a:avLst/>
          </a:prstGeom>
        </p:spPr>
      </p:pic>
      <p:pic>
        <p:nvPicPr>
          <p:cNvPr id="10" name="Picture 2" descr="scikit-learn Reviews 2023: Details, Pricing, &amp; Features | G2">
            <a:extLst>
              <a:ext uri="{FF2B5EF4-FFF2-40B4-BE49-F238E27FC236}">
                <a16:creationId xmlns:a16="http://schemas.microsoft.com/office/drawing/2014/main" id="{64A4BFA4-9A01-CD07-C30F-B056A7F785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99077" y="4124468"/>
            <a:ext cx="2571961" cy="1480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322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F4688-147D-E8AC-74A1-F52439BB23B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2D8582E-3471-5D50-6DE8-0D7A61EBB20F}"/>
              </a:ext>
            </a:extLst>
          </p:cNvPr>
          <p:cNvSpPr>
            <a:spLocks noGrp="1"/>
          </p:cNvSpPr>
          <p:nvPr>
            <p:ph type="title"/>
          </p:nvPr>
        </p:nvSpPr>
        <p:spPr/>
        <p:txBody>
          <a:bodyPr/>
          <a:lstStyle/>
          <a:p>
            <a:endParaRPr lang="en-US"/>
          </a:p>
        </p:txBody>
      </p:sp>
      <p:sp>
        <p:nvSpPr>
          <p:cNvPr id="10" name="Content Placeholder 9">
            <a:extLst>
              <a:ext uri="{FF2B5EF4-FFF2-40B4-BE49-F238E27FC236}">
                <a16:creationId xmlns:a16="http://schemas.microsoft.com/office/drawing/2014/main" id="{91F05E0D-45A6-131F-571C-C619F398B74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DA57E32-9FD9-3023-EA60-9406257C2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3" y="0"/>
            <a:ext cx="12192000" cy="6858000"/>
          </a:xfrm>
          <a:prstGeom prst="rect">
            <a:avLst/>
          </a:prstGeom>
        </p:spPr>
      </p:pic>
      <p:sp>
        <p:nvSpPr>
          <p:cNvPr id="14" name="TextBox 13">
            <a:extLst>
              <a:ext uri="{FF2B5EF4-FFF2-40B4-BE49-F238E27FC236}">
                <a16:creationId xmlns:a16="http://schemas.microsoft.com/office/drawing/2014/main" id="{01E3422C-6F08-7198-60EF-02A266D29B8E}"/>
              </a:ext>
            </a:extLst>
          </p:cNvPr>
          <p:cNvSpPr txBox="1"/>
          <p:nvPr/>
        </p:nvSpPr>
        <p:spPr>
          <a:xfrm>
            <a:off x="609600" y="869576"/>
            <a:ext cx="107442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Models</a:t>
            </a:r>
            <a:r>
              <a:rPr lang="en-US" sz="3600" dirty="0">
                <a:latin typeface="Times New Roman" panose="02020603050405020304" pitchFamily="18" charset="0"/>
                <a:cs typeface="Times New Roman" panose="02020603050405020304" pitchFamily="18" charset="0"/>
              </a:rPr>
              <a:t> </a:t>
            </a:r>
          </a:p>
        </p:txBody>
      </p:sp>
      <p:sp>
        <p:nvSpPr>
          <p:cNvPr id="15" name="TextBox 14">
            <a:extLst>
              <a:ext uri="{FF2B5EF4-FFF2-40B4-BE49-F238E27FC236}">
                <a16:creationId xmlns:a16="http://schemas.microsoft.com/office/drawing/2014/main" id="{692C46B7-C696-380F-4294-B8B2843D2F5D}"/>
              </a:ext>
            </a:extLst>
          </p:cNvPr>
          <p:cNvSpPr txBox="1"/>
          <p:nvPr/>
        </p:nvSpPr>
        <p:spPr>
          <a:xfrm>
            <a:off x="905435" y="1757082"/>
            <a:ext cx="10448365"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Whisper-large (Automatic speech recognition) : </a:t>
            </a:r>
            <a:r>
              <a:rPr lang="en-US" sz="2400" b="0" i="0" dirty="0">
                <a:effectLst/>
                <a:latin typeface="Times New Roman" panose="02020603050405020304" pitchFamily="18" charset="0"/>
                <a:cs typeface="Times New Roman" panose="02020603050405020304" pitchFamily="18" charset="0"/>
              </a:rPr>
              <a:t>Whisper is a pre-trained model for automatic speech recognition (ASR) and speech translation. Trained on 680k hours of labelled data. Whisper was proposed in the paper </a:t>
            </a:r>
            <a:r>
              <a:rPr lang="en-US" sz="2400"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Robust Speech Recognition via Large-Scale Weak Supervision</a:t>
            </a:r>
            <a:r>
              <a:rPr lang="en-US" sz="2400" b="0" i="0" dirty="0">
                <a:effectLst/>
                <a:latin typeface="Times New Roman" panose="02020603050405020304" pitchFamily="18" charset="0"/>
                <a:cs typeface="Times New Roman" panose="02020603050405020304" pitchFamily="18" charset="0"/>
              </a:rPr>
              <a:t> by Alec Radford et al from OpenAI.</a:t>
            </a:r>
          </a:p>
          <a:p>
            <a:pPr marL="342900" indent="-342900">
              <a:buFont typeface="Arial" panose="020B0604020202020204" pitchFamily="34" charset="0"/>
              <a:buChar char="•"/>
            </a:pPr>
            <a:endParaRPr lang="en-US" sz="2400" dirty="0">
              <a:solidFill>
                <a:srgbClr val="4B556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SpeechT5 (text –to- speech) : </a:t>
            </a:r>
            <a:r>
              <a:rPr lang="en-US" sz="2400" b="0" i="0" dirty="0">
                <a:effectLst/>
                <a:latin typeface="Times New Roman" panose="02020603050405020304" pitchFamily="18" charset="0"/>
                <a:cs typeface="Times New Roman" panose="02020603050405020304" pitchFamily="18" charset="0"/>
              </a:rPr>
              <a:t>This model was introduced in </a:t>
            </a:r>
            <a:r>
              <a:rPr lang="en-US" sz="2400"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SpeechT5: Unified-Modal Encoder-Decoder Pre-Training for Spoken Language Processing</a:t>
            </a:r>
            <a:r>
              <a:rPr lang="en-US" sz="2400" b="0" i="0" dirty="0">
                <a:effectLst/>
                <a:latin typeface="Times New Roman" panose="02020603050405020304" pitchFamily="18" charset="0"/>
                <a:cs typeface="Times New Roman" panose="02020603050405020304" pitchFamily="18" charset="0"/>
              </a:rPr>
              <a:t> by </a:t>
            </a:r>
            <a:r>
              <a:rPr lang="en-US" sz="2400" b="0" i="0" dirty="0" err="1">
                <a:effectLst/>
                <a:latin typeface="Times New Roman" panose="02020603050405020304" pitchFamily="18" charset="0"/>
                <a:cs typeface="Times New Roman" panose="02020603050405020304" pitchFamily="18" charset="0"/>
              </a:rPr>
              <a:t>Junyi</a:t>
            </a:r>
            <a:r>
              <a:rPr lang="en-US" sz="2400" b="0" i="0" dirty="0">
                <a:effectLst/>
                <a:latin typeface="Times New Roman" panose="02020603050405020304" pitchFamily="18" charset="0"/>
                <a:cs typeface="Times New Roman" panose="02020603050405020304" pitchFamily="18" charset="0"/>
              </a:rPr>
              <a:t> Ao, Rui Wang, Long Zhou, </a:t>
            </a:r>
            <a:r>
              <a:rPr lang="en-US" sz="2400" b="0" i="0" dirty="0" err="1">
                <a:effectLst/>
                <a:latin typeface="Times New Roman" panose="02020603050405020304" pitchFamily="18" charset="0"/>
                <a:cs typeface="Times New Roman" panose="02020603050405020304" pitchFamily="18" charset="0"/>
              </a:rPr>
              <a:t>Chengyi</a:t>
            </a:r>
            <a:r>
              <a:rPr lang="en-US" sz="2400" b="0" i="0" dirty="0">
                <a:effectLst/>
                <a:latin typeface="Times New Roman" panose="02020603050405020304" pitchFamily="18" charset="0"/>
                <a:cs typeface="Times New Roman" panose="02020603050405020304" pitchFamily="18" charset="0"/>
              </a:rPr>
              <a:t> Wang, </a:t>
            </a:r>
            <a:r>
              <a:rPr lang="en-US" sz="2400" b="0" i="0" dirty="0" err="1">
                <a:effectLst/>
                <a:latin typeface="Times New Roman" panose="02020603050405020304" pitchFamily="18" charset="0"/>
                <a:cs typeface="Times New Roman" panose="02020603050405020304" pitchFamily="18" charset="0"/>
              </a:rPr>
              <a:t>Shuo</a:t>
            </a:r>
            <a:r>
              <a:rPr lang="en-US" sz="2400" b="0" i="0" dirty="0">
                <a:effectLst/>
                <a:latin typeface="Times New Roman" panose="02020603050405020304" pitchFamily="18" charset="0"/>
                <a:cs typeface="Times New Roman" panose="02020603050405020304" pitchFamily="18" charset="0"/>
              </a:rPr>
              <a:t> Ren, Yu Wu, </a:t>
            </a:r>
            <a:r>
              <a:rPr lang="en-US" sz="2400" b="0" i="0" dirty="0" err="1">
                <a:effectLst/>
                <a:latin typeface="Times New Roman" panose="02020603050405020304" pitchFamily="18" charset="0"/>
                <a:cs typeface="Times New Roman" panose="02020603050405020304" pitchFamily="18" charset="0"/>
              </a:rPr>
              <a:t>Shujie</a:t>
            </a:r>
            <a:r>
              <a:rPr lang="en-US" sz="2400" b="0" i="0" dirty="0">
                <a:effectLst/>
                <a:latin typeface="Times New Roman" panose="02020603050405020304" pitchFamily="18" charset="0"/>
                <a:cs typeface="Times New Roman" panose="02020603050405020304" pitchFamily="18" charset="0"/>
              </a:rPr>
              <a:t> Liu, Tom Ko, Qing Li, Yu Zhang, </a:t>
            </a:r>
            <a:r>
              <a:rPr lang="en-US" sz="2400" b="0" i="0" dirty="0" err="1">
                <a:effectLst/>
                <a:latin typeface="Times New Roman" panose="02020603050405020304" pitchFamily="18" charset="0"/>
                <a:cs typeface="Times New Roman" panose="02020603050405020304" pitchFamily="18" charset="0"/>
              </a:rPr>
              <a:t>Zhihua</a:t>
            </a:r>
            <a:r>
              <a:rPr lang="en-US" sz="2400" b="0" i="0" dirty="0">
                <a:effectLst/>
                <a:latin typeface="Times New Roman" panose="02020603050405020304" pitchFamily="18" charset="0"/>
                <a:cs typeface="Times New Roman" panose="02020603050405020304" pitchFamily="18" charset="0"/>
              </a:rPr>
              <a:t> Wei, Yao Qian, </a:t>
            </a:r>
            <a:r>
              <a:rPr lang="en-US" sz="2400" b="0" i="0" dirty="0" err="1">
                <a:effectLst/>
                <a:latin typeface="Times New Roman" panose="02020603050405020304" pitchFamily="18" charset="0"/>
                <a:cs typeface="Times New Roman" panose="02020603050405020304" pitchFamily="18" charset="0"/>
              </a:rPr>
              <a:t>Jinyu</a:t>
            </a:r>
            <a:r>
              <a:rPr lang="en-US" sz="2400" b="0" i="0" dirty="0">
                <a:effectLst/>
                <a:latin typeface="Times New Roman" panose="02020603050405020304" pitchFamily="18" charset="0"/>
                <a:cs typeface="Times New Roman" panose="02020603050405020304" pitchFamily="18" charset="0"/>
              </a:rPr>
              <a:t> Li, </a:t>
            </a:r>
            <a:r>
              <a:rPr lang="en-US" sz="2400" b="0" i="0" dirty="0" err="1">
                <a:effectLst/>
                <a:latin typeface="Times New Roman" panose="02020603050405020304" pitchFamily="18" charset="0"/>
                <a:cs typeface="Times New Roman" panose="02020603050405020304" pitchFamily="18" charset="0"/>
              </a:rPr>
              <a:t>Furu</a:t>
            </a:r>
            <a:r>
              <a:rPr lang="en-US" sz="2400" b="0" i="0" dirty="0">
                <a:effectLst/>
                <a:latin typeface="Times New Roman" panose="02020603050405020304" pitchFamily="18" charset="0"/>
                <a:cs typeface="Times New Roman" panose="02020603050405020304" pitchFamily="18" charset="0"/>
              </a:rPr>
              <a:t> Wei.</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775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D4779-2284-20E7-C559-D3850DC9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BBB42-31AA-9857-898E-AA33782799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180A184-E007-454E-334E-5923DFD3BB8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D173D8F-ED42-25D4-C79F-609ADB07B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ACD3B752-865E-3370-B562-7849DD9AD3AB}"/>
              </a:ext>
            </a:extLst>
          </p:cNvPr>
          <p:cNvSpPr txBox="1"/>
          <p:nvPr/>
        </p:nvSpPr>
        <p:spPr>
          <a:xfrm>
            <a:off x="546100" y="825500"/>
            <a:ext cx="11112500" cy="4708981"/>
          </a:xfrm>
          <a:prstGeom prst="rect">
            <a:avLst/>
          </a:prstGeom>
          <a:noFill/>
        </p:spPr>
        <p:txBody>
          <a:bodyPr wrap="square" lIns="91440" tIns="45720" rIns="91440" bIns="45720" rtlCol="0" anchor="t">
            <a:spAutoFit/>
          </a:bodyPr>
          <a:lstStyle/>
          <a:p>
            <a:r>
              <a:rPr lang="en-US" sz="3600" b="1" dirty="0">
                <a:latin typeface="Times New Roman" panose="02020603050405020304" pitchFamily="18" charset="0"/>
                <a:cs typeface="Times New Roman" panose="02020603050405020304" pitchFamily="18" charset="0"/>
              </a:rPr>
              <a:t>Future Scope:</a:t>
            </a:r>
          </a:p>
          <a:p>
            <a:endParaRPr lang="en-US" sz="3600" dirty="0"/>
          </a:p>
          <a:p>
            <a:pPr marL="571500" indent="-571500">
              <a:buFont typeface="Arial"/>
              <a:buChar char="•"/>
            </a:pPr>
            <a:r>
              <a:rPr lang="en-US" sz="2400" dirty="0">
                <a:latin typeface="Times New Roman" panose="02020603050405020304" pitchFamily="18" charset="0"/>
                <a:cs typeface="Times New Roman" panose="02020603050405020304" pitchFamily="18" charset="0"/>
              </a:rPr>
              <a:t>The AI gym assistant will help in improving the wrong form of user by form correction.</a:t>
            </a:r>
            <a:endParaRPr lang="en-US" sz="36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571500" indent="-571500">
              <a:buFont typeface="Arial"/>
              <a:buChar char="•"/>
            </a:pPr>
            <a:r>
              <a:rPr lang="en-US" sz="2400" dirty="0">
                <a:latin typeface="Times New Roman" panose="02020603050405020304" pitchFamily="18" charset="0"/>
                <a:cs typeface="Times New Roman" panose="02020603050405020304" pitchFamily="18" charset="0"/>
              </a:rPr>
              <a:t>The voice assistant enabled with the app helps the user to interact with ease.</a:t>
            </a:r>
          </a:p>
          <a:p>
            <a:endParaRPr lang="en-US" sz="2400" dirty="0">
              <a:latin typeface="Times New Roman" panose="02020603050405020304" pitchFamily="18" charset="0"/>
              <a:cs typeface="Times New Roman" panose="02020603050405020304" pitchFamily="18" charset="0"/>
            </a:endParaRPr>
          </a:p>
          <a:p>
            <a:pPr marL="571500" indent="-571500">
              <a:buFont typeface="Arial"/>
              <a:buChar char="•"/>
            </a:pPr>
            <a:r>
              <a:rPr lang="en-US" sz="2400" dirty="0">
                <a:latin typeface="Times New Roman" panose="02020603050405020304" pitchFamily="18" charset="0"/>
                <a:cs typeface="Times New Roman" panose="02020603050405020304" pitchFamily="18" charset="0"/>
              </a:rPr>
              <a:t>An exercise report will be generated after completion of a repetition.</a:t>
            </a:r>
          </a:p>
          <a:p>
            <a:endParaRPr lang="en-US" sz="3600" dirty="0">
              <a:cs typeface="Calibri" panose="020F0502020204030204"/>
            </a:endParaRPr>
          </a:p>
          <a:p>
            <a:endParaRPr lang="en-US" sz="2400" dirty="0">
              <a:cs typeface="Calibri" panose="020F0502020204030204"/>
            </a:endParaRPr>
          </a:p>
          <a:p>
            <a:pPr marL="342900" indent="-342900">
              <a:buFont typeface="Arial" panose="020B0604020202020204" pitchFamily="34" charset="0"/>
              <a:buChar char="•"/>
            </a:pPr>
            <a:endParaRPr lang="en-US" sz="2400" dirty="0">
              <a:cs typeface="Calibri" panose="020F0502020204030204"/>
            </a:endParaRPr>
          </a:p>
        </p:txBody>
      </p:sp>
    </p:spTree>
    <p:extLst>
      <p:ext uri="{BB962C8B-B14F-4D97-AF65-F5344CB8AC3E}">
        <p14:creationId xmlns:p14="http://schemas.microsoft.com/office/powerpoint/2010/main" val="3871501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F4688-147D-E8AC-74A1-F52439BB2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9D63B-2AF4-93CA-7353-495F14CDD86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05D5681-666A-97C6-2974-A163C646D60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DA57E32-9FD9-3023-EA60-9406257C2D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187B7EBD-D56A-71F7-29FC-DBE86E132C65}"/>
              </a:ext>
            </a:extLst>
          </p:cNvPr>
          <p:cNvSpPr txBox="1"/>
          <p:nvPr/>
        </p:nvSpPr>
        <p:spPr>
          <a:xfrm>
            <a:off x="539750" y="580450"/>
            <a:ext cx="11112500" cy="5447645"/>
          </a:xfrm>
          <a:prstGeom prst="rect">
            <a:avLst/>
          </a:prstGeom>
          <a:noFill/>
        </p:spPr>
        <p:txBody>
          <a:bodyPr wrap="square" lIns="91440" tIns="45720" rIns="91440" bIns="45720" rtlCol="0" anchor="t">
            <a:spAutoFit/>
          </a:bodyPr>
          <a:lstStyle/>
          <a:p>
            <a:r>
              <a:rPr lang="en-US" sz="3600" b="1" dirty="0">
                <a:latin typeface="Times New Roman" panose="02020603050405020304" pitchFamily="18" charset="0"/>
                <a:cs typeface="Times New Roman" panose="02020603050405020304" pitchFamily="18" charset="0"/>
              </a:rPr>
              <a:t>Conclusion:</a:t>
            </a:r>
          </a:p>
          <a:p>
            <a:endParaRPr lang="en-US" sz="3600" dirty="0"/>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AI gym assistant has achieved its goals by successfully implementing form detection for the following exercises- pushups, biceps, deadlift and squats.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Usage of </a:t>
            </a:r>
            <a:r>
              <a:rPr lang="en-US" sz="2400" dirty="0" err="1">
                <a:latin typeface="Times New Roman" panose="02020603050405020304" pitchFamily="18" charset="0"/>
                <a:cs typeface="Times New Roman" panose="02020603050405020304" pitchFamily="18" charset="0"/>
              </a:rPr>
              <a:t>MediaPipe</a:t>
            </a:r>
            <a:r>
              <a:rPr lang="en-US" sz="2400" dirty="0">
                <a:latin typeface="Times New Roman" panose="02020603050405020304" pitchFamily="18" charset="0"/>
                <a:cs typeface="Times New Roman" panose="02020603050405020304" pitchFamily="18" charset="0"/>
              </a:rPr>
              <a:t>, Scikit-learn and OpenCV proved helpful .</a:t>
            </a:r>
            <a:endParaRPr lang="en-US"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dynamic user interface created by streamlit adds value to existing model thus making it a full fledged software.</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a:p>
            <a:endParaRPr lang="en-US" sz="3600" dirty="0"/>
          </a:p>
          <a:p>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7373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D4779-2284-20E7-C559-D3850DC9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BBB42-31AA-9857-898E-AA33782799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180A184-E007-454E-334E-5923DFD3BB8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D173D8F-ED42-25D4-C79F-609ADB07B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66F2226-23B7-7716-C758-284B6724A18C}"/>
              </a:ext>
            </a:extLst>
          </p:cNvPr>
          <p:cNvSpPr txBox="1"/>
          <p:nvPr/>
        </p:nvSpPr>
        <p:spPr>
          <a:xfrm>
            <a:off x="519953" y="493962"/>
            <a:ext cx="543261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References:</a:t>
            </a:r>
          </a:p>
        </p:txBody>
      </p:sp>
      <p:sp>
        <p:nvSpPr>
          <p:cNvPr id="6" name="TextBox 5">
            <a:extLst>
              <a:ext uri="{FF2B5EF4-FFF2-40B4-BE49-F238E27FC236}">
                <a16:creationId xmlns:a16="http://schemas.microsoft.com/office/drawing/2014/main" id="{9DE6CD31-A062-0D5C-FFC2-A713E6FE1FE1}"/>
              </a:ext>
            </a:extLst>
          </p:cNvPr>
          <p:cNvSpPr txBox="1"/>
          <p:nvPr/>
        </p:nvSpPr>
        <p:spPr>
          <a:xfrm>
            <a:off x="519953" y="1207759"/>
            <a:ext cx="10363200" cy="6278642"/>
          </a:xfrm>
          <a:prstGeom prst="rect">
            <a:avLst/>
          </a:prstGeom>
          <a:noFill/>
        </p:spPr>
        <p:txBody>
          <a:bodyPr wrap="square" rtlCol="0">
            <a:spAutoFit/>
          </a:bodyPr>
          <a:lstStyle/>
          <a:p>
            <a:r>
              <a:rPr lang="en-US" sz="2400" b="1" dirty="0">
                <a:latin typeface="Times New Roman"/>
                <a:cs typeface="Times New Roman"/>
              </a:rPr>
              <a:t>Journal</a:t>
            </a:r>
            <a:r>
              <a:rPr lang="en-US" sz="2400" b="1" spc="-70" dirty="0">
                <a:latin typeface="Times New Roman"/>
                <a:cs typeface="Times New Roman"/>
              </a:rPr>
              <a:t> </a:t>
            </a:r>
            <a:r>
              <a:rPr lang="en-US" sz="2400" b="1" dirty="0">
                <a:latin typeface="Times New Roman"/>
                <a:cs typeface="Times New Roman"/>
              </a:rPr>
              <a:t>Papers</a:t>
            </a:r>
          </a:p>
          <a:p>
            <a:endParaRPr lang="en-US" sz="2400" dirty="0">
              <a:latin typeface="Times New Roman"/>
              <a:cs typeface="Times New Roman"/>
            </a:endParaRPr>
          </a:p>
          <a:p>
            <a:r>
              <a:rPr lang="en-US" sz="2400" dirty="0">
                <a:latin typeface="Times New Roman"/>
                <a:cs typeface="Times New Roman"/>
              </a:rPr>
              <a:t>[1] Zelinsky, Alex. "Learning OpenCV---Computer vision with the OpenCV library (Bradski, GR et al.; 2008)[On the Shelf]." IEEE Robotics &amp; Automation Magazine 16, no. 3 (2009): 100-100.</a:t>
            </a:r>
          </a:p>
          <a:p>
            <a:endParaRPr lang="en-US" sz="2400" dirty="0">
              <a:latin typeface="Times New Roman"/>
              <a:cs typeface="Times New Roman"/>
            </a:endParaRPr>
          </a:p>
          <a:p>
            <a:r>
              <a:rPr lang="en-US" sz="2400" dirty="0">
                <a:latin typeface="Times New Roman"/>
                <a:cs typeface="Times New Roman"/>
              </a:rPr>
              <a:t>[2] Haralick, Robert M., Hyonam Joo, Chung-Nan Lee, Xinhua Zhuang, Vinay G. Vaidya, and ManBae Kim. "Pose estimation from corresponding point data." IEEE Transactions on Systems, </a:t>
            </a:r>
            <a:r>
              <a:rPr lang="en-US" sz="2400" dirty="0" err="1">
                <a:latin typeface="Times New Roman"/>
                <a:cs typeface="Times New Roman"/>
              </a:rPr>
              <a:t>Man,and</a:t>
            </a:r>
            <a:r>
              <a:rPr lang="en-US" sz="2400" dirty="0">
                <a:latin typeface="Times New Roman"/>
                <a:cs typeface="Times New Roman"/>
              </a:rPr>
              <a:t> Cybernetics 19, no. 6 (1989): 1426-1446.</a:t>
            </a:r>
          </a:p>
          <a:p>
            <a:endParaRPr lang="en-US" sz="2400" dirty="0">
              <a:latin typeface="Times New Roman"/>
              <a:cs typeface="Times New Roman"/>
            </a:endParaRPr>
          </a:p>
          <a:p>
            <a:r>
              <a:rPr lang="en-US" sz="2400" dirty="0">
                <a:latin typeface="Times New Roman"/>
                <a:cs typeface="Times New Roman"/>
              </a:rPr>
              <a:t>[3] </a:t>
            </a:r>
            <a:r>
              <a:rPr lang="en-US" sz="2400" b="0" i="0" dirty="0" err="1">
                <a:effectLst/>
                <a:latin typeface="gg sans"/>
              </a:rPr>
              <a:t>Ghaffarzadegan</a:t>
            </a:r>
            <a:r>
              <a:rPr lang="en-US" sz="2400" b="0" i="0" dirty="0">
                <a:effectLst/>
                <a:latin typeface="gg sans"/>
              </a:rPr>
              <a:t>, Shabnam, Hynek </a:t>
            </a:r>
            <a:r>
              <a:rPr lang="en-US" sz="2400" b="0" i="0" dirty="0" err="1">
                <a:effectLst/>
                <a:latin typeface="gg sans"/>
              </a:rPr>
              <a:t>Bořil</a:t>
            </a:r>
            <a:r>
              <a:rPr lang="en-US" sz="2400" b="0" i="0" dirty="0">
                <a:effectLst/>
                <a:latin typeface="gg sans"/>
              </a:rPr>
              <a:t>, and John HL Hansen. "Generative modeling of pseudo-whisper for robust whispered speech recognition." IEEE/ACM Transactions on Audio, Speech, and Language Processing 24, no. 10 (2016): 1705-1720</a:t>
            </a:r>
            <a:r>
              <a:rPr lang="en-US" sz="2400" b="0" i="0" dirty="0">
                <a:solidFill>
                  <a:srgbClr val="DBDEE1"/>
                </a:solidFill>
                <a:effectLst/>
                <a:latin typeface="gg sans"/>
              </a:rPr>
              <a:t>.</a:t>
            </a:r>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a:p>
            <a:endParaRPr lang="en-US" dirty="0"/>
          </a:p>
        </p:txBody>
      </p:sp>
    </p:spTree>
    <p:extLst>
      <p:ext uri="{BB962C8B-B14F-4D97-AF65-F5344CB8AC3E}">
        <p14:creationId xmlns:p14="http://schemas.microsoft.com/office/powerpoint/2010/main" val="4065125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D4779-2284-20E7-C559-D3850DC9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BBB42-31AA-9857-898E-AA33782799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180A184-E007-454E-334E-5923DFD3BB8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D173D8F-ED42-25D4-C79F-609ADB07B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89C4BBE3-FD8A-E72F-E787-61DFB78A258A}"/>
              </a:ext>
            </a:extLst>
          </p:cNvPr>
          <p:cNvSpPr txBox="1"/>
          <p:nvPr/>
        </p:nvSpPr>
        <p:spPr>
          <a:xfrm>
            <a:off x="367553" y="367553"/>
            <a:ext cx="10506635" cy="6032421"/>
          </a:xfrm>
          <a:prstGeom prst="rect">
            <a:avLst/>
          </a:prstGeom>
          <a:noFill/>
        </p:spPr>
        <p:txBody>
          <a:bodyPr wrap="square" rtlCol="0">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[4] S. </a:t>
            </a:r>
            <a:r>
              <a:rPr lang="en-US" sz="2400" b="0" i="0" dirty="0" err="1">
                <a:solidFill>
                  <a:srgbClr val="000000"/>
                </a:solidFill>
                <a:effectLst/>
                <a:latin typeface="Times New Roman" panose="02020603050405020304" pitchFamily="18" charset="0"/>
                <a:cs typeface="Times New Roman" panose="02020603050405020304" pitchFamily="18" charset="0"/>
              </a:rPr>
              <a:t>Furui</a:t>
            </a:r>
            <a:r>
              <a:rPr lang="en-US" sz="2400" b="0" i="0" dirty="0">
                <a:solidFill>
                  <a:srgbClr val="000000"/>
                </a:solidFill>
                <a:effectLst/>
                <a:latin typeface="Times New Roman" panose="02020603050405020304" pitchFamily="18" charset="0"/>
                <a:cs typeface="Times New Roman" panose="02020603050405020304" pitchFamily="18" charset="0"/>
              </a:rPr>
              <a:t>, T. Kikuchi, Y. </a:t>
            </a:r>
            <a:r>
              <a:rPr lang="en-US" sz="2400" b="0" i="0" dirty="0" err="1">
                <a:solidFill>
                  <a:srgbClr val="000000"/>
                </a:solidFill>
                <a:effectLst/>
                <a:latin typeface="Times New Roman" panose="02020603050405020304" pitchFamily="18" charset="0"/>
                <a:cs typeface="Times New Roman" panose="02020603050405020304" pitchFamily="18" charset="0"/>
              </a:rPr>
              <a:t>Shinnaka</a:t>
            </a:r>
            <a:r>
              <a:rPr lang="en-US" sz="2400" b="0" i="0" dirty="0">
                <a:solidFill>
                  <a:srgbClr val="000000"/>
                </a:solidFill>
                <a:effectLst/>
                <a:latin typeface="Times New Roman" panose="02020603050405020304" pitchFamily="18" charset="0"/>
                <a:cs typeface="Times New Roman" panose="02020603050405020304" pitchFamily="18" charset="0"/>
              </a:rPr>
              <a:t> and C. Hori, "Speech-to-text and speech-to-speech summarization of spontaneous speech," in IEEE Transactions on Speech and Audio Processing, vol. 12, no. 4, pp. 401-408, July 2004.</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[5] </a:t>
            </a:r>
            <a:r>
              <a:rPr lang="en-US" sz="2400" dirty="0">
                <a:latin typeface="Times New Roman" panose="02020603050405020304" pitchFamily="18" charset="0"/>
                <a:cs typeface="Times New Roman" panose="02020603050405020304" pitchFamily="18" charset="0"/>
              </a:rPr>
              <a:t>Taware, Gourangi, Reena Kharat, Pratik Dhende, Prathamesh Jondhalekar, and Rohit Agrawal. "AI-based Workout Assistant and Fitness guide." In 2022 6th International Conference On Computing, Communication, Control And Automation (ICCUBEA, pp. 1-4. IEEE, 2022.</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Useful Links</a:t>
            </a:r>
            <a:r>
              <a:rPr lang="en-US" sz="2400" dirty="0">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https://developers.google.com/mediapipe</a:t>
            </a:r>
            <a:endParaRPr lang="en-US" sz="20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https://huggingface.co/models</a:t>
            </a:r>
            <a:endParaRPr lang="en-US" sz="2000" dirty="0">
              <a:solidFill>
                <a:srgbClr val="0070C0"/>
              </a:solidFill>
              <a:latin typeface="Times New Roman" panose="02020603050405020304" pitchFamily="18" charset="0"/>
              <a:cs typeface="Times New Roman" panose="02020603050405020304" pitchFamily="18" charset="0"/>
            </a:endParaRPr>
          </a:p>
          <a:p>
            <a:r>
              <a:rPr lang="en-US" sz="2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hlinkClick r:id="rId5"/>
              </a:rPr>
              <a:t>https://docs.streamlit.io/</a:t>
            </a:r>
            <a:endParaRPr lang="en-US" sz="2000" dirty="0">
              <a:solidFill>
                <a:srgbClr val="0070C0"/>
              </a:solidFill>
              <a:latin typeface="Times New Roman" panose="02020603050405020304" pitchFamily="18" charset="0"/>
              <a:cs typeface="Times New Roman" panose="02020603050405020304" pitchFamily="18" charset="0"/>
            </a:endParaRPr>
          </a:p>
          <a:p>
            <a:endParaRPr lang="en-US" sz="2000" dirty="0">
              <a:solidFill>
                <a:srgbClr val="0070C0"/>
              </a:solidFill>
              <a:latin typeface="Times New Roman" panose="02020603050405020304" pitchFamily="18" charset="0"/>
              <a:cs typeface="Times New Roman" panose="02020603050405020304" pitchFamily="18" charset="0"/>
            </a:endParaRPr>
          </a:p>
          <a:p>
            <a:endParaRPr lang="en-US" sz="2000" dirty="0">
              <a:solidFill>
                <a:srgbClr val="002060"/>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042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E5038-02C8-6551-A4C3-3EDEB7876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D353DC-4B11-1B2D-224E-2F1DB4AAB23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AB8370-E678-37D3-8EA8-AC12EDA3A31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C9028B3-521F-9283-4C52-8839E67BA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1DC6D91-E83F-1A51-B5CE-CCDA57BFBF21}"/>
              </a:ext>
            </a:extLst>
          </p:cNvPr>
          <p:cNvSpPr txBox="1"/>
          <p:nvPr/>
        </p:nvSpPr>
        <p:spPr>
          <a:xfrm>
            <a:off x="633046" y="404446"/>
            <a:ext cx="10585938" cy="65582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b="1" dirty="0">
              <a:latin typeface="Times New Roman"/>
              <a:cs typeface="Times New Roman"/>
            </a:endParaRPr>
          </a:p>
          <a:p>
            <a:pPr algn="ctr"/>
            <a:r>
              <a:rPr lang="en-US" sz="4000" b="1" dirty="0">
                <a:latin typeface="Times New Roman"/>
                <a:cs typeface="Times New Roman"/>
              </a:rPr>
              <a:t>AI Based Gym Assistant</a:t>
            </a:r>
          </a:p>
          <a:p>
            <a:pPr algn="ctr"/>
            <a:endParaRPr lang="en-US" sz="4000" dirty="0">
              <a:latin typeface="Times New Roman"/>
              <a:ea typeface="Calibri"/>
              <a:cs typeface="Times New Roman"/>
            </a:endParaRPr>
          </a:p>
          <a:p>
            <a:pPr marL="12700" marR="5080" indent="723900">
              <a:lnSpc>
                <a:spcPts val="2800"/>
              </a:lnSpc>
              <a:spcBef>
                <a:spcPts val="260"/>
              </a:spcBef>
            </a:pPr>
            <a:r>
              <a:rPr lang="en-US" sz="2400" b="1" dirty="0">
                <a:latin typeface="Times New Roman"/>
                <a:ea typeface="Calibri"/>
                <a:cs typeface="Times New Roman"/>
              </a:rPr>
              <a:t>                           Computer Science &amp; Engineering</a:t>
            </a:r>
            <a:endParaRPr lang="en-US" sz="2400" dirty="0">
              <a:latin typeface="Times New Roman"/>
              <a:ea typeface="Calibri"/>
              <a:cs typeface="Times New Roman"/>
            </a:endParaRPr>
          </a:p>
          <a:p>
            <a:pPr marL="12700" marR="5080" indent="723900">
              <a:lnSpc>
                <a:spcPts val="2800"/>
              </a:lnSpc>
              <a:spcBef>
                <a:spcPts val="260"/>
              </a:spcBef>
            </a:pPr>
            <a:r>
              <a:rPr lang="en-US" sz="2400" b="1" dirty="0">
                <a:latin typeface="Times New Roman"/>
                <a:ea typeface="Calibri"/>
                <a:cs typeface="Times New Roman"/>
              </a:rPr>
              <a:t>                      Artificial Intelligence and Machine Learning</a:t>
            </a:r>
            <a:endParaRPr lang="en-US" sz="2400" dirty="0">
              <a:latin typeface="Times New Roman"/>
              <a:ea typeface="Calibri"/>
              <a:cs typeface="Times New Roman"/>
            </a:endParaRPr>
          </a:p>
          <a:p>
            <a:pPr algn="ctr">
              <a:lnSpc>
                <a:spcPts val="2725"/>
              </a:lnSpc>
            </a:pPr>
            <a:r>
              <a:rPr lang="en-US" sz="2400" dirty="0">
                <a:latin typeface="Times New Roman"/>
                <a:ea typeface="Calibri"/>
                <a:cs typeface="Times New Roman"/>
              </a:rPr>
              <a:t>By</a:t>
            </a:r>
          </a:p>
          <a:p>
            <a:pPr algn="ctr"/>
            <a:r>
              <a:rPr lang="en-US" sz="2400" dirty="0">
                <a:latin typeface="Times New Roman"/>
                <a:ea typeface="Calibri"/>
                <a:cs typeface="Times New Roman"/>
              </a:rPr>
              <a:t>Siddhesh Dige (21106017)</a:t>
            </a:r>
          </a:p>
          <a:p>
            <a:pPr marL="635" algn="ctr"/>
            <a:r>
              <a:rPr lang="en-US" sz="2400" dirty="0">
                <a:latin typeface="Times New Roman"/>
                <a:ea typeface="Calibri"/>
                <a:cs typeface="Times New Roman"/>
              </a:rPr>
              <a:t>Abhishek Bapat (21106008)</a:t>
            </a:r>
          </a:p>
          <a:p>
            <a:pPr marL="635" algn="ctr"/>
            <a:r>
              <a:rPr lang="en-US" sz="2400" dirty="0">
                <a:latin typeface="Times New Roman"/>
                <a:ea typeface="Calibri"/>
                <a:cs typeface="Times New Roman"/>
              </a:rPr>
              <a:t>Tanisha Chitnis (21106003)</a:t>
            </a:r>
          </a:p>
          <a:p>
            <a:pPr marL="4445" algn="ctr"/>
            <a:r>
              <a:rPr lang="en-US" sz="2400" dirty="0">
                <a:latin typeface="Times New Roman"/>
                <a:ea typeface="Calibri"/>
                <a:cs typeface="Times New Roman"/>
              </a:rPr>
              <a:t>Shlok Dalvi (21106012)</a:t>
            </a:r>
          </a:p>
          <a:p>
            <a:pPr marL="4445" algn="ctr"/>
            <a:endParaRPr lang="en-US" sz="2400" dirty="0">
              <a:latin typeface="Times New Roman"/>
              <a:ea typeface="Calibri"/>
              <a:cs typeface="Times New Roman"/>
            </a:endParaRPr>
          </a:p>
          <a:p>
            <a:pPr>
              <a:spcBef>
                <a:spcPts val="45"/>
              </a:spcBef>
            </a:pPr>
            <a:r>
              <a:rPr lang="en-US" sz="2400" dirty="0">
                <a:latin typeface="Times New Roman"/>
                <a:ea typeface="Calibri"/>
                <a:cs typeface="Times New Roman"/>
              </a:rPr>
              <a:t>                                                  Under the Guidance of</a:t>
            </a:r>
            <a:endParaRPr lang="en-US" sz="2600" dirty="0">
              <a:latin typeface="Times New Roman"/>
              <a:ea typeface="Calibri"/>
              <a:cs typeface="Times New Roman"/>
            </a:endParaRPr>
          </a:p>
          <a:p>
            <a:pPr>
              <a:spcBef>
                <a:spcPts val="45"/>
              </a:spcBef>
            </a:pPr>
            <a:r>
              <a:rPr lang="en-US" sz="2400" dirty="0">
                <a:latin typeface="Times New Roman"/>
                <a:ea typeface="Calibri"/>
                <a:cs typeface="Times New Roman"/>
              </a:rPr>
              <a:t>                                                   Prof. Taruna Sharma</a:t>
            </a:r>
            <a:endParaRPr lang="en-US" sz="2600" dirty="0">
              <a:latin typeface="Times New Roman"/>
              <a:ea typeface="Calibri"/>
              <a:cs typeface="Times New Roman"/>
            </a:endParaRPr>
          </a:p>
          <a:p>
            <a:pPr algn="ctr"/>
            <a:endParaRPr lang="en-US" sz="4000" dirty="0">
              <a:latin typeface="Times New Roman"/>
              <a:ea typeface="Calibri"/>
              <a:cs typeface="Times New Roman"/>
            </a:endParaRPr>
          </a:p>
          <a:p>
            <a:endParaRPr lang="en-US" dirty="0">
              <a:ea typeface="Calibri"/>
              <a:cs typeface="Calibri"/>
            </a:endParaRPr>
          </a:p>
        </p:txBody>
      </p:sp>
    </p:spTree>
    <p:extLst>
      <p:ext uri="{BB962C8B-B14F-4D97-AF65-F5344CB8AC3E}">
        <p14:creationId xmlns:p14="http://schemas.microsoft.com/office/powerpoint/2010/main" val="4053016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7A6D3-1C49-031A-F473-6FD80826B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C5407-5FC4-8B0F-4715-2D45F0D54FE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EAFE340-D273-EC4C-E59B-2E48B50BCF84}"/>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68C78F8-7A5D-72AA-97C7-A53B3EF07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3F4F8D45-FDB9-65AA-0A55-07A660678745}"/>
              </a:ext>
            </a:extLst>
          </p:cNvPr>
          <p:cNvSpPr txBox="1"/>
          <p:nvPr/>
        </p:nvSpPr>
        <p:spPr>
          <a:xfrm>
            <a:off x="546100" y="825500"/>
            <a:ext cx="11112500" cy="3785652"/>
          </a:xfrm>
          <a:prstGeom prst="rect">
            <a:avLst/>
          </a:prstGeom>
          <a:noFill/>
        </p:spPr>
        <p:txBody>
          <a:bodyPr wrap="square" lIns="91440" tIns="45720" rIns="91440" bIns="45720" rtlCol="0" anchor="t">
            <a:spAutoFit/>
          </a:bodyPr>
          <a:lstStyle/>
          <a:p>
            <a:r>
              <a:rPr lang="en-US" sz="4000" dirty="0">
                <a:cs typeface="Calibri"/>
              </a:rPr>
              <a:t>                                   </a:t>
            </a:r>
            <a:endParaRPr lang="en-US"/>
          </a:p>
          <a:p>
            <a:endParaRPr lang="en-US" sz="7200" dirty="0">
              <a:cs typeface="Calibri"/>
            </a:endParaRPr>
          </a:p>
          <a:p>
            <a:r>
              <a:rPr lang="en-US" sz="7200" dirty="0">
                <a:cs typeface="Calibri"/>
              </a:rPr>
              <a:t>              </a:t>
            </a:r>
            <a:r>
              <a:rPr lang="en-US" sz="8000" dirty="0">
                <a:cs typeface="Calibri"/>
              </a:rPr>
              <a:t>THANK YOU</a:t>
            </a:r>
          </a:p>
          <a:p>
            <a:endParaRPr lang="en-US" sz="2400" dirty="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91035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77F44-FD15-39B1-CC9C-149B63E93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AB916-93DB-CD5E-EAD8-69550CECD02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6DE445D-16F8-C475-FB82-56CB9DFEDD8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14177F4-2E8F-01FA-BA7E-656C11B6E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6B7F72A-BC51-D72F-43F1-C43A61DE090A}"/>
              </a:ext>
            </a:extLst>
          </p:cNvPr>
          <p:cNvSpPr txBox="1"/>
          <p:nvPr/>
        </p:nvSpPr>
        <p:spPr>
          <a:xfrm>
            <a:off x="492369" y="263768"/>
            <a:ext cx="11078307" cy="6276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Index</a:t>
            </a:r>
          </a:p>
          <a:p>
            <a:pPr marL="355600" indent="-342900">
              <a:spcBef>
                <a:spcPts val="1570"/>
              </a:spcBef>
              <a:buFont typeface="Arial" panose="020B0604020202020204" pitchFamily="34" charset="0"/>
              <a:buChar char="•"/>
            </a:pPr>
            <a:r>
              <a:rPr lang="en-US" sz="2400" dirty="0">
                <a:latin typeface="Times New Roman"/>
                <a:cs typeface="Times New Roman"/>
              </a:rPr>
              <a:t>Introduction</a:t>
            </a:r>
          </a:p>
          <a:p>
            <a:pPr marL="355600" indent="-342900">
              <a:spcBef>
                <a:spcPts val="1465"/>
              </a:spcBef>
              <a:buFont typeface="Arial MT,Sans-Serif"/>
              <a:buChar char="•"/>
            </a:pPr>
            <a:r>
              <a:rPr lang="en-US" sz="2400" dirty="0">
                <a:latin typeface="Times New Roman"/>
                <a:cs typeface="Times New Roman"/>
              </a:rPr>
              <a:t>Objectives</a:t>
            </a:r>
          </a:p>
          <a:p>
            <a:pPr marL="355600" indent="-342900">
              <a:spcBef>
                <a:spcPts val="1455"/>
              </a:spcBef>
              <a:buFont typeface="Arial MT,Sans-Serif"/>
              <a:buChar char="•"/>
            </a:pPr>
            <a:r>
              <a:rPr lang="en-US" sz="2400" dirty="0">
                <a:latin typeface="Times New Roman"/>
                <a:cs typeface="Times New Roman"/>
              </a:rPr>
              <a:t>Features</a:t>
            </a:r>
          </a:p>
          <a:p>
            <a:pPr marL="355600" indent="-342900">
              <a:spcBef>
                <a:spcPts val="1455"/>
              </a:spcBef>
              <a:buFont typeface="Arial MT,Sans-Serif"/>
              <a:buChar char="•"/>
            </a:pPr>
            <a:r>
              <a:rPr lang="en-US" sz="2400" dirty="0">
                <a:latin typeface="Times New Roman"/>
                <a:cs typeface="Times New Roman"/>
              </a:rPr>
              <a:t>Literature Survey</a:t>
            </a:r>
          </a:p>
          <a:p>
            <a:pPr marL="355600" indent="-342900">
              <a:spcBef>
                <a:spcPts val="1450"/>
              </a:spcBef>
              <a:buFont typeface="Arial MT,Sans-Serif"/>
              <a:buChar char="•"/>
            </a:pPr>
            <a:r>
              <a:rPr lang="en-US" sz="2400" dirty="0">
                <a:latin typeface="Times New Roman"/>
                <a:cs typeface="Times New Roman"/>
              </a:rPr>
              <a:t>Block Diagram</a:t>
            </a:r>
          </a:p>
          <a:p>
            <a:pPr marL="355600" indent="-342900">
              <a:spcBef>
                <a:spcPts val="1450"/>
              </a:spcBef>
              <a:buFont typeface="Arial MT,Sans-Serif"/>
              <a:buChar char="•"/>
            </a:pPr>
            <a:r>
              <a:rPr lang="en-US" sz="2400" dirty="0">
                <a:latin typeface="Times New Roman"/>
                <a:cs typeface="Times New Roman"/>
              </a:rPr>
              <a:t>Technology Stack</a:t>
            </a:r>
          </a:p>
          <a:p>
            <a:pPr marL="355600" indent="-342900">
              <a:spcBef>
                <a:spcPts val="1455"/>
              </a:spcBef>
              <a:buFont typeface="Arial MT,Sans-Serif"/>
              <a:buChar char="•"/>
            </a:pPr>
            <a:r>
              <a:rPr lang="en-US" sz="2400" dirty="0">
                <a:latin typeface="Times New Roman"/>
                <a:cs typeface="Times New Roman"/>
              </a:rPr>
              <a:t>Models</a:t>
            </a:r>
          </a:p>
          <a:p>
            <a:pPr marL="355600" indent="-342900">
              <a:spcBef>
                <a:spcPts val="1455"/>
              </a:spcBef>
              <a:buFont typeface="Arial MT,Sans-Serif"/>
              <a:buChar char="•"/>
            </a:pPr>
            <a:r>
              <a:rPr lang="en-US" sz="2400" dirty="0">
                <a:latin typeface="Times New Roman"/>
                <a:cs typeface="Times New Roman"/>
              </a:rPr>
              <a:t>Future Scope</a:t>
            </a:r>
          </a:p>
          <a:p>
            <a:pPr marL="355600" indent="-342900">
              <a:spcBef>
                <a:spcPts val="1455"/>
              </a:spcBef>
              <a:buFont typeface="Arial MT,Sans-Serif"/>
              <a:buChar char="•"/>
            </a:pPr>
            <a:r>
              <a:rPr lang="en-US" sz="2400" dirty="0">
                <a:latin typeface="Times New Roman"/>
                <a:cs typeface="Times New Roman"/>
              </a:rPr>
              <a:t>Conclusion</a:t>
            </a:r>
          </a:p>
          <a:p>
            <a:pPr marL="355600" indent="-342900">
              <a:spcBef>
                <a:spcPts val="1460"/>
              </a:spcBef>
              <a:buFont typeface="Arial MT,Sans-Serif"/>
              <a:buChar char="•"/>
            </a:pPr>
            <a:r>
              <a:rPr lang="en-US" sz="2400" dirty="0">
                <a:latin typeface="Times New Roman"/>
                <a:ea typeface="Calibri"/>
                <a:cs typeface="Times New Roman"/>
              </a:rPr>
              <a:t>References</a:t>
            </a:r>
            <a:endParaRPr lang="en-US" sz="2400" dirty="0">
              <a:ea typeface="Calibri"/>
              <a:cs typeface="Calibri"/>
            </a:endParaRPr>
          </a:p>
        </p:txBody>
      </p:sp>
    </p:spTree>
    <p:extLst>
      <p:ext uri="{BB962C8B-B14F-4D97-AF65-F5344CB8AC3E}">
        <p14:creationId xmlns:p14="http://schemas.microsoft.com/office/powerpoint/2010/main" val="3901568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69705-85FD-FC4F-6664-FA31B9AC2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1FEC3E-9D8D-7C16-E144-872C31C2ADB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06832C7-C64D-7DD0-CBD2-7CEE661DAD6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08E0FC52-3667-7DDD-5C3A-267B3577D1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D29FC3E-25D6-2E98-64B2-4F210DBF3926}"/>
              </a:ext>
            </a:extLst>
          </p:cNvPr>
          <p:cNvSpPr txBox="1"/>
          <p:nvPr/>
        </p:nvSpPr>
        <p:spPr>
          <a:xfrm>
            <a:off x="422031" y="298938"/>
            <a:ext cx="11218984" cy="627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dirty="0">
              <a:latin typeface="Times New Roman"/>
              <a:cs typeface="Times New Roman"/>
            </a:endParaRPr>
          </a:p>
          <a:p>
            <a:r>
              <a:rPr lang="en-US" sz="3600" b="1" dirty="0">
                <a:latin typeface="Times New Roman"/>
                <a:cs typeface="Times New Roman"/>
              </a:rPr>
              <a:t>Introduction</a:t>
            </a:r>
            <a:endParaRPr lang="en-US" sz="3600" dirty="0">
              <a:latin typeface="Times New Roman"/>
              <a:cs typeface="Times New Roman"/>
            </a:endParaRPr>
          </a:p>
          <a:p>
            <a:endParaRPr lang="en-US" sz="2400" b="1" dirty="0">
              <a:latin typeface="Times New Roman"/>
              <a:ea typeface="Calibri"/>
              <a:cs typeface="Times New Roman"/>
            </a:endParaRPr>
          </a:p>
          <a:p>
            <a:pPr marL="457200" indent="-457200" algn="just">
              <a:buFont typeface="Arial,Sans-Serif"/>
              <a:buChar char="•"/>
            </a:pPr>
            <a:r>
              <a:rPr lang="en-US" sz="2400" dirty="0">
                <a:latin typeface="Times New Roman"/>
                <a:ea typeface="Calibri"/>
                <a:cs typeface="Times New Roman"/>
              </a:rPr>
              <a:t>The main goal of the AI Gym Assistant project is to develop an AI-powered virtual fitness assistant. </a:t>
            </a:r>
          </a:p>
          <a:p>
            <a:pPr marL="457200" indent="-457200" algn="just">
              <a:buFont typeface="Arial,Sans-Serif"/>
              <a:buChar char="•"/>
            </a:pPr>
            <a:endParaRPr lang="en-US" sz="2400" dirty="0">
              <a:latin typeface="Times New Roman"/>
              <a:ea typeface="Calibri"/>
              <a:cs typeface="Times New Roman"/>
            </a:endParaRPr>
          </a:p>
          <a:p>
            <a:pPr marL="457200" indent="-457200" algn="just">
              <a:buFont typeface="Arial,Sans-Serif"/>
              <a:buChar char="•"/>
            </a:pPr>
            <a:r>
              <a:rPr lang="en-US" sz="2400" dirty="0">
                <a:latin typeface="Times New Roman"/>
                <a:ea typeface="Calibri"/>
                <a:cs typeface="Times New Roman"/>
              </a:rPr>
              <a:t>It enhances the gym-goers' workout experience and supports them in achieving their fitness goals.</a:t>
            </a:r>
          </a:p>
          <a:p>
            <a:pPr marL="457200" indent="-457200" algn="just">
              <a:buFont typeface="Arial,Sans-Serif"/>
              <a:buChar char="•"/>
            </a:pPr>
            <a:endParaRPr lang="en-US" sz="2400" dirty="0">
              <a:latin typeface="Times New Roman"/>
              <a:ea typeface="Calibri"/>
              <a:cs typeface="Times New Roman"/>
            </a:endParaRPr>
          </a:p>
          <a:p>
            <a:pPr marL="457200" indent="-457200" algn="just">
              <a:buFont typeface="Arial,Sans-Serif"/>
              <a:buChar char="•"/>
            </a:pPr>
            <a:r>
              <a:rPr lang="en-US" sz="2400" dirty="0">
                <a:latin typeface="Times New Roman"/>
                <a:ea typeface="Calibri"/>
                <a:cs typeface="Times New Roman"/>
              </a:rPr>
              <a:t>It also helps the gym-goer’s to improve their form during their workout.</a:t>
            </a:r>
          </a:p>
          <a:p>
            <a:pPr marL="457200" indent="-457200" algn="just">
              <a:buFont typeface="Arial,Sans-Serif"/>
              <a:buChar char="•"/>
            </a:pPr>
            <a:endParaRPr lang="en-US" sz="2400" dirty="0">
              <a:latin typeface="Times New Roman"/>
              <a:ea typeface="Calibri"/>
              <a:cs typeface="Times New Roman"/>
            </a:endParaRPr>
          </a:p>
          <a:p>
            <a:pPr marL="457200" indent="-457200" algn="just">
              <a:buFont typeface="Arial,Sans-Serif"/>
              <a:buChar char="•"/>
            </a:pPr>
            <a:r>
              <a:rPr lang="en-US" sz="2400" dirty="0">
                <a:latin typeface="Times New Roman"/>
                <a:ea typeface="Calibri"/>
                <a:cs typeface="Times New Roman"/>
              </a:rPr>
              <a:t>Ultimately, the AI Gym Assistant aims to be a valuable tool for common people, empowering them on their journey towards a healthier and fitter lifestyle.</a:t>
            </a:r>
          </a:p>
          <a:p>
            <a:pPr algn="l"/>
            <a:endParaRPr lang="en-US" sz="4800" b="1" dirty="0">
              <a:latin typeface="Times New Roman"/>
              <a:ea typeface="Calibri"/>
              <a:cs typeface="Times New Roman"/>
            </a:endParaRPr>
          </a:p>
          <a:p>
            <a:endParaRPr lang="en-US" dirty="0">
              <a:ea typeface="Calibri"/>
              <a:cs typeface="Calibri"/>
            </a:endParaRPr>
          </a:p>
        </p:txBody>
      </p:sp>
    </p:spTree>
    <p:extLst>
      <p:ext uri="{BB962C8B-B14F-4D97-AF65-F5344CB8AC3E}">
        <p14:creationId xmlns:p14="http://schemas.microsoft.com/office/powerpoint/2010/main" val="174440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8A037-1830-4FD6-8BCF-4FD450231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8DF4D-6FF3-0CA1-DD87-6DE379C10B1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0FC22E3-A9C7-0EE0-5CC8-7C8387B8AD8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4D98B43-6548-685C-6AE2-445D61BAC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B33F14FD-B2A5-F606-789C-75E3DAE1A02F}"/>
              </a:ext>
            </a:extLst>
          </p:cNvPr>
          <p:cNvSpPr txBox="1"/>
          <p:nvPr/>
        </p:nvSpPr>
        <p:spPr>
          <a:xfrm>
            <a:off x="386861" y="193430"/>
            <a:ext cx="11324492" cy="52501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600" b="1" dirty="0">
              <a:latin typeface="Times New Roman"/>
              <a:cs typeface="Times New Roman"/>
            </a:endParaRPr>
          </a:p>
          <a:p>
            <a:r>
              <a:rPr lang="en-US" sz="3600" b="1" dirty="0">
                <a:latin typeface="Times New Roman"/>
                <a:cs typeface="Times New Roman"/>
              </a:rPr>
              <a:t>Objectives</a:t>
            </a:r>
          </a:p>
          <a:p>
            <a:endParaRPr lang="en-US" sz="3600" dirty="0">
              <a:latin typeface="Times New Roman"/>
              <a:cs typeface="Times New Roman"/>
            </a:endParaRPr>
          </a:p>
          <a:p>
            <a:pPr marL="558800" indent="-342900">
              <a:lnSpc>
                <a:spcPct val="150000"/>
              </a:lnSpc>
              <a:spcBef>
                <a:spcPts val="695"/>
              </a:spcBef>
              <a:buFont typeface="Arial" panose="020B0604020202020204" pitchFamily="34" charset="0"/>
              <a:buChar char="•"/>
            </a:pPr>
            <a:r>
              <a:rPr lang="en-US" sz="2400" dirty="0">
                <a:latin typeface="Times New Roman"/>
                <a:ea typeface="Calibri"/>
                <a:cs typeface="Times New Roman"/>
              </a:rPr>
              <a:t> Helps to track reps and sets accurately and consistently.</a:t>
            </a:r>
          </a:p>
          <a:p>
            <a:pPr marL="673100" indent="-457200">
              <a:lnSpc>
                <a:spcPct val="150000"/>
              </a:lnSpc>
              <a:spcBef>
                <a:spcPts val="695"/>
              </a:spcBef>
              <a:buFont typeface="Arial MT,Sans-Serif"/>
              <a:buChar char="•"/>
            </a:pPr>
            <a:r>
              <a:rPr lang="en-US" sz="2400" dirty="0">
                <a:latin typeface="Times New Roman"/>
                <a:ea typeface="Calibri"/>
                <a:cs typeface="Times New Roman"/>
              </a:rPr>
              <a:t>Easy to use with voice assistant.</a:t>
            </a:r>
          </a:p>
          <a:p>
            <a:pPr marL="673100" indent="-457200">
              <a:lnSpc>
                <a:spcPct val="150000"/>
              </a:lnSpc>
              <a:spcBef>
                <a:spcPts val="695"/>
              </a:spcBef>
              <a:buFont typeface="Arial MT,Sans-Serif"/>
              <a:buChar char="•"/>
            </a:pPr>
            <a:r>
              <a:rPr lang="en-US" sz="2400" dirty="0">
                <a:latin typeface="Times New Roman"/>
                <a:ea typeface="Calibri"/>
                <a:cs typeface="Times New Roman"/>
              </a:rPr>
              <a:t>Aims to provide form detection and correction.</a:t>
            </a:r>
          </a:p>
          <a:p>
            <a:pPr marL="673100" indent="-457200">
              <a:lnSpc>
                <a:spcPct val="150000"/>
              </a:lnSpc>
              <a:spcBef>
                <a:spcPts val="695"/>
              </a:spcBef>
              <a:buFont typeface="Arial MT,Sans-Serif"/>
              <a:buChar char="•"/>
            </a:pPr>
            <a:r>
              <a:rPr lang="en-US" sz="2400" dirty="0">
                <a:latin typeface="Times New Roman"/>
                <a:ea typeface="Calibri"/>
                <a:cs typeface="Times New Roman"/>
              </a:rPr>
              <a:t>To Enhance user’s experience by  exercise report.</a:t>
            </a:r>
          </a:p>
          <a:p>
            <a:pPr marL="673100" indent="-457200">
              <a:lnSpc>
                <a:spcPct val="150000"/>
              </a:lnSpc>
              <a:spcBef>
                <a:spcPts val="695"/>
              </a:spcBef>
              <a:buFont typeface="Arial MT,Sans-Serif"/>
              <a:buChar char="•"/>
            </a:pPr>
            <a:r>
              <a:rPr lang="en-US" sz="2400" dirty="0">
                <a:latin typeface="Times New Roman"/>
                <a:ea typeface="Calibri"/>
                <a:cs typeface="Times New Roman"/>
              </a:rPr>
              <a:t>Easy to use and affordable.</a:t>
            </a:r>
            <a:endParaRPr lang="en-US" sz="2400"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50693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9DE95-7CDC-92F6-5468-9D7E71D4D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C936A4-F1A2-DDFB-D496-F6FA9028724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B7DCD61-83DA-7499-6866-808FBC6717B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C3F3E9C-404C-DE35-0F06-252483976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B653F4C-3947-4E16-0000-42B6C470A31B}"/>
              </a:ext>
            </a:extLst>
          </p:cNvPr>
          <p:cNvSpPr txBox="1"/>
          <p:nvPr/>
        </p:nvSpPr>
        <p:spPr>
          <a:xfrm>
            <a:off x="211015" y="158261"/>
            <a:ext cx="11535507" cy="714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latin typeface="Times New Roman"/>
                <a:cs typeface="Times New Roman"/>
              </a:rPr>
              <a:t>  </a:t>
            </a:r>
          </a:p>
          <a:p>
            <a:pPr algn="l"/>
            <a:r>
              <a:rPr lang="en-US" sz="3600" b="1" dirty="0">
                <a:latin typeface="Times New Roman"/>
                <a:cs typeface="Times New Roman"/>
              </a:rPr>
              <a:t>  Features</a:t>
            </a:r>
          </a:p>
          <a:p>
            <a:pPr marL="228600" algn="just"/>
            <a:endParaRPr lang="en-US" sz="2600" b="1" dirty="0">
              <a:latin typeface="Times New Roman"/>
              <a:cs typeface="Times New Roman"/>
            </a:endParaRPr>
          </a:p>
          <a:p>
            <a:pPr marL="571500" indent="-342900" algn="just">
              <a:buFont typeface="Arial,Sans-Serif"/>
              <a:buChar char="•"/>
            </a:pPr>
            <a:r>
              <a:rPr lang="en-US" sz="2400" dirty="0">
                <a:latin typeface="Times New Roman"/>
                <a:cs typeface="Times New Roman"/>
              </a:rPr>
              <a:t>Progress Tracking: The assistant keeps track of users' workout progress reps and sets.</a:t>
            </a:r>
          </a:p>
          <a:p>
            <a:pPr marL="571500" indent="-342900" algn="just">
              <a:buFont typeface="Arial,Sans-Serif"/>
              <a:buChar char="•"/>
            </a:pPr>
            <a:endParaRPr lang="en-US" sz="2400" dirty="0">
              <a:latin typeface="Times New Roman"/>
              <a:cs typeface="Times New Roman"/>
            </a:endParaRPr>
          </a:p>
          <a:p>
            <a:pPr marL="571500" indent="-342900" algn="just">
              <a:buFont typeface="Arial,Sans-Serif"/>
              <a:buChar char="•"/>
            </a:pPr>
            <a:r>
              <a:rPr lang="en-US" sz="2400" dirty="0">
                <a:latin typeface="Times New Roman"/>
                <a:cs typeface="Times New Roman"/>
              </a:rPr>
              <a:t>Form Detection: The AI gym assistant detects the exercise form-bicep, squat, deadlift etc.</a:t>
            </a:r>
          </a:p>
          <a:p>
            <a:pPr marL="228600" algn="just"/>
            <a:endParaRPr lang="en-US" sz="2400" dirty="0">
              <a:latin typeface="Times New Roman"/>
              <a:cs typeface="Times New Roman"/>
            </a:endParaRPr>
          </a:p>
          <a:p>
            <a:pPr marL="571500" indent="-342900" algn="just">
              <a:buFont typeface="Arial,Sans-Serif"/>
              <a:buChar char="•"/>
            </a:pPr>
            <a:r>
              <a:rPr lang="en-US" sz="2400" dirty="0">
                <a:latin typeface="Times New Roman"/>
                <a:cs typeface="Times New Roman"/>
              </a:rPr>
              <a:t>Form Correction: The AI gym assistant detects the wrong exercise form-bicep, squat , deadlift etc.</a:t>
            </a:r>
          </a:p>
          <a:p>
            <a:pPr marL="571500" indent="-342900" algn="just">
              <a:buFont typeface="Arial,Sans-Serif"/>
              <a:buChar char="•"/>
            </a:pPr>
            <a:endParaRPr lang="en-US" sz="2400" dirty="0">
              <a:latin typeface="Times New Roman"/>
              <a:cs typeface="Times New Roman"/>
            </a:endParaRPr>
          </a:p>
          <a:p>
            <a:pPr marL="571500" indent="-342900" algn="just">
              <a:buFont typeface="Arial,Sans-Serif"/>
              <a:buChar char="•"/>
            </a:pPr>
            <a:r>
              <a:rPr lang="en-US" sz="2400" dirty="0">
                <a:latin typeface="Times New Roman"/>
                <a:cs typeface="Times New Roman"/>
              </a:rPr>
              <a:t>User - friendly UI: The AI Gym Assistant is accessible through a user-friendly UI.</a:t>
            </a:r>
          </a:p>
          <a:p>
            <a:pPr marL="571500" indent="-342900" algn="just">
              <a:buFont typeface="Arial,Sans-Serif"/>
              <a:buChar char="•"/>
            </a:pPr>
            <a:endParaRPr lang="en-US" sz="2400" dirty="0">
              <a:latin typeface="Times New Roman"/>
              <a:cs typeface="Times New Roman"/>
            </a:endParaRPr>
          </a:p>
          <a:p>
            <a:pPr marL="571500" indent="-342900" algn="just">
              <a:buFont typeface="Arial,Sans-Serif"/>
              <a:buChar char="•"/>
            </a:pPr>
            <a:r>
              <a:rPr lang="en-US" sz="2400" dirty="0">
                <a:latin typeface="Times New Roman"/>
                <a:cs typeface="Times New Roman"/>
              </a:rPr>
              <a:t>AI Voice Assistant: Voice assistant enables the user to access the UI.</a:t>
            </a:r>
          </a:p>
          <a:p>
            <a:pPr marL="571500" indent="-342900" algn="just">
              <a:buFont typeface="Arial,Sans-Serif"/>
              <a:buChar char="•"/>
            </a:pPr>
            <a:endParaRPr lang="en-US" sz="2400" dirty="0">
              <a:latin typeface="Times New Roman"/>
              <a:cs typeface="Times New Roman"/>
            </a:endParaRPr>
          </a:p>
          <a:p>
            <a:pPr marL="571500" indent="-342900" algn="just">
              <a:buFont typeface="Arial,Sans-Serif"/>
              <a:buChar char="•"/>
            </a:pPr>
            <a:r>
              <a:rPr lang="en-US" sz="2400" dirty="0">
                <a:latin typeface="Times New Roman"/>
                <a:cs typeface="Times New Roman"/>
              </a:rPr>
              <a:t>Report Generator: A report will be generated at the end of users workout.</a:t>
            </a:r>
          </a:p>
          <a:p>
            <a:endParaRPr lang="en-US" sz="4800" b="1" dirty="0">
              <a:latin typeface="Times New Roman"/>
              <a:cs typeface="Times New Roman"/>
            </a:endParaRPr>
          </a:p>
        </p:txBody>
      </p:sp>
    </p:spTree>
    <p:extLst>
      <p:ext uri="{BB962C8B-B14F-4D97-AF65-F5344CB8AC3E}">
        <p14:creationId xmlns:p14="http://schemas.microsoft.com/office/powerpoint/2010/main" val="98562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69C8D-2B6F-D00C-9AC5-9E7787F5B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48797-6A41-F1C2-D831-BDFB5C74171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8F1FEBC-3663-D40B-8F50-3EC0A4BE9C4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1984377-B198-5724-CA22-923B5B8E7F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29730F1-CC59-9C6C-675B-47BE4DC9CD47}"/>
              </a:ext>
            </a:extLst>
          </p:cNvPr>
          <p:cNvSpPr txBox="1"/>
          <p:nvPr/>
        </p:nvSpPr>
        <p:spPr>
          <a:xfrm>
            <a:off x="-1399874" y="390654"/>
            <a:ext cx="78603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Times New Roman"/>
                <a:cs typeface="Times New Roman"/>
              </a:rPr>
              <a:t>  Literature Survey</a:t>
            </a:r>
            <a:endParaRPr lang="en-US" sz="3600" dirty="0">
              <a:latin typeface="Times New Roman"/>
              <a:cs typeface="Times New Roman"/>
            </a:endParaRPr>
          </a:p>
          <a:p>
            <a:pPr algn="l"/>
            <a:endParaRPr lang="en-US" dirty="0">
              <a:ea typeface="Calibri"/>
              <a:cs typeface="Calibri"/>
            </a:endParaRPr>
          </a:p>
        </p:txBody>
      </p:sp>
      <p:graphicFrame>
        <p:nvGraphicFramePr>
          <p:cNvPr id="6" name="Table 5">
            <a:extLst>
              <a:ext uri="{FF2B5EF4-FFF2-40B4-BE49-F238E27FC236}">
                <a16:creationId xmlns:a16="http://schemas.microsoft.com/office/drawing/2014/main" id="{934A7B59-E28C-B42A-9F08-98ACD23C70A8}"/>
              </a:ext>
            </a:extLst>
          </p:cNvPr>
          <p:cNvGraphicFramePr>
            <a:graphicFrameLocks noGrp="1"/>
          </p:cNvGraphicFramePr>
          <p:nvPr>
            <p:extLst>
              <p:ext uri="{D42A27DB-BD31-4B8C-83A1-F6EECF244321}">
                <p14:modId xmlns:p14="http://schemas.microsoft.com/office/powerpoint/2010/main" val="3388834407"/>
              </p:ext>
            </p:extLst>
          </p:nvPr>
        </p:nvGraphicFramePr>
        <p:xfrm>
          <a:off x="888999" y="1316038"/>
          <a:ext cx="10414001" cy="4572000"/>
        </p:xfrm>
        <a:graphic>
          <a:graphicData uri="http://schemas.openxmlformats.org/drawingml/2006/table">
            <a:tbl>
              <a:tblPr firstRow="1" bandRow="1">
                <a:tableStyleId>{5C22544A-7EE6-4342-B048-85BDC9FD1C3A}</a:tableStyleId>
              </a:tblPr>
              <a:tblGrid>
                <a:gridCol w="1092201">
                  <a:extLst>
                    <a:ext uri="{9D8B030D-6E8A-4147-A177-3AD203B41FA5}">
                      <a16:colId xmlns:a16="http://schemas.microsoft.com/office/drawing/2014/main" val="2908099919"/>
                    </a:ext>
                  </a:extLst>
                </a:gridCol>
                <a:gridCol w="3912482">
                  <a:extLst>
                    <a:ext uri="{9D8B030D-6E8A-4147-A177-3AD203B41FA5}">
                      <a16:colId xmlns:a16="http://schemas.microsoft.com/office/drawing/2014/main" val="869312326"/>
                    </a:ext>
                  </a:extLst>
                </a:gridCol>
                <a:gridCol w="2719366">
                  <a:extLst>
                    <a:ext uri="{9D8B030D-6E8A-4147-A177-3AD203B41FA5}">
                      <a16:colId xmlns:a16="http://schemas.microsoft.com/office/drawing/2014/main" val="1422021126"/>
                    </a:ext>
                  </a:extLst>
                </a:gridCol>
                <a:gridCol w="2689952">
                  <a:extLst>
                    <a:ext uri="{9D8B030D-6E8A-4147-A177-3AD203B41FA5}">
                      <a16:colId xmlns:a16="http://schemas.microsoft.com/office/drawing/2014/main" val="3421232237"/>
                    </a:ext>
                  </a:extLst>
                </a:gridCol>
              </a:tblGrid>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Description</a:t>
                      </a:r>
                    </a:p>
                    <a:p>
                      <a:endParaRPr lang="en-US" dirty="0"/>
                    </a:p>
                  </a:txBody>
                  <a:tcPr/>
                </a:tc>
                <a:extLst>
                  <a:ext uri="{0D108BD9-81ED-4DB2-BD59-A6C34878D82A}">
                    <a16:rowId xmlns:a16="http://schemas.microsoft.com/office/drawing/2014/main" val="3783127205"/>
                  </a:ext>
                </a:extLst>
              </a:tr>
              <a:tr h="327660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effectLst/>
                          <a:latin typeface="+mn-lt"/>
                          <a:ea typeface="+mn-ea"/>
                          <a:cs typeface="+mn-cs"/>
                        </a:rPr>
                        <a:t>Learning OpenCV--- Computer Vision with the OpenCV Library</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solidFill>
                            <a:schemeClr val="dk1"/>
                          </a:solidFill>
                          <a:effectLst/>
                          <a:latin typeface="+mn-lt"/>
                          <a:ea typeface="+mn-ea"/>
                          <a:cs typeface="+mn-cs"/>
                        </a:rPr>
                        <a:t>Bradski</a:t>
                      </a:r>
                      <a:r>
                        <a:rPr lang="en-US" sz="1800" dirty="0">
                          <a:solidFill>
                            <a:schemeClr val="dk1"/>
                          </a:solidFill>
                          <a:effectLst/>
                          <a:latin typeface="+mn-lt"/>
                          <a:ea typeface="+mn-ea"/>
                          <a:cs typeface="+mn-cs"/>
                        </a:rPr>
                        <a:t>, G.R. et al.</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effectLst/>
                          <a:latin typeface="+mn-lt"/>
                          <a:ea typeface="+mn-ea"/>
                          <a:cs typeface="+mn-cs"/>
                        </a:rPr>
                        <a:t>The textbook explains how to install OpenCV and gets you started with simple examples with single images and then onto video, and working with the all important graphical user interface (GUI). The textbook addresses the education market by providing an extensive set of exercises at the end of each chapter.</a:t>
                      </a:r>
                      <a:endParaRPr lang="en-US" dirty="0"/>
                    </a:p>
                    <a:p>
                      <a:endParaRPr lang="en-US" dirty="0"/>
                    </a:p>
                  </a:txBody>
                  <a:tcPr/>
                </a:tc>
                <a:extLst>
                  <a:ext uri="{0D108BD9-81ED-4DB2-BD59-A6C34878D82A}">
                    <a16:rowId xmlns:a16="http://schemas.microsoft.com/office/drawing/2014/main" val="2262071472"/>
                  </a:ext>
                </a:extLst>
              </a:tr>
            </a:tbl>
          </a:graphicData>
        </a:graphic>
      </p:graphicFrame>
    </p:spTree>
    <p:extLst>
      <p:ext uri="{BB962C8B-B14F-4D97-AF65-F5344CB8AC3E}">
        <p14:creationId xmlns:p14="http://schemas.microsoft.com/office/powerpoint/2010/main" val="1597272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E781C-F4E4-EA9D-BCAF-CE9231ADC6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EB402-DB67-D5D1-107D-251438C345C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A7DC120-3BF4-972A-D787-1EF086EFA82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19532AE-6FE6-54FD-59D6-2F484C9F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4" name="Table 3">
            <a:extLst>
              <a:ext uri="{FF2B5EF4-FFF2-40B4-BE49-F238E27FC236}">
                <a16:creationId xmlns:a16="http://schemas.microsoft.com/office/drawing/2014/main" id="{FFA675F9-D83B-01A7-C6FC-BAF8B7CC137C}"/>
              </a:ext>
            </a:extLst>
          </p:cNvPr>
          <p:cNvGraphicFramePr>
            <a:graphicFrameLocks noGrp="1"/>
          </p:cNvGraphicFramePr>
          <p:nvPr>
            <p:extLst>
              <p:ext uri="{D42A27DB-BD31-4B8C-83A1-F6EECF244321}">
                <p14:modId xmlns:p14="http://schemas.microsoft.com/office/powerpoint/2010/main" val="871821988"/>
              </p:ext>
            </p:extLst>
          </p:nvPr>
        </p:nvGraphicFramePr>
        <p:xfrm>
          <a:off x="660400" y="719666"/>
          <a:ext cx="10515600" cy="5015971"/>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256538734"/>
                    </a:ext>
                  </a:extLst>
                </a:gridCol>
                <a:gridCol w="2628900">
                  <a:extLst>
                    <a:ext uri="{9D8B030D-6E8A-4147-A177-3AD203B41FA5}">
                      <a16:colId xmlns:a16="http://schemas.microsoft.com/office/drawing/2014/main" val="3997240695"/>
                    </a:ext>
                  </a:extLst>
                </a:gridCol>
                <a:gridCol w="2628900">
                  <a:extLst>
                    <a:ext uri="{9D8B030D-6E8A-4147-A177-3AD203B41FA5}">
                      <a16:colId xmlns:a16="http://schemas.microsoft.com/office/drawing/2014/main" val="4260547841"/>
                    </a:ext>
                  </a:extLst>
                </a:gridCol>
                <a:gridCol w="2628900">
                  <a:extLst>
                    <a:ext uri="{9D8B030D-6E8A-4147-A177-3AD203B41FA5}">
                      <a16:colId xmlns:a16="http://schemas.microsoft.com/office/drawing/2014/main" val="2308856440"/>
                    </a:ext>
                  </a:extLst>
                </a:gridCol>
              </a:tblGrid>
              <a:tr h="6815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r>
                        <a:rPr lang="en-US" dirty="0"/>
                        <a:t>Description</a:t>
                      </a:r>
                    </a:p>
                  </a:txBody>
                  <a:tcPr/>
                </a:tc>
                <a:extLst>
                  <a:ext uri="{0D108BD9-81ED-4DB2-BD59-A6C34878D82A}">
                    <a16:rowId xmlns:a16="http://schemas.microsoft.com/office/drawing/2014/main" val="3172199761"/>
                  </a:ext>
                </a:extLst>
              </a:tr>
              <a:tr h="4334462">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effectLst/>
                          <a:latin typeface="+mn-lt"/>
                          <a:ea typeface="+mn-ea"/>
                          <a:cs typeface="+mn-cs"/>
                        </a:rPr>
                        <a:t>Pose Estimation from corresponding point data </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effectLst/>
                          <a:latin typeface="+mn-lt"/>
                          <a:ea typeface="+mn-ea"/>
                          <a:cs typeface="+mn-cs"/>
                        </a:rPr>
                        <a:t>R.M. </a:t>
                      </a:r>
                      <a:r>
                        <a:rPr lang="en-US" sz="1800" dirty="0" err="1">
                          <a:solidFill>
                            <a:schemeClr val="dk1"/>
                          </a:solidFill>
                          <a:effectLst/>
                          <a:latin typeface="+mn-lt"/>
                          <a:ea typeface="+mn-ea"/>
                          <a:cs typeface="+mn-cs"/>
                        </a:rPr>
                        <a:t>Haralick</a:t>
                      </a:r>
                      <a:r>
                        <a:rPr lang="en-US" sz="1800" dirty="0">
                          <a:solidFill>
                            <a:schemeClr val="dk1"/>
                          </a:solidFill>
                          <a:effectLst/>
                          <a:latin typeface="+mn-lt"/>
                          <a:ea typeface="+mn-ea"/>
                          <a:cs typeface="+mn-cs"/>
                        </a:rPr>
                        <a:t>; H. Joo; C. Lee; X. Zhuang; V.G. Vaidya; M.B. Kim</a:t>
                      </a:r>
                      <a:endParaRPr lang="en-US"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dk1"/>
                          </a:solidFill>
                          <a:effectLst/>
                          <a:latin typeface="+mn-lt"/>
                          <a:ea typeface="+mn-ea"/>
                          <a:cs typeface="+mn-cs"/>
                        </a:rPr>
                        <a:t>Solutions for four different pose estimation problems are presented. Closed-form least-squares solutions are given to the over constrained 2D-2D and 3D-3D pose estimation problems. A globally convergent iterative technique is given for the 2D-perspective-projection-3D pose estimation problem.</a:t>
                      </a:r>
                      <a:endParaRPr lang="en-US" dirty="0"/>
                    </a:p>
                    <a:p>
                      <a:endParaRPr lang="en-US" dirty="0"/>
                    </a:p>
                  </a:txBody>
                  <a:tcPr/>
                </a:tc>
                <a:extLst>
                  <a:ext uri="{0D108BD9-81ED-4DB2-BD59-A6C34878D82A}">
                    <a16:rowId xmlns:a16="http://schemas.microsoft.com/office/drawing/2014/main" val="3553530158"/>
                  </a:ext>
                </a:extLst>
              </a:tr>
            </a:tbl>
          </a:graphicData>
        </a:graphic>
      </p:graphicFrame>
    </p:spTree>
    <p:extLst>
      <p:ext uri="{BB962C8B-B14F-4D97-AF65-F5344CB8AC3E}">
        <p14:creationId xmlns:p14="http://schemas.microsoft.com/office/powerpoint/2010/main" val="6267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6830F-EDFA-CED0-2D62-6F34796E4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7C1C1-58D5-3AD3-A01F-79162569C73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73F9FA9-8E67-DD05-4E57-D828AD1E746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0D21A52-4A61-C8B7-FB98-153110B004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4" name="Table 3">
            <a:extLst>
              <a:ext uri="{FF2B5EF4-FFF2-40B4-BE49-F238E27FC236}">
                <a16:creationId xmlns:a16="http://schemas.microsoft.com/office/drawing/2014/main" id="{D8C36ECF-5723-393C-2DA5-A86851EA5FCC}"/>
              </a:ext>
            </a:extLst>
          </p:cNvPr>
          <p:cNvGraphicFramePr>
            <a:graphicFrameLocks noGrp="1"/>
          </p:cNvGraphicFramePr>
          <p:nvPr>
            <p:extLst>
              <p:ext uri="{D42A27DB-BD31-4B8C-83A1-F6EECF244321}">
                <p14:modId xmlns:p14="http://schemas.microsoft.com/office/powerpoint/2010/main" val="3450807342"/>
              </p:ext>
            </p:extLst>
          </p:nvPr>
        </p:nvGraphicFramePr>
        <p:xfrm>
          <a:off x="571500" y="739140"/>
          <a:ext cx="10947400" cy="5120640"/>
        </p:xfrm>
        <a:graphic>
          <a:graphicData uri="http://schemas.openxmlformats.org/drawingml/2006/table">
            <a:tbl>
              <a:tblPr firstRow="1" bandRow="1">
                <a:tableStyleId>{5C22544A-7EE6-4342-B048-85BDC9FD1C3A}</a:tableStyleId>
              </a:tblPr>
              <a:tblGrid>
                <a:gridCol w="2736850">
                  <a:extLst>
                    <a:ext uri="{9D8B030D-6E8A-4147-A177-3AD203B41FA5}">
                      <a16:colId xmlns:a16="http://schemas.microsoft.com/office/drawing/2014/main" val="545883044"/>
                    </a:ext>
                  </a:extLst>
                </a:gridCol>
                <a:gridCol w="2736850">
                  <a:extLst>
                    <a:ext uri="{9D8B030D-6E8A-4147-A177-3AD203B41FA5}">
                      <a16:colId xmlns:a16="http://schemas.microsoft.com/office/drawing/2014/main" val="3249643979"/>
                    </a:ext>
                  </a:extLst>
                </a:gridCol>
                <a:gridCol w="2736850">
                  <a:extLst>
                    <a:ext uri="{9D8B030D-6E8A-4147-A177-3AD203B41FA5}">
                      <a16:colId xmlns:a16="http://schemas.microsoft.com/office/drawing/2014/main" val="2258960078"/>
                    </a:ext>
                  </a:extLst>
                </a:gridCol>
                <a:gridCol w="2736850">
                  <a:extLst>
                    <a:ext uri="{9D8B030D-6E8A-4147-A177-3AD203B41FA5}">
                      <a16:colId xmlns:a16="http://schemas.microsoft.com/office/drawing/2014/main" val="2162732396"/>
                    </a:ext>
                  </a:extLst>
                </a:gridCol>
              </a:tblGrid>
              <a:tr h="201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Sr. No</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 Name</a:t>
                      </a:r>
                    </a:p>
                    <a:p>
                      <a:endParaRPr lang="en-US" dirty="0"/>
                    </a:p>
                  </a:txBody>
                  <a:tcPr/>
                </a:tc>
                <a:tc>
                  <a:txBody>
                    <a:bodyPr/>
                    <a:lstStyle/>
                    <a:p>
                      <a:r>
                        <a:rPr lang="en-US" dirty="0"/>
                        <a:t>Description</a:t>
                      </a:r>
                    </a:p>
                  </a:txBody>
                  <a:tcPr/>
                </a:tc>
                <a:extLst>
                  <a:ext uri="{0D108BD9-81ED-4DB2-BD59-A6C34878D82A}">
                    <a16:rowId xmlns:a16="http://schemas.microsoft.com/office/drawing/2014/main" val="1886784641"/>
                  </a:ext>
                </a:extLst>
              </a:tr>
              <a:tr h="370840">
                <a:tc>
                  <a:txBody>
                    <a:bodyPr/>
                    <a:lstStyle/>
                    <a:p>
                      <a:r>
                        <a:rPr lang="en-US" dirty="0"/>
                        <a:t>3.</a:t>
                      </a:r>
                    </a:p>
                  </a:txBody>
                  <a:tcPr/>
                </a:tc>
                <a:tc>
                  <a:txBody>
                    <a:bodyPr/>
                    <a:lstStyle/>
                    <a:p>
                      <a:pPr marL="0" marR="0" lvl="0" indent="0" algn="l">
                        <a:lnSpc>
                          <a:spcPct val="100000"/>
                        </a:lnSpc>
                        <a:spcBef>
                          <a:spcPts val="0"/>
                        </a:spcBef>
                        <a:spcAft>
                          <a:spcPts val="0"/>
                        </a:spcAft>
                        <a:buNone/>
                      </a:pPr>
                      <a:r>
                        <a:rPr lang="en-US" sz="1800" b="0" i="0" u="none" strike="noStrike" noProof="0" dirty="0">
                          <a:solidFill>
                            <a:schemeClr val="dk1"/>
                          </a:solidFill>
                          <a:effectLst/>
                        </a:rPr>
                        <a:t>Generative Modeling of Pseudo-Whisper for Robust Whispered Speech Recognition</a:t>
                      </a:r>
                      <a:endParaRPr lang="en-US" dirty="0"/>
                    </a:p>
                    <a:p>
                      <a:endParaRPr lang="en-US" dirty="0"/>
                    </a:p>
                  </a:txBody>
                  <a:tcPr/>
                </a:tc>
                <a:tc>
                  <a:txBody>
                    <a:bodyPr/>
                    <a:lstStyle/>
                    <a:p>
                      <a:pPr marL="0" marR="0" lvl="0" indent="0" algn="l">
                        <a:lnSpc>
                          <a:spcPct val="100000"/>
                        </a:lnSpc>
                        <a:spcBef>
                          <a:spcPts val="0"/>
                        </a:spcBef>
                        <a:spcAft>
                          <a:spcPts val="0"/>
                        </a:spcAft>
                        <a:buNone/>
                      </a:pPr>
                      <a:r>
                        <a:rPr lang="en-US" sz="1800" b="0" i="0" u="none" strike="noStrike" noProof="0" dirty="0" err="1">
                          <a:solidFill>
                            <a:schemeClr val="dk1"/>
                          </a:solidFill>
                          <a:effectLst/>
                        </a:rPr>
                        <a:t>Ghaffarzadegan</a:t>
                      </a:r>
                      <a:r>
                        <a:rPr lang="en-US" sz="1800" b="0" i="0" u="none" strike="noStrike" noProof="0" dirty="0">
                          <a:solidFill>
                            <a:schemeClr val="dk1"/>
                          </a:solidFill>
                          <a:effectLst/>
                        </a:rPr>
                        <a:t>, Shabnam, Hynek </a:t>
                      </a:r>
                      <a:r>
                        <a:rPr lang="en-US" sz="1800" b="0" i="0" u="none" strike="noStrike" noProof="0" dirty="0" err="1">
                          <a:solidFill>
                            <a:schemeClr val="dk1"/>
                          </a:solidFill>
                          <a:effectLst/>
                        </a:rPr>
                        <a:t>Bořil</a:t>
                      </a:r>
                      <a:r>
                        <a:rPr lang="en-US" sz="1800" b="0" i="0" u="none" strike="noStrike" noProof="0" dirty="0">
                          <a:solidFill>
                            <a:schemeClr val="dk1"/>
                          </a:solidFill>
                          <a:effectLst/>
                        </a:rPr>
                        <a:t>, and John HL Hansen. </a:t>
                      </a:r>
                      <a:endParaRPr lang="en-US" sz="1800" b="0" i="0" u="none" strike="noStrike" noProof="0">
                        <a:solidFill>
                          <a:schemeClr val="dk1"/>
                        </a:solidFill>
                        <a:effectLst/>
                      </a:endParaRPr>
                    </a:p>
                  </a:txBody>
                  <a:tcPr/>
                </a:tc>
                <a:tc>
                  <a:txBody>
                    <a:bodyPr/>
                    <a:lstStyle/>
                    <a:p>
                      <a:pPr marL="0" marR="0" lvl="0" indent="0" algn="l">
                        <a:lnSpc>
                          <a:spcPct val="100000"/>
                        </a:lnSpc>
                        <a:spcBef>
                          <a:spcPts val="0"/>
                        </a:spcBef>
                        <a:spcAft>
                          <a:spcPts val="0"/>
                        </a:spcAft>
                        <a:buNone/>
                      </a:pPr>
                      <a:r>
                        <a:rPr lang="en-US" sz="1800" b="0" i="0" u="none" strike="noStrike" noProof="0" dirty="0">
                          <a:solidFill>
                            <a:schemeClr val="dk1"/>
                          </a:solidFill>
                          <a:effectLst/>
                          <a:latin typeface="Calibri"/>
                        </a:rPr>
                        <a:t>The study addresses challenges in recognizing whispers due to a lack of transcribed datasets. Two strategies, Vector Taylor Series (VTS) and denoising autoencoders (DAE), are proposed to adapt speech recognition models using minimal </a:t>
                      </a:r>
                      <a:r>
                        <a:rPr lang="en-US" sz="1800" b="0" i="0" u="none" strike="noStrike" noProof="0" dirty="0" err="1">
                          <a:solidFill>
                            <a:schemeClr val="dk1"/>
                          </a:solidFill>
                          <a:effectLst/>
                          <a:latin typeface="Calibri"/>
                        </a:rPr>
                        <a:t>untranscribed</a:t>
                      </a:r>
                      <a:r>
                        <a:rPr lang="en-US" sz="1800" b="0" i="0" u="none" strike="noStrike" noProof="0" dirty="0">
                          <a:solidFill>
                            <a:schemeClr val="dk1"/>
                          </a:solidFill>
                          <a:effectLst/>
                          <a:latin typeface="Calibri"/>
                        </a:rPr>
                        <a:t> samples. Results show significant improvements in word error rates for a whisper recognition task, indicating the effectiveness of these strategies. </a:t>
                      </a:r>
                    </a:p>
                  </a:txBody>
                  <a:tcPr/>
                </a:tc>
                <a:extLst>
                  <a:ext uri="{0D108BD9-81ED-4DB2-BD59-A6C34878D82A}">
                    <a16:rowId xmlns:a16="http://schemas.microsoft.com/office/drawing/2014/main" val="430909321"/>
                  </a:ext>
                </a:extLst>
              </a:tr>
            </a:tbl>
          </a:graphicData>
        </a:graphic>
      </p:graphicFrame>
    </p:spTree>
    <p:extLst>
      <p:ext uri="{BB962C8B-B14F-4D97-AF65-F5344CB8AC3E}">
        <p14:creationId xmlns:p14="http://schemas.microsoft.com/office/powerpoint/2010/main" val="263944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1319</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MT,Sans-Serif</vt:lpstr>
      <vt:lpstr>Arial,Sans-Serif</vt:lpstr>
      <vt:lpstr>Calibri</vt:lpstr>
      <vt:lpstr>Calibri Light</vt:lpstr>
      <vt:lpstr>gg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AVANTIKA AHER</dc:creator>
  <cp:lastModifiedBy>SIDDESH D</cp:lastModifiedBy>
  <cp:revision>307</cp:revision>
  <dcterms:created xsi:type="dcterms:W3CDTF">2024-01-27T14:37:59Z</dcterms:created>
  <dcterms:modified xsi:type="dcterms:W3CDTF">2024-01-28T17:33:49Z</dcterms:modified>
</cp:coreProperties>
</file>