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AFC647-2691-4BE0-9406-91388F009B0D}">
  <a:tblStyle styleId="{BEAFC647-2691-4BE0-9406-91388F009B0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7.jpg"/><Relationship Id="rId7" Type="http://schemas.openxmlformats.org/officeDocument/2006/relationships/image" Target="../media/image3.png"/><Relationship Id="rId8"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s://arxiv.org/abs/2212.04356" TargetMode="External"/><Relationship Id="rId5" Type="http://schemas.openxmlformats.org/officeDocument/2006/relationships/hyperlink" Target="https://arxiv.org/abs/2110.0720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developers.google.com/mediapipe" TargetMode="External"/><Relationship Id="rId5" Type="http://schemas.openxmlformats.org/officeDocument/2006/relationships/hyperlink" Target="https://huggingface.co/models" TargetMode="External"/><Relationship Id="rId6" Type="http://schemas.openxmlformats.org/officeDocument/2006/relationships/hyperlink" Target="https://docs.streamlit.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86" name="Google Shape;86;p13"/>
          <p:cNvPicPr preferRelativeResize="0"/>
          <p:nvPr/>
        </p:nvPicPr>
        <p:blipFill rotWithShape="1">
          <a:blip r:embed="rId3">
            <a:alphaModFix/>
          </a:blip>
          <a:srcRect b="0" l="0" r="0" t="0"/>
          <a:stretch/>
        </p:blipFill>
        <p:spPr>
          <a:xfrm>
            <a:off x="0" y="175846"/>
            <a:ext cx="12192000" cy="6858000"/>
          </a:xfrm>
          <a:prstGeom prst="rect">
            <a:avLst/>
          </a:prstGeom>
          <a:noFill/>
          <a:ln>
            <a:noFill/>
          </a:ln>
        </p:spPr>
      </p:pic>
      <p:pic>
        <p:nvPicPr>
          <p:cNvPr descr="A logo of a person sitting on a grid&#10;&#10;Description automatically generated" id="87" name="Google Shape;87;p13"/>
          <p:cNvPicPr preferRelativeResize="0"/>
          <p:nvPr/>
        </p:nvPicPr>
        <p:blipFill rotWithShape="1">
          <a:blip r:embed="rId4">
            <a:alphaModFix/>
          </a:blip>
          <a:srcRect b="0" l="0" r="0" t="0"/>
          <a:stretch/>
        </p:blipFill>
        <p:spPr>
          <a:xfrm>
            <a:off x="4453819" y="126589"/>
            <a:ext cx="2870373" cy="1913582"/>
          </a:xfrm>
          <a:prstGeom prst="rect">
            <a:avLst/>
          </a:prstGeom>
          <a:noFill/>
          <a:ln>
            <a:noFill/>
          </a:ln>
        </p:spPr>
      </p:pic>
      <p:sp>
        <p:nvSpPr>
          <p:cNvPr id="88" name="Google Shape;88;p13"/>
          <p:cNvSpPr txBox="1"/>
          <p:nvPr/>
        </p:nvSpPr>
        <p:spPr>
          <a:xfrm>
            <a:off x="1287475" y="2040175"/>
            <a:ext cx="10080000" cy="4995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FFFAEF"/>
                </a:solidFill>
                <a:latin typeface="Times New Roman"/>
                <a:ea typeface="Times New Roman"/>
                <a:cs typeface="Times New Roman"/>
                <a:sym typeface="Times New Roman"/>
              </a:rPr>
              <a:t>                         </a:t>
            </a:r>
            <a:r>
              <a:rPr b="1" i="0" lang="en-US" sz="4000" u="none" cap="none" strike="noStrike">
                <a:solidFill>
                  <a:schemeClr val="dk1"/>
                </a:solidFill>
                <a:latin typeface="Times New Roman"/>
                <a:ea typeface="Times New Roman"/>
                <a:cs typeface="Times New Roman"/>
                <a:sym typeface="Times New Roman"/>
              </a:rPr>
              <a:t>Department of </a:t>
            </a:r>
            <a:br>
              <a:rPr b="1" i="0" lang="en-US" sz="4000" u="none" cap="none" strike="noStrike">
                <a:solidFill>
                  <a:schemeClr val="dk1"/>
                </a:solidFill>
                <a:latin typeface="Times New Roman"/>
                <a:ea typeface="Times New Roman"/>
                <a:cs typeface="Times New Roman"/>
                <a:sym typeface="Times New Roman"/>
              </a:rPr>
            </a:br>
            <a:r>
              <a:rPr b="1" i="0" lang="en-US" sz="4000" u="none" cap="none" strike="noStrike">
                <a:solidFill>
                  <a:schemeClr val="dk1"/>
                </a:solidFill>
                <a:latin typeface="Times New Roman"/>
                <a:ea typeface="Times New Roman"/>
                <a:cs typeface="Times New Roman"/>
                <a:sym typeface="Times New Roman"/>
              </a:rPr>
              <a:t>       Computer Science &amp; Engineering  </a:t>
            </a:r>
            <a:br>
              <a:rPr b="1" i="0" lang="en-US" sz="4000" u="none" cap="none" strike="noStrike">
                <a:solidFill>
                  <a:schemeClr val="dk1"/>
                </a:solidFill>
                <a:latin typeface="Times New Roman"/>
                <a:ea typeface="Times New Roman"/>
                <a:cs typeface="Times New Roman"/>
                <a:sym typeface="Times New Roman"/>
              </a:rPr>
            </a:br>
            <a:r>
              <a:rPr b="1" i="0" lang="en-US" sz="4000" u="none" cap="none" strike="noStrike">
                <a:solidFill>
                  <a:schemeClr val="dk1"/>
                </a:solidFill>
                <a:latin typeface="Times New Roman"/>
                <a:ea typeface="Times New Roman"/>
                <a:cs typeface="Times New Roman"/>
                <a:sym typeface="Times New Roman"/>
              </a:rPr>
              <a:t>(Artificial Intelligence &amp; Machine Learning)</a:t>
            </a:r>
            <a:endParaRPr b="1" sz="4000">
              <a:solidFill>
                <a:schemeClr val="dk1"/>
              </a:solidFill>
              <a:latin typeface="Times New Roman"/>
              <a:ea typeface="Times New Roman"/>
              <a:cs typeface="Times New Roman"/>
              <a:sym typeface="Times New Roman"/>
            </a:endParaRPr>
          </a:p>
          <a:p>
            <a:pPr indent="1600200" lvl="0" marL="12700" marR="5080" rtl="0" algn="l">
              <a:spcBef>
                <a:spcPts val="100"/>
              </a:spcBef>
              <a:spcAft>
                <a:spcPts val="0"/>
              </a:spcAft>
              <a:buNone/>
            </a:pPr>
            <a:r>
              <a:rPr lang="en-US" sz="3200">
                <a:solidFill>
                  <a:schemeClr val="dk1"/>
                </a:solidFill>
                <a:latin typeface="Times New Roman"/>
                <a:ea typeface="Times New Roman"/>
                <a:cs typeface="Times New Roman"/>
                <a:sym typeface="Times New Roman"/>
              </a:rPr>
              <a:t>A.P. Shah Institute of Technology  </a:t>
            </a:r>
            <a:endParaRPr/>
          </a:p>
          <a:p>
            <a:pPr indent="1600200" lvl="0" marL="12700" marR="5080" rtl="0" algn="l">
              <a:spcBef>
                <a:spcPts val="100"/>
              </a:spcBef>
              <a:spcAft>
                <a:spcPts val="0"/>
              </a:spcAft>
              <a:buNone/>
            </a:pPr>
            <a:r>
              <a:rPr lang="en-US" sz="3200">
                <a:solidFill>
                  <a:schemeClr val="dk1"/>
                </a:solidFill>
                <a:latin typeface="Times New Roman"/>
                <a:ea typeface="Times New Roman"/>
                <a:cs typeface="Times New Roman"/>
                <a:sym typeface="Times New Roman"/>
              </a:rPr>
              <a:t>G. B. Road, Kasarvadavli, Thane(W)</a:t>
            </a:r>
            <a:endParaRPr/>
          </a:p>
          <a:p>
            <a:pPr indent="1600200" lvl="0" marL="12700" marR="5080" rtl="0" algn="l">
              <a:spcBef>
                <a:spcPts val="100"/>
              </a:spcBef>
              <a:spcAft>
                <a:spcPts val="0"/>
              </a:spcAft>
              <a:buNone/>
            </a:pPr>
            <a:r>
              <a:rPr lang="en-US" sz="3200">
                <a:solidFill>
                  <a:schemeClr val="dk1"/>
                </a:solidFill>
                <a:latin typeface="Times New Roman"/>
                <a:ea typeface="Times New Roman"/>
                <a:cs typeface="Times New Roman"/>
                <a:sym typeface="Times New Roman"/>
              </a:rPr>
              <a:t>              Mumbai-400615</a:t>
            </a:r>
            <a:endParaRPr sz="1800">
              <a:solidFill>
                <a:schemeClr val="dk1"/>
              </a:solidFill>
              <a:latin typeface="Calibri"/>
              <a:ea typeface="Calibri"/>
              <a:cs typeface="Calibri"/>
              <a:sym typeface="Calibri"/>
            </a:endParaRPr>
          </a:p>
          <a:p>
            <a:pPr indent="0" lvl="0" marL="0" marR="0" rtl="0" algn="ctr">
              <a:spcBef>
                <a:spcPts val="5"/>
              </a:spcBef>
              <a:spcAft>
                <a:spcPts val="0"/>
              </a:spcAft>
              <a:buNone/>
            </a:pPr>
            <a:r>
              <a:rPr lang="en-US" sz="3200">
                <a:solidFill>
                  <a:schemeClr val="dk1"/>
                </a:solidFill>
                <a:latin typeface="Times New Roman"/>
                <a:ea typeface="Times New Roman"/>
                <a:cs typeface="Times New Roman"/>
                <a:sym typeface="Times New Roman"/>
              </a:rPr>
              <a:t>UNIVERSITY OF MUMBAI</a:t>
            </a:r>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Academic Year 2023-2024</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59" name="Google Shape;159;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60" name="Google Shape;160;p22"/>
          <p:cNvPicPr preferRelativeResize="0"/>
          <p:nvPr/>
        </p:nvPicPr>
        <p:blipFill rotWithShape="1">
          <a:blip r:embed="rId3">
            <a:alphaModFix/>
          </a:blip>
          <a:srcRect b="0" l="0" r="0" t="0"/>
          <a:stretch/>
        </p:blipFill>
        <p:spPr>
          <a:xfrm>
            <a:off x="0" y="0"/>
            <a:ext cx="12192000" cy="6858000"/>
          </a:xfrm>
          <a:prstGeom prst="rect">
            <a:avLst/>
          </a:prstGeom>
          <a:noFill/>
          <a:ln>
            <a:noFill/>
          </a:ln>
        </p:spPr>
      </p:pic>
      <p:graphicFrame>
        <p:nvGraphicFramePr>
          <p:cNvPr id="161" name="Google Shape;161;p22"/>
          <p:cNvGraphicFramePr/>
          <p:nvPr/>
        </p:nvGraphicFramePr>
        <p:xfrm>
          <a:off x="711200" y="719666"/>
          <a:ext cx="3000000" cy="3000000"/>
        </p:xfrm>
        <a:graphic>
          <a:graphicData uri="http://schemas.openxmlformats.org/drawingml/2006/table">
            <a:tbl>
              <a:tblPr bandRow="1" firstRow="1">
                <a:noFill/>
                <a:tableStyleId>{BEAFC647-2691-4BE0-9406-91388F009B0D}</a:tableStyleId>
              </a:tblPr>
              <a:tblGrid>
                <a:gridCol w="2679700"/>
                <a:gridCol w="2679700"/>
                <a:gridCol w="2679700"/>
                <a:gridCol w="2679700"/>
              </a:tblGrid>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Sr. No</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Title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Author Name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Description</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4.</a:t>
                      </a:r>
                      <a:endParaRPr/>
                    </a:p>
                  </a:txBody>
                  <a:tcPr marT="45725" marB="45725" marR="91450" marL="91450"/>
                </a:tc>
                <a:tc>
                  <a:txBody>
                    <a:bodyPr/>
                    <a:lstStyle/>
                    <a:p>
                      <a:pPr indent="0" lvl="0" marL="0" marR="0" rtl="0" algn="l">
                        <a:lnSpc>
                          <a:spcPct val="100000"/>
                        </a:lnSpc>
                        <a:spcBef>
                          <a:spcPts val="0"/>
                        </a:spcBef>
                        <a:spcAft>
                          <a:spcPts val="0"/>
                        </a:spcAft>
                        <a:buClr>
                          <a:srgbClr val="333333"/>
                        </a:buClr>
                        <a:buSzPts val="1800"/>
                        <a:buFont typeface="Calibri"/>
                        <a:buNone/>
                      </a:pPr>
                      <a:r>
                        <a:rPr b="0" i="0" lang="en-US" sz="1800" u="none" strike="noStrike">
                          <a:solidFill>
                            <a:srgbClr val="333333"/>
                          </a:solidFill>
                          <a:latin typeface="Calibri"/>
                          <a:ea typeface="Calibri"/>
                          <a:cs typeface="Calibri"/>
                          <a:sym typeface="Calibri"/>
                        </a:rPr>
                        <a:t>Speech-to-text and speech-to-speech summarization of spontaneous speech</a:t>
                      </a:r>
                      <a:endParaRPr sz="1800"/>
                    </a:p>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Furui, Sadaoki, Tomonori Kikuchi, Yosuke Shinnaka, and Chiori Hori.</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rPr>
                        <a:t>The study proposes integrating speech and text autoencoders with automatic speech recognition (ASR) models to improve ASR performance using extensive datasets. These autoencoders, based on advanced ASR and text-to-speech (TTS) encoder-decoder architectures, alternate between encoders and decoders to learn features from speech-only and text-only datasets.</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67" name="Google Shape;16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68" name="Google Shape;168;p23"/>
          <p:cNvPicPr preferRelativeResize="0"/>
          <p:nvPr/>
        </p:nvPicPr>
        <p:blipFill rotWithShape="1">
          <a:blip r:embed="rId3">
            <a:alphaModFix/>
          </a:blip>
          <a:srcRect b="0" l="0" r="0" t="0"/>
          <a:stretch/>
        </p:blipFill>
        <p:spPr>
          <a:xfrm>
            <a:off x="0" y="0"/>
            <a:ext cx="12192000" cy="6858000"/>
          </a:xfrm>
          <a:prstGeom prst="rect">
            <a:avLst/>
          </a:prstGeom>
          <a:noFill/>
          <a:ln>
            <a:noFill/>
          </a:ln>
        </p:spPr>
      </p:pic>
      <p:graphicFrame>
        <p:nvGraphicFramePr>
          <p:cNvPr id="169" name="Google Shape;169;p23"/>
          <p:cNvGraphicFramePr/>
          <p:nvPr/>
        </p:nvGraphicFramePr>
        <p:xfrm>
          <a:off x="279400" y="594268"/>
          <a:ext cx="3000000" cy="3000000"/>
        </p:xfrm>
        <a:graphic>
          <a:graphicData uri="http://schemas.openxmlformats.org/drawingml/2006/table">
            <a:tbl>
              <a:tblPr bandRow="1" firstRow="1">
                <a:noFill/>
                <a:tableStyleId>{BEAFC647-2691-4BE0-9406-91388F009B0D}</a:tableStyleId>
              </a:tblPr>
              <a:tblGrid>
                <a:gridCol w="939800"/>
                <a:gridCol w="3009900"/>
                <a:gridCol w="3213100"/>
                <a:gridCol w="4470400"/>
              </a:tblGrid>
              <a:tr h="583325">
                <a:tc>
                  <a:txBody>
                    <a:bodyPr/>
                    <a:lstStyle/>
                    <a:p>
                      <a:pPr indent="0" lvl="0" marL="0" marR="0" rtl="0" algn="l">
                        <a:lnSpc>
                          <a:spcPct val="100000"/>
                        </a:lnSpc>
                        <a:spcBef>
                          <a:spcPts val="0"/>
                        </a:spcBef>
                        <a:spcAft>
                          <a:spcPts val="0"/>
                        </a:spcAft>
                        <a:buClr>
                          <a:schemeClr val="dk1"/>
                        </a:buClr>
                        <a:buSzPts val="1800"/>
                        <a:buFont typeface="Calibri"/>
                        <a:buNone/>
                      </a:pPr>
                      <a:r>
                        <a:rPr lang="en-US" sz="1800"/>
                        <a:t>Sr. No</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Title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Author Name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Description</a:t>
                      </a:r>
                      <a:endParaRPr/>
                    </a:p>
                    <a:p>
                      <a:pPr indent="0" lvl="0" marL="0" marR="0" rtl="0" algn="l">
                        <a:spcBef>
                          <a:spcPts val="0"/>
                        </a:spcBef>
                        <a:spcAft>
                          <a:spcPts val="0"/>
                        </a:spcAft>
                        <a:buNone/>
                      </a:pPr>
                      <a:r>
                        <a:t/>
                      </a:r>
                      <a:endParaRPr sz="1800"/>
                    </a:p>
                  </a:txBody>
                  <a:tcPr marT="45725" marB="45725" marR="91450" marL="91450"/>
                </a:tc>
              </a:tr>
              <a:tr h="5029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5.</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AI-Based Workout Assistant and Fitness Guide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Gourangi Taware; Reena Kharat; Pratik Dhende; Prathamesh Jondhalekar; Rohit Agrawal</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We have created a system that keeps track of body movements and provides us with the number of repetitions performed, if performed within the foundation of the model. Our system also provides audio instruction to the user when performing the exercise inappropriately, and with the assistance of the user's physical measurements and his/her diet, the system is able to keep track of the user's calorie intake and recommends a certain amount of calorie intake to be followed in order to achieve normal Body Mass Index in order to stay fit.</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5" name="Google Shape;175;p24"/>
          <p:cNvSpPr txBox="1"/>
          <p:nvPr/>
        </p:nvSpPr>
        <p:spPr>
          <a:xfrm>
            <a:off x="4464422" y="3075057"/>
            <a:ext cx="36665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Block Diagram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81" name="Google Shape;181;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82" name="Google Shape;182;p2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83" name="Google Shape;183;p25"/>
          <p:cNvPicPr preferRelativeResize="0"/>
          <p:nvPr/>
        </p:nvPicPr>
        <p:blipFill rotWithShape="1">
          <a:blip r:embed="rId4">
            <a:alphaModFix/>
          </a:blip>
          <a:srcRect b="0" l="0" r="0" t="0"/>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89" name="Google Shape;189;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90" name="Google Shape;190;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1" name="Google Shape;191;p26"/>
          <p:cNvSpPr txBox="1"/>
          <p:nvPr/>
        </p:nvSpPr>
        <p:spPr>
          <a:xfrm>
            <a:off x="609600" y="838200"/>
            <a:ext cx="10795000" cy="62709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Technology Stack:</a:t>
            </a:r>
            <a:endParaRPr/>
          </a:p>
          <a:p>
            <a:pPr indent="0" lvl="0" marL="12065" marR="0" rtl="0" algn="l">
              <a:lnSpc>
                <a:spcPct val="100000"/>
              </a:lnSpc>
              <a:spcBef>
                <a:spcPts val="305"/>
              </a:spcBef>
              <a:spcAft>
                <a:spcPts val="0"/>
              </a:spcAft>
              <a:buNone/>
            </a:pPr>
            <a:r>
              <a:rPr b="1" lang="en-US" sz="2400">
                <a:solidFill>
                  <a:schemeClr val="dk1"/>
                </a:solidFill>
                <a:latin typeface="Times New Roman"/>
                <a:ea typeface="Times New Roman"/>
                <a:cs typeface="Times New Roman"/>
                <a:sym typeface="Times New Roman"/>
              </a:rPr>
              <a:t>Editor :</a:t>
            </a:r>
            <a:endParaRPr/>
          </a:p>
          <a:p>
            <a:pPr indent="0" lvl="0" marL="12065" marR="0" rtl="0" algn="l">
              <a:lnSpc>
                <a:spcPct val="100000"/>
              </a:lnSpc>
              <a:spcBef>
                <a:spcPts val="305"/>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54965" marR="0" rtl="0" algn="l">
              <a:spcBef>
                <a:spcPts val="30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Jupyter Notebook / Colab</a:t>
            </a:r>
            <a:endParaRPr/>
          </a:p>
          <a:p>
            <a:pPr indent="-342900" lvl="0" marL="354965" marR="0" rtl="0" algn="l">
              <a:spcBef>
                <a:spcPts val="30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Pycharm    </a:t>
            </a:r>
            <a:endParaRPr/>
          </a:p>
          <a:p>
            <a:pPr indent="-190500" lvl="0" marL="354965" marR="0" rtl="0" algn="l">
              <a:spcBef>
                <a:spcPts val="305"/>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12065" marR="0" rtl="0" algn="l">
              <a:spcBef>
                <a:spcPts val="305"/>
              </a:spcBef>
              <a:spcAft>
                <a:spcPts val="0"/>
              </a:spcAft>
              <a:buNone/>
            </a:pPr>
            <a:r>
              <a:rPr b="1" lang="en-US" sz="2400">
                <a:solidFill>
                  <a:schemeClr val="dk1"/>
                </a:solidFill>
                <a:latin typeface="Times New Roman"/>
                <a:ea typeface="Times New Roman"/>
                <a:cs typeface="Times New Roman"/>
                <a:sym typeface="Times New Roman"/>
              </a:rPr>
              <a:t>Libraries :</a:t>
            </a:r>
            <a:endParaRPr/>
          </a:p>
          <a:p>
            <a:pPr indent="0" lvl="0" marL="12065" marR="0" rtl="0" algn="l">
              <a:spcBef>
                <a:spcPts val="305"/>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OpenCV</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Numpy</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Pandas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Mediapipe</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Scikit-learn</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Streamlit</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pic>
        <p:nvPicPr>
          <p:cNvPr id="192" name="Google Shape;192;p26"/>
          <p:cNvPicPr preferRelativeResize="0"/>
          <p:nvPr/>
        </p:nvPicPr>
        <p:blipFill rotWithShape="1">
          <a:blip r:embed="rId4">
            <a:alphaModFix/>
          </a:blip>
          <a:srcRect b="0" l="0" r="0" t="0"/>
          <a:stretch/>
        </p:blipFill>
        <p:spPr>
          <a:xfrm>
            <a:off x="4987958" y="1022039"/>
            <a:ext cx="2571961" cy="1076052"/>
          </a:xfrm>
          <a:prstGeom prst="rect">
            <a:avLst/>
          </a:prstGeom>
          <a:noFill/>
          <a:ln>
            <a:noFill/>
          </a:ln>
        </p:spPr>
      </p:pic>
      <p:pic>
        <p:nvPicPr>
          <p:cNvPr id="193" name="Google Shape;193;p26"/>
          <p:cNvPicPr preferRelativeResize="0"/>
          <p:nvPr/>
        </p:nvPicPr>
        <p:blipFill rotWithShape="1">
          <a:blip r:embed="rId5">
            <a:alphaModFix/>
          </a:blip>
          <a:srcRect b="0" l="0" r="0" t="0"/>
          <a:stretch/>
        </p:blipFill>
        <p:spPr>
          <a:xfrm>
            <a:off x="8699078" y="999921"/>
            <a:ext cx="2571961" cy="1120288"/>
          </a:xfrm>
          <a:prstGeom prst="rect">
            <a:avLst/>
          </a:prstGeom>
          <a:noFill/>
          <a:ln>
            <a:noFill/>
          </a:ln>
        </p:spPr>
      </p:pic>
      <p:pic>
        <p:nvPicPr>
          <p:cNvPr descr="Model Deployment Using Streamlit | ML Model Deployment using Streamlit" id="194" name="Google Shape;194;p26"/>
          <p:cNvPicPr preferRelativeResize="0"/>
          <p:nvPr/>
        </p:nvPicPr>
        <p:blipFill rotWithShape="1">
          <a:blip r:embed="rId6">
            <a:alphaModFix/>
          </a:blip>
          <a:srcRect b="0" l="0" r="0" t="0"/>
          <a:stretch/>
        </p:blipFill>
        <p:spPr>
          <a:xfrm>
            <a:off x="6840164" y="2448634"/>
            <a:ext cx="2575104" cy="1345492"/>
          </a:xfrm>
          <a:prstGeom prst="rect">
            <a:avLst/>
          </a:prstGeom>
          <a:noFill/>
          <a:ln>
            <a:noFill/>
          </a:ln>
        </p:spPr>
      </p:pic>
      <p:pic>
        <p:nvPicPr>
          <p:cNvPr id="195" name="Google Shape;195;p26"/>
          <p:cNvPicPr preferRelativeResize="0"/>
          <p:nvPr/>
        </p:nvPicPr>
        <p:blipFill rotWithShape="1">
          <a:blip r:embed="rId7">
            <a:alphaModFix/>
          </a:blip>
          <a:srcRect b="0" l="0" r="0" t="0"/>
          <a:stretch/>
        </p:blipFill>
        <p:spPr>
          <a:xfrm>
            <a:off x="4984816" y="4165091"/>
            <a:ext cx="2575103" cy="1398938"/>
          </a:xfrm>
          <a:prstGeom prst="rect">
            <a:avLst/>
          </a:prstGeom>
          <a:noFill/>
          <a:ln>
            <a:noFill/>
          </a:ln>
        </p:spPr>
      </p:pic>
      <p:pic>
        <p:nvPicPr>
          <p:cNvPr descr="scikit-learn Reviews 2023: Details, Pricing, &amp; Features | G2" id="196" name="Google Shape;196;p26"/>
          <p:cNvPicPr preferRelativeResize="0"/>
          <p:nvPr/>
        </p:nvPicPr>
        <p:blipFill rotWithShape="1">
          <a:blip r:embed="rId8">
            <a:alphaModFix/>
          </a:blip>
          <a:srcRect b="0" l="0" r="0" t="0"/>
          <a:stretch/>
        </p:blipFill>
        <p:spPr>
          <a:xfrm>
            <a:off x="8699077" y="4124468"/>
            <a:ext cx="2571961" cy="14801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2" name="Google Shape;20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3" name="Google Shape;203;p27"/>
          <p:cNvPicPr preferRelativeResize="0"/>
          <p:nvPr/>
        </p:nvPicPr>
        <p:blipFill rotWithShape="1">
          <a:blip r:embed="rId3">
            <a:alphaModFix/>
          </a:blip>
          <a:srcRect b="0" l="0" r="0" t="0"/>
          <a:stretch/>
        </p:blipFill>
        <p:spPr>
          <a:xfrm>
            <a:off x="-62753" y="0"/>
            <a:ext cx="12192000" cy="6858000"/>
          </a:xfrm>
          <a:prstGeom prst="rect">
            <a:avLst/>
          </a:prstGeom>
          <a:noFill/>
          <a:ln>
            <a:noFill/>
          </a:ln>
        </p:spPr>
      </p:pic>
      <p:sp>
        <p:nvSpPr>
          <p:cNvPr id="204" name="Google Shape;204;p27"/>
          <p:cNvSpPr txBox="1"/>
          <p:nvPr/>
        </p:nvSpPr>
        <p:spPr>
          <a:xfrm>
            <a:off x="609600" y="869576"/>
            <a:ext cx="10744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Models</a:t>
            </a:r>
            <a:r>
              <a:rPr lang="en-US" sz="3600">
                <a:solidFill>
                  <a:schemeClr val="dk1"/>
                </a:solidFill>
                <a:latin typeface="Times New Roman"/>
                <a:ea typeface="Times New Roman"/>
                <a:cs typeface="Times New Roman"/>
                <a:sym typeface="Times New Roman"/>
              </a:rPr>
              <a:t> </a:t>
            </a:r>
            <a:endParaRPr/>
          </a:p>
        </p:txBody>
      </p:sp>
      <p:sp>
        <p:nvSpPr>
          <p:cNvPr id="205" name="Google Shape;205;p27"/>
          <p:cNvSpPr txBox="1"/>
          <p:nvPr/>
        </p:nvSpPr>
        <p:spPr>
          <a:xfrm>
            <a:off x="905435" y="1757082"/>
            <a:ext cx="10448365"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Whisper-large (Automatic speech recognition) : </a:t>
            </a:r>
            <a:r>
              <a:rPr b="0" i="0" lang="en-US" sz="2400">
                <a:solidFill>
                  <a:schemeClr val="dk1"/>
                </a:solidFill>
                <a:latin typeface="Times New Roman"/>
                <a:ea typeface="Times New Roman"/>
                <a:cs typeface="Times New Roman"/>
                <a:sym typeface="Times New Roman"/>
              </a:rPr>
              <a:t>Whisper is a pre-trained model for automatic speech recognition (ASR) and speech translation. Trained on 680k hours of labelled data. Whisper was proposed in the paper </a:t>
            </a:r>
            <a:r>
              <a:rPr b="0" i="0" lang="en-US" sz="2400" u="sng">
                <a:solidFill>
                  <a:schemeClr val="hlink"/>
                </a:solidFill>
                <a:latin typeface="Times New Roman"/>
                <a:ea typeface="Times New Roman"/>
                <a:cs typeface="Times New Roman"/>
                <a:sym typeface="Times New Roman"/>
                <a:hlinkClick r:id="rId4"/>
              </a:rPr>
              <a:t>Robust Speech Recognition via Large-Scale Weak Supervision</a:t>
            </a:r>
            <a:r>
              <a:rPr b="0" i="0" lang="en-US" sz="2400">
                <a:solidFill>
                  <a:schemeClr val="dk1"/>
                </a:solidFill>
                <a:latin typeface="Times New Roman"/>
                <a:ea typeface="Times New Roman"/>
                <a:cs typeface="Times New Roman"/>
                <a:sym typeface="Times New Roman"/>
              </a:rPr>
              <a:t> by Alec Radford et al from OpenAI.</a:t>
            </a:r>
            <a:endParaRPr/>
          </a:p>
          <a:p>
            <a:pPr indent="-190500" lvl="0" marL="342900" marR="0" rtl="0" algn="l">
              <a:spcBef>
                <a:spcPts val="0"/>
              </a:spcBef>
              <a:spcAft>
                <a:spcPts val="0"/>
              </a:spcAft>
              <a:buClr>
                <a:schemeClr val="dk1"/>
              </a:buClr>
              <a:buSzPts val="2400"/>
              <a:buFont typeface="Arial"/>
              <a:buNone/>
            </a:pPr>
            <a:r>
              <a:t/>
            </a:r>
            <a:endParaRPr sz="2400">
              <a:solidFill>
                <a:srgbClr val="4B5563"/>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SpeechT5 (text –to- speech) : </a:t>
            </a:r>
            <a:r>
              <a:rPr b="0" i="0" lang="en-US" sz="2400">
                <a:solidFill>
                  <a:schemeClr val="dk1"/>
                </a:solidFill>
                <a:latin typeface="Times New Roman"/>
                <a:ea typeface="Times New Roman"/>
                <a:cs typeface="Times New Roman"/>
                <a:sym typeface="Times New Roman"/>
              </a:rPr>
              <a:t>This model was introduced in </a:t>
            </a:r>
            <a:r>
              <a:rPr b="0" i="0" lang="en-US" sz="2400" u="sng">
                <a:solidFill>
                  <a:schemeClr val="hlink"/>
                </a:solidFill>
                <a:latin typeface="Times New Roman"/>
                <a:ea typeface="Times New Roman"/>
                <a:cs typeface="Times New Roman"/>
                <a:sym typeface="Times New Roman"/>
                <a:hlinkClick r:id="rId5"/>
              </a:rPr>
              <a:t>SpeechT5: Unified-Modal Encoder-Decoder Pre-Training for Spoken Language Processing</a:t>
            </a:r>
            <a:r>
              <a:rPr b="0" i="0" lang="en-US" sz="2400">
                <a:solidFill>
                  <a:schemeClr val="dk1"/>
                </a:solidFill>
                <a:latin typeface="Times New Roman"/>
                <a:ea typeface="Times New Roman"/>
                <a:cs typeface="Times New Roman"/>
                <a:sym typeface="Times New Roman"/>
              </a:rPr>
              <a:t> by Junyi Ao, Rui Wang, Long Zhou, Chengyi Wang, Shuo Ren, Yu Wu, Shujie Liu, Tom Ko, Qing Li, Yu Zhang, Zhihua Wei, Yao Qian, Jinyu Li, Furu Wei.</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11" name="Google Shape;211;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212" name="Google Shape;212;p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3" name="Google Shape;213;p28"/>
          <p:cNvSpPr txBox="1"/>
          <p:nvPr/>
        </p:nvSpPr>
        <p:spPr>
          <a:xfrm>
            <a:off x="546100" y="825500"/>
            <a:ext cx="111125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Future Scope:</a:t>
            </a:r>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AI gym assistant will help in improving the wrong form of user by form correction.</a:t>
            </a:r>
            <a:endParaRPr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571500" lvl="0" marL="5715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voice assistant enabled with the app helps the user to interact with ease.</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571500" lvl="0" marL="5715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 exercise report will be generated after completion of a repetition.</a:t>
            </a:r>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19" name="Google Shape;219;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220" name="Google Shape;220;p2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1" name="Google Shape;221;p29"/>
          <p:cNvSpPr txBox="1"/>
          <p:nvPr/>
        </p:nvSpPr>
        <p:spPr>
          <a:xfrm>
            <a:off x="539750" y="580450"/>
            <a:ext cx="11112500"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AI gym assistant has achieved its goals by successfully implementing form detection for the following exercises- pushups, biceps, deadlift and squats.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Usage of MediaPipe, Scikit-learn and OpenCV proved helpful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dynamic user interface created by streamlit adds value to existing model thus making it a full fledged software.</a:t>
            </a:r>
            <a:endParaRPr sz="1800">
              <a:solidFill>
                <a:schemeClr val="dk1"/>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27" name="Google Shape;22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228" name="Google Shape;228;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9" name="Google Shape;229;p30"/>
          <p:cNvSpPr txBox="1"/>
          <p:nvPr/>
        </p:nvSpPr>
        <p:spPr>
          <a:xfrm>
            <a:off x="519953" y="493962"/>
            <a:ext cx="5432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References:</a:t>
            </a:r>
            <a:endParaRPr/>
          </a:p>
        </p:txBody>
      </p:sp>
      <p:sp>
        <p:nvSpPr>
          <p:cNvPr id="230" name="Google Shape;230;p30"/>
          <p:cNvSpPr txBox="1"/>
          <p:nvPr/>
        </p:nvSpPr>
        <p:spPr>
          <a:xfrm>
            <a:off x="519953" y="1207759"/>
            <a:ext cx="10363200"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Journal Papers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Zelinsky, Alex. "Learning OpenCV---Computer vision with the OpenCV library (Bradski, GR et al.; 2008)[On the Shelf]." IEEE Robotics &amp; Automation Magazine 16, no. 3 (2009): 100-100.</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Haralick, Robert M., Hyonam Joo, Chung-Nan Lee, Xinhua Zhuang, Vinay G. Vaidya, and ManBae Kim. "Pose estimation from corresponding point data." IEEE Transactions on Systems, Man,and Cybernetics 19, no. 6 (1989): 1426-1446.</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 </a:t>
            </a:r>
            <a:r>
              <a:rPr b="0" i="0" lang="en-US" sz="2400">
                <a:solidFill>
                  <a:schemeClr val="dk1"/>
                </a:solidFill>
                <a:latin typeface="Arial"/>
                <a:ea typeface="Arial"/>
                <a:cs typeface="Arial"/>
                <a:sym typeface="Arial"/>
              </a:rPr>
              <a:t>Ghaffarzadegan, Shabnam, Hynek Bořil, and John HL Hansen. "Generative modeling of pseudo-whisper for robust whispered speech recognition." IEEE/ACM Transactions on Audio, Speech, and Language Processing 24, no. 10 (2016): 1705-1720</a:t>
            </a:r>
            <a:r>
              <a:rPr b="0" i="0" lang="en-US" sz="2400">
                <a:solidFill>
                  <a:srgbClr val="DBDEE1"/>
                </a:solidFill>
                <a:latin typeface="Arial"/>
                <a:ea typeface="Arial"/>
                <a:cs typeface="Arial"/>
                <a:sym typeface="Arial"/>
              </a:rPr>
              <a:t>.</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36" name="Google Shape;236;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237" name="Google Shape;237;p3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8" name="Google Shape;238;p31"/>
          <p:cNvSpPr txBox="1"/>
          <p:nvPr/>
        </p:nvSpPr>
        <p:spPr>
          <a:xfrm>
            <a:off x="367553" y="367553"/>
            <a:ext cx="10506635" cy="60324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0000"/>
                </a:solidFill>
                <a:latin typeface="Times New Roman"/>
                <a:ea typeface="Times New Roman"/>
                <a:cs typeface="Times New Roman"/>
                <a:sym typeface="Times New Roman"/>
              </a:rPr>
              <a:t>[4] S. Furui, T. Kikuchi, Y. Shinnaka and C. Hori, "Speech-to-text and speech-to-speech summarization of spontaneous speech," in IEEE Transactions on Speech and Audio Processing, vol. 12, no. 4, pp. 401-408, July 2004.</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400">
                <a:solidFill>
                  <a:srgbClr val="000000"/>
                </a:solidFill>
                <a:latin typeface="Times New Roman"/>
                <a:ea typeface="Times New Roman"/>
                <a:cs typeface="Times New Roman"/>
                <a:sym typeface="Times New Roman"/>
              </a:rPr>
              <a:t>[5] </a:t>
            </a:r>
            <a:r>
              <a:rPr lang="en-US" sz="2400">
                <a:solidFill>
                  <a:schemeClr val="dk1"/>
                </a:solidFill>
                <a:latin typeface="Times New Roman"/>
                <a:ea typeface="Times New Roman"/>
                <a:cs typeface="Times New Roman"/>
                <a:sym typeface="Times New Roman"/>
              </a:rPr>
              <a:t>Taware, Gourangi, Reena Kharat, Pratik Dhende, Prathamesh Jondhalekar, and Rohit Agrawal. "AI-based Workout Assistant and Fitness guide." In 2022 6th International Conference On Computing, Communication, Control And Automation (ICCUBEA, pp. 1-4. IEEE, 2022.</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Useful Links</a:t>
            </a:r>
            <a:r>
              <a:rPr lang="en-US" sz="2400">
                <a:solidFill>
                  <a:schemeClr val="dk1"/>
                </a:solidFill>
                <a:latin typeface="Times New Roman"/>
                <a:ea typeface="Times New Roman"/>
                <a:cs typeface="Times New Roman"/>
                <a:sym typeface="Times New Roman"/>
              </a:rPr>
              <a:t>:  </a:t>
            </a:r>
            <a:r>
              <a:rPr lang="en-US" sz="2000" u="sng">
                <a:solidFill>
                  <a:schemeClr val="hlink"/>
                </a:solidFill>
                <a:latin typeface="Times New Roman"/>
                <a:ea typeface="Times New Roman"/>
                <a:cs typeface="Times New Roman"/>
                <a:sym typeface="Times New Roman"/>
                <a:hlinkClick r:id="rId4"/>
              </a:rPr>
              <a:t>https://developers.google.com/mediapipe</a:t>
            </a:r>
            <a:endParaRPr sz="2000">
              <a:solidFill>
                <a:srgbClr val="0070C0"/>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0070C0"/>
                </a:solidFill>
                <a:latin typeface="Times New Roman"/>
                <a:ea typeface="Times New Roman"/>
                <a:cs typeface="Times New Roman"/>
                <a:sym typeface="Times New Roman"/>
              </a:rPr>
              <a:t>                            </a:t>
            </a:r>
            <a:r>
              <a:rPr lang="en-US" sz="2000" u="sng">
                <a:solidFill>
                  <a:schemeClr val="hlink"/>
                </a:solidFill>
                <a:latin typeface="Times New Roman"/>
                <a:ea typeface="Times New Roman"/>
                <a:cs typeface="Times New Roman"/>
                <a:sym typeface="Times New Roman"/>
                <a:hlinkClick r:id="rId5"/>
              </a:rPr>
              <a:t>https://huggingface.co/models</a:t>
            </a:r>
            <a:endParaRPr sz="2000">
              <a:solidFill>
                <a:srgbClr val="0070C0"/>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0070C0"/>
                </a:solidFill>
                <a:latin typeface="Times New Roman"/>
                <a:ea typeface="Times New Roman"/>
                <a:cs typeface="Times New Roman"/>
                <a:sym typeface="Times New Roman"/>
              </a:rPr>
              <a:t>                            </a:t>
            </a:r>
            <a:r>
              <a:rPr lang="en-US" sz="2000" u="sng">
                <a:solidFill>
                  <a:schemeClr val="hlink"/>
                </a:solidFill>
                <a:latin typeface="Times New Roman"/>
                <a:ea typeface="Times New Roman"/>
                <a:cs typeface="Times New Roman"/>
                <a:sym typeface="Times New Roman"/>
                <a:hlinkClick r:id="rId6"/>
              </a:rPr>
              <a:t>https://docs.streamlit.io/</a:t>
            </a:r>
            <a:endParaRPr sz="2000">
              <a:solidFill>
                <a:srgbClr val="0070C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rgbClr val="0070C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4" name="Google Shape;94;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95" name="Google Shape;95;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6" name="Google Shape;96;p14"/>
          <p:cNvSpPr txBox="1"/>
          <p:nvPr/>
        </p:nvSpPr>
        <p:spPr>
          <a:xfrm>
            <a:off x="633046" y="404446"/>
            <a:ext cx="10585800" cy="7393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4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4000">
                <a:solidFill>
                  <a:schemeClr val="dk1"/>
                </a:solidFill>
                <a:latin typeface="Times New Roman"/>
                <a:ea typeface="Times New Roman"/>
                <a:cs typeface="Times New Roman"/>
                <a:sym typeface="Times New Roman"/>
              </a:rPr>
              <a:t>AI Powered Interactive Workout Assistant for Form Detection &amp; Correction</a:t>
            </a:r>
            <a:endParaRPr/>
          </a:p>
          <a:p>
            <a:pPr indent="0" lvl="0" marL="0" marR="0" rtl="0" algn="ctr">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723900" lvl="0" marL="12700" marR="5080" rtl="0" algn="l">
              <a:lnSpc>
                <a:spcPct val="116666"/>
              </a:lnSpc>
              <a:spcBef>
                <a:spcPts val="260"/>
              </a:spcBef>
              <a:spcAft>
                <a:spcPts val="0"/>
              </a:spcAft>
              <a:buNone/>
            </a:pPr>
            <a:r>
              <a:rPr b="1" lang="en-US" sz="2400">
                <a:solidFill>
                  <a:schemeClr val="dk1"/>
                </a:solidFill>
                <a:latin typeface="Times New Roman"/>
                <a:ea typeface="Times New Roman"/>
                <a:cs typeface="Times New Roman"/>
                <a:sym typeface="Times New Roman"/>
              </a:rPr>
              <a:t>                           Computer Science &amp; Engineering</a:t>
            </a:r>
            <a:endParaRPr sz="2400">
              <a:solidFill>
                <a:schemeClr val="dk1"/>
              </a:solidFill>
              <a:latin typeface="Times New Roman"/>
              <a:ea typeface="Times New Roman"/>
              <a:cs typeface="Times New Roman"/>
              <a:sym typeface="Times New Roman"/>
            </a:endParaRPr>
          </a:p>
          <a:p>
            <a:pPr indent="723900" lvl="0" marL="12700" marR="5080" rtl="0" algn="l">
              <a:lnSpc>
                <a:spcPct val="116666"/>
              </a:lnSpc>
              <a:spcBef>
                <a:spcPts val="260"/>
              </a:spcBef>
              <a:spcAft>
                <a:spcPts val="0"/>
              </a:spcAft>
              <a:buNone/>
            </a:pPr>
            <a:r>
              <a:rPr b="1" lang="en-US" sz="2400">
                <a:solidFill>
                  <a:schemeClr val="dk1"/>
                </a:solidFill>
                <a:latin typeface="Times New Roman"/>
                <a:ea typeface="Times New Roman"/>
                <a:cs typeface="Times New Roman"/>
                <a:sym typeface="Times New Roman"/>
              </a:rPr>
              <a:t>                      (Artificial Intelligence and Machine Learning)</a:t>
            </a:r>
            <a:endParaRPr sz="2400">
              <a:solidFill>
                <a:schemeClr val="dk1"/>
              </a:solidFill>
              <a:latin typeface="Times New Roman"/>
              <a:ea typeface="Times New Roman"/>
              <a:cs typeface="Times New Roman"/>
              <a:sym typeface="Times New Roman"/>
            </a:endParaRPr>
          </a:p>
          <a:p>
            <a:pPr indent="0" lvl="0" marL="0" marR="0" rtl="0" algn="ctr">
              <a:lnSpc>
                <a:spcPct val="113541"/>
              </a:lnSpc>
              <a:spcBef>
                <a:spcPts val="0"/>
              </a:spcBef>
              <a:spcAft>
                <a:spcPts val="0"/>
              </a:spcAft>
              <a:buNone/>
            </a:pPr>
            <a:r>
              <a:rPr lang="en-US" sz="2400">
                <a:solidFill>
                  <a:schemeClr val="dk1"/>
                </a:solidFill>
                <a:latin typeface="Times New Roman"/>
                <a:ea typeface="Times New Roman"/>
                <a:cs typeface="Times New Roman"/>
                <a:sym typeface="Times New Roman"/>
              </a:rPr>
              <a:t>By</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Siddhesh Dige (21106017)</a:t>
            </a:r>
            <a:endParaRPr/>
          </a:p>
          <a:p>
            <a:pPr indent="0" lvl="0" marL="635" marR="0" rtl="0" algn="ctr">
              <a:spcBef>
                <a:spcPts val="0"/>
              </a:spcBef>
              <a:spcAft>
                <a:spcPts val="0"/>
              </a:spcAft>
              <a:buNone/>
            </a:pPr>
            <a:r>
              <a:rPr lang="en-US" sz="2400">
                <a:solidFill>
                  <a:schemeClr val="dk1"/>
                </a:solidFill>
                <a:latin typeface="Times New Roman"/>
                <a:ea typeface="Times New Roman"/>
                <a:cs typeface="Times New Roman"/>
                <a:sym typeface="Times New Roman"/>
              </a:rPr>
              <a:t>Abhishek Bapat (21106008)</a:t>
            </a:r>
            <a:endParaRPr/>
          </a:p>
          <a:p>
            <a:pPr indent="0" lvl="0" marL="635" marR="0" rtl="0" algn="ctr">
              <a:spcBef>
                <a:spcPts val="0"/>
              </a:spcBef>
              <a:spcAft>
                <a:spcPts val="0"/>
              </a:spcAft>
              <a:buNone/>
            </a:pPr>
            <a:r>
              <a:rPr lang="en-US" sz="2400">
                <a:solidFill>
                  <a:schemeClr val="dk1"/>
                </a:solidFill>
                <a:latin typeface="Times New Roman"/>
                <a:ea typeface="Times New Roman"/>
                <a:cs typeface="Times New Roman"/>
                <a:sym typeface="Times New Roman"/>
              </a:rPr>
              <a:t>Tanisha Chitnis (21106003)</a:t>
            </a:r>
            <a:endParaRPr/>
          </a:p>
          <a:p>
            <a:pPr indent="0" lvl="0" marL="4445" marR="0" rtl="0" algn="ctr">
              <a:spcBef>
                <a:spcPts val="0"/>
              </a:spcBef>
              <a:spcAft>
                <a:spcPts val="0"/>
              </a:spcAft>
              <a:buNone/>
            </a:pPr>
            <a:r>
              <a:rPr lang="en-US" sz="2400">
                <a:solidFill>
                  <a:schemeClr val="dk1"/>
                </a:solidFill>
                <a:latin typeface="Times New Roman"/>
                <a:ea typeface="Times New Roman"/>
                <a:cs typeface="Times New Roman"/>
                <a:sym typeface="Times New Roman"/>
              </a:rPr>
              <a:t>Shlok Dalvi (21106012)</a:t>
            </a:r>
            <a:endParaRPr/>
          </a:p>
          <a:p>
            <a:pPr indent="0" lvl="0" marL="4445"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45"/>
              </a:spcBef>
              <a:spcAft>
                <a:spcPts val="0"/>
              </a:spcAft>
              <a:buNone/>
            </a:pPr>
            <a:r>
              <a:rPr lang="en-US" sz="2400">
                <a:solidFill>
                  <a:schemeClr val="dk1"/>
                </a:solidFill>
                <a:latin typeface="Times New Roman"/>
                <a:ea typeface="Times New Roman"/>
                <a:cs typeface="Times New Roman"/>
                <a:sym typeface="Times New Roman"/>
              </a:rPr>
              <a:t>                                                  Under the Guidance of</a:t>
            </a:r>
            <a:endParaRPr sz="2600">
              <a:solidFill>
                <a:schemeClr val="dk1"/>
              </a:solidFill>
              <a:latin typeface="Times New Roman"/>
              <a:ea typeface="Times New Roman"/>
              <a:cs typeface="Times New Roman"/>
              <a:sym typeface="Times New Roman"/>
            </a:endParaRPr>
          </a:p>
          <a:p>
            <a:pPr indent="0" lvl="0" marL="0" marR="0" rtl="0" algn="l">
              <a:spcBef>
                <a:spcPts val="45"/>
              </a:spcBef>
              <a:spcAft>
                <a:spcPts val="0"/>
              </a:spcAft>
              <a:buNone/>
            </a:pPr>
            <a:r>
              <a:rPr lang="en-US" sz="2400">
                <a:solidFill>
                  <a:schemeClr val="dk1"/>
                </a:solidFill>
                <a:latin typeface="Times New Roman"/>
                <a:ea typeface="Times New Roman"/>
                <a:cs typeface="Times New Roman"/>
                <a:sym typeface="Times New Roman"/>
              </a:rPr>
              <a:t>                                                   Prof. Taruna Sharma</a:t>
            </a:r>
            <a:endParaRPr sz="26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44" name="Google Shape;244;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245" name="Google Shape;245;p3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6" name="Google Shape;246;p32"/>
          <p:cNvSpPr txBox="1"/>
          <p:nvPr/>
        </p:nvSpPr>
        <p:spPr>
          <a:xfrm>
            <a:off x="546100" y="825500"/>
            <a:ext cx="111125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a:p>
            <a:pPr indent="0" lvl="0" marL="0" marR="0" rtl="0" algn="l">
              <a:spcBef>
                <a:spcPts val="0"/>
              </a:spcBef>
              <a:spcAft>
                <a:spcPts val="0"/>
              </a:spcAft>
              <a:buNone/>
            </a:pPr>
            <a:r>
              <a:rPr lang="en-US" sz="7200">
                <a:solidFill>
                  <a:schemeClr val="dk1"/>
                </a:solidFill>
                <a:latin typeface="Calibri"/>
                <a:ea typeface="Calibri"/>
                <a:cs typeface="Calibri"/>
                <a:sym typeface="Calibri"/>
              </a:rPr>
              <a:t>              </a:t>
            </a:r>
            <a:r>
              <a:rPr lang="en-US" sz="8000">
                <a:solidFill>
                  <a:schemeClr val="dk1"/>
                </a:solidFill>
                <a:latin typeface="Calibri"/>
                <a:ea typeface="Calibri"/>
                <a:cs typeface="Calibri"/>
                <a:sym typeface="Calibri"/>
              </a:rPr>
              <a:t>THANK YOU</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02" name="Google Shape;102;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03" name="Google Shape;103;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4" name="Google Shape;104;p15"/>
          <p:cNvSpPr txBox="1"/>
          <p:nvPr/>
        </p:nvSpPr>
        <p:spPr>
          <a:xfrm>
            <a:off x="492369" y="263768"/>
            <a:ext cx="11078307" cy="62760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Index</a:t>
            </a:r>
            <a:endParaRPr/>
          </a:p>
          <a:p>
            <a:pPr indent="-342900" lvl="0" marL="355600" marR="0" rtl="0" algn="l">
              <a:spcBef>
                <a:spcPts val="157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Introduction</a:t>
            </a:r>
            <a:endParaRPr/>
          </a:p>
          <a:p>
            <a:pPr indent="-342900" lvl="0" marL="355600" marR="0" rtl="0" algn="l">
              <a:spcBef>
                <a:spcPts val="146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Objectives</a:t>
            </a:r>
            <a:endParaRPr/>
          </a:p>
          <a:p>
            <a:pPr indent="-342900" lvl="0" marL="355600" marR="0" rtl="0" algn="l">
              <a:spcBef>
                <a:spcPts val="145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Features</a:t>
            </a:r>
            <a:endParaRPr/>
          </a:p>
          <a:p>
            <a:pPr indent="-342900" lvl="0" marL="355600" marR="0" rtl="0" algn="l">
              <a:spcBef>
                <a:spcPts val="145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Literature Survey</a:t>
            </a:r>
            <a:endParaRPr/>
          </a:p>
          <a:p>
            <a:pPr indent="-342900" lvl="0" marL="355600" marR="0" rtl="0" algn="l">
              <a:spcBef>
                <a:spcPts val="145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Block Diagram</a:t>
            </a:r>
            <a:endParaRPr/>
          </a:p>
          <a:p>
            <a:pPr indent="-342900" lvl="0" marL="355600" marR="0" rtl="0" algn="l">
              <a:spcBef>
                <a:spcPts val="145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Technology Stack</a:t>
            </a:r>
            <a:endParaRPr/>
          </a:p>
          <a:p>
            <a:pPr indent="-342900" lvl="0" marL="355600" marR="0" rtl="0" algn="l">
              <a:spcBef>
                <a:spcPts val="145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Models</a:t>
            </a:r>
            <a:endParaRPr/>
          </a:p>
          <a:p>
            <a:pPr indent="-342900" lvl="0" marL="355600" marR="0" rtl="0" algn="l">
              <a:spcBef>
                <a:spcPts val="145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Future Scope</a:t>
            </a:r>
            <a:endParaRPr/>
          </a:p>
          <a:p>
            <a:pPr indent="-342900" lvl="0" marL="355600" marR="0" rtl="0" algn="l">
              <a:spcBef>
                <a:spcPts val="145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Conclusion</a:t>
            </a:r>
            <a:endParaRPr/>
          </a:p>
          <a:p>
            <a:pPr indent="-342900" lvl="0" marL="355600" marR="0" rtl="0" algn="l">
              <a:spcBef>
                <a:spcPts val="14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References</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10" name="Google Shape;110;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11" name="Google Shape;111;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2" name="Google Shape;112;p16"/>
          <p:cNvSpPr txBox="1"/>
          <p:nvPr/>
        </p:nvSpPr>
        <p:spPr>
          <a:xfrm>
            <a:off x="422031" y="298938"/>
            <a:ext cx="11218984"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Introduction</a:t>
            </a:r>
            <a:endParaRPr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main goal of the AI Gym Assistant project is to develop an AI-powered virtual fitness assistant. </a:t>
            </a:r>
            <a:endParaRPr/>
          </a:p>
          <a:p>
            <a:pPr indent="-304800" lvl="0" marL="4572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enhances the gym-goers' workout experience and supports them in achieving their fitness goals.</a:t>
            </a:r>
            <a:endParaRPr/>
          </a:p>
          <a:p>
            <a:pPr indent="-304800" lvl="0" marL="4572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also helps the gym-goer’s to improve their form during their workout.</a:t>
            </a:r>
            <a:endParaRPr/>
          </a:p>
          <a:p>
            <a:pPr indent="-304800" lvl="0" marL="4572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Ultimately, the AI Gym Assistant aims to be a valuable tool for common people, empowering them on their journey towards a healthier and fitter lifestyle.</a:t>
            </a:r>
            <a:endParaRPr/>
          </a:p>
          <a:p>
            <a:pPr indent="0" lvl="0" marL="0" marR="0" rtl="0" algn="l">
              <a:spcBef>
                <a:spcPts val="0"/>
              </a:spcBef>
              <a:spcAft>
                <a:spcPts val="0"/>
              </a:spcAft>
              <a:buNone/>
            </a:pPr>
            <a:r>
              <a:t/>
            </a:r>
            <a:endParaRPr b="1" sz="4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18" name="Google Shape;118;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19" name="Google Shape;119;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Google Shape;120;p17"/>
          <p:cNvSpPr txBox="1"/>
          <p:nvPr/>
        </p:nvSpPr>
        <p:spPr>
          <a:xfrm>
            <a:off x="386861" y="193430"/>
            <a:ext cx="11324492" cy="52501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Objectives</a:t>
            </a:r>
            <a:endParaRPr/>
          </a:p>
          <a:p>
            <a:pPr indent="0" lvl="0" marL="0" marR="0" rtl="0" algn="l">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342900" lvl="0" marL="558800" marR="0" rtl="0" algn="l">
              <a:lnSpc>
                <a:spcPct val="150000"/>
              </a:lnSpc>
              <a:spcBef>
                <a:spcPts val="69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Helps to track reps and sets accurately and consistently.</a:t>
            </a:r>
            <a:endParaRPr/>
          </a:p>
          <a:p>
            <a:pPr indent="-457200" lvl="0" marL="673100" marR="0" rtl="0" algn="l">
              <a:lnSpc>
                <a:spcPct val="150000"/>
              </a:lnSpc>
              <a:spcBef>
                <a:spcPts val="69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Easy to use with voice assistant.</a:t>
            </a:r>
            <a:endParaRPr/>
          </a:p>
          <a:p>
            <a:pPr indent="-457200" lvl="0" marL="673100" marR="0" rtl="0" algn="l">
              <a:lnSpc>
                <a:spcPct val="150000"/>
              </a:lnSpc>
              <a:spcBef>
                <a:spcPts val="69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Aims to provide form detection and correction.</a:t>
            </a:r>
            <a:endParaRPr/>
          </a:p>
          <a:p>
            <a:pPr indent="-457200" lvl="0" marL="673100" marR="0" rtl="0" algn="l">
              <a:lnSpc>
                <a:spcPct val="150000"/>
              </a:lnSpc>
              <a:spcBef>
                <a:spcPts val="69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To Enhance user’s experience by  exercise report.</a:t>
            </a:r>
            <a:endParaRPr/>
          </a:p>
          <a:p>
            <a:pPr indent="-457200" lvl="0" marL="673100" marR="0" rtl="0" algn="l">
              <a:lnSpc>
                <a:spcPct val="150000"/>
              </a:lnSpc>
              <a:spcBef>
                <a:spcPts val="69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Easy to use and affordable.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26" name="Google Shape;126;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27" name="Google Shape;127;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p18"/>
          <p:cNvSpPr txBox="1"/>
          <p:nvPr/>
        </p:nvSpPr>
        <p:spPr>
          <a:xfrm>
            <a:off x="211015" y="158261"/>
            <a:ext cx="11535507" cy="71404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  Features</a:t>
            </a:r>
            <a:endParaRPr/>
          </a:p>
          <a:p>
            <a:pPr indent="0" lvl="0" marL="228600" marR="0" rtl="0" algn="just">
              <a:spcBef>
                <a:spcPts val="0"/>
              </a:spcBef>
              <a:spcAft>
                <a:spcPts val="0"/>
              </a:spcAft>
              <a:buNone/>
            </a:pPr>
            <a:r>
              <a:t/>
            </a:r>
            <a:endParaRPr b="1" sz="2600">
              <a:solidFill>
                <a:schemeClr val="dk1"/>
              </a:solidFill>
              <a:latin typeface="Times New Roman"/>
              <a:ea typeface="Times New Roman"/>
              <a:cs typeface="Times New Roman"/>
              <a:sym typeface="Times New Roman"/>
            </a:endParaRPr>
          </a:p>
          <a:p>
            <a:pPr indent="-342900" lvl="0" marL="5715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Progress Tracking: The assistant keeps track of users' workout progress reps and sets.</a:t>
            </a:r>
            <a:endParaRPr/>
          </a:p>
          <a:p>
            <a:pPr indent="-190500" lvl="0" marL="5715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5715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Form Detection: The AI gym assistant detects the exercise form-bicep, squat, deadlift etc.</a:t>
            </a:r>
            <a:endParaRPr/>
          </a:p>
          <a:p>
            <a:pPr indent="0" lvl="0" marL="2286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5715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Form Correction: The AI gym assistant detects the wrong exercise form-bicep, squat , deadlift etc.</a:t>
            </a:r>
            <a:endParaRPr/>
          </a:p>
          <a:p>
            <a:pPr indent="-190500" lvl="0" marL="5715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5715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User - friendly UI: The AI Gym Assistant is accessible through a user-friendly UI.</a:t>
            </a:r>
            <a:endParaRPr/>
          </a:p>
          <a:p>
            <a:pPr indent="-190500" lvl="0" marL="5715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5715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AI Voice Assistant: Voice assistant enables the user to access the UI.</a:t>
            </a:r>
            <a:endParaRPr/>
          </a:p>
          <a:p>
            <a:pPr indent="-190500" lvl="0" marL="5715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5715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Report Generator: A report will be generated at the end of users workout.</a:t>
            </a:r>
            <a:endParaRPr/>
          </a:p>
          <a:p>
            <a:pPr indent="0" lvl="0" marL="0" marR="0" rtl="0" algn="l">
              <a:spcBef>
                <a:spcPts val="0"/>
              </a:spcBef>
              <a:spcAft>
                <a:spcPts val="0"/>
              </a:spcAft>
              <a:buNone/>
            </a:pPr>
            <a:r>
              <a:t/>
            </a:r>
            <a:endParaRPr b="1" sz="4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34" name="Google Shape;134;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35" name="Google Shape;135;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Google Shape;136;p19"/>
          <p:cNvSpPr txBox="1"/>
          <p:nvPr/>
        </p:nvSpPr>
        <p:spPr>
          <a:xfrm>
            <a:off x="-1399874" y="390654"/>
            <a:ext cx="786032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  Literature Survey</a:t>
            </a:r>
            <a:endParaRPr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37" name="Google Shape;137;p19"/>
          <p:cNvGraphicFramePr/>
          <p:nvPr/>
        </p:nvGraphicFramePr>
        <p:xfrm>
          <a:off x="888999" y="1316038"/>
          <a:ext cx="3000000" cy="3000000"/>
        </p:xfrm>
        <a:graphic>
          <a:graphicData uri="http://schemas.openxmlformats.org/drawingml/2006/table">
            <a:tbl>
              <a:tblPr bandRow="1" firstRow="1">
                <a:noFill/>
                <a:tableStyleId>{BEAFC647-2691-4BE0-9406-91388F009B0D}</a:tableStyleId>
              </a:tblPr>
              <a:tblGrid>
                <a:gridCol w="1092200"/>
                <a:gridCol w="3912475"/>
                <a:gridCol w="2719375"/>
                <a:gridCol w="2689950"/>
              </a:tblGrid>
              <a:tr h="53340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Sr. No</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Title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Author Name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Description</a:t>
                      </a:r>
                      <a:endParaRPr/>
                    </a:p>
                    <a:p>
                      <a:pPr indent="0" lvl="0" marL="0" marR="0" rtl="0" algn="l">
                        <a:spcBef>
                          <a:spcPts val="0"/>
                        </a:spcBef>
                        <a:spcAft>
                          <a:spcPts val="0"/>
                        </a:spcAft>
                        <a:buNone/>
                      </a:pPr>
                      <a:r>
                        <a:t/>
                      </a:r>
                      <a:endParaRPr sz="1800"/>
                    </a:p>
                  </a:txBody>
                  <a:tcPr marT="45725" marB="45725" marR="91450" marL="91450"/>
                </a:tc>
              </a:tr>
              <a:tr h="327660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Learning OpenCV--- Computer Vision with the OpenCV Library</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Bradski, G.R. et al.</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textbook explains how to install OpenCV and gets you started with simple examples with single images and then onto video, and working with the all important graphical user interface (GUI). The textbook addresses the education market by providing an extensive set of exercises at the end of each chapter.</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43" name="Google Shape;14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44" name="Google Shape;144;p20"/>
          <p:cNvPicPr preferRelativeResize="0"/>
          <p:nvPr/>
        </p:nvPicPr>
        <p:blipFill rotWithShape="1">
          <a:blip r:embed="rId3">
            <a:alphaModFix/>
          </a:blip>
          <a:srcRect b="0" l="0" r="0" t="0"/>
          <a:stretch/>
        </p:blipFill>
        <p:spPr>
          <a:xfrm>
            <a:off x="0" y="0"/>
            <a:ext cx="12192000" cy="6858000"/>
          </a:xfrm>
          <a:prstGeom prst="rect">
            <a:avLst/>
          </a:prstGeom>
          <a:noFill/>
          <a:ln>
            <a:noFill/>
          </a:ln>
        </p:spPr>
      </p:pic>
      <p:graphicFrame>
        <p:nvGraphicFramePr>
          <p:cNvPr id="145" name="Google Shape;145;p20"/>
          <p:cNvGraphicFramePr/>
          <p:nvPr/>
        </p:nvGraphicFramePr>
        <p:xfrm>
          <a:off x="660400" y="719666"/>
          <a:ext cx="3000000" cy="3000000"/>
        </p:xfrm>
        <a:graphic>
          <a:graphicData uri="http://schemas.openxmlformats.org/drawingml/2006/table">
            <a:tbl>
              <a:tblPr bandRow="1" firstRow="1">
                <a:noFill/>
                <a:tableStyleId>{BEAFC647-2691-4BE0-9406-91388F009B0D}</a:tableStyleId>
              </a:tblPr>
              <a:tblGrid>
                <a:gridCol w="2628900"/>
                <a:gridCol w="2628900"/>
                <a:gridCol w="2628900"/>
                <a:gridCol w="2628900"/>
              </a:tblGrid>
              <a:tr h="681500">
                <a:tc>
                  <a:txBody>
                    <a:bodyPr/>
                    <a:lstStyle/>
                    <a:p>
                      <a:pPr indent="0" lvl="0" marL="0" marR="0" rtl="0" algn="l">
                        <a:lnSpc>
                          <a:spcPct val="100000"/>
                        </a:lnSpc>
                        <a:spcBef>
                          <a:spcPts val="0"/>
                        </a:spcBef>
                        <a:spcAft>
                          <a:spcPts val="0"/>
                        </a:spcAft>
                        <a:buClr>
                          <a:schemeClr val="dk1"/>
                        </a:buClr>
                        <a:buSzPts val="1800"/>
                        <a:buFont typeface="Calibri"/>
                        <a:buNone/>
                      </a:pPr>
                      <a:r>
                        <a:rPr lang="en-US" sz="1800"/>
                        <a:t>Sr. No</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Title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Author Name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43344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Pose Estimation from corresponding point data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R.M. Haralick; H. Joo; C. Lee; X. Zhuang; V.G. Vaidya; M.B. Kim</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Solutions for four different pose estimation problems are presented. Closed-form least-squares solutions are given to the over constrained 2D-2D and 3D-3D pose estimation problems. A globally convergent iterative technique is given for the 2D-perspective-projection-3D pose estimation problem.</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51" name="Google Shape;151;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152" name="Google Shape;152;p21"/>
          <p:cNvPicPr preferRelativeResize="0"/>
          <p:nvPr/>
        </p:nvPicPr>
        <p:blipFill rotWithShape="1">
          <a:blip r:embed="rId3">
            <a:alphaModFix/>
          </a:blip>
          <a:srcRect b="0" l="0" r="0" t="0"/>
          <a:stretch/>
        </p:blipFill>
        <p:spPr>
          <a:xfrm>
            <a:off x="0" y="0"/>
            <a:ext cx="12192000" cy="6858000"/>
          </a:xfrm>
          <a:prstGeom prst="rect">
            <a:avLst/>
          </a:prstGeom>
          <a:noFill/>
          <a:ln>
            <a:noFill/>
          </a:ln>
        </p:spPr>
      </p:pic>
      <p:graphicFrame>
        <p:nvGraphicFramePr>
          <p:cNvPr id="153" name="Google Shape;153;p21"/>
          <p:cNvGraphicFramePr/>
          <p:nvPr/>
        </p:nvGraphicFramePr>
        <p:xfrm>
          <a:off x="571500" y="739140"/>
          <a:ext cx="3000000" cy="3000000"/>
        </p:xfrm>
        <a:graphic>
          <a:graphicData uri="http://schemas.openxmlformats.org/drawingml/2006/table">
            <a:tbl>
              <a:tblPr bandRow="1" firstRow="1">
                <a:noFill/>
                <a:tableStyleId>{BEAFC647-2691-4BE0-9406-91388F009B0D}</a:tableStyleId>
              </a:tblPr>
              <a:tblGrid>
                <a:gridCol w="2736850"/>
                <a:gridCol w="2736850"/>
                <a:gridCol w="2736850"/>
                <a:gridCol w="2736850"/>
              </a:tblGrid>
              <a:tr h="201500">
                <a:tc>
                  <a:txBody>
                    <a:bodyPr/>
                    <a:lstStyle/>
                    <a:p>
                      <a:pPr indent="0" lvl="0" marL="0" marR="0" rtl="0" algn="l">
                        <a:lnSpc>
                          <a:spcPct val="100000"/>
                        </a:lnSpc>
                        <a:spcBef>
                          <a:spcPts val="0"/>
                        </a:spcBef>
                        <a:spcAft>
                          <a:spcPts val="0"/>
                        </a:spcAft>
                        <a:buClr>
                          <a:schemeClr val="dk1"/>
                        </a:buClr>
                        <a:buSzPts val="1800"/>
                        <a:buFont typeface="Calibri"/>
                        <a:buNone/>
                      </a:pPr>
                      <a:r>
                        <a:rPr lang="en-US" sz="1800"/>
                        <a:t>Sr. No</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Title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Author Name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rPr>
                        <a:t>Generative Modeling of Pseudo-Whisper for Robust Whispered Speech Recognition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rPr>
                        <a:t>Ghaffarzadegan, Shabnam, Hynek Bořil, and John HL Hansen. </a:t>
                      </a:r>
                      <a:endParaRPr b="0" i="0" sz="1800" u="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The study addresses challenges in recognizing whispers due to a lack of transcribed datasets. Two strategies, Vector Taylor Series (VTS) and denoising autoencoders (DAE), are proposed to adapt speech recognition models using minimal untranscribed samples. Results show significant improvements in word error rates for a whisper recognition task, indicating the effectiveness of these strategies. </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