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7" autoAdjust="0"/>
    <p:restoredTop sz="94660"/>
  </p:normalViewPr>
  <p:slideViewPr>
    <p:cSldViewPr snapToGrid="0">
      <p:cViewPr varScale="1">
        <p:scale>
          <a:sx n="21" d="100"/>
          <a:sy n="21" d="100"/>
        </p:scale>
        <p:origin x="-1520" y="-120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vargas" userId="599ed7d194f3b9b7" providerId="LiveId" clId="{29A15429-ABAC-4A4B-B733-3C73D24CB52E}"/>
    <pc:docChg chg="modSld">
      <pc:chgData name="jorge vargas" userId="599ed7d194f3b9b7" providerId="LiveId" clId="{29A15429-ABAC-4A4B-B733-3C73D24CB52E}" dt="2018-11-26T23:29:33.481" v="0" actId="1076"/>
      <pc:docMkLst>
        <pc:docMk/>
      </pc:docMkLst>
      <pc:sldChg chg="modSp">
        <pc:chgData name="jorge vargas" userId="599ed7d194f3b9b7" providerId="LiveId" clId="{29A15429-ABAC-4A4B-B733-3C73D24CB52E}" dt="2018-11-26T23:29:33.481" v="0" actId="1076"/>
        <pc:sldMkLst>
          <pc:docMk/>
          <pc:sldMk cId="0" sldId="256"/>
        </pc:sldMkLst>
        <pc:picChg chg="mod">
          <ac:chgData name="jorge vargas" userId="599ed7d194f3b9b7" providerId="LiveId" clId="{29A15429-ABAC-4A4B-B733-3C73D24CB52E}" dt="2018-11-26T23:29:33.481" v="0" actId="1076"/>
          <ac:picMkLst>
            <pc:docMk/>
            <pc:sldMk cId="0" sldId="256"/>
            <ac:picMk id="6" creationId="{657B6BE7-315E-4B9C-A9F2-C94305338A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538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05755" y="63627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85800" y="8654893"/>
            <a:ext cx="977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_tradnl" sz="3600" dirty="0"/>
              <a:t>Realizar un programa utilizando Python más GDAL, que se encargara de realizar un cálculo de vegetación del estado de colima y a la vez creara una imagen .</a:t>
            </a:r>
            <a:r>
              <a:rPr lang="es-ES_tradnl" sz="3600" dirty="0" err="1"/>
              <a:t>tif</a:t>
            </a:r>
            <a:r>
              <a:rPr lang="es-ES_tradnl" sz="3600" dirty="0"/>
              <a:t>, también realizamos lo mismo con otros archivos .</a:t>
            </a:r>
            <a:r>
              <a:rPr lang="es-ES_tradnl" sz="3600" dirty="0" err="1"/>
              <a:t>tif</a:t>
            </a:r>
            <a:r>
              <a:rPr lang="es-ES_tradnl" sz="3600" dirty="0"/>
              <a:t> del estado y del país, además de archivos .</a:t>
            </a:r>
            <a:r>
              <a:rPr lang="es-ES_tradnl" sz="3600" dirty="0" err="1"/>
              <a:t>tif</a:t>
            </a:r>
            <a:r>
              <a:rPr lang="es-ES_tradnl" sz="3600" dirty="0"/>
              <a:t> de otros países.</a:t>
            </a:r>
            <a:endParaRPr lang="es-MX" sz="3600" b="1" dirty="0"/>
          </a:p>
          <a:p>
            <a:pPr algn="just"/>
            <a:r>
              <a:rPr lang="es-ES_tradnl" sz="3600" b="1" dirty="0"/>
              <a:t>Palabras Clave:</a:t>
            </a:r>
            <a:r>
              <a:rPr lang="es-ES_tradnl" sz="3600" dirty="0"/>
              <a:t>  cálculo de vegetación, imagen .</a:t>
            </a:r>
            <a:r>
              <a:rPr lang="es-ES_tradnl" sz="3600" dirty="0" err="1"/>
              <a:t>tif</a:t>
            </a:r>
            <a:r>
              <a:rPr lang="es-ES_tradnl" sz="3600" dirty="0"/>
              <a:t> </a:t>
            </a:r>
            <a:endParaRPr lang="es-MX" sz="3600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57275" y="1276233"/>
            <a:ext cx="409194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s-ES" b="1" dirty="0"/>
              <a:t>Lectura de índice de vegetación </a:t>
            </a:r>
            <a:endParaRPr lang="en-US" sz="12500" b="1" dirty="0"/>
          </a:p>
          <a:p>
            <a:pPr defTabSz="4389438"/>
            <a:r>
              <a:rPr lang="es-MX" sz="7200" b="1" dirty="0"/>
              <a:t>Autores</a:t>
            </a:r>
            <a:r>
              <a:rPr lang="en-US" sz="7200" b="1" dirty="0"/>
              <a:t>: Jorge Humberto Vargas Nava, Juan Daniel Espinoza Ramos</a:t>
            </a:r>
          </a:p>
          <a:p>
            <a:pPr defTabSz="4389438"/>
            <a:r>
              <a:rPr lang="en-US" sz="7200" b="1" dirty="0"/>
              <a:t>Carrera: </a:t>
            </a:r>
            <a:r>
              <a:rPr lang="es-MX" sz="7200" b="1" dirty="0"/>
              <a:t>Ingeniero</a:t>
            </a:r>
            <a:r>
              <a:rPr lang="en-US" sz="7200" b="1" dirty="0"/>
              <a:t> </a:t>
            </a:r>
            <a:r>
              <a:rPr lang="es-MX" sz="7200" b="1" dirty="0"/>
              <a:t>Topógrafo</a:t>
            </a:r>
            <a:r>
              <a:rPr lang="en-US" sz="7200" b="1" dirty="0"/>
              <a:t> y </a:t>
            </a:r>
            <a:r>
              <a:rPr lang="es-MX" sz="7200" b="1" dirty="0"/>
              <a:t>Geomático</a:t>
            </a:r>
            <a:r>
              <a:rPr lang="en-US" sz="7200" b="1" dirty="0"/>
              <a:t> 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0100" y="8915400"/>
            <a:ext cx="9766300" cy="415519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just" defTabSz="612775" eaLnBrk="0" hangingPunct="0">
              <a:lnSpc>
                <a:spcPct val="95000"/>
              </a:lnSpc>
            </a:pPr>
            <a:r>
              <a:rPr lang="es-ES_tradnl" sz="4000" dirty="0"/>
              <a:t>Los resultados obtenidos en este proyecto fueron satisfactorios ya que cumplieron con  lo que se plantea en el proyecto y era ver el cálculo de vegetación del estado de Colima y con ese mapa comprobar el aumento de la mancha urbana en los últimos años y en los años futuros </a:t>
            </a:r>
            <a:endParaRPr lang="en-US" sz="9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72400" y="8958263"/>
            <a:ext cx="9690100" cy="457017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en-US" sz="4400" dirty="0">
                <a:latin typeface="Times New Roman" pitchFamily="18" charset="0"/>
              </a:rPr>
              <a:t>•	http://gidahatari.com/ih-es/calculo-del-indice-de-vegetacion-ndvi-de-imagenes-landsat-8-con-qgis </a:t>
            </a:r>
          </a:p>
          <a:p>
            <a:pPr algn="just" defTabSz="612775" eaLnBrk="0" hangingPunct="0">
              <a:lnSpc>
                <a:spcPct val="95000"/>
              </a:lnSpc>
            </a:pPr>
            <a:r>
              <a:rPr lang="en-US" sz="4400" dirty="0">
                <a:latin typeface="Times New Roman" pitchFamily="18" charset="0"/>
              </a:rPr>
              <a:t>•	https://ers.cr.usgs.gov/login?RET_ADDR=https://</a:t>
            </a:r>
            <a:r>
              <a:rPr lang="en-US" sz="4400" dirty="0" err="1" smtClean="0">
                <a:latin typeface="Times New Roman" pitchFamily="18" charset="0"/>
              </a:rPr>
              <a:t>ers.cr.usgs.gov</a:t>
            </a:r>
            <a:endParaRPr lang="en-US" sz="4400" dirty="0" smtClean="0">
              <a:latin typeface="Times New Roman" pitchFamily="18" charset="0"/>
            </a:endParaRPr>
          </a:p>
          <a:p>
            <a:pPr algn="just" defTabSz="612775" eaLnBrk="0" hangingPunct="0">
              <a:lnSpc>
                <a:spcPct val="95000"/>
              </a:lnSpc>
            </a:pPr>
            <a:r>
              <a:rPr lang="en-US" sz="4400" dirty="0">
                <a:latin typeface="Times New Roman" pitchFamily="18" charset="0"/>
              </a:rPr>
              <a:t> https://</a:t>
            </a:r>
            <a:r>
              <a:rPr lang="en-US" sz="4400" dirty="0" err="1">
                <a:latin typeface="Times New Roman" pitchFamily="18" charset="0"/>
              </a:rPr>
              <a:t>github.com</a:t>
            </a:r>
            <a:r>
              <a:rPr lang="en-US" sz="4400" dirty="0">
                <a:latin typeface="Times New Roman" pitchFamily="18" charset="0"/>
              </a:rPr>
              <a:t>/Canelo13/</a:t>
            </a:r>
            <a:r>
              <a:rPr lang="en-US" sz="4400" dirty="0" err="1">
                <a:latin typeface="Times New Roman" pitchFamily="18" charset="0"/>
              </a:rPr>
              <a:t>pygeogreen</a:t>
            </a:r>
            <a:r>
              <a:rPr lang="en-US" sz="4400" dirty="0">
                <a:latin typeface="Times New Roman" pitchFamily="18" charset="0"/>
              </a:rPr>
              <a:t>/blob/master/</a:t>
            </a:r>
            <a:r>
              <a:rPr lang="en-US" sz="4400" dirty="0" err="1">
                <a:latin typeface="Times New Roman" pitchFamily="18" charset="0"/>
              </a:rPr>
              <a:t>Proyecto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1684000" y="13557182"/>
            <a:ext cx="9728200" cy="964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>
              <a:lnSpc>
                <a:spcPct val="90000"/>
              </a:lnSpc>
              <a:spcBef>
                <a:spcPct val="50000"/>
              </a:spcBef>
            </a:pPr>
            <a:r>
              <a:rPr lang="es-ES_tradnl" sz="4000" dirty="0"/>
              <a:t>Para la realización del calculo de NDVI primero lo realizamos de una manera normal con una imagen .</a:t>
            </a:r>
            <a:r>
              <a:rPr lang="es-ES_tradnl" sz="4000" dirty="0" err="1"/>
              <a:t>tiff</a:t>
            </a:r>
            <a:r>
              <a:rPr lang="es-ES_tradnl" sz="4000" dirty="0"/>
              <a:t> descarada de la pagina para ver que funcionara bien el programa una vez que logramos que el programa funcionara con una solo imagen comenzamos a probar con varias imágenes a la vez para ver como reaccionaba el programa al trabajar con varios archivos a la vez y ver si dicho programa tenia la capacidad de trabajar bajo marcha forzada por lo que nos dimos cuenta el programa puede trabajar, muy bien con varias archivos a la vez siempre y cuando la computadora sobre la que estas trabajando los soporte.</a:t>
            </a:r>
            <a:endParaRPr lang="es-MX" sz="4000" dirty="0"/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endParaRPr lang="en-US" sz="2800" b="1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770E62C-7517-47E2-9786-D4E43913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648625"/>
            <a:ext cx="4615543" cy="4672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54FAE6F-233B-4C2C-8F7F-1CBF6521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3389168"/>
            <a:ext cx="9385382" cy="4409882"/>
          </a:xfrm>
          <a:prstGeom prst="rect">
            <a:avLst/>
          </a:prstGeom>
        </p:spPr>
      </p:pic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xmlns="" id="{5A31632A-7F7D-4DCE-B437-7029444BFF4D}"/>
              </a:ext>
            </a:extLst>
          </p:cNvPr>
          <p:cNvSpPr/>
          <p:nvPr/>
        </p:nvSpPr>
        <p:spPr bwMode="auto">
          <a:xfrm>
            <a:off x="871537" y="6638512"/>
            <a:ext cx="9013907" cy="1933988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389438"/>
            <a:endParaRPr lang="en-US" b="1" dirty="0"/>
          </a:p>
          <a:p>
            <a:pPr defTabSz="4389438"/>
            <a:r>
              <a:rPr lang="en-US" b="1" dirty="0"/>
              <a:t>Resumen</a:t>
            </a:r>
          </a:p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xmlns="" id="{1EDF7C8C-ECFA-498F-B54A-BDA239078A26}"/>
              </a:ext>
            </a:extLst>
          </p:cNvPr>
          <p:cNvSpPr/>
          <p:nvPr/>
        </p:nvSpPr>
        <p:spPr bwMode="auto">
          <a:xfrm>
            <a:off x="1008144" y="18009010"/>
            <a:ext cx="9301163" cy="2307648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Introducción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57B6BE7-315E-4B9C-A9F2-C94305338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4793" y="648625"/>
            <a:ext cx="4523093" cy="47673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131D74B-7999-4DA3-B155-9CA8B78C5F3F}"/>
              </a:ext>
            </a:extLst>
          </p:cNvPr>
          <p:cNvSpPr txBox="1"/>
          <p:nvPr/>
        </p:nvSpPr>
        <p:spPr>
          <a:xfrm>
            <a:off x="1295400" y="20726400"/>
            <a:ext cx="90139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/>
              <a:t>Calculo de vegetación. </a:t>
            </a:r>
            <a:endParaRPr lang="es-MX" sz="3600" dirty="0"/>
          </a:p>
          <a:p>
            <a:pPr algn="just"/>
            <a:r>
              <a:rPr lang="es-MX" sz="3600" dirty="0"/>
              <a:t>El NDVI (</a:t>
            </a:r>
            <a:r>
              <a:rPr lang="es-MX" sz="3600" dirty="0" err="1"/>
              <a:t>Normalized</a:t>
            </a:r>
            <a:r>
              <a:rPr lang="es-MX" sz="3600" dirty="0"/>
              <a:t> </a:t>
            </a:r>
            <a:r>
              <a:rPr lang="es-MX" sz="3600" dirty="0" err="1"/>
              <a:t>Difference</a:t>
            </a:r>
            <a:r>
              <a:rPr lang="es-MX" sz="3600" dirty="0"/>
              <a:t> </a:t>
            </a:r>
            <a:r>
              <a:rPr lang="es-MX" sz="3600" dirty="0" err="1"/>
              <a:t>Vegetation</a:t>
            </a:r>
            <a:r>
              <a:rPr lang="es-MX" sz="3600" dirty="0"/>
              <a:t> </a:t>
            </a:r>
            <a:r>
              <a:rPr lang="es-MX" sz="3600" dirty="0" err="1"/>
              <a:t>Index</a:t>
            </a:r>
            <a:r>
              <a:rPr lang="es-MX" sz="3600" dirty="0"/>
              <a:t>) es un índice de vegetación muy versátil para la evaluación de la vegetación y la dinámica de cambio de cobertura. </a:t>
            </a:r>
          </a:p>
          <a:p>
            <a:pPr algn="just"/>
            <a:r>
              <a:rPr lang="es-ES" sz="3600" b="1" dirty="0" err="1"/>
              <a:t>Rasterio</a:t>
            </a:r>
            <a:endParaRPr lang="es-ES" sz="3600" b="1" dirty="0"/>
          </a:p>
          <a:p>
            <a:pPr algn="just"/>
            <a:r>
              <a:rPr lang="es-ES" sz="3600" dirty="0"/>
              <a:t>es un módulo que pertenece al ARC//INFO de </a:t>
            </a:r>
            <a:r>
              <a:rPr lang="es-ES" sz="3600" dirty="0" err="1"/>
              <a:t>Environmental</a:t>
            </a:r>
            <a:r>
              <a:rPr lang="es-ES" sz="3600" dirty="0"/>
              <a:t> </a:t>
            </a:r>
            <a:r>
              <a:rPr lang="es-ES" sz="3600" dirty="0" err="1"/>
              <a:t>Systems</a:t>
            </a:r>
            <a:r>
              <a:rPr lang="es-ES" sz="3600" dirty="0"/>
              <a:t> </a:t>
            </a:r>
            <a:r>
              <a:rPr lang="es-ES" sz="3600" dirty="0" err="1"/>
              <a:t>Research</a:t>
            </a:r>
            <a:r>
              <a:rPr lang="es-ES" sz="3600" dirty="0"/>
              <a:t> </a:t>
            </a:r>
            <a:r>
              <a:rPr lang="es-ES" sz="3600" dirty="0" err="1"/>
              <a:t>Institute</a:t>
            </a:r>
            <a:r>
              <a:rPr lang="es-ES" sz="3600" dirty="0"/>
              <a:t>, Inc. sirve para </a:t>
            </a:r>
            <a:r>
              <a:rPr lang="es-ES" sz="3600" dirty="0" err="1"/>
              <a:t>accerder</a:t>
            </a:r>
            <a:r>
              <a:rPr lang="es-ES" sz="3600" dirty="0"/>
              <a:t> a distintos archivos de datos utilizados en el campo GIS.</a:t>
            </a:r>
          </a:p>
          <a:p>
            <a:pPr algn="just"/>
            <a:endParaRPr lang="es-MX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3E3278EA-DF6D-41B7-9B1B-483279F9A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0" y="27519427"/>
            <a:ext cx="5114948" cy="38362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8680347-BFD8-41AF-92C9-6C2857318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490" y="27635699"/>
            <a:ext cx="4517310" cy="3401173"/>
          </a:xfrm>
          <a:prstGeom prst="rect">
            <a:avLst/>
          </a:prstGeom>
        </p:spPr>
      </p:pic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xmlns="" id="{5E412A75-0CE0-403B-8FDC-EFAC1499BAD5}"/>
              </a:ext>
            </a:extLst>
          </p:cNvPr>
          <p:cNvSpPr/>
          <p:nvPr/>
        </p:nvSpPr>
        <p:spPr bwMode="auto">
          <a:xfrm>
            <a:off x="11684000" y="6559550"/>
            <a:ext cx="9728200" cy="235585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Desarrollo experimental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7F2502E-D159-4860-BB55-82A66B50D3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231"/>
          <a:stretch/>
        </p:blipFill>
        <p:spPr>
          <a:xfrm>
            <a:off x="11684000" y="9344826"/>
            <a:ext cx="5490505" cy="358714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A7F968B9-E2BF-47A7-912B-11648B64A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8589" y="9344826"/>
            <a:ext cx="4556511" cy="3587142"/>
          </a:xfrm>
          <a:prstGeom prst="rect">
            <a:avLst/>
          </a:prstGeom>
        </p:spPr>
      </p:pic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xmlns="" id="{22189ABA-BDCB-424B-A35B-D27EE567DA43}"/>
              </a:ext>
            </a:extLst>
          </p:cNvPr>
          <p:cNvSpPr/>
          <p:nvPr/>
        </p:nvSpPr>
        <p:spPr bwMode="auto">
          <a:xfrm>
            <a:off x="11684000" y="22620287"/>
            <a:ext cx="9185275" cy="194310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Manejo de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62CAD5C-562C-4039-BC44-A33CF8987766}"/>
              </a:ext>
            </a:extLst>
          </p:cNvPr>
          <p:cNvSpPr txBox="1"/>
          <p:nvPr/>
        </p:nvSpPr>
        <p:spPr>
          <a:xfrm>
            <a:off x="11733620" y="25146000"/>
            <a:ext cx="9340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/>
              <a:t>El manejo de datos de este trabajo tan solo fueron las distintos archivos .</a:t>
            </a:r>
            <a:r>
              <a:rPr lang="es-ES" sz="4000" dirty="0" err="1"/>
              <a:t>tif</a:t>
            </a:r>
            <a:r>
              <a:rPr lang="es-ES" sz="4000" dirty="0"/>
              <a:t> para el cálculo de vegetación de distintas partes de colima.</a:t>
            </a:r>
            <a:endParaRPr lang="es-MX" sz="40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EE0C9CC9-5341-40E3-87F5-D62A25A295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1877" y="27823215"/>
            <a:ext cx="4176712" cy="4114835"/>
          </a:xfrm>
          <a:prstGeom prst="rect">
            <a:avLst/>
          </a:prstGeom>
        </p:spPr>
      </p:pic>
      <p:sp>
        <p:nvSpPr>
          <p:cNvPr id="17" name="Diagrama de flujo: terminador 16">
            <a:extLst>
              <a:ext uri="{FF2B5EF4-FFF2-40B4-BE49-F238E27FC236}">
                <a16:creationId xmlns:a16="http://schemas.microsoft.com/office/drawing/2014/main" xmlns="" id="{DEABA85F-DF8D-4929-83FF-E9950CA7FFD2}"/>
              </a:ext>
            </a:extLst>
          </p:cNvPr>
          <p:cNvSpPr/>
          <p:nvPr/>
        </p:nvSpPr>
        <p:spPr bwMode="auto">
          <a:xfrm>
            <a:off x="22396450" y="6386913"/>
            <a:ext cx="9766300" cy="236220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6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Análisis de resultados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268C13D-CB87-4452-815B-8B620ED8FC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95772" y="13557182"/>
            <a:ext cx="7444553" cy="4959418"/>
          </a:xfrm>
          <a:prstGeom prst="rect">
            <a:avLst/>
          </a:prstGeom>
        </p:spPr>
      </p:pic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xmlns="" id="{A02AB8D7-F7A7-4D15-A048-88E3DFE8768B}"/>
              </a:ext>
            </a:extLst>
          </p:cNvPr>
          <p:cNvSpPr/>
          <p:nvPr/>
        </p:nvSpPr>
        <p:spPr bwMode="auto">
          <a:xfrm>
            <a:off x="22742140" y="18973800"/>
            <a:ext cx="8880860" cy="236220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Conclusiones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0651D075-1903-452B-9CD7-F4DB4B1F5DB1}"/>
              </a:ext>
            </a:extLst>
          </p:cNvPr>
          <p:cNvSpPr txBox="1"/>
          <p:nvPr/>
        </p:nvSpPr>
        <p:spPr>
          <a:xfrm>
            <a:off x="22742139" y="22021800"/>
            <a:ext cx="88713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400" dirty="0"/>
              <a:t>estuvimos de acuerdo en que este tipo de programas funcionan mucho para ver el comportamiento de la mancha urbana de alguna parte del mundo y esto se ve con tan solo observar la disminución de la vegetación en dichos lugares</a:t>
            </a:r>
            <a:endParaRPr lang="es-MX" sz="4400" dirty="0"/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xmlns="" id="{3A942078-AC28-45B8-95BE-E4D724CFEFAA}"/>
              </a:ext>
            </a:extLst>
          </p:cNvPr>
          <p:cNvSpPr/>
          <p:nvPr/>
        </p:nvSpPr>
        <p:spPr bwMode="auto">
          <a:xfrm>
            <a:off x="33458972" y="6386913"/>
            <a:ext cx="9136828" cy="226798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Bibliografía</a:t>
            </a:r>
            <a:r>
              <a:rPr kumimoji="0" lang="es-MX" sz="8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Personalizado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Default Design</vt:lpstr>
      <vt:lpstr>Presentación de PowerPoint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Norma Karina Ramos Flores</cp:lastModifiedBy>
  <cp:revision>66</cp:revision>
  <cp:lastPrinted>2011-03-08T18:07:35Z</cp:lastPrinted>
  <dcterms:created xsi:type="dcterms:W3CDTF">2008-12-04T00:20:37Z</dcterms:created>
  <dcterms:modified xsi:type="dcterms:W3CDTF">2018-11-27T05:32:24Z</dcterms:modified>
  <cp:category>Research Poster</cp:category>
</cp:coreProperties>
</file>