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Caner/Desktop/SMU_Class/Statistics_5520/BonusCase_TransCo/Container%20Trans%20Co.%20-%20One%20por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Demand - Price Curve Japan - High Season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 cmpd="sng" algn="ctr">
              <a:solidFill>
                <a:schemeClr val="tx1">
                  <a:alpha val="3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'Demand Curve Japan'!$C$2:$C$55</c:f>
              <c:numCache>
                <c:formatCode>General</c:formatCode>
                <c:ptCount val="54"/>
                <c:pt idx="0">
                  <c:v>1504.0</c:v>
                </c:pt>
                <c:pt idx="1">
                  <c:v>1475.8</c:v>
                </c:pt>
                <c:pt idx="2">
                  <c:v>1447.6</c:v>
                </c:pt>
                <c:pt idx="3">
                  <c:v>1419.4</c:v>
                </c:pt>
                <c:pt idx="4">
                  <c:v>1391.2</c:v>
                </c:pt>
                <c:pt idx="5">
                  <c:v>1363.0</c:v>
                </c:pt>
                <c:pt idx="6">
                  <c:v>1334.8</c:v>
                </c:pt>
                <c:pt idx="7">
                  <c:v>1306.6</c:v>
                </c:pt>
                <c:pt idx="8">
                  <c:v>1278.4</c:v>
                </c:pt>
                <c:pt idx="9">
                  <c:v>1250.2</c:v>
                </c:pt>
                <c:pt idx="10">
                  <c:v>1222.0</c:v>
                </c:pt>
                <c:pt idx="11">
                  <c:v>1193.8</c:v>
                </c:pt>
                <c:pt idx="12">
                  <c:v>1165.6</c:v>
                </c:pt>
                <c:pt idx="13">
                  <c:v>1137.4</c:v>
                </c:pt>
                <c:pt idx="14">
                  <c:v>1109.2</c:v>
                </c:pt>
                <c:pt idx="15">
                  <c:v>1081.0</c:v>
                </c:pt>
                <c:pt idx="16">
                  <c:v>1052.8</c:v>
                </c:pt>
                <c:pt idx="17">
                  <c:v>1024.6</c:v>
                </c:pt>
                <c:pt idx="18">
                  <c:v>996.4000000000001</c:v>
                </c:pt>
                <c:pt idx="19">
                  <c:v>968.2</c:v>
                </c:pt>
                <c:pt idx="20">
                  <c:v>940.0</c:v>
                </c:pt>
                <c:pt idx="21">
                  <c:v>911.8</c:v>
                </c:pt>
                <c:pt idx="22">
                  <c:v>883.6</c:v>
                </c:pt>
                <c:pt idx="23">
                  <c:v>855.4</c:v>
                </c:pt>
                <c:pt idx="24">
                  <c:v>827.2</c:v>
                </c:pt>
                <c:pt idx="25">
                  <c:v>799.0</c:v>
                </c:pt>
                <c:pt idx="26">
                  <c:v>770.8</c:v>
                </c:pt>
                <c:pt idx="27">
                  <c:v>742.6</c:v>
                </c:pt>
                <c:pt idx="28">
                  <c:v>714.4</c:v>
                </c:pt>
                <c:pt idx="29">
                  <c:v>686.2</c:v>
                </c:pt>
                <c:pt idx="30">
                  <c:v>658.0</c:v>
                </c:pt>
                <c:pt idx="31">
                  <c:v>629.8000000000001</c:v>
                </c:pt>
                <c:pt idx="32">
                  <c:v>601.6</c:v>
                </c:pt>
                <c:pt idx="33">
                  <c:v>573.4</c:v>
                </c:pt>
                <c:pt idx="34">
                  <c:v>545.2</c:v>
                </c:pt>
                <c:pt idx="35">
                  <c:v>517.0</c:v>
                </c:pt>
                <c:pt idx="36">
                  <c:v>488.8</c:v>
                </c:pt>
                <c:pt idx="37">
                  <c:v>460.6</c:v>
                </c:pt>
                <c:pt idx="38">
                  <c:v>432.4</c:v>
                </c:pt>
                <c:pt idx="39">
                  <c:v>404.1999999999991</c:v>
                </c:pt>
                <c:pt idx="40">
                  <c:v>375.9999999999991</c:v>
                </c:pt>
                <c:pt idx="41">
                  <c:v>347.799999999999</c:v>
                </c:pt>
                <c:pt idx="42">
                  <c:v>319.5999999999991</c:v>
                </c:pt>
                <c:pt idx="43">
                  <c:v>291.3999999999991</c:v>
                </c:pt>
                <c:pt idx="44">
                  <c:v>263.1999999999991</c:v>
                </c:pt>
                <c:pt idx="45">
                  <c:v>234.9999999999991</c:v>
                </c:pt>
                <c:pt idx="46">
                  <c:v>206.7999999999991</c:v>
                </c:pt>
                <c:pt idx="47">
                  <c:v>178.5999999999991</c:v>
                </c:pt>
                <c:pt idx="48">
                  <c:v>150.3999999999991</c:v>
                </c:pt>
                <c:pt idx="49">
                  <c:v>122.1999999999991</c:v>
                </c:pt>
                <c:pt idx="50">
                  <c:v>93.99999999999906</c:v>
                </c:pt>
                <c:pt idx="51">
                  <c:v>65.79999999999905</c:v>
                </c:pt>
                <c:pt idx="52">
                  <c:v>37.59999999999906</c:v>
                </c:pt>
                <c:pt idx="53">
                  <c:v>9.39999999999907</c:v>
                </c:pt>
              </c:numCache>
            </c:numRef>
          </c:cat>
          <c:val>
            <c:numRef>
              <c:f>'Demand Curve Japan'!$E$2:$E$55</c:f>
              <c:numCache>
                <c:formatCode>General</c:formatCode>
                <c:ptCount val="54"/>
                <c:pt idx="0">
                  <c:v>0.0</c:v>
                </c:pt>
                <c:pt idx="1">
                  <c:v>16.0</c:v>
                </c:pt>
                <c:pt idx="2">
                  <c:v>32.0</c:v>
                </c:pt>
                <c:pt idx="3">
                  <c:v>48.0</c:v>
                </c:pt>
                <c:pt idx="4">
                  <c:v>64.0</c:v>
                </c:pt>
                <c:pt idx="5">
                  <c:v>80.0</c:v>
                </c:pt>
                <c:pt idx="6">
                  <c:v>96.0</c:v>
                </c:pt>
                <c:pt idx="7">
                  <c:v>112.0</c:v>
                </c:pt>
                <c:pt idx="8">
                  <c:v>128.0</c:v>
                </c:pt>
                <c:pt idx="9">
                  <c:v>144.0</c:v>
                </c:pt>
                <c:pt idx="10">
                  <c:v>160.0</c:v>
                </c:pt>
                <c:pt idx="11">
                  <c:v>176.0</c:v>
                </c:pt>
                <c:pt idx="12">
                  <c:v>192.0</c:v>
                </c:pt>
                <c:pt idx="13">
                  <c:v>208.0</c:v>
                </c:pt>
                <c:pt idx="14">
                  <c:v>224.0</c:v>
                </c:pt>
                <c:pt idx="15">
                  <c:v>240.0</c:v>
                </c:pt>
                <c:pt idx="16">
                  <c:v>256.0</c:v>
                </c:pt>
                <c:pt idx="17">
                  <c:v>272.0</c:v>
                </c:pt>
                <c:pt idx="18">
                  <c:v>288.0</c:v>
                </c:pt>
                <c:pt idx="19">
                  <c:v>304.0</c:v>
                </c:pt>
                <c:pt idx="20">
                  <c:v>320.0</c:v>
                </c:pt>
                <c:pt idx="21">
                  <c:v>336.0</c:v>
                </c:pt>
                <c:pt idx="22">
                  <c:v>352.0</c:v>
                </c:pt>
                <c:pt idx="23">
                  <c:v>368.0</c:v>
                </c:pt>
                <c:pt idx="24">
                  <c:v>384.0</c:v>
                </c:pt>
                <c:pt idx="25">
                  <c:v>400.0</c:v>
                </c:pt>
                <c:pt idx="26">
                  <c:v>416.0</c:v>
                </c:pt>
                <c:pt idx="27">
                  <c:v>432.0</c:v>
                </c:pt>
                <c:pt idx="28">
                  <c:v>448.0</c:v>
                </c:pt>
                <c:pt idx="29">
                  <c:v>464.0</c:v>
                </c:pt>
                <c:pt idx="30">
                  <c:v>480.0</c:v>
                </c:pt>
                <c:pt idx="31">
                  <c:v>496.0</c:v>
                </c:pt>
                <c:pt idx="32">
                  <c:v>512.0</c:v>
                </c:pt>
                <c:pt idx="33">
                  <c:v>528.0</c:v>
                </c:pt>
                <c:pt idx="34">
                  <c:v>544.0</c:v>
                </c:pt>
                <c:pt idx="35">
                  <c:v>560.0</c:v>
                </c:pt>
                <c:pt idx="36">
                  <c:v>576.0</c:v>
                </c:pt>
                <c:pt idx="37">
                  <c:v>592.0</c:v>
                </c:pt>
                <c:pt idx="38">
                  <c:v>608.0</c:v>
                </c:pt>
                <c:pt idx="39">
                  <c:v>624.0</c:v>
                </c:pt>
                <c:pt idx="40">
                  <c:v>640.0</c:v>
                </c:pt>
                <c:pt idx="41">
                  <c:v>656.0</c:v>
                </c:pt>
                <c:pt idx="42">
                  <c:v>672.0</c:v>
                </c:pt>
                <c:pt idx="43">
                  <c:v>688.0</c:v>
                </c:pt>
                <c:pt idx="44">
                  <c:v>704.0</c:v>
                </c:pt>
                <c:pt idx="45">
                  <c:v>720.0</c:v>
                </c:pt>
                <c:pt idx="46">
                  <c:v>736.0</c:v>
                </c:pt>
                <c:pt idx="47">
                  <c:v>752.0</c:v>
                </c:pt>
                <c:pt idx="48">
                  <c:v>768.0</c:v>
                </c:pt>
                <c:pt idx="49">
                  <c:v>784.0</c:v>
                </c:pt>
                <c:pt idx="50">
                  <c:v>800.0</c:v>
                </c:pt>
                <c:pt idx="51">
                  <c:v>816.0</c:v>
                </c:pt>
                <c:pt idx="52">
                  <c:v>832.0</c:v>
                </c:pt>
                <c:pt idx="53">
                  <c:v>848.0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85719856"/>
        <c:axId val="-585735520"/>
      </c:lineChart>
      <c:catAx>
        <c:axId val="-58571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85735520"/>
        <c:crosses val="autoZero"/>
        <c:auto val="1"/>
        <c:lblAlgn val="ctr"/>
        <c:lblOffset val="100"/>
        <c:noMultiLvlLbl val="0"/>
      </c:catAx>
      <c:valAx>
        <c:axId val="-5857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Demand</a:t>
                </a:r>
                <a:r>
                  <a:rPr lang="en-US" baseline="0"/>
                  <a:t> i (TEU)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857198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9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5D90-50C7-E147-BB71-13DE5AF2354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002F-087F-B943-8C2D-40F0DD38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16" y="415637"/>
            <a:ext cx="792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Q2.  How might demand curves be derived from Thomas’ price/volume estimates?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885" y="1175657"/>
            <a:ext cx="93787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Assuming constant price elasticity of demand. Demand curves are linear and can be expressed as; </a:t>
            </a:r>
          </a:p>
          <a:p>
            <a:endParaRPr lang="en-US" dirty="0" smtClean="0"/>
          </a:p>
          <a:p>
            <a:r>
              <a:rPr lang="en-US" dirty="0" smtClean="0"/>
              <a:t>Slope </a:t>
            </a:r>
            <a:r>
              <a:rPr lang="en-US" dirty="0"/>
              <a:t>= 0.05 * Demand / -0.03 * Price (for High Demand Season) </a:t>
            </a:r>
            <a:endParaRPr lang="en-US" dirty="0" smtClean="0"/>
          </a:p>
          <a:p>
            <a:r>
              <a:rPr lang="en-US" dirty="0" smtClean="0"/>
              <a:t>Slope </a:t>
            </a:r>
            <a:r>
              <a:rPr lang="en-US" dirty="0"/>
              <a:t>= 0.10 * Demand / -0.05 * Price (for Low Demand Season)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Solving for Demand and making it a function of Price, equation becomes;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Demand = Slope * Price + </a:t>
            </a:r>
            <a:r>
              <a:rPr lang="en-US" dirty="0" smtClean="0"/>
              <a:t>Intercept </a:t>
            </a:r>
          </a:p>
          <a:p>
            <a:endParaRPr lang="en-US" dirty="0">
              <a:effectLst/>
            </a:endParaRPr>
          </a:p>
          <a:p>
            <a:r>
              <a:rPr lang="en-US" dirty="0" smtClean="0"/>
              <a:t>Where Slope and Intercept values needs to be calculated for each port;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246610"/>
              </p:ext>
            </p:extLst>
          </p:nvPr>
        </p:nvGraphicFramePr>
        <p:xfrm>
          <a:off x="391885" y="1782221"/>
          <a:ext cx="6252335" cy="407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885" y="581892"/>
            <a:ext cx="311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Demand </a:t>
            </a:r>
            <a:r>
              <a:rPr lang="mr-IN" dirty="0" smtClean="0"/>
              <a:t>–</a:t>
            </a:r>
            <a:r>
              <a:rPr lang="en-US" dirty="0" smtClean="0"/>
              <a:t> Price Curve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15885" y="1782221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Demand = -0.57 * Price + 853.3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160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4</cp:revision>
  <dcterms:created xsi:type="dcterms:W3CDTF">2018-11-20T11:48:13Z</dcterms:created>
  <dcterms:modified xsi:type="dcterms:W3CDTF">2018-11-20T13:07:29Z</dcterms:modified>
</cp:coreProperties>
</file>