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59" r:id="rId5"/>
    <p:sldId id="265" r:id="rId6"/>
    <p:sldId id="271" r:id="rId7"/>
    <p:sldId id="260" r:id="rId8"/>
    <p:sldId id="282" r:id="rId9"/>
    <p:sldId id="267" r:id="rId10"/>
    <p:sldId id="278" r:id="rId11"/>
    <p:sldId id="279" r:id="rId12"/>
    <p:sldId id="276" r:id="rId13"/>
    <p:sldId id="280" r:id="rId14"/>
    <p:sldId id="281" r:id="rId15"/>
    <p:sldId id="27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5722" userDrawn="1">
          <p15:clr>
            <a:srgbClr val="A4A3A4"/>
          </p15:clr>
        </p15:guide>
        <p15:guide id="4" orient="horz" pos="3861" userDrawn="1">
          <p15:clr>
            <a:srgbClr val="A4A3A4"/>
          </p15:clr>
        </p15:guide>
        <p15:guide id="5" pos="5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979" autoAdjust="0"/>
  </p:normalViewPr>
  <p:slideViewPr>
    <p:cSldViewPr snapToGrid="0" showGuides="1">
      <p:cViewPr varScale="1">
        <p:scale>
          <a:sx n="106" d="100"/>
          <a:sy n="106" d="100"/>
        </p:scale>
        <p:origin x="792" y="184"/>
      </p:cViewPr>
      <p:guideLst>
        <p:guide orient="horz" pos="2137"/>
        <p:guide pos="3840"/>
        <p:guide pos="5722"/>
        <p:guide orient="horz" pos="3861"/>
        <p:guide pos="572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Caner\Desktop\SMU_Class\Statistics_5520\Case3_PoliticalPolls\Understanding%20Political%20Polls%207B07E016.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Error vs. Sample Size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ysClr val="window" lastClr="FFFFFF"/>
              </a:solidFill>
              <a:ln w="9525">
                <a:solidFill>
                  <a:schemeClr val="accent1"/>
                </a:solidFill>
              </a:ln>
              <a:effectLst/>
            </c:spPr>
          </c:marker>
          <c:xVal>
            <c:numRef>
              <c:f>'Sheet1 (2)'!$B$6:$B$14</c:f>
              <c:numCache>
                <c:formatCode>#,##0</c:formatCode>
                <c:ptCount val="9"/>
                <c:pt idx="0">
                  <c:v>10000.0</c:v>
                </c:pt>
                <c:pt idx="1">
                  <c:v>5000.0</c:v>
                </c:pt>
                <c:pt idx="2">
                  <c:v>4000.0</c:v>
                </c:pt>
                <c:pt idx="3">
                  <c:v>3000.0</c:v>
                </c:pt>
                <c:pt idx="4">
                  <c:v>2000.0</c:v>
                </c:pt>
                <c:pt idx="5">
                  <c:v>1000.0</c:v>
                </c:pt>
                <c:pt idx="6">
                  <c:v>500.0</c:v>
                </c:pt>
                <c:pt idx="7">
                  <c:v>250.0</c:v>
                </c:pt>
                <c:pt idx="8">
                  <c:v>100.0</c:v>
                </c:pt>
              </c:numCache>
            </c:numRef>
          </c:xVal>
          <c:yVal>
            <c:numRef>
              <c:f>'Sheet1 (2)'!$E$6:$E$14</c:f>
              <c:numCache>
                <c:formatCode>0.00</c:formatCode>
                <c:ptCount val="9"/>
                <c:pt idx="0">
                  <c:v>0.0097967331152651</c:v>
                </c:pt>
                <c:pt idx="1">
                  <c:v>0.0138569832984816</c:v>
                </c:pt>
                <c:pt idx="2">
                  <c:v>0.0154930948921038</c:v>
                </c:pt>
                <c:pt idx="3">
                  <c:v>0.0178904814916933</c:v>
                </c:pt>
                <c:pt idx="4">
                  <c:v>0.021912005963453</c:v>
                </c:pt>
                <c:pt idx="5">
                  <c:v>0.0309892890747067</c:v>
                </c:pt>
                <c:pt idx="6">
                  <c:v>0.0438262033649095</c:v>
                </c:pt>
                <c:pt idx="7">
                  <c:v>0.0619801276978012</c:v>
                </c:pt>
                <c:pt idx="8">
                  <c:v>0.0979996765994448</c:v>
                </c:pt>
              </c:numCache>
            </c:numRef>
          </c:yVal>
          <c:smooth val="1"/>
          <c:extLst xmlns:c16r2="http://schemas.microsoft.com/office/drawing/2015/06/chart">
            <c:ext xmlns:c16="http://schemas.microsoft.com/office/drawing/2014/chart" uri="{C3380CC4-5D6E-409C-BE32-E72D297353CC}">
              <c16:uniqueId val="{00000000-3E00-4759-A297-E6E713D8306F}"/>
            </c:ext>
          </c:extLst>
        </c:ser>
        <c:dLbls>
          <c:showLegendKey val="0"/>
          <c:showVal val="0"/>
          <c:showCatName val="0"/>
          <c:showSerName val="0"/>
          <c:showPercent val="0"/>
          <c:showBubbleSize val="0"/>
        </c:dLbls>
        <c:axId val="1933988672"/>
        <c:axId val="1964442592"/>
      </c:scatterChart>
      <c:valAx>
        <c:axId val="19339886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Sample Size (n)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4442592"/>
        <c:crosses val="autoZero"/>
        <c:crossBetween val="midCat"/>
      </c:valAx>
      <c:valAx>
        <c:axId val="196444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Margin</a:t>
                </a:r>
                <a:r>
                  <a:rPr lang="en-US" baseline="0"/>
                  <a:t> Error </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39886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2CBCD-8DB6-4DD8-9362-E2918535193F}" type="datetimeFigureOut">
              <a:rPr lang="zh-CN" altLang="en-US" smtClean="0"/>
              <a:t>2018/10/2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F93D2-E128-493D-A81A-E68C4418143D}" type="slidenum">
              <a:rPr lang="zh-CN" altLang="en-US" smtClean="0"/>
              <a:t>‹#›</a:t>
            </a:fld>
            <a:endParaRPr lang="zh-CN" altLang="en-US"/>
          </a:p>
        </p:txBody>
      </p:sp>
    </p:spTree>
    <p:extLst>
      <p:ext uri="{BB962C8B-B14F-4D97-AF65-F5344CB8AC3E}">
        <p14:creationId xmlns:p14="http://schemas.microsoft.com/office/powerpoint/2010/main" val="9383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6F93D2-E128-493D-A81A-E68C4418143D}" type="slidenum">
              <a:rPr lang="zh-CN" altLang="en-US" smtClean="0"/>
              <a:t>14</a:t>
            </a:fld>
            <a:endParaRPr lang="zh-CN" altLang="en-US"/>
          </a:p>
        </p:txBody>
      </p:sp>
    </p:spTree>
    <p:extLst>
      <p:ext uri="{BB962C8B-B14F-4D97-AF65-F5344CB8AC3E}">
        <p14:creationId xmlns:p14="http://schemas.microsoft.com/office/powerpoint/2010/main" val="323644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2012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79773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94147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30535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31973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324379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4002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210494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69610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55224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33405139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7"/>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ea typeface="方正兰亭细黑_GBK" panose="02000000000000000000" pitchFamily="2" charset="-122"/>
              </a:defRPr>
            </a:lvl1pPr>
          </a:lstStyle>
          <a:p>
            <a:fld id="{D666BB71-F246-48FE-8120-52F9D03CA880}" type="datetimeFigureOut">
              <a:rPr lang="zh-CN" altLang="en-US" smtClean="0"/>
              <a:pPr/>
              <a:t>2018/10/2</a:t>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ea typeface="方正兰亭细黑_GBK" panose="020000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ea typeface="方正兰亭细黑_GBK" panose="02000000000000000000" pitchFamily="2" charset="-122"/>
              </a:defRPr>
            </a:lvl1pPr>
          </a:lstStyle>
          <a:p>
            <a:fld id="{DDB12F21-99BD-4F85-A7AE-95BD87BF1130}" type="slidenum">
              <a:rPr lang="zh-CN" altLang="en-US" smtClean="0"/>
              <a:pPr/>
              <a:t>‹#›</a:t>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Tree>
    <p:extLst>
      <p:ext uri="{BB962C8B-B14F-4D97-AF65-F5344CB8AC3E}">
        <p14:creationId xmlns:p14="http://schemas.microsoft.com/office/powerpoint/2010/main" val="34070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方正兰亭细黑_GBK" panose="020000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方正兰亭细黑_GBK"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方正兰亭细黑_GBK" panose="020000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方正兰亭细黑_GBK" panose="020000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方正兰亭细黑_GBK" panose="020000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方正兰亭细黑_GBK"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900000">
            <a:off x="1809255"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等腰三角形 7"/>
          <p:cNvSpPr/>
          <p:nvPr/>
        </p:nvSpPr>
        <p:spPr>
          <a:xfrm rot="18900000">
            <a:off x="635168"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6" name="文本框 5"/>
          <p:cNvSpPr txBox="1"/>
          <p:nvPr/>
        </p:nvSpPr>
        <p:spPr>
          <a:xfrm>
            <a:off x="4216400" y="3664399"/>
            <a:ext cx="3771173" cy="369332"/>
          </a:xfrm>
          <a:prstGeom prst="rect">
            <a:avLst/>
          </a:prstGeom>
          <a:noFill/>
        </p:spPr>
        <p:txBody>
          <a:bodyPr wrap="square" rtlCol="0">
            <a:spAutoFit/>
          </a:bodyPr>
          <a:lstStyle/>
          <a:p>
            <a:pPr algn="ctr"/>
            <a:r>
              <a:rPr lang="en-CA" altLang="zh-CN" dirty="0" smtClean="0">
                <a:latin typeface="微软雅黑" panose="020B0503020204020204" pitchFamily="34" charset="-122"/>
                <a:ea typeface="微软雅黑" panose="020B0503020204020204" pitchFamily="34" charset="-122"/>
              </a:rPr>
              <a:t>MCDA 5520 Case 3</a:t>
            </a:r>
            <a:endParaRPr lang="zh-CN" altLang="en-US"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48966" y="4543588"/>
            <a:ext cx="588341" cy="844623"/>
          </a:xfrm>
          <a:prstGeom prst="rect">
            <a:avLst/>
          </a:prstGeom>
        </p:spPr>
      </p:pic>
      <p:sp>
        <p:nvSpPr>
          <p:cNvPr id="13" name="文本框 12"/>
          <p:cNvSpPr txBox="1"/>
          <p:nvPr/>
        </p:nvSpPr>
        <p:spPr>
          <a:xfrm>
            <a:off x="5621103" y="4515478"/>
            <a:ext cx="3222108" cy="1569660"/>
          </a:xfrm>
          <a:prstGeom prst="rect">
            <a:avLst/>
          </a:prstGeom>
          <a:noFill/>
        </p:spPr>
        <p:txBody>
          <a:bodyPr wrap="square" rtlCol="0">
            <a:spAutoFit/>
          </a:bodyPr>
          <a:lstStyle/>
          <a:p>
            <a:pPr algn="just">
              <a:lnSpc>
                <a:spcPct val="150000"/>
              </a:lnSpc>
            </a:pPr>
            <a:r>
              <a:rPr lang="en-CA" altLang="zh-CN" sz="1600" dirty="0" smtClean="0">
                <a:latin typeface="微软雅黑" panose="020B0503020204020204" pitchFamily="34" charset="-122"/>
                <a:ea typeface="微软雅黑" panose="020B0503020204020204" pitchFamily="34" charset="-122"/>
              </a:rPr>
              <a:t>Present by</a:t>
            </a:r>
            <a:r>
              <a:rPr lang="en-CA" altLang="zh-CN" sz="1600" dirty="0">
                <a:latin typeface="微软雅黑" panose="020B0503020204020204" pitchFamily="34" charset="-122"/>
                <a:ea typeface="微软雅黑" panose="020B0503020204020204" pitchFamily="34" charset="-122"/>
              </a:rPr>
              <a:t>: Caner </a:t>
            </a:r>
            <a:r>
              <a:rPr lang="en-CA" altLang="zh-CN" sz="1600" dirty="0" smtClean="0">
                <a:latin typeface="微软雅黑" panose="020B0503020204020204" pitchFamily="34" charset="-122"/>
                <a:ea typeface="微软雅黑" panose="020B0503020204020204" pitchFamily="34" charset="-122"/>
              </a:rPr>
              <a:t>Irfanoglu</a:t>
            </a:r>
          </a:p>
          <a:p>
            <a:pPr algn="just">
              <a:lnSpc>
                <a:spcPct val="150000"/>
              </a:lnSpc>
            </a:pPr>
            <a:r>
              <a:rPr lang="en-CA" altLang="zh-CN" sz="1600" dirty="0">
                <a:latin typeface="微软雅黑" panose="020B0503020204020204" pitchFamily="34" charset="-122"/>
                <a:ea typeface="微软雅黑" panose="020B0503020204020204" pitchFamily="34" charset="-122"/>
              </a:rPr>
              <a:t> </a:t>
            </a:r>
            <a:r>
              <a:rPr lang="en-CA" altLang="zh-CN" sz="1600" dirty="0" smtClean="0">
                <a:latin typeface="微软雅黑" panose="020B0503020204020204" pitchFamily="34" charset="-122"/>
                <a:ea typeface="微软雅黑" panose="020B0503020204020204" pitchFamily="34" charset="-122"/>
              </a:rPr>
              <a:t>                  Diven </a:t>
            </a:r>
            <a:r>
              <a:rPr lang="en-CA" altLang="zh-CN" sz="1600" dirty="0">
                <a:latin typeface="微软雅黑" panose="020B0503020204020204" pitchFamily="34" charset="-122"/>
                <a:ea typeface="微软雅黑" panose="020B0503020204020204" pitchFamily="34" charset="-122"/>
              </a:rPr>
              <a:t>Sambhwani</a:t>
            </a:r>
            <a:endParaRPr lang="en-CA" altLang="zh-CN" sz="1600" dirty="0" smtClean="0">
              <a:latin typeface="微软雅黑" panose="020B0503020204020204" pitchFamily="34" charset="-122"/>
              <a:ea typeface="微软雅黑" panose="020B0503020204020204" pitchFamily="34" charset="-122"/>
            </a:endParaRPr>
          </a:p>
          <a:p>
            <a:pPr algn="just">
              <a:lnSpc>
                <a:spcPct val="150000"/>
              </a:lnSpc>
            </a:pPr>
            <a:r>
              <a:rPr lang="en-CA" altLang="zh-CN" sz="1600" dirty="0">
                <a:latin typeface="微软雅黑" panose="020B0503020204020204" pitchFamily="34" charset="-122"/>
                <a:ea typeface="微软雅黑" panose="020B0503020204020204" pitchFamily="34" charset="-122"/>
              </a:rPr>
              <a:t> </a:t>
            </a:r>
            <a:r>
              <a:rPr lang="en-CA" altLang="zh-CN" sz="1600" dirty="0" smtClean="0">
                <a:latin typeface="微软雅黑" panose="020B0503020204020204" pitchFamily="34" charset="-122"/>
                <a:ea typeface="微软雅黑" panose="020B0503020204020204" pitchFamily="34" charset="-122"/>
              </a:rPr>
              <a:t>                  Madeleine Leong</a:t>
            </a:r>
          </a:p>
          <a:p>
            <a:pPr algn="just">
              <a:lnSpc>
                <a:spcPct val="150000"/>
              </a:lnSpc>
            </a:pPr>
            <a:endParaRPr lang="en-US" altLang="zh-CN" sz="1600" dirty="0" smtClean="0">
              <a:latin typeface="微软雅黑" panose="020B0503020204020204" pitchFamily="34" charset="-122"/>
              <a:ea typeface="微软雅黑" panose="020B0503020204020204" pitchFamily="34" charset="-122"/>
            </a:endParaRPr>
          </a:p>
        </p:txBody>
      </p:sp>
      <p:sp>
        <p:nvSpPr>
          <p:cNvPr id="2" name="TextBox 1"/>
          <p:cNvSpPr txBox="1"/>
          <p:nvPr/>
        </p:nvSpPr>
        <p:spPr>
          <a:xfrm>
            <a:off x="2875365" y="2244391"/>
            <a:ext cx="7167731" cy="830997"/>
          </a:xfrm>
          <a:prstGeom prst="rect">
            <a:avLst/>
          </a:prstGeom>
          <a:noFill/>
        </p:spPr>
        <p:txBody>
          <a:bodyPr wrap="none" rtlCol="0">
            <a:spAutoFit/>
          </a:bodyPr>
          <a:lstStyle/>
          <a:p>
            <a:r>
              <a:rPr lang="en-CA" altLang="zh-CN" sz="4800" b="1" dirty="0" smtClean="0">
                <a:latin typeface="+mj-lt"/>
                <a:ea typeface="造字工房明黑（非商用）常规体" pitchFamily="2" charset="-122"/>
              </a:rPr>
              <a:t>Understanding political Polls</a:t>
            </a:r>
            <a:endParaRPr lang="zh-CN" altLang="en-US" sz="4800" b="1" dirty="0">
              <a:latin typeface="+mj-lt"/>
              <a:ea typeface="造字工房明黑（非商用）常规体" pitchFamily="2" charset="-122"/>
            </a:endParaRPr>
          </a:p>
        </p:txBody>
      </p:sp>
    </p:spTree>
    <p:extLst>
      <p:ext uri="{BB962C8B-B14F-4D97-AF65-F5344CB8AC3E}">
        <p14:creationId xmlns:p14="http://schemas.microsoft.com/office/powerpoint/2010/main" val="32522676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8" presetClass="emph" presetSubtype="0" fill="hold" grpId="1" nodeType="withEffect">
                                  <p:stCondLst>
                                    <p:cond delay="1500"/>
                                  </p:stCondLst>
                                  <p:childTnLst>
                                    <p:animRot by="21600000">
                                      <p:cBhvr>
                                        <p:cTn id="13" dur="1750" fill="hold"/>
                                        <p:tgtEl>
                                          <p:spTgt spid="8"/>
                                        </p:tgtEl>
                                        <p:attrNameLst>
                                          <p:attrName>r</p:attrName>
                                        </p:attrNameLst>
                                      </p:cBhvr>
                                    </p:animRot>
                                  </p:childTnLst>
                                </p:cTn>
                              </p:par>
                              <p:par>
                                <p:cTn id="14" presetID="10" presetClass="entr" presetSubtype="0" fill="hold" grpId="0" nodeType="withEffect">
                                  <p:stCondLst>
                                    <p:cond delay="20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8" presetClass="emph" presetSubtype="0" fill="hold" grpId="1" nodeType="withEffect">
                                  <p:stCondLst>
                                    <p:cond delay="2000"/>
                                  </p:stCondLst>
                                  <p:childTnLst>
                                    <p:animRot by="-21600000">
                                      <p:cBhvr>
                                        <p:cTn id="18" dur="1750" fill="hold"/>
                                        <p:tgtEl>
                                          <p:spTgt spid="7"/>
                                        </p:tgtEl>
                                        <p:attrNameLst>
                                          <p:attrName>r</p:attrName>
                                        </p:attrNameLst>
                                      </p:cBhvr>
                                    </p:animRot>
                                  </p:childTnLst>
                                </p:cTn>
                              </p:par>
                              <p:par>
                                <p:cTn id="19" presetID="2" presetClass="entr" presetSubtype="2" fill="hold" nodeType="withEffect">
                                  <p:stCondLst>
                                    <p:cond delay="27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750" fill="hold"/>
                                        <p:tgtEl>
                                          <p:spTgt spid="12"/>
                                        </p:tgtEl>
                                        <p:attrNameLst>
                                          <p:attrName>ppt_x</p:attrName>
                                        </p:attrNameLst>
                                      </p:cBhvr>
                                      <p:tavLst>
                                        <p:tav tm="0">
                                          <p:val>
                                            <p:strVal val="1+#ppt_w/2"/>
                                          </p:val>
                                        </p:tav>
                                        <p:tav tm="100000">
                                          <p:val>
                                            <p:strVal val="#ppt_x"/>
                                          </p:val>
                                        </p:tav>
                                      </p:tavLst>
                                    </p:anim>
                                    <p:anim calcmode="lin" valueType="num">
                                      <p:cBhvr additive="base">
                                        <p:cTn id="22" dur="75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250"/>
                                  </p:stCondLst>
                                  <p:childTnLst>
                                    <p:set>
                                      <p:cBhvr>
                                        <p:cTn id="24" dur="1" fill="hold">
                                          <p:stCondLst>
                                            <p:cond delay="0"/>
                                          </p:stCondLst>
                                        </p:cTn>
                                        <p:tgtEl>
                                          <p:spTgt spid="13">
                                            <p:txEl>
                                              <p:pRg st="0" end="0"/>
                                            </p:txEl>
                                          </p:spTgt>
                                        </p:tgtEl>
                                        <p:attrNameLst>
                                          <p:attrName>style.visibility</p:attrName>
                                        </p:attrNameLst>
                                      </p:cBhvr>
                                      <p:to>
                                        <p:strVal val="visible"/>
                                      </p:to>
                                    </p:set>
                                    <p:anim calcmode="lin" valueType="num">
                                      <p:cBhvr additive="base">
                                        <p:cTn id="25"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13">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3250"/>
                                  </p:stCondLst>
                                  <p:childTnLst>
                                    <p:set>
                                      <p:cBhvr>
                                        <p:cTn id="28" dur="1" fill="hold">
                                          <p:stCondLst>
                                            <p:cond delay="0"/>
                                          </p:stCondLst>
                                        </p:cTn>
                                        <p:tgtEl>
                                          <p:spTgt spid="13">
                                            <p:txEl>
                                              <p:pRg st="1" end="1"/>
                                            </p:txEl>
                                          </p:spTgt>
                                        </p:tgtEl>
                                        <p:attrNameLst>
                                          <p:attrName>style.visibility</p:attrName>
                                        </p:attrNameLst>
                                      </p:cBhvr>
                                      <p:to>
                                        <p:strVal val="visible"/>
                                      </p:to>
                                    </p:set>
                                    <p:anim calcmode="lin" valueType="num">
                                      <p:cBhvr additive="base">
                                        <p:cTn id="29" dur="75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3">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3250"/>
                                  </p:stCondLst>
                                  <p:childTnLst>
                                    <p:set>
                                      <p:cBhvr>
                                        <p:cTn id="32" dur="1" fill="hold">
                                          <p:stCondLst>
                                            <p:cond delay="0"/>
                                          </p:stCondLst>
                                        </p:cTn>
                                        <p:tgtEl>
                                          <p:spTgt spid="13">
                                            <p:txEl>
                                              <p:pRg st="2" end="2"/>
                                            </p:txEl>
                                          </p:spTgt>
                                        </p:tgtEl>
                                        <p:attrNameLst>
                                          <p:attrName>style.visibility</p:attrName>
                                        </p:attrNameLst>
                                      </p:cBhvr>
                                      <p:to>
                                        <p:strVal val="visible"/>
                                      </p:to>
                                    </p:set>
                                    <p:anim calcmode="lin" valueType="num">
                                      <p:cBhvr additive="base">
                                        <p:cTn id="33" dur="75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6" grpId="0" build="p"/>
      <p:bldP spid="1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02686" y="451090"/>
            <a:ext cx="9198752" cy="1384995"/>
          </a:xfrm>
          <a:prstGeom prst="rect">
            <a:avLst/>
          </a:prstGeom>
          <a:noFill/>
        </p:spPr>
        <p:txBody>
          <a:bodyPr wrap="square" rtlCol="0">
            <a:spAutoFit/>
          </a:bodyPr>
          <a:lstStyle/>
          <a:p>
            <a:pPr algn="ctr">
              <a:lnSpc>
                <a:spcPct val="150000"/>
              </a:lnSpc>
            </a:pPr>
            <a:r>
              <a:rPr lang="en-CA" altLang="zh-CN" sz="2800" b="1" dirty="0">
                <a:latin typeface="微软雅黑" panose="020B0503020204020204" pitchFamily="34" charset="-122"/>
                <a:ea typeface="微软雅黑" panose="020B0503020204020204" pitchFamily="34" charset="-122"/>
              </a:rPr>
              <a:t>The case says that the sample consisted of 2,638 people. Where did this number come from?</a:t>
            </a:r>
            <a:endParaRPr lang="en-US" altLang="zh-CN" sz="28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8" name="Content Placeholder 2">
                <a:extLst>
                  <a:ext uri="{FF2B5EF4-FFF2-40B4-BE49-F238E27FC236}">
                    <a16:creationId xmlns="" xmlns:a16="http://schemas.microsoft.com/office/drawing/2014/main" id="{FDFC98F7-3B48-DC44-9543-17399FA2A5DB}"/>
                  </a:ext>
                </a:extLst>
              </p:cNvPr>
              <p:cNvSpPr>
                <a:spLocks noGrp="1"/>
              </p:cNvSpPr>
              <p:nvPr>
                <p:ph idx="1"/>
              </p:nvPr>
            </p:nvSpPr>
            <p:spPr>
              <a:xfrm>
                <a:off x="838200" y="1825625"/>
                <a:ext cx="10515600" cy="4351338"/>
              </a:xfrm>
            </p:spPr>
            <p:txBody>
              <a:bodyPr>
                <a:normAutofit/>
              </a:bodyPr>
              <a:lstStyle/>
              <a:p>
                <a:r>
                  <a:rPr lang="en-US" sz="2400" dirty="0"/>
                  <a:t>Formula :</a:t>
                </a:r>
              </a:p>
              <a:p>
                <a:pPr lvl="2"/>
                <a14:m>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rad>
                      <m:radPr>
                        <m:degHide m:val="on"/>
                        <m:ctrlPr>
                          <a:rPr lang="en-US" sz="2400" b="0" i="1" smtClean="0">
                            <a:latin typeface="Cambria Math" charset="0"/>
                          </a:rPr>
                        </m:ctrlPr>
                      </m:radPr>
                      <m:deg/>
                      <m:e>
                        <m:f>
                          <m:fPr>
                            <m:ctrlPr>
                              <a:rPr lang="en-US" sz="2400" b="0" i="1" smtClean="0">
                                <a:latin typeface="Cambria Math" charset="0"/>
                              </a:rPr>
                            </m:ctrlPr>
                          </m:fPr>
                          <m:num>
                            <m:d>
                              <m:dPr>
                                <m:ctrlPr>
                                  <a:rPr lang="en-US" sz="2400" b="0" i="1" smtClean="0">
                                    <a:latin typeface="Cambria Math"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r>
                              <a:rPr lang="en-US" sz="2400" b="0" i="1" smtClean="0">
                                <a:latin typeface="Cambria Math" panose="02040503050406030204" pitchFamily="18" charset="0"/>
                              </a:rPr>
                              <m:t>∗</m:t>
                            </m:r>
                            <m:r>
                              <a:rPr lang="en-US" sz="2400" b="0" i="1" smtClean="0">
                                <a:latin typeface="Cambria Math" panose="02040503050406030204" pitchFamily="18" charset="0"/>
                              </a:rPr>
                              <m:t>𝑝</m:t>
                            </m:r>
                            <m:r>
                              <m:rPr>
                                <m:nor/>
                              </m:rPr>
                              <a:rPr lang="en-US" sz="2400" b="0" dirty="0"/>
                              <m:t> </m:t>
                            </m:r>
                          </m:num>
                          <m:den>
                            <m:r>
                              <a:rPr lang="en-US" sz="2400" b="0" i="1" smtClean="0">
                                <a:latin typeface="Cambria Math" panose="02040503050406030204" pitchFamily="18" charset="0"/>
                              </a:rPr>
                              <m:t>𝑛</m:t>
                            </m:r>
                          </m:den>
                        </m:f>
                      </m:e>
                    </m:rad>
                  </m:oMath>
                </a14:m>
                <a:endParaRPr lang="en-US" sz="1800" dirty="0"/>
              </a:p>
              <a:p>
                <a:pPr marL="914400" lvl="2" indent="0">
                  <a:buNone/>
                </a:pPr>
                <a:endParaRPr lang="en-US" sz="2400" dirty="0"/>
              </a:p>
              <a:p>
                <a:pPr lvl="2"/>
                <a14:m>
                  <m:oMath xmlns:m="http://schemas.openxmlformats.org/officeDocument/2006/math">
                    <m:f>
                      <m:fPr>
                        <m:ctrlPr>
                          <a:rPr lang="en-US" sz="2400" i="1">
                            <a:latin typeface="Cambria Math" charset="0"/>
                          </a:rPr>
                        </m:ctrlPr>
                      </m:fPr>
                      <m:num>
                        <m:sSup>
                          <m:sSupPr>
                            <m:ctrlPr>
                              <a:rPr lang="en-US" sz="2400" i="1">
                                <a:latin typeface="Cambria Math" charset="0"/>
                              </a:rPr>
                            </m:ctrlPr>
                          </m:sSupPr>
                          <m:e>
                            <m:r>
                              <a:rPr lang="en-US" sz="2400" i="1">
                                <a:latin typeface="Cambria Math" panose="02040503050406030204" pitchFamily="18" charset="0"/>
                              </a:rPr>
                              <m:t>𝑧</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∗(1−</m:t>
                        </m:r>
                        <m:r>
                          <a:rPr lang="en-US" sz="2400" i="1">
                            <a:latin typeface="Cambria Math" panose="02040503050406030204" pitchFamily="18" charset="0"/>
                          </a:rPr>
                          <m:t>𝑝</m:t>
                        </m:r>
                        <m:r>
                          <a:rPr lang="en-US" sz="2400" i="1">
                            <a:latin typeface="Cambria Math" panose="02040503050406030204" pitchFamily="18" charset="0"/>
                          </a:rPr>
                          <m:t>)</m:t>
                        </m:r>
                      </m:num>
                      <m:den>
                        <m:sSup>
                          <m:sSupPr>
                            <m:ctrlPr>
                              <a:rPr lang="en-US" sz="2400" i="1">
                                <a:latin typeface="Cambria Math" charset="0"/>
                              </a:rPr>
                            </m:ctrlPr>
                          </m:sSupPr>
                          <m:e>
                            <m:r>
                              <a:rPr lang="en-US" sz="2400" i="1">
                                <a:latin typeface="Cambria Math" panose="02040503050406030204" pitchFamily="18" charset="0"/>
                              </a:rPr>
                              <m:t>(</m:t>
                            </m:r>
                            <m:f>
                              <m:fPr>
                                <m:ctrlPr>
                                  <a:rPr lang="en-US" sz="2400" i="1">
                                    <a:latin typeface="Cambria Math" charset="0"/>
                                  </a:rPr>
                                </m:ctrlPr>
                              </m:fPr>
                              <m:num>
                                <m:r>
                                  <a:rPr lang="en-US" sz="2400" i="1">
                                    <a:latin typeface="Cambria Math" panose="02040503050406030204" pitchFamily="18" charset="0"/>
                                  </a:rPr>
                                  <m:t>𝐸</m:t>
                                </m:r>
                              </m:num>
                              <m:den>
                                <m:r>
                                  <a:rPr lang="en-US" sz="2400" i="1">
                                    <a:latin typeface="Cambria Math" panose="02040503050406030204" pitchFamily="18" charset="0"/>
                                  </a:rPr>
                                  <m:t>100</m:t>
                                </m:r>
                              </m:den>
                            </m:f>
                            <m:r>
                              <a:rPr lang="en-US" sz="2400" i="1">
                                <a:latin typeface="Cambria Math" panose="02040503050406030204" pitchFamily="18" charset="0"/>
                              </a:rPr>
                              <m:t>)</m:t>
                            </m:r>
                          </m:e>
                          <m:sup>
                            <m:r>
                              <a:rPr lang="en-US" sz="2400" i="1">
                                <a:latin typeface="Cambria Math" panose="02040503050406030204" pitchFamily="18" charset="0"/>
                              </a:rPr>
                              <m:t>2</m:t>
                            </m:r>
                          </m:sup>
                        </m:sSup>
                      </m:den>
                    </m:f>
                    <m:r>
                      <a:rPr lang="en-US" sz="2400" i="1">
                        <a:latin typeface="Cambria Math" panose="02040503050406030204" pitchFamily="18" charset="0"/>
                      </a:rPr>
                      <m:t>=</m:t>
                    </m:r>
                    <m:r>
                      <a:rPr lang="en-US" sz="2400" i="1">
                        <a:latin typeface="Cambria Math" panose="02040503050406030204" pitchFamily="18" charset="0"/>
                      </a:rPr>
                      <m:t>𝑛</m:t>
                    </m:r>
                  </m:oMath>
                </a14:m>
                <a:endParaRPr lang="en-US" sz="2400" dirty="0"/>
              </a:p>
              <a:p>
                <a:pPr lvl="2"/>
                <a:r>
                  <a:rPr lang="en-US" sz="2400" dirty="0" smtClean="0"/>
                  <a:t>Taking Margin Error as 1.908% the formula yields;</a:t>
                </a:r>
                <a:endParaRPr lang="en-US" sz="2400" dirty="0"/>
              </a:p>
              <a:p>
                <a:pPr lvl="2"/>
                <a:endParaRPr lang="en-US" sz="2400" i="1" dirty="0" smtClean="0">
                  <a:latin typeface="Cambria Math" charset="0"/>
                </a:endParaRPr>
              </a:p>
              <a:p>
                <a:pPr lvl="2"/>
                <a14:m>
                  <m:oMath xmlns:m="http://schemas.openxmlformats.org/officeDocument/2006/math">
                    <m:f>
                      <m:fPr>
                        <m:ctrlPr>
                          <a:rPr lang="en-US" sz="2400" i="1">
                            <a:latin typeface="Cambria Math" charset="0"/>
                          </a:rPr>
                        </m:ctrlPr>
                      </m:fPr>
                      <m:num>
                        <m:r>
                          <a:rPr lang="en-US" sz="2400" i="1">
                            <a:latin typeface="Cambria Math" panose="02040503050406030204" pitchFamily="18" charset="0"/>
                          </a:rPr>
                          <m:t>1.96∗ 1.96∗0.5∗(1−0.5)</m:t>
                        </m:r>
                      </m:num>
                      <m:den>
                        <m:sSup>
                          <m:sSupPr>
                            <m:ctrlPr>
                              <a:rPr lang="en-US" sz="2400" i="1">
                                <a:latin typeface="Cambria Math" charset="0"/>
                              </a:rPr>
                            </m:ctrlPr>
                          </m:sSupPr>
                          <m:e>
                            <m:r>
                              <a:rPr lang="en-US" sz="2400" i="1">
                                <a:latin typeface="Cambria Math" panose="02040503050406030204" pitchFamily="18" charset="0"/>
                              </a:rPr>
                              <m:t>(</m:t>
                            </m:r>
                            <m:f>
                              <m:fPr>
                                <m:ctrlPr>
                                  <a:rPr lang="en-US" sz="2400" i="1">
                                    <a:latin typeface="Cambria Math" charset="0"/>
                                  </a:rPr>
                                </m:ctrlPr>
                              </m:fPr>
                              <m:num>
                                <m:r>
                                  <a:rPr lang="en-US" sz="2400" i="1">
                                    <a:latin typeface="Cambria Math" panose="02040503050406030204" pitchFamily="18" charset="0"/>
                                  </a:rPr>
                                  <m:t>1.908</m:t>
                                </m:r>
                              </m:num>
                              <m:den>
                                <m:r>
                                  <a:rPr lang="en-US" sz="2400" i="1">
                                    <a:latin typeface="Cambria Math" panose="02040503050406030204" pitchFamily="18" charset="0"/>
                                  </a:rPr>
                                  <m:t>100</m:t>
                                </m:r>
                              </m:den>
                            </m:f>
                            <m:r>
                              <a:rPr lang="en-US" sz="2400" i="1">
                                <a:latin typeface="Cambria Math" panose="02040503050406030204" pitchFamily="18" charset="0"/>
                              </a:rPr>
                              <m:t>)</m:t>
                            </m:r>
                          </m:e>
                          <m:sup>
                            <m:r>
                              <a:rPr lang="en-US" sz="2400" i="1">
                                <a:latin typeface="Cambria Math" panose="02040503050406030204" pitchFamily="18" charset="0"/>
                              </a:rPr>
                              <m:t>2</m:t>
                            </m:r>
                          </m:sup>
                        </m:sSup>
                      </m:den>
                    </m:f>
                    <m:r>
                      <a:rPr lang="en-US" sz="2400" i="1">
                        <a:latin typeface="Cambria Math" panose="02040503050406030204" pitchFamily="18" charset="0"/>
                      </a:rPr>
                      <m:t> = 2638</m:t>
                    </m:r>
                  </m:oMath>
                </a14:m>
                <a:endParaRPr lang="en-US" sz="2400" dirty="0"/>
              </a:p>
              <a:p>
                <a:pPr marL="0" indent="0">
                  <a:buNone/>
                </a:pPr>
                <a:endParaRPr lang="en-US" sz="2400" dirty="0"/>
              </a:p>
            </p:txBody>
          </p:sp>
        </mc:Choice>
        <mc:Fallback xmlns="">
          <p:sp>
            <p:nvSpPr>
              <p:cNvPr id="18" name="Content Placeholder 2">
                <a:extLst>
                  <a:ext uri="{FF2B5EF4-FFF2-40B4-BE49-F238E27FC236}">
                    <a16:creationId xmlns:a16="http://schemas.microsoft.com/office/drawing/2014/main" id="{FDFC98F7-3B48-DC44-9543-17399FA2A5D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812" t="-1961"/>
                </a:stretch>
              </a:blipFill>
            </p:spPr>
            <p:txBody>
              <a:bodyPr/>
              <a:lstStyle/>
              <a:p>
                <a:r>
                  <a:rPr lang="en-CA">
                    <a:noFill/>
                  </a:rPr>
                  <a:t> </a:t>
                </a:r>
              </a:p>
            </p:txBody>
          </p:sp>
        </mc:Fallback>
      </mc:AlternateContent>
    </p:spTree>
    <p:extLst>
      <p:ext uri="{BB962C8B-B14F-4D97-AF65-F5344CB8AC3E}">
        <p14:creationId xmlns:p14="http://schemas.microsoft.com/office/powerpoint/2010/main" val="2030954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4150"/>
                            </p:stCondLst>
                            <p:childTnLst>
                              <p:par>
                                <p:cTn id="10" presetID="10" presetClass="entr" presetSubtype="0" fill="hold" nodeType="after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par>
                          <p:cTn id="13" fill="hold">
                            <p:stCondLst>
                              <p:cond delay="4650"/>
                            </p:stCondLst>
                            <p:childTnLst>
                              <p:par>
                                <p:cTn id="14" presetID="10" presetClass="entr" presetSubtype="0" fill="hold" nodeType="after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childTnLst>
                          </p:cTn>
                        </p:par>
                        <p:par>
                          <p:cTn id="17" fill="hold">
                            <p:stCondLst>
                              <p:cond delay="5150"/>
                            </p:stCondLst>
                            <p:childTnLst>
                              <p:par>
                                <p:cTn id="18" presetID="10" presetClass="entr" presetSubtype="0" fill="hold" nodeType="afterEffect">
                                  <p:stCondLst>
                                    <p:cond delay="0"/>
                                  </p:stCondLst>
                                  <p:childTnLst>
                                    <p:set>
                                      <p:cBhvr>
                                        <p:cTn id="19" dur="1" fill="hold">
                                          <p:stCondLst>
                                            <p:cond delay="0"/>
                                          </p:stCondLst>
                                        </p:cTn>
                                        <p:tgtEl>
                                          <p:spTgt spid="18">
                                            <p:txEl>
                                              <p:pRg st="3" end="3"/>
                                            </p:txEl>
                                          </p:spTgt>
                                        </p:tgtEl>
                                        <p:attrNameLst>
                                          <p:attrName>style.visibility</p:attrName>
                                        </p:attrNameLst>
                                      </p:cBhvr>
                                      <p:to>
                                        <p:strVal val="visible"/>
                                      </p:to>
                                    </p:set>
                                    <p:animEffect transition="in" filter="fade">
                                      <p:cBhvr>
                                        <p:cTn id="20" dur="500"/>
                                        <p:tgtEl>
                                          <p:spTgt spid="18">
                                            <p:txEl>
                                              <p:pRg st="3" end="3"/>
                                            </p:txEl>
                                          </p:spTgt>
                                        </p:tgtEl>
                                      </p:cBhvr>
                                    </p:animEffect>
                                  </p:childTnLst>
                                </p:cTn>
                              </p:par>
                            </p:childTnLst>
                          </p:cTn>
                        </p:par>
                        <p:par>
                          <p:cTn id="21" fill="hold">
                            <p:stCondLst>
                              <p:cond delay="5650"/>
                            </p:stCondLst>
                            <p:childTnLst>
                              <p:par>
                                <p:cTn id="22" presetID="10" presetClass="entr" presetSubtype="0" fill="hold" nodeType="afterEffect">
                                  <p:stCondLst>
                                    <p:cond delay="0"/>
                                  </p:stCondLst>
                                  <p:childTnLst>
                                    <p:set>
                                      <p:cBhvr>
                                        <p:cTn id="23" dur="1" fill="hold">
                                          <p:stCondLst>
                                            <p:cond delay="0"/>
                                          </p:stCondLst>
                                        </p:cTn>
                                        <p:tgtEl>
                                          <p:spTgt spid="18">
                                            <p:txEl>
                                              <p:pRg st="4" end="4"/>
                                            </p:txEl>
                                          </p:spTgt>
                                        </p:tgtEl>
                                        <p:attrNameLst>
                                          <p:attrName>style.visibility</p:attrName>
                                        </p:attrNameLst>
                                      </p:cBhvr>
                                      <p:to>
                                        <p:strVal val="visible"/>
                                      </p:to>
                                    </p:set>
                                    <p:animEffect transition="in" filter="fade">
                                      <p:cBhvr>
                                        <p:cTn id="24" dur="500"/>
                                        <p:tgtEl>
                                          <p:spTgt spid="18">
                                            <p:txEl>
                                              <p:pRg st="4" end="4"/>
                                            </p:txEl>
                                          </p:spTgt>
                                        </p:tgtEl>
                                      </p:cBhvr>
                                    </p:animEffect>
                                  </p:childTnLst>
                                </p:cTn>
                              </p:par>
                            </p:childTnLst>
                          </p:cTn>
                        </p:par>
                        <p:par>
                          <p:cTn id="25" fill="hold">
                            <p:stCondLst>
                              <p:cond delay="6150"/>
                            </p:stCondLst>
                            <p:childTnLst>
                              <p:par>
                                <p:cTn id="26" presetID="10" presetClass="entr" presetSubtype="0" fill="hold" nodeType="afterEffect">
                                  <p:stCondLst>
                                    <p:cond delay="0"/>
                                  </p:stCondLst>
                                  <p:childTnLst>
                                    <p:set>
                                      <p:cBhvr>
                                        <p:cTn id="27" dur="1" fill="hold">
                                          <p:stCondLst>
                                            <p:cond delay="0"/>
                                          </p:stCondLst>
                                        </p:cTn>
                                        <p:tgtEl>
                                          <p:spTgt spid="18">
                                            <p:txEl>
                                              <p:pRg st="6" end="6"/>
                                            </p:txEl>
                                          </p:spTgt>
                                        </p:tgtEl>
                                        <p:attrNameLst>
                                          <p:attrName>style.visibility</p:attrName>
                                        </p:attrNameLst>
                                      </p:cBhvr>
                                      <p:to>
                                        <p:strVal val="visible"/>
                                      </p:to>
                                    </p:set>
                                    <p:animEffect transition="in" filter="fade">
                                      <p:cBhvr>
                                        <p:cTn id="28"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02686" y="451090"/>
            <a:ext cx="7790547" cy="1135054"/>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The case also says the results are accurate 19 times out of 20. What does this mean?</a:t>
            </a:r>
            <a:endParaRPr lang="en-US" altLang="zh-CN" sz="12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 xmlns:a16="http://schemas.microsoft.com/office/drawing/2014/main" id="{7567366E-324C-B744-B86B-8C925085DBA5}"/>
                  </a:ext>
                </a:extLst>
              </p:cNvPr>
              <p:cNvSpPr>
                <a:spLocks noGrp="1"/>
              </p:cNvSpPr>
              <p:nvPr>
                <p:ph idx="1"/>
              </p:nvPr>
            </p:nvSpPr>
            <p:spPr>
              <a:xfrm>
                <a:off x="794657" y="2304595"/>
                <a:ext cx="10515600" cy="3199221"/>
              </a:xfrm>
            </p:spPr>
            <p:txBody>
              <a:bodyPr>
                <a:normAutofit/>
              </a:bodyPr>
              <a:lstStyle/>
              <a:p>
                <a:r>
                  <a:rPr lang="en-US" sz="2400" dirty="0" smtClean="0"/>
                  <a:t>It means 95% confidence level which means it covers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2 SD away from </a:t>
                </a:r>
                <a:r>
                  <a:rPr lang="en-US" sz="2400" dirty="0" smtClean="0"/>
                  <a:t>mean</a:t>
                </a:r>
              </a:p>
              <a:p>
                <a:endParaRPr lang="en-US" sz="2400" dirty="0"/>
              </a:p>
              <a:p>
                <a:r>
                  <a:rPr lang="en-US" sz="2400" dirty="0"/>
                  <a:t>This means if we conduct the same sampling procedure for 20 times, we will get 19 out of 20 times that the true value fall between 36.10% and 39.90% for Liberals, the true value fall between 24.10% and 27.90%for Conservatives. Still, there is 1 time out of 20, the true values for both parties will not fall between these intervals, they maybe lower or higher. </a:t>
                </a:r>
              </a:p>
            </p:txBody>
          </p:sp>
        </mc:Choice>
        <mc:Fallback xmlns="">
          <p:sp>
            <p:nvSpPr>
              <p:cNvPr id="5" name="Content Placeholder 2">
                <a:extLst>
                  <a:ext uri="{FF2B5EF4-FFF2-40B4-BE49-F238E27FC236}">
                    <a16:creationId xmlns:a16="http://schemas.microsoft.com/office/drawing/2014/main" id="{7567366E-324C-B744-B86B-8C925085DBA5}"/>
                  </a:ext>
                </a:extLst>
              </p:cNvPr>
              <p:cNvSpPr>
                <a:spLocks noGrp="1" noRot="1" noChangeAspect="1" noMove="1" noResize="1" noEditPoints="1" noAdjustHandles="1" noChangeArrowheads="1" noChangeShapeType="1" noTextEdit="1"/>
              </p:cNvSpPr>
              <p:nvPr>
                <p:ph idx="1"/>
              </p:nvPr>
            </p:nvSpPr>
            <p:spPr>
              <a:xfrm>
                <a:off x="794657" y="2304595"/>
                <a:ext cx="10515600" cy="3199221"/>
              </a:xfrm>
              <a:blipFill>
                <a:blip r:embed="rId2"/>
                <a:stretch>
                  <a:fillRect l="-754" t="-2667"/>
                </a:stretch>
              </a:blipFill>
            </p:spPr>
            <p:txBody>
              <a:bodyPr/>
              <a:lstStyle/>
              <a:p>
                <a:r>
                  <a:rPr lang="en-CA">
                    <a:noFill/>
                  </a:rPr>
                  <a:t> </a:t>
                </a:r>
              </a:p>
            </p:txBody>
          </p:sp>
        </mc:Fallback>
      </mc:AlternateContent>
    </p:spTree>
    <p:extLst>
      <p:ext uri="{BB962C8B-B14F-4D97-AF65-F5344CB8AC3E}">
        <p14:creationId xmlns:p14="http://schemas.microsoft.com/office/powerpoint/2010/main" val="39051834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3850"/>
                            </p:stCondLst>
                            <p:childTnLst>
                              <p:par>
                                <p:cTn id="10" presetID="10" presetClass="entr" presetSubtype="0"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par>
                          <p:cTn id="13" fill="hold">
                            <p:stCondLst>
                              <p:cond delay="4350"/>
                            </p:stCondLst>
                            <p:childTnLst>
                              <p:par>
                                <p:cTn id="14" presetID="10" presetClass="entr" presetSubtype="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79749" y="-1227783"/>
            <a:ext cx="4502332" cy="8402300"/>
          </a:xfrm>
          <a:prstGeom prst="rect">
            <a:avLst/>
          </a:prstGeom>
          <a:noFill/>
        </p:spPr>
        <p:txBody>
          <a:bodyPr wrap="square" rtlCol="0" anchor="ctr">
            <a:spAutoFit/>
          </a:bodyPr>
          <a:lstStyle/>
          <a:p>
            <a:pPr algn="ctr">
              <a:lnSpc>
                <a:spcPct val="150000"/>
              </a:lnSpc>
            </a:pPr>
            <a:r>
              <a:rPr lang="en-US" altLang="zh-CN" sz="36000" dirty="0">
                <a:latin typeface="微软雅黑" panose="020B0503020204020204" pitchFamily="34" charset="-122"/>
                <a:ea typeface="微软雅黑" panose="020B0503020204020204" pitchFamily="34" charset="-122"/>
              </a:rPr>
              <a:t>3</a:t>
            </a:r>
            <a:endParaRPr lang="en-US" altLang="zh-CN" sz="36000" dirty="0" smtClean="0">
              <a:latin typeface="微软雅黑" panose="020B0503020204020204" pitchFamily="34" charset="-122"/>
              <a:ea typeface="微软雅黑" panose="020B0503020204020204" pitchFamily="34" charset="-122"/>
            </a:endParaRPr>
          </a:p>
        </p:txBody>
      </p:sp>
      <p:sp>
        <p:nvSpPr>
          <p:cNvPr id="7" name="椭圆 6"/>
          <p:cNvSpPr/>
          <p:nvPr/>
        </p:nvSpPr>
        <p:spPr>
          <a:xfrm>
            <a:off x="5643563" y="957263"/>
            <a:ext cx="4714875" cy="484346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文本框 8"/>
          <p:cNvSpPr txBox="1"/>
          <p:nvPr/>
        </p:nvSpPr>
        <p:spPr>
          <a:xfrm>
            <a:off x="6090177" y="2193831"/>
            <a:ext cx="3538603" cy="3000821"/>
          </a:xfrm>
          <a:prstGeom prst="rect">
            <a:avLst/>
          </a:prstGeom>
          <a:noFill/>
        </p:spPr>
        <p:txBody>
          <a:bodyPr wrap="square" rtlCol="0">
            <a:spAutoFit/>
          </a:bodyPr>
          <a:lstStyle/>
          <a:p>
            <a:pPr algn="just">
              <a:lnSpc>
                <a:spcPct val="150000"/>
              </a:lnSpc>
            </a:pPr>
            <a:r>
              <a:rPr lang="en-CA" altLang="zh-CN" b="1" dirty="0" smtClean="0">
                <a:latin typeface="微软雅黑" panose="020B0503020204020204" pitchFamily="34" charset="-122"/>
                <a:ea typeface="微软雅黑" panose="020B0503020204020204" pitchFamily="34" charset="-122"/>
              </a:rPr>
              <a:t>Sample Size</a:t>
            </a:r>
            <a:endParaRPr lang="en-US" altLang="zh-CN" b="1" dirty="0" smtClean="0">
              <a:latin typeface="微软雅黑" panose="020B0503020204020204" pitchFamily="34" charset="-122"/>
              <a:ea typeface="微软雅黑" panose="020B0503020204020204" pitchFamily="34" charset="-122"/>
            </a:endParaRPr>
          </a:p>
          <a:p>
            <a:pPr marL="171450" indent="-171450" algn="just">
              <a:lnSpc>
                <a:spcPct val="150000"/>
              </a:lnSpc>
              <a:buFont typeface="Arial" panose="020B0604020202020204" pitchFamily="34" charset="0"/>
              <a:buChar char="•"/>
            </a:pPr>
            <a:r>
              <a:rPr lang="en-CA" altLang="zh-CN" sz="1200" dirty="0">
                <a:latin typeface="微软雅黑" panose="020B0503020204020204" pitchFamily="34" charset="-122"/>
                <a:ea typeface="微软雅黑" panose="020B0503020204020204" pitchFamily="34" charset="-122"/>
              </a:rPr>
              <a:t>The Ontario poll has 940 people whereas the nation poll had 2,638 people. Why this difference? How does the smaller sample size affect the results? How can they still be confident the poll is right 19 times out of 20</a:t>
            </a:r>
            <a:r>
              <a:rPr lang="en-CA" altLang="zh-CN" sz="1200" dirty="0" smtClean="0">
                <a:latin typeface="微软雅黑" panose="020B0503020204020204" pitchFamily="34" charset="-122"/>
                <a:ea typeface="微软雅黑" panose="020B0503020204020204" pitchFamily="34" charset="-122"/>
              </a:rPr>
              <a:t>?</a:t>
            </a:r>
          </a:p>
          <a:p>
            <a:pPr marL="171450" indent="-171450" algn="just">
              <a:lnSpc>
                <a:spcPct val="150000"/>
              </a:lnSpc>
              <a:buFont typeface="Arial" panose="020B0604020202020204" pitchFamily="34" charset="0"/>
              <a:buChar char="•"/>
            </a:pPr>
            <a:r>
              <a:rPr lang="en-CA" altLang="zh-CN" sz="1200" dirty="0">
                <a:latin typeface="微软雅黑" panose="020B0503020204020204" pitchFamily="34" charset="-122"/>
                <a:ea typeface="微软雅黑" panose="020B0503020204020204" pitchFamily="34" charset="-122"/>
              </a:rPr>
              <a:t>The journalist said that support drops off dramatically after age 65. Do you agree with this statement? If not, why is he wrong? </a:t>
            </a:r>
            <a:endParaRPr lang="en-US" altLang="zh-CN" sz="12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768194" y="2894245"/>
            <a:ext cx="3036071" cy="999831"/>
          </a:xfrm>
          <a:prstGeom prst="rect">
            <a:avLst/>
          </a:prstGeom>
        </p:spPr>
      </p:pic>
    </p:spTree>
    <p:extLst>
      <p:ext uri="{BB962C8B-B14F-4D97-AF65-F5344CB8AC3E}">
        <p14:creationId xmlns:p14="http://schemas.microsoft.com/office/powerpoint/2010/main" val="69767424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1500"/>
                                        <p:tgtEl>
                                          <p:spTgt spid="5"/>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500"/>
                                        <p:tgtEl>
                                          <p:spTgt spid="7"/>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72669" y="183356"/>
            <a:ext cx="8313063" cy="1200329"/>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The Ontario poll has 940 people whereas the nation poll had 2,638 people. Why this difference?</a:t>
            </a:r>
            <a:endParaRPr lang="en-US" altLang="zh-CN" sz="12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Rectangle 5"/>
              <p:cNvSpPr/>
              <p:nvPr/>
            </p:nvSpPr>
            <p:spPr>
              <a:xfrm>
                <a:off x="2164476" y="1530248"/>
                <a:ext cx="2288254" cy="9310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charset="0"/>
                        </a:rPr>
                        <m:t>n</m:t>
                      </m:r>
                      <m:r>
                        <a:rPr lang="en-US" b="0" i="1" smtClean="0">
                          <a:latin typeface="Cambria Math" charset="0"/>
                        </a:rPr>
                        <m:t> </m:t>
                      </m:r>
                      <m:r>
                        <a:rPr lang="en-US" b="0" i="0" smtClean="0">
                          <a:latin typeface="Cambria Math" charset="0"/>
                        </a:rPr>
                        <m:t>= </m:t>
                      </m:r>
                      <m:f>
                        <m:fPr>
                          <m:ctrlPr>
                            <a:rPr lang="en-US" i="1" smtClean="0">
                              <a:latin typeface="Cambria Math" charset="0"/>
                            </a:rPr>
                          </m:ctrlPr>
                        </m:fPr>
                        <m:num>
                          <m:d>
                            <m:dPr>
                              <m:begChr m:val=""/>
                              <m:ctrlPr>
                                <a:rPr lang="en-US" i="1">
                                  <a:latin typeface="Cambria Math" charset="0"/>
                                </a:rPr>
                              </m:ctrlPr>
                            </m:dPr>
                            <m:e>
                              <m:sSup>
                                <m:sSupPr>
                                  <m:ctrlPr>
                                    <a:rPr lang="en-US" i="1">
                                      <a:latin typeface="Cambria Math" charset="0"/>
                                    </a:rPr>
                                  </m:ctrlPr>
                                </m:sSupPr>
                                <m:e>
                                  <m:r>
                                    <a:rPr lang="en-US" i="1">
                                      <a:latin typeface="Cambria Math" charset="0"/>
                                    </a:rPr>
                                    <m:t>𝑧</m:t>
                                  </m:r>
                                </m:e>
                                <m:sup>
                                  <m:r>
                                    <a:rPr lang="en-US" i="0">
                                      <a:latin typeface="Cambria Math" charset="0"/>
                                    </a:rPr>
                                    <m:t>2</m:t>
                                  </m:r>
                                </m:sup>
                              </m:sSup>
                              <m:r>
                                <a:rPr lang="en-US" i="0">
                                  <a:latin typeface="Cambria Math" charset="0"/>
                                </a:rPr>
                                <m:t>∗</m:t>
                              </m:r>
                              <m:r>
                                <a:rPr lang="en-US" i="1">
                                  <a:latin typeface="Cambria Math" charset="0"/>
                                </a:rPr>
                                <m:t>𝑝</m:t>
                              </m:r>
                              <m:r>
                                <a:rPr lang="en-US" i="0">
                                  <a:latin typeface="Cambria Math" charset="0"/>
                                </a:rPr>
                                <m:t>∗(1−</m:t>
                              </m:r>
                              <m:r>
                                <a:rPr lang="en-US" i="1">
                                  <a:latin typeface="Cambria Math" charset="0"/>
                                </a:rPr>
                                <m:t>𝑝</m:t>
                              </m:r>
                            </m:e>
                          </m:d>
                        </m:num>
                        <m:den>
                          <m:sSup>
                            <m:sSupPr>
                              <m:ctrlPr>
                                <a:rPr lang="en-US" i="1">
                                  <a:latin typeface="Cambria Math" charset="0"/>
                                </a:rPr>
                              </m:ctrlPr>
                            </m:sSupPr>
                            <m:e>
                              <m:d>
                                <m:dPr>
                                  <m:ctrlPr>
                                    <a:rPr lang="en-US" i="1">
                                      <a:latin typeface="Cambria Math" charset="0"/>
                                    </a:rPr>
                                  </m:ctrlPr>
                                </m:dPr>
                                <m:e>
                                  <m:f>
                                    <m:fPr>
                                      <m:ctrlPr>
                                        <a:rPr lang="en-US" i="1">
                                          <a:latin typeface="Cambria Math" charset="0"/>
                                        </a:rPr>
                                      </m:ctrlPr>
                                    </m:fPr>
                                    <m:num>
                                      <m:r>
                                        <a:rPr lang="en-US" i="1">
                                          <a:latin typeface="Cambria Math" charset="0"/>
                                        </a:rPr>
                                        <m:t>𝐸</m:t>
                                      </m:r>
                                    </m:num>
                                    <m:den>
                                      <m:r>
                                        <a:rPr lang="en-US" i="0">
                                          <a:latin typeface="Cambria Math" charset="0"/>
                                        </a:rPr>
                                        <m:t>100</m:t>
                                      </m:r>
                                    </m:den>
                                  </m:f>
                                </m:e>
                              </m:d>
                            </m:e>
                            <m:sup>
                              <m:r>
                                <a:rPr lang="en-US" i="0">
                                  <a:latin typeface="Cambria Math" charset="0"/>
                                </a:rPr>
                                <m:t>2</m:t>
                              </m:r>
                            </m:sup>
                          </m:sSup>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164476" y="1530248"/>
                <a:ext cx="2288254" cy="931024"/>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98098" y="1538455"/>
                <a:ext cx="3792641" cy="9146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0" smtClean="0">
                          <a:latin typeface="Cambria Math" charset="0"/>
                        </a:rPr>
                        <m:t> </m:t>
                      </m:r>
                      <m:f>
                        <m:fPr>
                          <m:ctrlPr>
                            <a:rPr lang="en-US" i="1">
                              <a:latin typeface="Cambria Math" charset="0"/>
                            </a:rPr>
                          </m:ctrlPr>
                        </m:fPr>
                        <m:num>
                          <m:d>
                            <m:dPr>
                              <m:begChr m:val=""/>
                              <m:ctrlPr>
                                <a:rPr lang="en-US" i="1">
                                  <a:latin typeface="Cambria Math" charset="0"/>
                                </a:rPr>
                              </m:ctrlPr>
                            </m:dPr>
                            <m:e>
                              <m:r>
                                <a:rPr lang="en-US" i="0">
                                  <a:latin typeface="Cambria Math" charset="0"/>
                                </a:rPr>
                                <m:t>1.96∗ 1.96∗0.5∗(1−0.5</m:t>
                              </m:r>
                            </m:e>
                          </m:d>
                        </m:num>
                        <m:den>
                          <m:sSup>
                            <m:sSupPr>
                              <m:ctrlPr>
                                <a:rPr lang="en-US" i="1">
                                  <a:latin typeface="Cambria Math" charset="0"/>
                                </a:rPr>
                              </m:ctrlPr>
                            </m:sSupPr>
                            <m:e>
                              <m:d>
                                <m:dPr>
                                  <m:ctrlPr>
                                    <a:rPr lang="en-US" i="1">
                                      <a:latin typeface="Cambria Math" charset="0"/>
                                    </a:rPr>
                                  </m:ctrlPr>
                                </m:dPr>
                                <m:e>
                                  <m:f>
                                    <m:fPr>
                                      <m:ctrlPr>
                                        <a:rPr lang="en-US" i="1">
                                          <a:latin typeface="Cambria Math" charset="0"/>
                                        </a:rPr>
                                      </m:ctrlPr>
                                    </m:fPr>
                                    <m:num>
                                      <m:r>
                                        <a:rPr lang="en-US" i="0">
                                          <a:latin typeface="Cambria Math" charset="0"/>
                                        </a:rPr>
                                        <m:t>3.196</m:t>
                                      </m:r>
                                    </m:num>
                                    <m:den>
                                      <m:r>
                                        <a:rPr lang="en-US" i="0">
                                          <a:latin typeface="Cambria Math" charset="0"/>
                                        </a:rPr>
                                        <m:t>100</m:t>
                                      </m:r>
                                    </m:den>
                                  </m:f>
                                </m:e>
                              </m:d>
                            </m:e>
                            <m:sup>
                              <m:r>
                                <a:rPr lang="en-US" i="0">
                                  <a:latin typeface="Cambria Math" charset="0"/>
                                </a:rPr>
                                <m:t>2</m:t>
                              </m:r>
                            </m:sup>
                          </m:sSup>
                        </m:den>
                      </m:f>
                      <m:r>
                        <a:rPr lang="en-US" i="0">
                          <a:latin typeface="Cambria Math" charset="0"/>
                        </a:rPr>
                        <m:t>=940 </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798098" y="1538455"/>
                <a:ext cx="3792641" cy="914609"/>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53814" y="1327107"/>
                <a:ext cx="1021278" cy="737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 ͢</m:t>
                      </m:r>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4553814" y="1327107"/>
                <a:ext cx="1021278" cy="737446"/>
              </a:xfrm>
              <a:prstGeom prst="rect">
                <a:avLst/>
              </a:prstGeom>
              <a:blipFill>
                <a:blip r:embed="rId4"/>
                <a:stretch>
                  <a:fillRect/>
                </a:stretch>
              </a:blipFill>
            </p:spPr>
            <p:txBody>
              <a:bodyPr/>
              <a:lstStyle/>
              <a:p>
                <a:r>
                  <a:rPr lang="en-CA">
                    <a:noFill/>
                  </a:rPr>
                  <a:t> </a:t>
                </a:r>
              </a:p>
            </p:txBody>
          </p:sp>
        </mc:Fallback>
      </mc:AlternateContent>
      <p:sp>
        <p:nvSpPr>
          <p:cNvPr id="9" name="Rectangle 8"/>
          <p:cNvSpPr/>
          <p:nvPr/>
        </p:nvSpPr>
        <p:spPr>
          <a:xfrm>
            <a:off x="649183" y="2745421"/>
            <a:ext cx="9516093" cy="369332"/>
          </a:xfrm>
          <a:prstGeom prst="rect">
            <a:avLst/>
          </a:prstGeom>
        </p:spPr>
        <p:txBody>
          <a:bodyPr wrap="square">
            <a:spAutoFit/>
          </a:bodyPr>
          <a:lstStyle/>
          <a:p>
            <a:r>
              <a:rPr lang="en-US" b="1" dirty="0" smtClean="0">
                <a:effectLst/>
                <a:latin typeface="Calibri" charset="0"/>
                <a:ea typeface="宋体" charset="-122"/>
                <a:cs typeface="Times New Roman" charset="0"/>
              </a:rPr>
              <a:t>How does smaller sample size affect the results?</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3938064800"/>
              </p:ext>
            </p:extLst>
          </p:nvPr>
        </p:nvGraphicFramePr>
        <p:xfrm>
          <a:off x="288582" y="3352201"/>
          <a:ext cx="5399700" cy="2758645"/>
        </p:xfrm>
        <a:graphic>
          <a:graphicData uri="http://schemas.openxmlformats.org/drawingml/2006/table">
            <a:tbl>
              <a:tblPr>
                <a:tableStyleId>{073A0DAA-6AF3-43AB-8588-CEC1D06C72B9}</a:tableStyleId>
              </a:tblPr>
              <a:tblGrid>
                <a:gridCol w="1160975">
                  <a:extLst>
                    <a:ext uri="{9D8B030D-6E8A-4147-A177-3AD203B41FA5}">
                      <a16:colId xmlns="" xmlns:a16="http://schemas.microsoft.com/office/drawing/2014/main" val="20000"/>
                    </a:ext>
                  </a:extLst>
                </a:gridCol>
                <a:gridCol w="1028514">
                  <a:extLst>
                    <a:ext uri="{9D8B030D-6E8A-4147-A177-3AD203B41FA5}">
                      <a16:colId xmlns="" xmlns:a16="http://schemas.microsoft.com/office/drawing/2014/main" val="20001"/>
                    </a:ext>
                  </a:extLst>
                </a:gridCol>
                <a:gridCol w="1589522">
                  <a:extLst>
                    <a:ext uri="{9D8B030D-6E8A-4147-A177-3AD203B41FA5}">
                      <a16:colId xmlns="" xmlns:a16="http://schemas.microsoft.com/office/drawing/2014/main" val="20002"/>
                    </a:ext>
                  </a:extLst>
                </a:gridCol>
                <a:gridCol w="1620689">
                  <a:extLst>
                    <a:ext uri="{9D8B030D-6E8A-4147-A177-3AD203B41FA5}">
                      <a16:colId xmlns="" xmlns:a16="http://schemas.microsoft.com/office/drawing/2014/main" val="20003"/>
                    </a:ext>
                  </a:extLst>
                </a:gridCol>
              </a:tblGrid>
              <a:tr h="244568">
                <a:tc>
                  <a:txBody>
                    <a:bodyPr/>
                    <a:lstStyle/>
                    <a:p>
                      <a:pPr algn="ctr" fontAlgn="b"/>
                      <a:r>
                        <a:rPr lang="en-US" sz="1400" u="none" strike="noStrike" dirty="0">
                          <a:effectLst/>
                        </a:rPr>
                        <a:t>Base</a:t>
                      </a:r>
                      <a:endParaRPr lang="en-US" sz="1400" b="0" i="0" u="none" strike="noStrike" dirty="0">
                        <a:solidFill>
                          <a:schemeClr val="tx1"/>
                        </a:solidFill>
                        <a:effectLst/>
                        <a:latin typeface="Arial" charset="0"/>
                      </a:endParaRPr>
                    </a:p>
                  </a:txBody>
                  <a:tcPr marL="6350" marR="6350" marT="6350" marB="0" anchor="b"/>
                </a:tc>
                <a:tc>
                  <a:txBody>
                    <a:bodyPr/>
                    <a:lstStyle/>
                    <a:p>
                      <a:pPr algn="ctr" fontAlgn="b"/>
                      <a:r>
                        <a:rPr lang="en-US" sz="1400" u="none" strike="noStrike">
                          <a:effectLst/>
                        </a:rPr>
                        <a:t>Sample</a:t>
                      </a:r>
                      <a:endParaRPr lang="en-US" sz="1400" b="0" i="0" u="none" strike="noStrike">
                        <a:solidFill>
                          <a:schemeClr val="tx1"/>
                        </a:solidFill>
                        <a:effectLst/>
                        <a:latin typeface="Arial" charset="0"/>
                      </a:endParaRPr>
                    </a:p>
                  </a:txBody>
                  <a:tcPr marL="6350" marR="6350" marT="6350" marB="0" anchor="b"/>
                </a:tc>
                <a:tc>
                  <a:txBody>
                    <a:bodyPr/>
                    <a:lstStyle/>
                    <a:p>
                      <a:pPr algn="ctr" fontAlgn="b"/>
                      <a:r>
                        <a:rPr lang="en-US" sz="1400" u="none" strike="noStrike" dirty="0">
                          <a:effectLst/>
                        </a:rPr>
                        <a:t>Large </a:t>
                      </a:r>
                      <a:r>
                        <a:rPr lang="en-US" sz="1400" u="none" strike="noStrike" dirty="0" smtClean="0">
                          <a:effectLst/>
                        </a:rPr>
                        <a:t>Population</a:t>
                      </a:r>
                      <a:endParaRPr lang="en-US" sz="1400" b="0" i="0" u="none" strike="noStrike" dirty="0">
                        <a:solidFill>
                          <a:schemeClr val="tx1"/>
                        </a:solidFill>
                        <a:effectLst/>
                        <a:latin typeface="Arial" charset="0"/>
                      </a:endParaRPr>
                    </a:p>
                  </a:txBody>
                  <a:tcPr marL="6350" marR="6350" marT="6350" marB="0" anchor="b"/>
                </a:tc>
                <a:tc>
                  <a:txBody>
                    <a:bodyPr/>
                    <a:lstStyle/>
                    <a:p>
                      <a:pPr algn="ctr" fontAlgn="b"/>
                      <a:r>
                        <a:rPr lang="en-US" sz="1400" u="none" strike="noStrike" dirty="0">
                          <a:effectLst/>
                        </a:rPr>
                        <a:t>Small </a:t>
                      </a:r>
                      <a:r>
                        <a:rPr lang="en-US" sz="1400" u="none" strike="noStrike" dirty="0" smtClean="0">
                          <a:effectLst/>
                        </a:rPr>
                        <a:t>Population</a:t>
                      </a:r>
                      <a:endParaRPr lang="en-US" sz="1400" b="0" i="0" u="none" strike="noStrike" dirty="0">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0"/>
                  </a:ext>
                </a:extLst>
              </a:tr>
              <a:tr h="244568">
                <a:tc>
                  <a:txBody>
                    <a:bodyPr/>
                    <a:lstStyle/>
                    <a:p>
                      <a:pPr algn="ctr" fontAlgn="b"/>
                      <a:r>
                        <a:rPr lang="en-US" sz="1400" u="none" strike="noStrike">
                          <a:effectLst/>
                        </a:rPr>
                        <a:t>Population</a:t>
                      </a:r>
                      <a:endParaRPr lang="en-US" sz="1400" b="0" i="0" u="none" strike="noStrike">
                        <a:solidFill>
                          <a:schemeClr val="tx1"/>
                        </a:solidFill>
                        <a:effectLst/>
                        <a:latin typeface="Arial" charset="0"/>
                      </a:endParaRPr>
                    </a:p>
                  </a:txBody>
                  <a:tcPr marL="6350" marR="6350" marT="6350" marB="0" anchor="b"/>
                </a:tc>
                <a:tc>
                  <a:txBody>
                    <a:bodyPr/>
                    <a:lstStyle/>
                    <a:p>
                      <a:pPr algn="ctr" fontAlgn="b"/>
                      <a:r>
                        <a:rPr lang="en-US" sz="1400" u="none" strike="noStrike">
                          <a:effectLst/>
                        </a:rPr>
                        <a:t>Size</a:t>
                      </a:r>
                      <a:endParaRPr lang="en-US" sz="1400" b="0" i="0" u="none" strike="noStrike">
                        <a:solidFill>
                          <a:schemeClr val="tx1"/>
                        </a:solidFill>
                        <a:effectLst/>
                        <a:latin typeface="Arial" charset="0"/>
                      </a:endParaRPr>
                    </a:p>
                  </a:txBody>
                  <a:tcPr marL="6350" marR="6350" marT="6350" marB="0" anchor="b"/>
                </a:tc>
                <a:tc>
                  <a:txBody>
                    <a:bodyPr/>
                    <a:lstStyle/>
                    <a:p>
                      <a:pPr algn="ctr" fontAlgn="b"/>
                      <a:r>
                        <a:rPr lang="en-US" sz="1400" u="none" strike="noStrike">
                          <a:effectLst/>
                        </a:rPr>
                        <a:t>Margin of Error (%)</a:t>
                      </a:r>
                      <a:endParaRPr lang="en-US" sz="1400" b="0" i="0" u="none" strike="noStrike">
                        <a:solidFill>
                          <a:schemeClr val="tx1"/>
                        </a:solidFill>
                        <a:effectLst/>
                        <a:latin typeface="Arial" charset="0"/>
                      </a:endParaRPr>
                    </a:p>
                  </a:txBody>
                  <a:tcPr marL="6350" marR="6350" marT="6350" marB="0" anchor="b"/>
                </a:tc>
                <a:tc>
                  <a:txBody>
                    <a:bodyPr/>
                    <a:lstStyle/>
                    <a:p>
                      <a:pPr algn="ctr" fontAlgn="b"/>
                      <a:r>
                        <a:rPr lang="en-US" sz="1400" u="none" strike="noStrike">
                          <a:effectLst/>
                        </a:rPr>
                        <a:t>Margin of Error (%)</a:t>
                      </a:r>
                      <a:endParaRPr lang="en-US" sz="1400" b="0" i="0" u="none" strike="noStrike">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1"/>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dirty="0">
                          <a:effectLst/>
                        </a:rPr>
                        <a:t>10,000</a:t>
                      </a:r>
                      <a:endParaRPr lang="en-US" sz="1400" b="0" i="0" u="none" strike="noStrike" dirty="0">
                        <a:solidFill>
                          <a:schemeClr val="tx1"/>
                        </a:solidFill>
                        <a:effectLst/>
                        <a:latin typeface="Arial" charset="0"/>
                      </a:endParaRPr>
                    </a:p>
                  </a:txBody>
                  <a:tcPr marL="6350" marR="6350" marT="6350" marB="0" anchor="b"/>
                </a:tc>
                <a:tc>
                  <a:txBody>
                    <a:bodyPr/>
                    <a:lstStyle/>
                    <a:p>
                      <a:pPr algn="r" fontAlgn="b"/>
                      <a:r>
                        <a:rPr lang="nb-NO" sz="1400" u="none" strike="noStrike">
                          <a:effectLst/>
                        </a:rPr>
                        <a:t>0.98</a:t>
                      </a:r>
                      <a:endParaRPr lang="nb-NO" sz="1400" b="0" i="0" u="none" strike="noStrike">
                        <a:solidFill>
                          <a:schemeClr val="tx1"/>
                        </a:solidFill>
                        <a:effectLst/>
                        <a:latin typeface="Arial" charset="0"/>
                      </a:endParaRPr>
                    </a:p>
                  </a:txBody>
                  <a:tcPr marL="6350" marR="6350" marT="6350" marB="0" anchor="b"/>
                </a:tc>
                <a:tc>
                  <a:txBody>
                    <a:bodyPr/>
                    <a:lstStyle/>
                    <a:p>
                      <a:pPr algn="r" fontAlgn="b"/>
                      <a:r>
                        <a:rPr lang="nb-NO" sz="1400" u="none" strike="noStrike">
                          <a:effectLst/>
                        </a:rPr>
                        <a:t>0.98</a:t>
                      </a:r>
                      <a:endParaRPr lang="nb-NO" sz="1400" b="0" i="0" u="none" strike="noStrike">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2"/>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a:effectLst/>
                        </a:rPr>
                        <a:t>5,000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uk-UA" sz="1400" u="none" strike="noStrike">
                          <a:effectLst/>
                        </a:rPr>
                        <a:t>1.39</a:t>
                      </a:r>
                      <a:endParaRPr lang="uk-UA" sz="1400" b="0" i="0" u="none" strike="noStrike">
                        <a:solidFill>
                          <a:schemeClr val="tx1"/>
                        </a:solidFill>
                        <a:effectLst/>
                        <a:latin typeface="Arial" charset="0"/>
                      </a:endParaRPr>
                    </a:p>
                  </a:txBody>
                  <a:tcPr marL="6350" marR="6350" marT="6350" marB="0" anchor="b"/>
                </a:tc>
                <a:tc>
                  <a:txBody>
                    <a:bodyPr/>
                    <a:lstStyle/>
                    <a:p>
                      <a:pPr algn="r" fontAlgn="b"/>
                      <a:r>
                        <a:rPr lang="uk-UA" sz="1400" u="none" strike="noStrike">
                          <a:effectLst/>
                        </a:rPr>
                        <a:t>1.39</a:t>
                      </a:r>
                      <a:endParaRPr lang="uk-UA" sz="1400" b="0" i="0" u="none" strike="noStrike">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3"/>
                  </a:ext>
                </a:extLst>
              </a:tr>
              <a:tr h="312965">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a:effectLst/>
                        </a:rPr>
                        <a:t>4,000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nb-NO" sz="1400" u="none" strike="noStrike" dirty="0">
                          <a:effectLst/>
                        </a:rPr>
                        <a:t>1.55</a:t>
                      </a:r>
                      <a:endParaRPr lang="nb-NO" sz="1400" b="0" i="0" u="none" strike="noStrike" dirty="0">
                        <a:solidFill>
                          <a:schemeClr val="tx1"/>
                        </a:solidFill>
                        <a:effectLst/>
                        <a:latin typeface="Arial" charset="0"/>
                      </a:endParaRPr>
                    </a:p>
                  </a:txBody>
                  <a:tcPr marL="6350" marR="6350" marT="6350" marB="0" anchor="b"/>
                </a:tc>
                <a:tc>
                  <a:txBody>
                    <a:bodyPr/>
                    <a:lstStyle/>
                    <a:p>
                      <a:pPr algn="r" fontAlgn="b"/>
                      <a:r>
                        <a:rPr lang="nb-NO" sz="1400" u="none" strike="noStrike" dirty="0">
                          <a:effectLst/>
                        </a:rPr>
                        <a:t>1.55</a:t>
                      </a:r>
                      <a:endParaRPr lang="nb-NO" sz="1400" b="0" i="0" u="none" strike="noStrike" dirty="0">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4"/>
                  </a:ext>
                </a:extLst>
              </a:tr>
              <a:tr h="244568">
                <a:tc>
                  <a:txBody>
                    <a:bodyPr/>
                    <a:lstStyle/>
                    <a:p>
                      <a:pPr algn="r" fontAlgn="b"/>
                      <a:r>
                        <a:rPr lang="en-US" sz="1400" u="none" strike="noStrike" dirty="0">
                          <a:effectLst/>
                        </a:rPr>
                        <a:t>15,000,000</a:t>
                      </a:r>
                      <a:endParaRPr lang="en-US" sz="1400" b="0" i="0" u="none" strike="noStrike" dirty="0">
                        <a:solidFill>
                          <a:schemeClr val="tx1"/>
                        </a:solidFill>
                        <a:effectLst/>
                        <a:latin typeface="Arial" charset="0"/>
                      </a:endParaRPr>
                    </a:p>
                  </a:txBody>
                  <a:tcPr marL="6350" marR="6350" marT="6350" marB="0" anchor="b"/>
                </a:tc>
                <a:tc>
                  <a:txBody>
                    <a:bodyPr/>
                    <a:lstStyle/>
                    <a:p>
                      <a:pPr algn="r" fontAlgn="b"/>
                      <a:r>
                        <a:rPr lang="en-US" sz="1400" u="none" strike="noStrike">
                          <a:effectLst/>
                        </a:rPr>
                        <a:t>3,000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fi-FI" sz="1400" u="none" strike="noStrike" dirty="0">
                          <a:effectLst/>
                        </a:rPr>
                        <a:t>1.79</a:t>
                      </a:r>
                      <a:endParaRPr lang="fi-FI" sz="1400" b="0" i="0" u="none" strike="noStrike" dirty="0">
                        <a:solidFill>
                          <a:schemeClr val="tx1"/>
                        </a:solidFill>
                        <a:effectLst/>
                        <a:latin typeface="Arial" charset="0"/>
                      </a:endParaRPr>
                    </a:p>
                  </a:txBody>
                  <a:tcPr marL="6350" marR="6350" marT="6350" marB="0" anchor="b"/>
                </a:tc>
                <a:tc>
                  <a:txBody>
                    <a:bodyPr/>
                    <a:lstStyle/>
                    <a:p>
                      <a:pPr algn="r" fontAlgn="b"/>
                      <a:r>
                        <a:rPr lang="fi-FI" sz="1400" u="none" strike="noStrike">
                          <a:effectLst/>
                        </a:rPr>
                        <a:t>1.79</a:t>
                      </a:r>
                      <a:endParaRPr lang="fi-FI" sz="1400" b="0" i="0" u="none" strike="noStrike">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5"/>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a:effectLst/>
                        </a:rPr>
                        <a:t>2,000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2.19</a:t>
                      </a:r>
                      <a:endParaRPr lang="hr-HR"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2.19</a:t>
                      </a:r>
                      <a:endParaRPr lang="hr-HR" sz="1400" b="0" i="0" u="none" strike="noStrike">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6"/>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a:effectLst/>
                        </a:rPr>
                        <a:t>1,000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3.10</a:t>
                      </a:r>
                      <a:endParaRPr lang="hr-HR"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3.10</a:t>
                      </a:r>
                      <a:endParaRPr lang="hr-HR" sz="1400" b="0" i="0" u="none" strike="noStrike">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7"/>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is-IS" sz="1400" u="none" strike="noStrike">
                          <a:effectLst/>
                        </a:rPr>
                        <a:t>500</a:t>
                      </a:r>
                      <a:endParaRPr lang="is-I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4.38</a:t>
                      </a:r>
                      <a:endParaRPr lang="hr-HR"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dirty="0">
                          <a:effectLst/>
                        </a:rPr>
                        <a:t>4.38</a:t>
                      </a:r>
                      <a:endParaRPr lang="hr-HR" sz="1400" b="0" i="0" u="none" strike="noStrike" dirty="0">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8"/>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is-IS" sz="1400" u="none" strike="noStrike">
                          <a:effectLst/>
                        </a:rPr>
                        <a:t>250</a:t>
                      </a:r>
                      <a:endParaRPr lang="is-I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dirty="0">
                          <a:effectLst/>
                        </a:rPr>
                        <a:t>6.20</a:t>
                      </a:r>
                      <a:endParaRPr lang="hr-HR" sz="1400" b="0" i="0" u="none" strike="noStrike" dirty="0">
                        <a:solidFill>
                          <a:schemeClr val="tx1"/>
                        </a:solidFill>
                        <a:effectLst/>
                        <a:latin typeface="Arial" charset="0"/>
                      </a:endParaRPr>
                    </a:p>
                  </a:txBody>
                  <a:tcPr marL="6350" marR="6350" marT="6350" marB="0" anchor="b"/>
                </a:tc>
                <a:tc>
                  <a:txBody>
                    <a:bodyPr/>
                    <a:lstStyle/>
                    <a:p>
                      <a:pPr algn="r" fontAlgn="b"/>
                      <a:r>
                        <a:rPr lang="hr-HR" sz="1400" u="none" strike="noStrike">
                          <a:effectLst/>
                        </a:rPr>
                        <a:t>6.20</a:t>
                      </a:r>
                      <a:endParaRPr lang="hr-HR" sz="1400" b="0" i="0" u="none" strike="noStrike">
                        <a:solidFill>
                          <a:schemeClr val="tx1"/>
                        </a:solidFill>
                        <a:effectLst/>
                        <a:latin typeface="Arial" charset="0"/>
                      </a:endParaRPr>
                    </a:p>
                  </a:txBody>
                  <a:tcPr marL="6350" marR="6350" marT="6350" marB="0" anchor="b"/>
                </a:tc>
                <a:extLst>
                  <a:ext uri="{0D108BD9-81ED-4DB2-BD59-A6C34878D82A}">
                    <a16:rowId xmlns="" xmlns:a16="http://schemas.microsoft.com/office/drawing/2014/main" val="10009"/>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is-IS" sz="1400" u="none" strike="noStrike">
                          <a:effectLst/>
                        </a:rPr>
                        <a:t>100</a:t>
                      </a:r>
                      <a:endParaRPr lang="is-I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9.80</a:t>
                      </a:r>
                      <a:endParaRPr lang="hr-HR"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dirty="0">
                          <a:effectLst/>
                        </a:rPr>
                        <a:t>9.80</a:t>
                      </a:r>
                      <a:endParaRPr lang="hr-HR" sz="1400" b="0" i="0" u="none" strike="noStrike" dirty="0">
                        <a:solidFill>
                          <a:schemeClr val="tx1"/>
                        </a:solidFill>
                        <a:effectLst/>
                        <a:latin typeface="Arial" charset="0"/>
                      </a:endParaRPr>
                    </a:p>
                  </a:txBody>
                  <a:tcPr marL="6350" marR="6350" marT="6350" marB="0" anchor="b"/>
                </a:tc>
                <a:extLst>
                  <a:ext uri="{0D108BD9-81ED-4DB2-BD59-A6C34878D82A}">
                    <a16:rowId xmlns="" xmlns:a16="http://schemas.microsoft.com/office/drawing/2014/main" val="10010"/>
                  </a:ext>
                </a:extLst>
              </a:tr>
            </a:tbl>
          </a:graphicData>
        </a:graphic>
      </p:graphicFrame>
      <p:graphicFrame>
        <p:nvGraphicFramePr>
          <p:cNvPr id="11" name="Chart 10"/>
          <p:cNvGraphicFramePr>
            <a:graphicFrameLocks/>
          </p:cNvGraphicFramePr>
          <p:nvPr>
            <p:extLst>
              <p:ext uri="{D42A27DB-BD31-4B8C-83A1-F6EECF244321}">
                <p14:modId xmlns:p14="http://schemas.microsoft.com/office/powerpoint/2010/main" val="3799505524"/>
              </p:ext>
            </p:extLst>
          </p:nvPr>
        </p:nvGraphicFramePr>
        <p:xfrm>
          <a:off x="5688282" y="2849181"/>
          <a:ext cx="6285907" cy="3562598"/>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p:cNvSpPr txBox="1"/>
          <p:nvPr/>
        </p:nvSpPr>
        <p:spPr>
          <a:xfrm>
            <a:off x="288582" y="6227113"/>
            <a:ext cx="4092531" cy="369332"/>
          </a:xfrm>
          <a:prstGeom prst="rect">
            <a:avLst/>
          </a:prstGeom>
          <a:noFill/>
        </p:spPr>
        <p:txBody>
          <a:bodyPr wrap="none" rtlCol="0">
            <a:spAutoFit/>
          </a:bodyPr>
          <a:lstStyle/>
          <a:p>
            <a:r>
              <a:rPr lang="en-US" dirty="0" smtClean="0"/>
              <a:t>Table: Margin Error vs. Sample Size values</a:t>
            </a:r>
            <a:endParaRPr lang="en-US" dirty="0"/>
          </a:p>
        </p:txBody>
      </p:sp>
      <p:sp>
        <p:nvSpPr>
          <p:cNvPr id="13" name="TextBox 12"/>
          <p:cNvSpPr txBox="1"/>
          <p:nvPr/>
        </p:nvSpPr>
        <p:spPr>
          <a:xfrm>
            <a:off x="6029201" y="6227113"/>
            <a:ext cx="4471417" cy="369332"/>
          </a:xfrm>
          <a:prstGeom prst="rect">
            <a:avLst/>
          </a:prstGeom>
          <a:noFill/>
        </p:spPr>
        <p:txBody>
          <a:bodyPr wrap="none" rtlCol="0">
            <a:spAutoFit/>
          </a:bodyPr>
          <a:lstStyle/>
          <a:p>
            <a:r>
              <a:rPr lang="en-US" dirty="0" smtClean="0"/>
              <a:t>Figure: Margin Error vs. Sample Size line chart</a:t>
            </a:r>
            <a:endParaRPr lang="en-US" dirty="0"/>
          </a:p>
        </p:txBody>
      </p:sp>
    </p:spTree>
    <p:extLst>
      <p:ext uri="{BB962C8B-B14F-4D97-AF65-F5344CB8AC3E}">
        <p14:creationId xmlns:p14="http://schemas.microsoft.com/office/powerpoint/2010/main" val="37076045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44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49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4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59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64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69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74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790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P spid="8" grpId="0"/>
      <p:bldP spid="9" grpId="0"/>
      <p:bldGraphic spid="11" grpId="0">
        <p:bldAsOne/>
      </p:bldGraphic>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5063" y="416256"/>
            <a:ext cx="10641873" cy="1200329"/>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The journalist said that support drops off dramatically after age 65. Do you agree with this statement? If not, why is he wrong? </a:t>
            </a:r>
          </a:p>
        </p:txBody>
      </p:sp>
      <mc:AlternateContent xmlns:mc="http://schemas.openxmlformats.org/markup-compatibility/2006" xmlns:a14="http://schemas.microsoft.com/office/drawing/2010/main">
        <mc:Choice Requires="a14">
          <p:sp>
            <p:nvSpPr>
              <p:cNvPr id="6" name="TextBox 5"/>
              <p:cNvSpPr txBox="1"/>
              <p:nvPr/>
            </p:nvSpPr>
            <p:spPr>
              <a:xfrm>
                <a:off x="649184" y="1710060"/>
                <a:ext cx="6569684" cy="1477328"/>
              </a:xfrm>
              <a:prstGeom prst="rect">
                <a:avLst/>
              </a:prstGeom>
              <a:noFill/>
            </p:spPr>
            <p:txBody>
              <a:bodyPr wrap="none" rtlCol="0">
                <a:spAutoFit/>
              </a:bodyPr>
              <a:lstStyle/>
              <a:p>
                <a:r>
                  <a:rPr lang="en-US" dirty="0" smtClean="0"/>
                  <a:t>Assumption : Each Age Interval consisted of equal number of voters.</a:t>
                </a:r>
              </a:p>
              <a:p>
                <a:pPr marL="285750" indent="-285750">
                  <a:buFont typeface="Arial" charset="0"/>
                  <a:buChar char="•"/>
                </a:pPr>
                <a:r>
                  <a:rPr lang="en-US" dirty="0" smtClean="0"/>
                  <a:t>18-29 | </a:t>
                </a:r>
                <a14:m>
                  <m:oMath xmlns:m="http://schemas.openxmlformats.org/officeDocument/2006/math">
                    <m:f>
                      <m:fPr>
                        <m:type m:val="skw"/>
                        <m:ctrlPr>
                          <a:rPr lang="en-US" i="1" smtClean="0">
                            <a:latin typeface="Cambria Math" charset="0"/>
                          </a:rPr>
                        </m:ctrlPr>
                      </m:fPr>
                      <m:num>
                        <m:r>
                          <a:rPr lang="en-US" b="0" i="1" smtClean="0">
                            <a:latin typeface="Cambria Math" charset="0"/>
                          </a:rPr>
                          <m:t>1</m:t>
                        </m:r>
                      </m:num>
                      <m:den>
                        <m:r>
                          <a:rPr lang="en-US" b="0" i="1" smtClean="0">
                            <a:latin typeface="Cambria Math" charset="0"/>
                          </a:rPr>
                          <m:t>4</m:t>
                        </m:r>
                      </m:den>
                    </m:f>
                  </m:oMath>
                </a14:m>
                <a:endParaRPr lang="en-US" dirty="0" smtClean="0"/>
              </a:p>
              <a:p>
                <a:pPr marL="285750" indent="-285750">
                  <a:buFont typeface="Arial" charset="0"/>
                  <a:buChar char="•"/>
                </a:pPr>
                <a:r>
                  <a:rPr lang="en-US" dirty="0" smtClean="0"/>
                  <a:t>30-49 | </a:t>
                </a:r>
                <a14:m>
                  <m:oMath xmlns:m="http://schemas.openxmlformats.org/officeDocument/2006/math">
                    <m:f>
                      <m:fPr>
                        <m:type m:val="skw"/>
                        <m:ctrlPr>
                          <a:rPr lang="en-US" i="1" smtClean="0">
                            <a:latin typeface="Cambria Math" charset="0"/>
                          </a:rPr>
                        </m:ctrlPr>
                      </m:fPr>
                      <m:num>
                        <m:r>
                          <a:rPr lang="en-US" b="0" i="1" smtClean="0">
                            <a:latin typeface="Cambria Math" charset="0"/>
                          </a:rPr>
                          <m:t>1</m:t>
                        </m:r>
                      </m:num>
                      <m:den>
                        <m:r>
                          <a:rPr lang="en-US" b="0" i="1" smtClean="0">
                            <a:latin typeface="Cambria Math" charset="0"/>
                          </a:rPr>
                          <m:t>4</m:t>
                        </m:r>
                      </m:den>
                    </m:f>
                  </m:oMath>
                </a14:m>
                <a:r>
                  <a:rPr lang="en-US" dirty="0" smtClean="0"/>
                  <a:t>                Bin Size = 2638 / 4 = 659.5 ~ 660 </a:t>
                </a:r>
              </a:p>
              <a:p>
                <a:pPr marL="285750" indent="-285750">
                  <a:buFont typeface="Arial" charset="0"/>
                  <a:buChar char="•"/>
                </a:pPr>
                <a:r>
                  <a:rPr lang="en-US" dirty="0" smtClean="0"/>
                  <a:t>50-64 | </a:t>
                </a:r>
                <a14:m>
                  <m:oMath xmlns:m="http://schemas.openxmlformats.org/officeDocument/2006/math">
                    <m:f>
                      <m:fPr>
                        <m:type m:val="skw"/>
                        <m:ctrlPr>
                          <a:rPr lang="en-US" i="1" smtClean="0">
                            <a:latin typeface="Cambria Math" charset="0"/>
                          </a:rPr>
                        </m:ctrlPr>
                      </m:fPr>
                      <m:num>
                        <m:r>
                          <a:rPr lang="en-US" b="0" i="1" smtClean="0">
                            <a:latin typeface="Cambria Math" charset="0"/>
                          </a:rPr>
                          <m:t>1</m:t>
                        </m:r>
                      </m:num>
                      <m:den>
                        <m:r>
                          <a:rPr lang="en-US" b="0" i="1" smtClean="0">
                            <a:latin typeface="Cambria Math" charset="0"/>
                          </a:rPr>
                          <m:t>4</m:t>
                        </m:r>
                      </m:den>
                    </m:f>
                    <m:r>
                      <a:rPr lang="en-US" b="0" i="1" smtClean="0">
                        <a:latin typeface="Cambria Math" charset="0"/>
                      </a:rPr>
                      <m:t> </m:t>
                    </m:r>
                  </m:oMath>
                </a14:m>
                <a:endParaRPr lang="en-US" dirty="0" smtClean="0"/>
              </a:p>
              <a:p>
                <a:pPr marL="285750" indent="-285750">
                  <a:buFont typeface="Arial" charset="0"/>
                  <a:buChar char="•"/>
                </a:pPr>
                <a:r>
                  <a:rPr lang="en-US" dirty="0" smtClean="0"/>
                  <a:t>65+     | </a:t>
                </a:r>
                <a14:m>
                  <m:oMath xmlns:m="http://schemas.openxmlformats.org/officeDocument/2006/math">
                    <m:f>
                      <m:fPr>
                        <m:type m:val="skw"/>
                        <m:ctrlPr>
                          <a:rPr lang="en-US" i="1" smtClean="0">
                            <a:latin typeface="Cambria Math" charset="0"/>
                          </a:rPr>
                        </m:ctrlPr>
                      </m:fPr>
                      <m:num>
                        <m:r>
                          <a:rPr lang="en-US" b="0" i="1" smtClean="0">
                            <a:latin typeface="Cambria Math" charset="0"/>
                          </a:rPr>
                          <m:t>1</m:t>
                        </m:r>
                      </m:num>
                      <m:den>
                        <m:r>
                          <a:rPr lang="en-US" b="0" i="1" smtClean="0">
                            <a:latin typeface="Cambria Math" charset="0"/>
                          </a:rPr>
                          <m:t>4</m:t>
                        </m:r>
                      </m:den>
                    </m:f>
                    <m:r>
                      <a:rPr lang="en-US" b="0" i="1" smtClean="0">
                        <a:latin typeface="Cambria Math" charset="0"/>
                      </a:rPr>
                      <m:t> </m:t>
                    </m:r>
                  </m:oMath>
                </a14:m>
                <a:endParaRPr lang="en-US"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649184" y="1710060"/>
                <a:ext cx="6569684" cy="1477328"/>
              </a:xfrm>
              <a:prstGeom prst="rect">
                <a:avLst/>
              </a:prstGeom>
              <a:blipFill>
                <a:blip r:embed="rId3"/>
                <a:stretch>
                  <a:fillRect l="-742" t="-10744" r="-93" b="-43802"/>
                </a:stretch>
              </a:blipFill>
            </p:spPr>
            <p:txBody>
              <a:bodyPr/>
              <a:lstStyle/>
              <a:p>
                <a:r>
                  <a:rPr lang="en-CA">
                    <a:noFill/>
                  </a:rPr>
                  <a:t> </a:t>
                </a:r>
              </a:p>
            </p:txBody>
          </p:sp>
        </mc:Fallback>
      </mc:AlternateContent>
      <p:sp>
        <p:nvSpPr>
          <p:cNvPr id="7" name="TextBox 6"/>
          <p:cNvSpPr txBox="1"/>
          <p:nvPr/>
        </p:nvSpPr>
        <p:spPr>
          <a:xfrm>
            <a:off x="6607071" y="2264058"/>
            <a:ext cx="1011815" cy="369332"/>
          </a:xfrm>
          <a:prstGeom prst="rect">
            <a:avLst/>
          </a:prstGeom>
          <a:noFill/>
        </p:spPr>
        <p:txBody>
          <a:bodyPr wrap="none" rtlCol="0">
            <a:spAutoFit/>
          </a:bodyPr>
          <a:lstStyle/>
          <a:p>
            <a:r>
              <a:rPr lang="en-US" dirty="0" smtClean="0"/>
              <a:t>E </a:t>
            </a:r>
            <a:r>
              <a:rPr lang="en-US" dirty="0"/>
              <a:t>≃</a:t>
            </a:r>
            <a:r>
              <a:rPr lang="en-US" dirty="0" smtClean="0"/>
              <a:t> 4 %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62965762"/>
              </p:ext>
            </p:extLst>
          </p:nvPr>
        </p:nvGraphicFramePr>
        <p:xfrm>
          <a:off x="2577894" y="4889362"/>
          <a:ext cx="7376904" cy="1112520"/>
        </p:xfrm>
        <a:graphic>
          <a:graphicData uri="http://schemas.openxmlformats.org/drawingml/2006/table">
            <a:tbl>
              <a:tblPr firstRow="1" bandRow="1">
                <a:tableStyleId>{D7AC3CCA-C797-4891-BE02-D94E43425B78}</a:tableStyleId>
              </a:tblPr>
              <a:tblGrid>
                <a:gridCol w="2116026">
                  <a:extLst>
                    <a:ext uri="{9D8B030D-6E8A-4147-A177-3AD203B41FA5}">
                      <a16:colId xmlns="" xmlns:a16="http://schemas.microsoft.com/office/drawing/2014/main" val="20000"/>
                    </a:ext>
                  </a:extLst>
                </a:gridCol>
                <a:gridCol w="1572426">
                  <a:extLst>
                    <a:ext uri="{9D8B030D-6E8A-4147-A177-3AD203B41FA5}">
                      <a16:colId xmlns="" xmlns:a16="http://schemas.microsoft.com/office/drawing/2014/main" val="20001"/>
                    </a:ext>
                  </a:extLst>
                </a:gridCol>
                <a:gridCol w="1844226">
                  <a:extLst>
                    <a:ext uri="{9D8B030D-6E8A-4147-A177-3AD203B41FA5}">
                      <a16:colId xmlns="" xmlns:a16="http://schemas.microsoft.com/office/drawing/2014/main" val="20002"/>
                    </a:ext>
                  </a:extLst>
                </a:gridCol>
                <a:gridCol w="1844226">
                  <a:extLst>
                    <a:ext uri="{9D8B030D-6E8A-4147-A177-3AD203B41FA5}">
                      <a16:colId xmlns="" xmlns:a16="http://schemas.microsoft.com/office/drawing/2014/main" val="20003"/>
                    </a:ext>
                  </a:extLst>
                </a:gridCol>
              </a:tblGrid>
              <a:tr h="370840">
                <a:tc>
                  <a:txBody>
                    <a:bodyPr/>
                    <a:lstStyle/>
                    <a:p>
                      <a:pPr algn="ctr"/>
                      <a:r>
                        <a:rPr lang="en-US" dirty="0" smtClean="0"/>
                        <a:t>Age</a:t>
                      </a:r>
                      <a:endParaRPr lang="en-US" dirty="0"/>
                    </a:p>
                  </a:txBody>
                  <a:tcPr/>
                </a:tc>
                <a:tc>
                  <a:txBody>
                    <a:bodyPr/>
                    <a:lstStyle/>
                    <a:p>
                      <a:pPr algn="ctr"/>
                      <a:r>
                        <a:rPr lang="en-US" dirty="0" smtClean="0"/>
                        <a:t>18-29</a:t>
                      </a:r>
                      <a:endParaRPr lang="en-US" dirty="0"/>
                    </a:p>
                  </a:txBody>
                  <a:tcPr/>
                </a:tc>
                <a:tc>
                  <a:txBody>
                    <a:bodyPr/>
                    <a:lstStyle/>
                    <a:p>
                      <a:pPr algn="ctr"/>
                      <a:r>
                        <a:rPr lang="en-US" dirty="0" smtClean="0"/>
                        <a:t>50-64</a:t>
                      </a:r>
                      <a:endParaRPr lang="en-US" dirty="0"/>
                    </a:p>
                  </a:txBody>
                  <a:tcPr/>
                </a:tc>
                <a:tc>
                  <a:txBody>
                    <a:bodyPr/>
                    <a:lstStyle/>
                    <a:p>
                      <a:pPr algn="ctr"/>
                      <a:r>
                        <a:rPr lang="en-US" dirty="0" smtClean="0"/>
                        <a:t>65+</a:t>
                      </a:r>
                      <a:endParaRPr lang="en-US" dirty="0"/>
                    </a:p>
                  </a:txBody>
                  <a:tcPr/>
                </a:tc>
                <a:extLst>
                  <a:ext uri="{0D108BD9-81ED-4DB2-BD59-A6C34878D82A}">
                    <a16:rowId xmlns="" xmlns:a16="http://schemas.microsoft.com/office/drawing/2014/main" val="10000"/>
                  </a:ext>
                </a:extLst>
              </a:tr>
              <a:tr h="370840">
                <a:tc>
                  <a:txBody>
                    <a:bodyPr/>
                    <a:lstStyle/>
                    <a:p>
                      <a:pPr algn="ctr"/>
                      <a:r>
                        <a:rPr lang="en-US" dirty="0" smtClean="0"/>
                        <a:t>Sample Percentage</a:t>
                      </a:r>
                      <a:endParaRPr lang="en-US" dirty="0"/>
                    </a:p>
                  </a:txBody>
                  <a:tcPr/>
                </a:tc>
                <a:tc>
                  <a:txBody>
                    <a:bodyPr/>
                    <a:lstStyle/>
                    <a:p>
                      <a:pPr algn="ctr"/>
                      <a:r>
                        <a:rPr lang="en-US" dirty="0" smtClean="0"/>
                        <a:t>21%</a:t>
                      </a:r>
                      <a:endParaRPr lang="en-US" dirty="0"/>
                    </a:p>
                  </a:txBody>
                  <a:tcPr/>
                </a:tc>
                <a:tc>
                  <a:txBody>
                    <a:bodyPr/>
                    <a:lstStyle/>
                    <a:p>
                      <a:pPr algn="ctr"/>
                      <a:r>
                        <a:rPr lang="en-US" dirty="0" smtClean="0"/>
                        <a:t>40%</a:t>
                      </a:r>
                      <a:endParaRPr lang="en-US" dirty="0"/>
                    </a:p>
                  </a:txBody>
                  <a:tcPr/>
                </a:tc>
                <a:tc>
                  <a:txBody>
                    <a:bodyPr/>
                    <a:lstStyle/>
                    <a:p>
                      <a:pPr algn="ctr"/>
                      <a:r>
                        <a:rPr lang="en-US" dirty="0" smtClean="0"/>
                        <a:t>34%</a:t>
                      </a:r>
                      <a:endParaRPr lang="en-US" dirty="0"/>
                    </a:p>
                  </a:txBody>
                  <a:tcPr/>
                </a:tc>
                <a:extLst>
                  <a:ext uri="{0D108BD9-81ED-4DB2-BD59-A6C34878D82A}">
                    <a16:rowId xmlns="" xmlns:a16="http://schemas.microsoft.com/office/drawing/2014/main" val="10001"/>
                  </a:ext>
                </a:extLst>
              </a:tr>
              <a:tr h="370840">
                <a:tc>
                  <a:txBody>
                    <a:bodyPr/>
                    <a:lstStyle/>
                    <a:p>
                      <a:pPr algn="ctr"/>
                      <a:r>
                        <a:rPr lang="en-US" dirty="0" smtClean="0"/>
                        <a:t>Population Interval</a:t>
                      </a:r>
                      <a:endParaRPr lang="en-US" dirty="0"/>
                    </a:p>
                  </a:txBody>
                  <a:tcPr/>
                </a:tc>
                <a:tc>
                  <a:txBody>
                    <a:bodyPr/>
                    <a:lstStyle/>
                    <a:p>
                      <a:pPr algn="ctr"/>
                      <a:r>
                        <a:rPr lang="en-US" dirty="0" smtClean="0"/>
                        <a:t>17% - 25%</a:t>
                      </a:r>
                      <a:endParaRPr lang="en-US" dirty="0"/>
                    </a:p>
                  </a:txBody>
                  <a:tcPr/>
                </a:tc>
                <a:tc>
                  <a:txBody>
                    <a:bodyPr/>
                    <a:lstStyle/>
                    <a:p>
                      <a:pPr algn="ctr"/>
                      <a:r>
                        <a:rPr lang="en-US" dirty="0" smtClean="0"/>
                        <a:t>36% - 44%</a:t>
                      </a:r>
                      <a:endParaRPr lang="en-US" dirty="0"/>
                    </a:p>
                  </a:txBody>
                  <a:tcPr/>
                </a:tc>
                <a:tc>
                  <a:txBody>
                    <a:bodyPr/>
                    <a:lstStyle/>
                    <a:p>
                      <a:pPr algn="ctr"/>
                      <a:r>
                        <a:rPr lang="en-US" dirty="0" smtClean="0"/>
                        <a:t>30%</a:t>
                      </a:r>
                      <a:r>
                        <a:rPr lang="en-US" baseline="0" dirty="0" smtClean="0"/>
                        <a:t> - 38%</a:t>
                      </a:r>
                      <a:endParaRPr lang="en-US" dirty="0"/>
                    </a:p>
                  </a:txBody>
                  <a:tcPr/>
                </a:tc>
                <a:extLst>
                  <a:ext uri="{0D108BD9-81ED-4DB2-BD59-A6C34878D82A}">
                    <a16:rowId xmlns="" xmlns:a16="http://schemas.microsoft.com/office/drawing/2014/main" val="10002"/>
                  </a:ext>
                </a:extLst>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893" y="3236240"/>
            <a:ext cx="7376905" cy="1587500"/>
          </a:xfrm>
          <a:prstGeom prst="rect">
            <a:avLst/>
          </a:prstGeom>
        </p:spPr>
      </p:pic>
      <p:sp>
        <p:nvSpPr>
          <p:cNvPr id="10" name="TextBox 9"/>
          <p:cNvSpPr txBox="1"/>
          <p:nvPr/>
        </p:nvSpPr>
        <p:spPr>
          <a:xfrm>
            <a:off x="2577893" y="6128094"/>
            <a:ext cx="3456459" cy="369332"/>
          </a:xfrm>
          <a:prstGeom prst="rect">
            <a:avLst/>
          </a:prstGeom>
          <a:noFill/>
        </p:spPr>
        <p:txBody>
          <a:bodyPr wrap="none" rtlCol="0">
            <a:spAutoFit/>
          </a:bodyPr>
          <a:lstStyle/>
          <a:p>
            <a:r>
              <a:rPr lang="en-US" dirty="0" smtClean="0"/>
              <a:t>Table: Conservative vote % vs. Age </a:t>
            </a:r>
            <a:endParaRPr lang="en-US" dirty="0"/>
          </a:p>
        </p:txBody>
      </p:sp>
    </p:spTree>
    <p:extLst>
      <p:ext uri="{BB962C8B-B14F-4D97-AF65-F5344CB8AC3E}">
        <p14:creationId xmlns:p14="http://schemas.microsoft.com/office/powerpoint/2010/main" val="8316210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75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625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675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725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775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900000">
            <a:off x="1809255"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等腰三角形 7"/>
          <p:cNvSpPr/>
          <p:nvPr/>
        </p:nvSpPr>
        <p:spPr>
          <a:xfrm rot="18900000">
            <a:off x="635168"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4" name="图片 3"/>
          <p:cNvPicPr>
            <a:picLocks noChangeAspect="1"/>
          </p:cNvPicPr>
          <p:nvPr/>
        </p:nvPicPr>
        <p:blipFill>
          <a:blip r:embed="rId2"/>
          <a:stretch>
            <a:fillRect/>
          </a:stretch>
        </p:blipFill>
        <p:spPr>
          <a:xfrm>
            <a:off x="3063957" y="2538689"/>
            <a:ext cx="5877053" cy="1926503"/>
          </a:xfrm>
          <a:prstGeom prst="rect">
            <a:avLst/>
          </a:prstGeom>
        </p:spPr>
      </p:pic>
    </p:spTree>
    <p:extLst>
      <p:ext uri="{BB962C8B-B14F-4D97-AF65-F5344CB8AC3E}">
        <p14:creationId xmlns:p14="http://schemas.microsoft.com/office/powerpoint/2010/main" val="374134131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8" presetClass="emph" presetSubtype="0" fill="hold" grpId="1" nodeType="withEffect">
                                  <p:stCondLst>
                                    <p:cond delay="1500"/>
                                  </p:stCondLst>
                                  <p:childTnLst>
                                    <p:animRot by="21600000">
                                      <p:cBhvr>
                                        <p:cTn id="9" dur="1750" fill="hold"/>
                                        <p:tgtEl>
                                          <p:spTgt spid="8"/>
                                        </p:tgtEl>
                                        <p:attrNameLst>
                                          <p:attrName>r</p:attrName>
                                        </p:attrNameLst>
                                      </p:cBhvr>
                                    </p:animRot>
                                  </p:childTnLst>
                                </p:cTn>
                              </p:par>
                              <p:par>
                                <p:cTn id="10" presetID="10" presetClass="entr" presetSubtype="0" fill="hold" grpId="0" nodeType="with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8" presetClass="emph" presetSubtype="0" fill="hold" grpId="1" nodeType="withEffect">
                                  <p:stCondLst>
                                    <p:cond delay="2000"/>
                                  </p:stCondLst>
                                  <p:childTnLst>
                                    <p:animRot by="-21600000">
                                      <p:cBhvr>
                                        <p:cTn id="14" dur="17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7939315" cy="6858000"/>
            <a:chOff x="0" y="0"/>
            <a:chExt cx="7939314" cy="6858000"/>
          </a:xfrm>
        </p:grpSpPr>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7939314" cy="6858000"/>
            </a:xfrm>
            <a:prstGeom prst="rect">
              <a:avLst/>
            </a:prstGeom>
          </p:spPr>
        </p:pic>
        <p:sp>
          <p:nvSpPr>
            <p:cNvPr id="7" name="矩形 6"/>
            <p:cNvSpPr/>
            <p:nvPr/>
          </p:nvSpPr>
          <p:spPr>
            <a:xfrm>
              <a:off x="0" y="0"/>
              <a:ext cx="7939314"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8" name="矩形 7"/>
          <p:cNvSpPr/>
          <p:nvPr/>
        </p:nvSpPr>
        <p:spPr>
          <a:xfrm>
            <a:off x="1277257" y="2357849"/>
            <a:ext cx="5384800" cy="168293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0" name="文本框 9"/>
          <p:cNvSpPr txBox="1"/>
          <p:nvPr/>
        </p:nvSpPr>
        <p:spPr>
          <a:xfrm>
            <a:off x="8534397" y="2021399"/>
            <a:ext cx="3062515" cy="415498"/>
          </a:xfrm>
          <a:prstGeom prst="rect">
            <a:avLst/>
          </a:prstGeom>
          <a:noFill/>
        </p:spPr>
        <p:txBody>
          <a:bodyPr wrap="square" rtlCol="0">
            <a:spAutoFit/>
          </a:bodyPr>
          <a:lstStyle/>
          <a:p>
            <a:pPr algn="just">
              <a:lnSpc>
                <a:spcPct val="150000"/>
              </a:lnSpc>
            </a:pPr>
            <a:r>
              <a:rPr lang="en-CA" altLang="zh-CN" sz="1400" dirty="0" smtClean="0">
                <a:latin typeface="微软雅黑" panose="020B0503020204020204" pitchFamily="34" charset="-122"/>
                <a:ea typeface="微软雅黑" panose="020B0503020204020204" pitchFamily="34" charset="-122"/>
              </a:rPr>
              <a:t>Q1 &amp; Q2 </a:t>
            </a:r>
            <a:endParaRPr lang="zh-CN" altLang="en-US" sz="1400" dirty="0" smtClean="0">
              <a:latin typeface="微软雅黑" panose="020B0503020204020204" pitchFamily="34" charset="-122"/>
              <a:ea typeface="微软雅黑" panose="020B0503020204020204" pitchFamily="34" charset="-122"/>
            </a:endParaRPr>
          </a:p>
        </p:txBody>
      </p:sp>
      <p:sp>
        <p:nvSpPr>
          <p:cNvPr id="11" name="文本框 10"/>
          <p:cNvSpPr txBox="1"/>
          <p:nvPr/>
        </p:nvSpPr>
        <p:spPr>
          <a:xfrm>
            <a:off x="8534397" y="3456518"/>
            <a:ext cx="3062515" cy="415498"/>
          </a:xfrm>
          <a:prstGeom prst="rect">
            <a:avLst/>
          </a:prstGeom>
          <a:noFill/>
        </p:spPr>
        <p:txBody>
          <a:bodyPr wrap="square" rtlCol="0">
            <a:spAutoFit/>
          </a:bodyPr>
          <a:lstStyle/>
          <a:p>
            <a:pPr algn="just">
              <a:lnSpc>
                <a:spcPct val="150000"/>
              </a:lnSpc>
            </a:pPr>
            <a:r>
              <a:rPr lang="en-CA" altLang="zh-CN" sz="1400" dirty="0">
                <a:latin typeface="微软雅黑" panose="020B0503020204020204" pitchFamily="34" charset="-122"/>
                <a:ea typeface="微软雅黑" panose="020B0503020204020204" pitchFamily="34" charset="-122"/>
              </a:rPr>
              <a:t>Q3 </a:t>
            </a:r>
            <a:r>
              <a:rPr lang="en-CA" altLang="zh-CN" sz="1400" dirty="0" smtClean="0">
                <a:latin typeface="微软雅黑" panose="020B0503020204020204" pitchFamily="34" charset="-122"/>
                <a:ea typeface="微软雅黑" panose="020B0503020204020204" pitchFamily="34" charset="-122"/>
              </a:rPr>
              <a:t>&amp; Q4 &amp; Q5</a:t>
            </a:r>
            <a:endParaRPr lang="zh-CN" altLang="en-US" sz="1400"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8534397" y="4712061"/>
            <a:ext cx="3062515" cy="377411"/>
          </a:xfrm>
          <a:prstGeom prst="rect">
            <a:avLst/>
          </a:prstGeom>
          <a:noFill/>
        </p:spPr>
        <p:txBody>
          <a:bodyPr wrap="square" rtlCol="0">
            <a:spAutoFit/>
          </a:bodyPr>
          <a:lstStyle/>
          <a:p>
            <a:pPr algn="just">
              <a:lnSpc>
                <a:spcPct val="150000"/>
              </a:lnSpc>
            </a:pPr>
            <a:r>
              <a:rPr lang="en-CA" altLang="zh-CN" sz="1400" dirty="0" smtClean="0">
                <a:latin typeface="微软雅黑" panose="020B0503020204020204" pitchFamily="34" charset="-122"/>
                <a:ea typeface="微软雅黑" panose="020B0503020204020204" pitchFamily="34" charset="-122"/>
              </a:rPr>
              <a:t>Q6 &amp; Q7</a:t>
            </a:r>
            <a:endParaRPr lang="zh-CN" altLang="en-US" sz="14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00842" y="2764018"/>
            <a:ext cx="4419983" cy="1176630"/>
          </a:xfrm>
          <a:prstGeom prst="rect">
            <a:avLst/>
          </a:prstGeom>
        </p:spPr>
      </p:pic>
      <p:pic>
        <p:nvPicPr>
          <p:cNvPr id="3" name="图片 2"/>
          <p:cNvPicPr>
            <a:picLocks noChangeAspect="1"/>
          </p:cNvPicPr>
          <p:nvPr/>
        </p:nvPicPr>
        <p:blipFill>
          <a:blip r:embed="rId4"/>
          <a:stretch>
            <a:fillRect/>
          </a:stretch>
        </p:blipFill>
        <p:spPr>
          <a:xfrm>
            <a:off x="8456171" y="1586856"/>
            <a:ext cx="1609483" cy="536494"/>
          </a:xfrm>
          <a:prstGeom prst="rect">
            <a:avLst/>
          </a:prstGeom>
        </p:spPr>
      </p:pic>
      <p:pic>
        <p:nvPicPr>
          <p:cNvPr id="4" name="图片 3"/>
          <p:cNvPicPr>
            <a:picLocks noChangeAspect="1"/>
          </p:cNvPicPr>
          <p:nvPr/>
        </p:nvPicPr>
        <p:blipFill>
          <a:blip r:embed="rId5"/>
          <a:stretch>
            <a:fillRect/>
          </a:stretch>
        </p:blipFill>
        <p:spPr>
          <a:xfrm>
            <a:off x="8458540" y="2967683"/>
            <a:ext cx="1682643" cy="536494"/>
          </a:xfrm>
          <a:prstGeom prst="rect">
            <a:avLst/>
          </a:prstGeom>
        </p:spPr>
      </p:pic>
      <p:pic>
        <p:nvPicPr>
          <p:cNvPr id="5" name="图片 4"/>
          <p:cNvPicPr>
            <a:picLocks noChangeAspect="1"/>
          </p:cNvPicPr>
          <p:nvPr/>
        </p:nvPicPr>
        <p:blipFill>
          <a:blip r:embed="rId6"/>
          <a:stretch>
            <a:fillRect/>
          </a:stretch>
        </p:blipFill>
        <p:spPr>
          <a:xfrm>
            <a:off x="8458540" y="4270885"/>
            <a:ext cx="1688739" cy="536494"/>
          </a:xfrm>
          <a:prstGeom prst="rect">
            <a:avLst/>
          </a:prstGeom>
        </p:spPr>
      </p:pic>
    </p:spTree>
    <p:extLst>
      <p:ext uri="{BB962C8B-B14F-4D97-AF65-F5344CB8AC3E}">
        <p14:creationId xmlns:p14="http://schemas.microsoft.com/office/powerpoint/2010/main" val="178566537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out)">
                                      <p:cBhvr>
                                        <p:cTn id="7" dur="1750"/>
                                        <p:tgtEl>
                                          <p:spTgt spid="13"/>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1750"/>
                                        <p:tgtEl>
                                          <p:spTgt spid="8"/>
                                        </p:tgtEl>
                                      </p:cBhvr>
                                    </p:animEffect>
                                  </p:childTnLst>
                                </p:cTn>
                              </p:par>
                            </p:childTnLst>
                          </p:cTn>
                        </p:par>
                        <p:par>
                          <p:cTn id="11" fill="hold">
                            <p:stCondLst>
                              <p:cond delay="2500"/>
                            </p:stCondLst>
                            <p:childTnLst>
                              <p:par>
                                <p:cTn id="12" presetID="2" presetClass="entr" presetSubtype="2"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79749" y="-830327"/>
            <a:ext cx="4502332" cy="8402300"/>
          </a:xfrm>
          <a:prstGeom prst="rect">
            <a:avLst/>
          </a:prstGeom>
          <a:noFill/>
        </p:spPr>
        <p:txBody>
          <a:bodyPr wrap="square" rtlCol="0" anchor="ctr">
            <a:spAutoFit/>
          </a:bodyPr>
          <a:lstStyle/>
          <a:p>
            <a:pPr algn="ctr">
              <a:lnSpc>
                <a:spcPct val="150000"/>
              </a:lnSpc>
            </a:pPr>
            <a:r>
              <a:rPr lang="en-US" altLang="zh-CN" sz="36000" dirty="0">
                <a:latin typeface="微软雅黑" panose="020B0503020204020204" pitchFamily="34" charset="-122"/>
                <a:ea typeface="微软雅黑" panose="020B0503020204020204" pitchFamily="34" charset="-122"/>
              </a:rPr>
              <a:t>1</a:t>
            </a:r>
            <a:endParaRPr lang="en-US" altLang="zh-CN" sz="36000" dirty="0" smtClean="0">
              <a:latin typeface="微软雅黑" panose="020B0503020204020204" pitchFamily="34" charset="-122"/>
              <a:ea typeface="微软雅黑" panose="020B0503020204020204" pitchFamily="34" charset="-122"/>
            </a:endParaRPr>
          </a:p>
        </p:txBody>
      </p:sp>
      <p:sp>
        <p:nvSpPr>
          <p:cNvPr id="7" name="椭圆 6"/>
          <p:cNvSpPr/>
          <p:nvPr/>
        </p:nvSpPr>
        <p:spPr>
          <a:xfrm>
            <a:off x="5237001" y="409074"/>
            <a:ext cx="6220326" cy="555858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文本框 8"/>
          <p:cNvSpPr txBox="1"/>
          <p:nvPr/>
        </p:nvSpPr>
        <p:spPr>
          <a:xfrm>
            <a:off x="6214824" y="2562297"/>
            <a:ext cx="4264681" cy="2123658"/>
          </a:xfrm>
          <a:prstGeom prst="rect">
            <a:avLst/>
          </a:prstGeom>
          <a:noFill/>
        </p:spPr>
        <p:txBody>
          <a:bodyPr wrap="square" rtlCol="0">
            <a:spAutoFit/>
          </a:bodyPr>
          <a:lstStyle/>
          <a:p>
            <a:pPr algn="just">
              <a:lnSpc>
                <a:spcPct val="150000"/>
              </a:lnSpc>
            </a:pPr>
            <a:r>
              <a:rPr lang="en-CA" altLang="zh-CN" b="1" dirty="0" smtClean="0">
                <a:latin typeface="微软雅黑" panose="020B0503020204020204" pitchFamily="34" charset="-122"/>
                <a:ea typeface="微软雅黑" panose="020B0503020204020204" pitchFamily="34" charset="-122"/>
              </a:rPr>
              <a:t>Random Sample</a:t>
            </a:r>
            <a:endParaRPr lang="en-US" altLang="zh-CN" b="1" dirty="0" smtClean="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CA" altLang="zh-CN" sz="1400" dirty="0">
                <a:latin typeface="微软雅黑" panose="020B0503020204020204" pitchFamily="34" charset="-122"/>
                <a:ea typeface="微软雅黑" panose="020B0503020204020204" pitchFamily="34" charset="-122"/>
              </a:rPr>
              <a:t>What is Random Sample</a:t>
            </a:r>
            <a:r>
              <a:rPr lang="en-CA" altLang="zh-CN" sz="1400" dirty="0" smtClean="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en-CA" altLang="zh-CN" sz="1400" dirty="0" smtClean="0">
                <a:latin typeface="微软雅黑" panose="020B0503020204020204" pitchFamily="34" charset="-122"/>
                <a:ea typeface="微软雅黑" panose="020B0503020204020204" pitchFamily="34" charset="-122"/>
              </a:rPr>
              <a:t>How to collect Random Sample?</a:t>
            </a:r>
          </a:p>
          <a:p>
            <a:pPr marL="171450" indent="-171450">
              <a:lnSpc>
                <a:spcPct val="150000"/>
              </a:lnSpc>
              <a:buFont typeface="Arial" panose="020B0604020202020204" pitchFamily="34" charset="0"/>
              <a:buChar char="•"/>
            </a:pPr>
            <a:r>
              <a:rPr lang="en-CA" altLang="zh-CN" sz="1400" dirty="0" smtClean="0">
                <a:latin typeface="微软雅黑" panose="020B0503020204020204" pitchFamily="34" charset="-122"/>
                <a:ea typeface="微软雅黑" panose="020B0503020204020204" pitchFamily="34" charset="-122"/>
              </a:rPr>
              <a:t>The factors when </a:t>
            </a:r>
            <a:r>
              <a:rPr lang="en-CA" altLang="zh-CN" sz="1400" dirty="0">
                <a:latin typeface="微软雅黑" panose="020B0503020204020204" pitchFamily="34" charset="-122"/>
                <a:ea typeface="微软雅黑" panose="020B0503020204020204" pitchFamily="34" charset="-122"/>
              </a:rPr>
              <a:t>designing a sample frame</a:t>
            </a:r>
            <a:r>
              <a:rPr lang="en-CA" altLang="zh-CN" sz="1400" dirty="0" smtClean="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en-CA" altLang="zh-CN" sz="1400" dirty="0" smtClean="0">
                <a:latin typeface="微软雅黑" panose="020B0503020204020204" pitchFamily="34" charset="-122"/>
                <a:ea typeface="微软雅黑" panose="020B0503020204020204" pitchFamily="34" charset="-122"/>
              </a:rPr>
              <a:t>“38</a:t>
            </a:r>
            <a:r>
              <a:rPr lang="en-CA" altLang="zh-CN" sz="1400" dirty="0">
                <a:latin typeface="微软雅黑" panose="020B0503020204020204" pitchFamily="34" charset="-122"/>
                <a:ea typeface="微软雅黑" panose="020B0503020204020204" pitchFamily="34" charset="-122"/>
              </a:rPr>
              <a:t>% will vote </a:t>
            </a:r>
            <a:r>
              <a:rPr lang="en-CA" altLang="zh-CN" sz="1400" dirty="0" smtClean="0">
                <a:latin typeface="微软雅黑" panose="020B0503020204020204" pitchFamily="34" charset="-122"/>
                <a:ea typeface="微软雅黑" panose="020B0503020204020204" pitchFamily="34" charset="-122"/>
              </a:rPr>
              <a:t>Liberal” Is </a:t>
            </a:r>
            <a:r>
              <a:rPr lang="en-CA" altLang="zh-CN" sz="1400" dirty="0">
                <a:latin typeface="微软雅黑" panose="020B0503020204020204" pitchFamily="34" charset="-122"/>
                <a:ea typeface="微软雅黑" panose="020B0503020204020204" pitchFamily="34" charset="-122"/>
              </a:rPr>
              <a:t>this a fact or an estimate</a:t>
            </a:r>
            <a:r>
              <a:rPr lang="en-CA" altLang="zh-CN" sz="1400" dirty="0" smtClean="0">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2"/>
          <a:stretch>
            <a:fillRect/>
          </a:stretch>
        </p:blipFill>
        <p:spPr>
          <a:xfrm>
            <a:off x="2943478" y="2870908"/>
            <a:ext cx="2901948" cy="999831"/>
          </a:xfrm>
          <a:prstGeom prst="rect">
            <a:avLst/>
          </a:prstGeom>
        </p:spPr>
      </p:pic>
    </p:spTree>
    <p:extLst>
      <p:ext uri="{BB962C8B-B14F-4D97-AF65-F5344CB8AC3E}">
        <p14:creationId xmlns:p14="http://schemas.microsoft.com/office/powerpoint/2010/main" val="427065392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1500"/>
                                        <p:tgtEl>
                                          <p:spTgt spid="5"/>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500"/>
                                        <p:tgtEl>
                                          <p:spTgt spid="7"/>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34207" y="398838"/>
            <a:ext cx="6123588" cy="662554"/>
          </a:xfrm>
          <a:prstGeom prst="rect">
            <a:avLst/>
          </a:prstGeom>
          <a:noFill/>
        </p:spPr>
        <p:txBody>
          <a:bodyPr wrap="square" rtlCol="0">
            <a:spAutoFit/>
          </a:bodyPr>
          <a:lstStyle/>
          <a:p>
            <a:pPr algn="ctr">
              <a:lnSpc>
                <a:spcPct val="150000"/>
              </a:lnSpc>
            </a:pPr>
            <a:r>
              <a:rPr lang="en-CA" altLang="zh-CN" sz="2800" b="1" dirty="0">
                <a:latin typeface="微软雅黑" panose="020B0503020204020204" pitchFamily="34" charset="-122"/>
                <a:ea typeface="微软雅黑" panose="020B0503020204020204" pitchFamily="34" charset="-122"/>
              </a:rPr>
              <a:t>What is Random Sample?</a:t>
            </a:r>
            <a:endParaRPr lang="en-US" altLang="zh-CN" sz="2800" dirty="0" smtClean="0">
              <a:latin typeface="微软雅黑" panose="020B0503020204020204" pitchFamily="34" charset="-122"/>
              <a:ea typeface="微软雅黑" panose="020B0503020204020204" pitchFamily="34" charset="-122"/>
            </a:endParaRPr>
          </a:p>
        </p:txBody>
      </p:sp>
      <p:sp>
        <p:nvSpPr>
          <p:cNvPr id="6" name="椭圆 5"/>
          <p:cNvSpPr/>
          <p:nvPr/>
        </p:nvSpPr>
        <p:spPr>
          <a:xfrm>
            <a:off x="2286908" y="2842986"/>
            <a:ext cx="3078843" cy="89988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7" name="椭圆 6"/>
          <p:cNvSpPr/>
          <p:nvPr/>
        </p:nvSpPr>
        <p:spPr>
          <a:xfrm>
            <a:off x="1880508" y="2730500"/>
            <a:ext cx="4933043" cy="1473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椭圆 7"/>
          <p:cNvSpPr/>
          <p:nvPr/>
        </p:nvSpPr>
        <p:spPr>
          <a:xfrm>
            <a:off x="1474108" y="2590800"/>
            <a:ext cx="6736443" cy="20447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椭圆 8"/>
          <p:cNvSpPr/>
          <p:nvPr/>
        </p:nvSpPr>
        <p:spPr>
          <a:xfrm>
            <a:off x="1080408" y="2476500"/>
            <a:ext cx="8336643" cy="24638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0" name="椭圆 9"/>
          <p:cNvSpPr/>
          <p:nvPr/>
        </p:nvSpPr>
        <p:spPr>
          <a:xfrm>
            <a:off x="534308" y="2260600"/>
            <a:ext cx="11130643" cy="3492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nvGrpSpPr>
          <p:cNvPr id="25" name="组合 24"/>
          <p:cNvGrpSpPr/>
          <p:nvPr/>
        </p:nvGrpSpPr>
        <p:grpSpPr>
          <a:xfrm>
            <a:off x="5530849" y="4266896"/>
            <a:ext cx="3225801" cy="1061829"/>
            <a:chOff x="5530850" y="4266895"/>
            <a:chExt cx="2638456" cy="1061829"/>
          </a:xfrm>
        </p:grpSpPr>
        <p:sp>
          <p:nvSpPr>
            <p:cNvPr id="12" name="椭圆 11"/>
            <p:cNvSpPr/>
            <p:nvPr/>
          </p:nvSpPr>
          <p:spPr>
            <a:xfrm>
              <a:off x="5530850" y="4528456"/>
              <a:ext cx="120348" cy="1557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6" name="文本框 15"/>
            <p:cNvSpPr txBox="1"/>
            <p:nvPr/>
          </p:nvSpPr>
          <p:spPr>
            <a:xfrm>
              <a:off x="5810529" y="4266895"/>
              <a:ext cx="2358777" cy="1061829"/>
            </a:xfrm>
            <a:prstGeom prst="rect">
              <a:avLst/>
            </a:prstGeom>
            <a:noFill/>
          </p:spPr>
          <p:txBody>
            <a:bodyPr wrap="square" rtlCol="0">
              <a:spAutoFit/>
            </a:bodyPr>
            <a:lstStyle/>
            <a:p>
              <a:pPr>
                <a:lnSpc>
                  <a:spcPct val="150000"/>
                </a:lnSpc>
              </a:pPr>
              <a:r>
                <a:rPr lang="en-CA" altLang="zh-CN" sz="1400" dirty="0">
                  <a:latin typeface="微软雅黑" panose="020B0503020204020204" pitchFamily="34" charset="-122"/>
                  <a:ea typeface="微软雅黑" panose="020B0503020204020204" pitchFamily="34" charset="-122"/>
                </a:rPr>
                <a:t>Larger random sample size will lead an accurate estimation to the population. </a:t>
              </a:r>
            </a:p>
          </p:txBody>
        </p:sp>
      </p:grpSp>
      <p:sp>
        <p:nvSpPr>
          <p:cNvPr id="17" name="文本框 16"/>
          <p:cNvSpPr txBox="1"/>
          <p:nvPr/>
        </p:nvSpPr>
        <p:spPr>
          <a:xfrm>
            <a:off x="2496967" y="2741671"/>
            <a:ext cx="4285189" cy="923330"/>
          </a:xfrm>
          <a:prstGeom prst="rect">
            <a:avLst/>
          </a:prstGeom>
          <a:noFill/>
        </p:spPr>
        <p:txBody>
          <a:bodyPr wrap="square" rtlCol="0">
            <a:spAutoFit/>
          </a:bodyPr>
          <a:lstStyle/>
          <a:p>
            <a:pPr>
              <a:lnSpc>
                <a:spcPct val="150000"/>
              </a:lnSpc>
            </a:pPr>
            <a:r>
              <a:rPr lang="en-US" altLang="zh-CN" sz="3600" b="1" dirty="0" smtClean="0">
                <a:latin typeface="微软雅黑" panose="020B0503020204020204" pitchFamily="34" charset="-122"/>
                <a:ea typeface="微软雅黑" panose="020B0503020204020204" pitchFamily="34" charset="-122"/>
              </a:rPr>
              <a:t>Random Sample</a:t>
            </a:r>
          </a:p>
        </p:txBody>
      </p:sp>
      <p:grpSp>
        <p:nvGrpSpPr>
          <p:cNvPr id="24" name="组合 23"/>
          <p:cNvGrpSpPr/>
          <p:nvPr/>
        </p:nvGrpSpPr>
        <p:grpSpPr>
          <a:xfrm>
            <a:off x="9264550" y="3692731"/>
            <a:ext cx="2279472" cy="377411"/>
            <a:chOff x="9264550" y="3692730"/>
            <a:chExt cx="2279471" cy="377411"/>
          </a:xfrm>
        </p:grpSpPr>
        <p:sp>
          <p:nvSpPr>
            <p:cNvPr id="14" name="椭圆 13"/>
            <p:cNvSpPr/>
            <p:nvPr/>
          </p:nvSpPr>
          <p:spPr>
            <a:xfrm>
              <a:off x="9264550" y="3831770"/>
              <a:ext cx="152501" cy="158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1" name="文本框 20"/>
            <p:cNvSpPr txBox="1"/>
            <p:nvPr/>
          </p:nvSpPr>
          <p:spPr>
            <a:xfrm>
              <a:off x="9537980" y="3692730"/>
              <a:ext cx="2006041" cy="377411"/>
            </a:xfrm>
            <a:prstGeom prst="rect">
              <a:avLst/>
            </a:prstGeom>
            <a:noFill/>
          </p:spPr>
          <p:txBody>
            <a:bodyPr wrap="square" rtlCol="0">
              <a:spAutoFit/>
            </a:bodyPr>
            <a:lstStyle/>
            <a:p>
              <a:pPr algn="just">
                <a:lnSpc>
                  <a:spcPct val="150000"/>
                </a:lnSpc>
              </a:pPr>
              <a:r>
                <a:rPr lang="en-CA" altLang="zh-CN" sz="1400" dirty="0">
                  <a:latin typeface="微软雅黑" panose="020B0503020204020204" pitchFamily="34" charset="-122"/>
                  <a:ea typeface="微软雅黑" panose="020B0503020204020204" pitchFamily="34" charset="-122"/>
                </a:rPr>
                <a:t>Minimize bias </a:t>
              </a:r>
            </a:p>
          </p:txBody>
        </p:sp>
      </p:grpSp>
      <p:grpSp>
        <p:nvGrpSpPr>
          <p:cNvPr id="23" name="组合 22"/>
          <p:cNvGrpSpPr/>
          <p:nvPr/>
        </p:nvGrpSpPr>
        <p:grpSpPr>
          <a:xfrm>
            <a:off x="6258887" y="2163279"/>
            <a:ext cx="4545469" cy="1061829"/>
            <a:chOff x="8723800" y="2098066"/>
            <a:chExt cx="3379197" cy="1061829"/>
          </a:xfrm>
        </p:grpSpPr>
        <p:sp>
          <p:nvSpPr>
            <p:cNvPr id="13" name="椭圆 12"/>
            <p:cNvSpPr/>
            <p:nvPr/>
          </p:nvSpPr>
          <p:spPr>
            <a:xfrm>
              <a:off x="8723800" y="2399200"/>
              <a:ext cx="124923" cy="15466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2" name="文本框 21"/>
            <p:cNvSpPr txBox="1"/>
            <p:nvPr/>
          </p:nvSpPr>
          <p:spPr>
            <a:xfrm>
              <a:off x="9112809" y="2098066"/>
              <a:ext cx="2990188" cy="1061829"/>
            </a:xfrm>
            <a:prstGeom prst="rect">
              <a:avLst/>
            </a:prstGeom>
            <a:noFill/>
          </p:spPr>
          <p:txBody>
            <a:bodyPr wrap="square" rtlCol="0">
              <a:spAutoFit/>
            </a:bodyPr>
            <a:lstStyle/>
            <a:p>
              <a:pPr>
                <a:lnSpc>
                  <a:spcPct val="150000"/>
                </a:lnSpc>
              </a:pPr>
              <a:r>
                <a:rPr lang="en-CA" altLang="zh-CN" sz="1400" dirty="0">
                  <a:latin typeface="微软雅黑" panose="020B0503020204020204" pitchFamily="34" charset="-122"/>
                  <a:ea typeface="微软雅黑" panose="020B0503020204020204" pitchFamily="34" charset="-122"/>
                </a:rPr>
                <a:t>Random sample is a sample from a given population where each individual/item has an equal chance of being selected </a:t>
              </a:r>
            </a:p>
          </p:txBody>
        </p:sp>
      </p:grpSp>
    </p:spTree>
    <p:extLst>
      <p:ext uri="{BB962C8B-B14F-4D97-AF65-F5344CB8AC3E}">
        <p14:creationId xmlns:p14="http://schemas.microsoft.com/office/powerpoint/2010/main" val="33058127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750" fill="hold"/>
                                        <p:tgtEl>
                                          <p:spTgt spid="6"/>
                                        </p:tgtEl>
                                        <p:attrNameLst>
                                          <p:attrName>ppt_x</p:attrName>
                                        </p:attrNameLst>
                                      </p:cBhvr>
                                      <p:tavLst>
                                        <p:tav tm="0">
                                          <p:val>
                                            <p:strVal val="#ppt_x"/>
                                          </p:val>
                                        </p:tav>
                                        <p:tav tm="100000">
                                          <p:val>
                                            <p:strVal val="#ppt_x"/>
                                          </p:val>
                                        </p:tav>
                                      </p:tavLst>
                                    </p:anim>
                                    <p:anim calcmode="lin" valueType="num">
                                      <p:cBhvr additive="base">
                                        <p:cTn id="12" dur="1750" fill="hold"/>
                                        <p:tgtEl>
                                          <p:spTgt spid="6"/>
                                        </p:tgtEl>
                                        <p:attrNameLst>
                                          <p:attrName>ppt_y</p:attrName>
                                        </p:attrNameLst>
                                      </p:cBhvr>
                                      <p:tavLst>
                                        <p:tav tm="0">
                                          <p:val>
                                            <p:strVal val="1+#ppt_h/2"/>
                                          </p:val>
                                        </p:tav>
                                        <p:tav tm="100000">
                                          <p:val>
                                            <p:strVal val="#ppt_y"/>
                                          </p:val>
                                        </p:tav>
                                      </p:tavLst>
                                    </p:anim>
                                  </p:childTnLst>
                                </p:cTn>
                              </p:par>
                              <p:par>
                                <p:cTn id="13" presetID="6" presetClass="emph" presetSubtype="0" accel="13333" decel="13333" fill="hold" grpId="1" nodeType="withEffect">
                                  <p:stCondLst>
                                    <p:cond delay="0"/>
                                  </p:stCondLst>
                                  <p:childTnLst>
                                    <p:animScale>
                                      <p:cBhvr>
                                        <p:cTn id="14" dur="750" fill="hold"/>
                                        <p:tgtEl>
                                          <p:spTgt spid="6"/>
                                        </p:tgtEl>
                                      </p:cBhvr>
                                      <p:by x="150000" y="150000"/>
                                    </p:animScale>
                                  </p:childTnLst>
                                </p:cTn>
                              </p:par>
                              <p:par>
                                <p:cTn id="15" presetID="6" presetClass="emph" presetSubtype="0" accel="10000" decel="10000" fill="hold" grpId="2" nodeType="withEffect">
                                  <p:stCondLst>
                                    <p:cond delay="750"/>
                                  </p:stCondLst>
                                  <p:childTnLst>
                                    <p:animScale>
                                      <p:cBhvr>
                                        <p:cTn id="16" dur="1000" fill="hold"/>
                                        <p:tgtEl>
                                          <p:spTgt spid="6"/>
                                        </p:tgtEl>
                                      </p:cBhvr>
                                      <p:by x="66000" y="66000"/>
                                    </p:animScale>
                                  </p:childTnLst>
                                </p:cTn>
                              </p:par>
                              <p:par>
                                <p:cTn id="17" presetID="2" presetClass="entr" presetSubtype="4" fill="hold" grpId="0" nodeType="withEffect">
                                  <p:stCondLst>
                                    <p:cond delay="2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750" fill="hold"/>
                                        <p:tgtEl>
                                          <p:spTgt spid="7"/>
                                        </p:tgtEl>
                                        <p:attrNameLst>
                                          <p:attrName>ppt_x</p:attrName>
                                        </p:attrNameLst>
                                      </p:cBhvr>
                                      <p:tavLst>
                                        <p:tav tm="0">
                                          <p:val>
                                            <p:strVal val="#ppt_x"/>
                                          </p:val>
                                        </p:tav>
                                        <p:tav tm="100000">
                                          <p:val>
                                            <p:strVal val="#ppt_x"/>
                                          </p:val>
                                        </p:tav>
                                      </p:tavLst>
                                    </p:anim>
                                    <p:anim calcmode="lin" valueType="num">
                                      <p:cBhvr additive="base">
                                        <p:cTn id="20" dur="1750" fill="hold"/>
                                        <p:tgtEl>
                                          <p:spTgt spid="7"/>
                                        </p:tgtEl>
                                        <p:attrNameLst>
                                          <p:attrName>ppt_y</p:attrName>
                                        </p:attrNameLst>
                                      </p:cBhvr>
                                      <p:tavLst>
                                        <p:tav tm="0">
                                          <p:val>
                                            <p:strVal val="1+#ppt_h/2"/>
                                          </p:val>
                                        </p:tav>
                                        <p:tav tm="100000">
                                          <p:val>
                                            <p:strVal val="#ppt_y"/>
                                          </p:val>
                                        </p:tav>
                                      </p:tavLst>
                                    </p:anim>
                                  </p:childTnLst>
                                </p:cTn>
                              </p:par>
                              <p:par>
                                <p:cTn id="21" presetID="6" presetClass="emph" presetSubtype="0" accel="10000" decel="10000" fill="hold" grpId="1" nodeType="withEffect">
                                  <p:stCondLst>
                                    <p:cond delay="250"/>
                                  </p:stCondLst>
                                  <p:childTnLst>
                                    <p:animScale>
                                      <p:cBhvr>
                                        <p:cTn id="22" dur="1000" fill="hold"/>
                                        <p:tgtEl>
                                          <p:spTgt spid="7"/>
                                        </p:tgtEl>
                                      </p:cBhvr>
                                      <p:by x="150000" y="150000"/>
                                    </p:animScale>
                                  </p:childTnLst>
                                </p:cTn>
                              </p:par>
                              <p:par>
                                <p:cTn id="23" presetID="6" presetClass="emph" presetSubtype="0" accel="10000" decel="10000" fill="hold" grpId="2" nodeType="withEffect">
                                  <p:stCondLst>
                                    <p:cond delay="1250"/>
                                  </p:stCondLst>
                                  <p:childTnLst>
                                    <p:animScale>
                                      <p:cBhvr>
                                        <p:cTn id="24" dur="1000" fill="hold"/>
                                        <p:tgtEl>
                                          <p:spTgt spid="7"/>
                                        </p:tgtEl>
                                      </p:cBhvr>
                                      <p:by x="66000" y="66000"/>
                                    </p:animScale>
                                  </p:childTnLst>
                                </p:cTn>
                              </p:par>
                              <p:par>
                                <p:cTn id="25" presetID="53" presetClass="entr" presetSubtype="16" fill="hold" nodeType="withEffect">
                                  <p:stCondLst>
                                    <p:cond delay="15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750" fill="hold"/>
                                        <p:tgtEl>
                                          <p:spTgt spid="23"/>
                                        </p:tgtEl>
                                        <p:attrNameLst>
                                          <p:attrName>ppt_w</p:attrName>
                                        </p:attrNameLst>
                                      </p:cBhvr>
                                      <p:tavLst>
                                        <p:tav tm="0">
                                          <p:val>
                                            <p:fltVal val="0"/>
                                          </p:val>
                                        </p:tav>
                                        <p:tav tm="100000">
                                          <p:val>
                                            <p:strVal val="#ppt_w"/>
                                          </p:val>
                                        </p:tav>
                                      </p:tavLst>
                                    </p:anim>
                                    <p:anim calcmode="lin" valueType="num">
                                      <p:cBhvr>
                                        <p:cTn id="28" dur="1750" fill="hold"/>
                                        <p:tgtEl>
                                          <p:spTgt spid="23"/>
                                        </p:tgtEl>
                                        <p:attrNameLst>
                                          <p:attrName>ppt_h</p:attrName>
                                        </p:attrNameLst>
                                      </p:cBhvr>
                                      <p:tavLst>
                                        <p:tav tm="0">
                                          <p:val>
                                            <p:fltVal val="0"/>
                                          </p:val>
                                        </p:tav>
                                        <p:tav tm="100000">
                                          <p:val>
                                            <p:strVal val="#ppt_h"/>
                                          </p:val>
                                        </p:tav>
                                      </p:tavLst>
                                    </p:anim>
                                    <p:animEffect transition="in" filter="fade">
                                      <p:cBhvr>
                                        <p:cTn id="29" dur="1750"/>
                                        <p:tgtEl>
                                          <p:spTgt spid="23"/>
                                        </p:tgtEl>
                                      </p:cBhvr>
                                    </p:animEffect>
                                  </p:childTnLst>
                                </p:cTn>
                              </p:par>
                              <p:par>
                                <p:cTn id="30" presetID="42" presetClass="path" presetSubtype="0" accel="50000" decel="50000" fill="hold" nodeType="withEffect">
                                  <p:stCondLst>
                                    <p:cond delay="1500"/>
                                  </p:stCondLst>
                                  <p:childTnLst>
                                    <p:animMotion origin="layout" path="M -0.11653 0.02917 L -2.70833E-6 -2.96296E-6 " pathEditMode="relative" rAng="0" ptsTypes="AA">
                                      <p:cBhvr>
                                        <p:cTn id="31" dur="1750" fill="hold"/>
                                        <p:tgtEl>
                                          <p:spTgt spid="23"/>
                                        </p:tgtEl>
                                        <p:attrNameLst>
                                          <p:attrName>ppt_x</p:attrName>
                                          <p:attrName>ppt_y</p:attrName>
                                        </p:attrNameLst>
                                      </p:cBhvr>
                                      <p:rCtr x="5820" y="-1458"/>
                                    </p:animMotion>
                                  </p:childTnLst>
                                </p:cTn>
                              </p:par>
                              <p:par>
                                <p:cTn id="32" presetID="2" presetClass="entr" presetSubtype="4" fill="hold" grpId="0" nodeType="withEffect">
                                  <p:stCondLst>
                                    <p:cond delay="50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1750" fill="hold"/>
                                        <p:tgtEl>
                                          <p:spTgt spid="8"/>
                                        </p:tgtEl>
                                        <p:attrNameLst>
                                          <p:attrName>ppt_x</p:attrName>
                                        </p:attrNameLst>
                                      </p:cBhvr>
                                      <p:tavLst>
                                        <p:tav tm="0">
                                          <p:val>
                                            <p:strVal val="#ppt_x"/>
                                          </p:val>
                                        </p:tav>
                                        <p:tav tm="100000">
                                          <p:val>
                                            <p:strVal val="#ppt_x"/>
                                          </p:val>
                                        </p:tav>
                                      </p:tavLst>
                                    </p:anim>
                                    <p:anim calcmode="lin" valueType="num">
                                      <p:cBhvr additive="base">
                                        <p:cTn id="35" dur="1750" fill="hold"/>
                                        <p:tgtEl>
                                          <p:spTgt spid="8"/>
                                        </p:tgtEl>
                                        <p:attrNameLst>
                                          <p:attrName>ppt_y</p:attrName>
                                        </p:attrNameLst>
                                      </p:cBhvr>
                                      <p:tavLst>
                                        <p:tav tm="0">
                                          <p:val>
                                            <p:strVal val="1+#ppt_h/2"/>
                                          </p:val>
                                        </p:tav>
                                        <p:tav tm="100000">
                                          <p:val>
                                            <p:strVal val="#ppt_y"/>
                                          </p:val>
                                        </p:tav>
                                      </p:tavLst>
                                    </p:anim>
                                  </p:childTnLst>
                                </p:cTn>
                              </p:par>
                              <p:par>
                                <p:cTn id="36" presetID="6" presetClass="emph" presetSubtype="0" accel="8000" decel="8000" fill="hold" grpId="1" nodeType="withEffect">
                                  <p:stCondLst>
                                    <p:cond delay="500"/>
                                  </p:stCondLst>
                                  <p:childTnLst>
                                    <p:animScale>
                                      <p:cBhvr>
                                        <p:cTn id="37" dur="1250" fill="hold"/>
                                        <p:tgtEl>
                                          <p:spTgt spid="8"/>
                                        </p:tgtEl>
                                      </p:cBhvr>
                                      <p:by x="150000" y="150000"/>
                                    </p:animScale>
                                  </p:childTnLst>
                                </p:cTn>
                              </p:par>
                              <p:par>
                                <p:cTn id="38" presetID="6" presetClass="emph" presetSubtype="0" accel="10000" decel="10000" fill="hold" grpId="2" nodeType="withEffect">
                                  <p:stCondLst>
                                    <p:cond delay="1750"/>
                                  </p:stCondLst>
                                  <p:childTnLst>
                                    <p:animScale>
                                      <p:cBhvr>
                                        <p:cTn id="39" dur="1000" fill="hold"/>
                                        <p:tgtEl>
                                          <p:spTgt spid="8"/>
                                        </p:tgtEl>
                                      </p:cBhvr>
                                      <p:by x="66000" y="66000"/>
                                    </p:animScale>
                                  </p:childTnLst>
                                </p:cTn>
                              </p:par>
                              <p:par>
                                <p:cTn id="40" presetID="47" presetClass="entr" presetSubtype="0" fill="hold" grpId="0" nodeType="withEffect">
                                  <p:stCondLst>
                                    <p:cond delay="100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53" presetClass="entr" presetSubtype="16" fill="hold" nodeType="withEffect">
                                  <p:stCondLst>
                                    <p:cond delay="200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750" fill="hold"/>
                                        <p:tgtEl>
                                          <p:spTgt spid="24"/>
                                        </p:tgtEl>
                                        <p:attrNameLst>
                                          <p:attrName>ppt_w</p:attrName>
                                        </p:attrNameLst>
                                      </p:cBhvr>
                                      <p:tavLst>
                                        <p:tav tm="0">
                                          <p:val>
                                            <p:fltVal val="0"/>
                                          </p:val>
                                        </p:tav>
                                        <p:tav tm="100000">
                                          <p:val>
                                            <p:strVal val="#ppt_w"/>
                                          </p:val>
                                        </p:tav>
                                      </p:tavLst>
                                    </p:anim>
                                    <p:anim calcmode="lin" valueType="num">
                                      <p:cBhvr>
                                        <p:cTn id="48" dur="1750" fill="hold"/>
                                        <p:tgtEl>
                                          <p:spTgt spid="24"/>
                                        </p:tgtEl>
                                        <p:attrNameLst>
                                          <p:attrName>ppt_h</p:attrName>
                                        </p:attrNameLst>
                                      </p:cBhvr>
                                      <p:tavLst>
                                        <p:tav tm="0">
                                          <p:val>
                                            <p:fltVal val="0"/>
                                          </p:val>
                                        </p:tav>
                                        <p:tav tm="100000">
                                          <p:val>
                                            <p:strVal val="#ppt_h"/>
                                          </p:val>
                                        </p:tav>
                                      </p:tavLst>
                                    </p:anim>
                                    <p:animEffect transition="in" filter="fade">
                                      <p:cBhvr>
                                        <p:cTn id="49" dur="1750"/>
                                        <p:tgtEl>
                                          <p:spTgt spid="24"/>
                                        </p:tgtEl>
                                      </p:cBhvr>
                                    </p:animEffect>
                                  </p:childTnLst>
                                </p:cTn>
                              </p:par>
                              <p:par>
                                <p:cTn id="50" presetID="42" presetClass="path" presetSubtype="0" accel="50000" decel="50000" fill="hold" nodeType="withEffect">
                                  <p:stCondLst>
                                    <p:cond delay="2000"/>
                                  </p:stCondLst>
                                  <p:childTnLst>
                                    <p:animMotion origin="layout" path="M -0.31224 -0.08217 L 4.58333E-6 -2.96296E-6 " pathEditMode="relative" rAng="0" ptsTypes="AA">
                                      <p:cBhvr>
                                        <p:cTn id="51" dur="1750" fill="hold"/>
                                        <p:tgtEl>
                                          <p:spTgt spid="24"/>
                                        </p:tgtEl>
                                        <p:attrNameLst>
                                          <p:attrName>ppt_x</p:attrName>
                                          <p:attrName>ppt_y</p:attrName>
                                        </p:attrNameLst>
                                      </p:cBhvr>
                                      <p:rCtr x="15612" y="4097"/>
                                    </p:animMotion>
                                  </p:childTnLst>
                                </p:cTn>
                              </p:par>
                              <p:par>
                                <p:cTn id="52" presetID="2" presetClass="entr" presetSubtype="4" fill="hold" grpId="0" nodeType="withEffect">
                                  <p:stCondLst>
                                    <p:cond delay="75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1750" fill="hold"/>
                                        <p:tgtEl>
                                          <p:spTgt spid="9"/>
                                        </p:tgtEl>
                                        <p:attrNameLst>
                                          <p:attrName>ppt_x</p:attrName>
                                        </p:attrNameLst>
                                      </p:cBhvr>
                                      <p:tavLst>
                                        <p:tav tm="0">
                                          <p:val>
                                            <p:strVal val="#ppt_x"/>
                                          </p:val>
                                        </p:tav>
                                        <p:tav tm="100000">
                                          <p:val>
                                            <p:strVal val="#ppt_x"/>
                                          </p:val>
                                        </p:tav>
                                      </p:tavLst>
                                    </p:anim>
                                    <p:anim calcmode="lin" valueType="num">
                                      <p:cBhvr additive="base">
                                        <p:cTn id="55" dur="1750" fill="hold"/>
                                        <p:tgtEl>
                                          <p:spTgt spid="9"/>
                                        </p:tgtEl>
                                        <p:attrNameLst>
                                          <p:attrName>ppt_y</p:attrName>
                                        </p:attrNameLst>
                                      </p:cBhvr>
                                      <p:tavLst>
                                        <p:tav tm="0">
                                          <p:val>
                                            <p:strVal val="1+#ppt_h/2"/>
                                          </p:val>
                                        </p:tav>
                                        <p:tav tm="100000">
                                          <p:val>
                                            <p:strVal val="#ppt_y"/>
                                          </p:val>
                                        </p:tav>
                                      </p:tavLst>
                                    </p:anim>
                                  </p:childTnLst>
                                </p:cTn>
                              </p:par>
                              <p:par>
                                <p:cTn id="56" presetID="6" presetClass="emph" presetSubtype="0" accel="6667" decel="6667" fill="hold" grpId="1" nodeType="withEffect">
                                  <p:stCondLst>
                                    <p:cond delay="750"/>
                                  </p:stCondLst>
                                  <p:childTnLst>
                                    <p:animScale>
                                      <p:cBhvr>
                                        <p:cTn id="57" dur="1500" fill="hold"/>
                                        <p:tgtEl>
                                          <p:spTgt spid="9"/>
                                        </p:tgtEl>
                                      </p:cBhvr>
                                      <p:by x="150000" y="150000"/>
                                    </p:animScale>
                                  </p:childTnLst>
                                </p:cTn>
                              </p:par>
                              <p:par>
                                <p:cTn id="58" presetID="6" presetClass="emph" presetSubtype="0" accel="10000" decel="10000" fill="hold" grpId="2" nodeType="withEffect">
                                  <p:stCondLst>
                                    <p:cond delay="2250"/>
                                  </p:stCondLst>
                                  <p:childTnLst>
                                    <p:animScale>
                                      <p:cBhvr>
                                        <p:cTn id="59" dur="1000" fill="hold"/>
                                        <p:tgtEl>
                                          <p:spTgt spid="9"/>
                                        </p:tgtEl>
                                      </p:cBhvr>
                                      <p:by x="66000" y="66000"/>
                                    </p:animScale>
                                  </p:childTnLst>
                                </p:cTn>
                              </p:par>
                              <p:par>
                                <p:cTn id="60" presetID="53" presetClass="entr" presetSubtype="16" fill="hold" nodeType="withEffect">
                                  <p:stCondLst>
                                    <p:cond delay="25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1750" fill="hold"/>
                                        <p:tgtEl>
                                          <p:spTgt spid="25"/>
                                        </p:tgtEl>
                                        <p:attrNameLst>
                                          <p:attrName>ppt_w</p:attrName>
                                        </p:attrNameLst>
                                      </p:cBhvr>
                                      <p:tavLst>
                                        <p:tav tm="0">
                                          <p:val>
                                            <p:fltVal val="0"/>
                                          </p:val>
                                        </p:tav>
                                        <p:tav tm="100000">
                                          <p:val>
                                            <p:strVal val="#ppt_w"/>
                                          </p:val>
                                        </p:tav>
                                      </p:tavLst>
                                    </p:anim>
                                    <p:anim calcmode="lin" valueType="num">
                                      <p:cBhvr>
                                        <p:cTn id="63" dur="1750" fill="hold"/>
                                        <p:tgtEl>
                                          <p:spTgt spid="25"/>
                                        </p:tgtEl>
                                        <p:attrNameLst>
                                          <p:attrName>ppt_h</p:attrName>
                                        </p:attrNameLst>
                                      </p:cBhvr>
                                      <p:tavLst>
                                        <p:tav tm="0">
                                          <p:val>
                                            <p:fltVal val="0"/>
                                          </p:val>
                                        </p:tav>
                                        <p:tav tm="100000">
                                          <p:val>
                                            <p:strVal val="#ppt_h"/>
                                          </p:val>
                                        </p:tav>
                                      </p:tavLst>
                                    </p:anim>
                                    <p:animEffect transition="in" filter="fade">
                                      <p:cBhvr>
                                        <p:cTn id="64" dur="1750"/>
                                        <p:tgtEl>
                                          <p:spTgt spid="25"/>
                                        </p:tgtEl>
                                      </p:cBhvr>
                                    </p:animEffect>
                                  </p:childTnLst>
                                </p:cTn>
                              </p:par>
                              <p:par>
                                <p:cTn id="65" presetID="42" presetClass="path" presetSubtype="0" accel="50000" decel="50000" fill="hold" nodeType="withEffect">
                                  <p:stCondLst>
                                    <p:cond delay="2500"/>
                                  </p:stCondLst>
                                  <p:childTnLst>
                                    <p:animMotion origin="layout" path="M -0.06888 -0.1375 L 8.33333E-7 4.07407E-6 " pathEditMode="relative" rAng="0" ptsTypes="AA">
                                      <p:cBhvr>
                                        <p:cTn id="66" dur="1750" fill="hold"/>
                                        <p:tgtEl>
                                          <p:spTgt spid="25"/>
                                        </p:tgtEl>
                                        <p:attrNameLst>
                                          <p:attrName>ppt_x</p:attrName>
                                          <p:attrName>ppt_y</p:attrName>
                                        </p:attrNameLst>
                                      </p:cBhvr>
                                      <p:rCtr x="3438" y="6875"/>
                                    </p:animMotion>
                                  </p:childTnLst>
                                </p:cTn>
                              </p:par>
                              <p:par>
                                <p:cTn id="67" presetID="2" presetClass="entr" presetSubtype="4" fill="hold" grpId="0" nodeType="withEffect">
                                  <p:stCondLst>
                                    <p:cond delay="100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1750" fill="hold"/>
                                        <p:tgtEl>
                                          <p:spTgt spid="10"/>
                                        </p:tgtEl>
                                        <p:attrNameLst>
                                          <p:attrName>ppt_x</p:attrName>
                                        </p:attrNameLst>
                                      </p:cBhvr>
                                      <p:tavLst>
                                        <p:tav tm="0">
                                          <p:val>
                                            <p:strVal val="#ppt_x"/>
                                          </p:val>
                                        </p:tav>
                                        <p:tav tm="100000">
                                          <p:val>
                                            <p:strVal val="#ppt_x"/>
                                          </p:val>
                                        </p:tav>
                                      </p:tavLst>
                                    </p:anim>
                                    <p:anim calcmode="lin" valueType="num">
                                      <p:cBhvr additive="base">
                                        <p:cTn id="70" dur="1750" fill="hold"/>
                                        <p:tgtEl>
                                          <p:spTgt spid="10"/>
                                        </p:tgtEl>
                                        <p:attrNameLst>
                                          <p:attrName>ppt_y</p:attrName>
                                        </p:attrNameLst>
                                      </p:cBhvr>
                                      <p:tavLst>
                                        <p:tav tm="0">
                                          <p:val>
                                            <p:strVal val="1+#ppt_h/2"/>
                                          </p:val>
                                        </p:tav>
                                        <p:tav tm="100000">
                                          <p:val>
                                            <p:strVal val="#ppt_y"/>
                                          </p:val>
                                        </p:tav>
                                      </p:tavLst>
                                    </p:anim>
                                  </p:childTnLst>
                                </p:cTn>
                              </p:par>
                              <p:par>
                                <p:cTn id="71" presetID="6" presetClass="emph" presetSubtype="0" accel="5714" decel="5714" fill="hold" grpId="1" nodeType="withEffect">
                                  <p:stCondLst>
                                    <p:cond delay="1000"/>
                                  </p:stCondLst>
                                  <p:childTnLst>
                                    <p:animScale>
                                      <p:cBhvr>
                                        <p:cTn id="72" dur="1750" fill="hold"/>
                                        <p:tgtEl>
                                          <p:spTgt spid="10"/>
                                        </p:tgtEl>
                                      </p:cBhvr>
                                      <p:by x="150000" y="150000"/>
                                    </p:animScale>
                                  </p:childTnLst>
                                </p:cTn>
                              </p:par>
                              <p:par>
                                <p:cTn id="73" presetID="6" presetClass="emph" presetSubtype="0" accel="10000" decel="10000" fill="hold" grpId="2" nodeType="withEffect">
                                  <p:stCondLst>
                                    <p:cond delay="2750"/>
                                  </p:stCondLst>
                                  <p:childTnLst>
                                    <p:animScale>
                                      <p:cBhvr>
                                        <p:cTn id="74" dur="1000" fill="hold"/>
                                        <p:tgtEl>
                                          <p:spTgt spid="10"/>
                                        </p:tgtEl>
                                      </p:cBhvr>
                                      <p:by x="66000" y="66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417865" y="1977600"/>
            <a:ext cx="2248829" cy="4122623"/>
            <a:chOff x="1668749" y="1908980"/>
            <a:chExt cx="2248829" cy="4122623"/>
          </a:xfrm>
        </p:grpSpPr>
        <p:grpSp>
          <p:nvGrpSpPr>
            <p:cNvPr id="40" name="组合 39"/>
            <p:cNvGrpSpPr/>
            <p:nvPr/>
          </p:nvGrpSpPr>
          <p:grpSpPr>
            <a:xfrm>
              <a:off x="1668749" y="1908980"/>
              <a:ext cx="2248829" cy="4122623"/>
              <a:chOff x="1668749" y="1908980"/>
              <a:chExt cx="2248829" cy="4122623"/>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68749" y="1908980"/>
                <a:ext cx="2248829" cy="4122623"/>
              </a:xfrm>
              <a:prstGeom prst="rect">
                <a:avLst/>
              </a:prstGeom>
            </p:spPr>
          </p:pic>
          <p:sp>
            <p:nvSpPr>
              <p:cNvPr id="39" name="椭圆 38"/>
              <p:cNvSpPr/>
              <p:nvPr/>
            </p:nvSpPr>
            <p:spPr>
              <a:xfrm>
                <a:off x="2526793" y="5393467"/>
                <a:ext cx="532739" cy="5327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287" y="2622896"/>
              <a:ext cx="1821855" cy="2706747"/>
            </a:xfrm>
            <a:prstGeom prst="rect">
              <a:avLst/>
            </a:prstGeom>
          </p:spPr>
        </p:pic>
      </p:grpSp>
      <p:sp>
        <p:nvSpPr>
          <p:cNvPr id="9" name="椭圆 8"/>
          <p:cNvSpPr/>
          <p:nvPr/>
        </p:nvSpPr>
        <p:spPr>
          <a:xfrm>
            <a:off x="2492654" y="3632052"/>
            <a:ext cx="108000" cy="108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0" name="椭圆 9"/>
          <p:cNvSpPr/>
          <p:nvPr/>
        </p:nvSpPr>
        <p:spPr>
          <a:xfrm>
            <a:off x="2306060" y="4107630"/>
            <a:ext cx="144000" cy="144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1" name="椭圆 10"/>
          <p:cNvSpPr/>
          <p:nvPr/>
        </p:nvSpPr>
        <p:spPr>
          <a:xfrm>
            <a:off x="2220603" y="4680588"/>
            <a:ext cx="216000" cy="216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cxnSp>
        <p:nvCxnSpPr>
          <p:cNvPr id="13" name="直接连接符 12"/>
          <p:cNvCxnSpPr>
            <a:stCxn id="9" idx="7"/>
            <a:endCxn id="15" idx="2"/>
          </p:cNvCxnSpPr>
          <p:nvPr/>
        </p:nvCxnSpPr>
        <p:spPr>
          <a:xfrm flipV="1">
            <a:off x="2584838" y="1939104"/>
            <a:ext cx="976509" cy="17087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6"/>
            <a:endCxn id="25" idx="2"/>
          </p:cNvCxnSpPr>
          <p:nvPr/>
        </p:nvCxnSpPr>
        <p:spPr>
          <a:xfrm flipV="1">
            <a:off x="2450060" y="2622898"/>
            <a:ext cx="6696121" cy="1556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6"/>
            <a:endCxn id="32" idx="2"/>
          </p:cNvCxnSpPr>
          <p:nvPr/>
        </p:nvCxnSpPr>
        <p:spPr>
          <a:xfrm>
            <a:off x="2436603" y="4788588"/>
            <a:ext cx="3885820" cy="1560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561347" y="418349"/>
            <a:ext cx="3205926" cy="3041509"/>
            <a:chOff x="5987591" y="1647788"/>
            <a:chExt cx="2220619" cy="2220619"/>
          </a:xfrm>
        </p:grpSpPr>
        <p:grpSp>
          <p:nvGrpSpPr>
            <p:cNvPr id="16" name="组合 15"/>
            <p:cNvGrpSpPr/>
            <p:nvPr/>
          </p:nvGrpSpPr>
          <p:grpSpPr>
            <a:xfrm>
              <a:off x="5987591" y="1647788"/>
              <a:ext cx="2220619" cy="2220619"/>
              <a:chOff x="5938887" y="1794331"/>
              <a:chExt cx="1885360" cy="1885360"/>
            </a:xfrm>
          </p:grpSpPr>
          <p:sp>
            <p:nvSpPr>
              <p:cNvPr id="14" name="椭圆 13"/>
              <p:cNvSpPr/>
              <p:nvPr/>
            </p:nvSpPr>
            <p:spPr>
              <a:xfrm>
                <a:off x="6133851" y="1961171"/>
                <a:ext cx="1460168" cy="155626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5" name="椭圆 14"/>
              <p:cNvSpPr/>
              <p:nvPr/>
            </p:nvSpPr>
            <p:spPr>
              <a:xfrm>
                <a:off x="5938887" y="1794331"/>
                <a:ext cx="1885360" cy="188536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36" name="文本框 35"/>
            <p:cNvSpPr txBox="1"/>
            <p:nvPr/>
          </p:nvSpPr>
          <p:spPr>
            <a:xfrm>
              <a:off x="6386121" y="2270752"/>
              <a:ext cx="1396535" cy="964823"/>
            </a:xfrm>
            <a:prstGeom prst="rect">
              <a:avLst/>
            </a:prstGeom>
            <a:noFill/>
          </p:spPr>
          <p:txBody>
            <a:bodyPr wrap="square" rtlCol="0">
              <a:spAutoFit/>
            </a:bodyPr>
            <a:lstStyle/>
            <a:p>
              <a:pPr>
                <a:lnSpc>
                  <a:spcPct val="150000"/>
                </a:lnSpc>
              </a:pPr>
              <a:r>
                <a:rPr lang="en-CA" altLang="zh-CN" sz="1400" dirty="0" smtClean="0">
                  <a:latin typeface="微软雅黑" panose="020B0503020204020204" pitchFamily="34" charset="-122"/>
                  <a:ea typeface="微软雅黑" panose="020B0503020204020204" pitchFamily="34" charset="-122"/>
                </a:rPr>
                <a:t>The</a:t>
              </a:r>
              <a:r>
                <a:rPr lang="en-CA" altLang="zh-CN" sz="1400" dirty="0">
                  <a:latin typeface="微软雅黑" panose="020B0503020204020204" pitchFamily="34" charset="-122"/>
                  <a:ea typeface="微软雅黑" panose="020B0503020204020204" pitchFamily="34" charset="-122"/>
                </a:rPr>
                <a:t> population frame (the list from which the sample is selected</a:t>
              </a:r>
              <a:r>
                <a:rPr lang="en-CA" altLang="zh-CN" sz="1400" dirty="0" smtClean="0">
                  <a:latin typeface="微软雅黑" panose="020B0503020204020204" pitchFamily="34" charset="-122"/>
                  <a:ea typeface="微软雅黑" panose="020B0503020204020204" pitchFamily="34" charset="-122"/>
                </a:rPr>
                <a:t>):</a:t>
              </a:r>
            </a:p>
            <a:p>
              <a:pPr marL="171450" indent="-171450">
                <a:lnSpc>
                  <a:spcPct val="150000"/>
                </a:lnSpc>
                <a:buFont typeface="Wingdings" panose="05000000000000000000" pitchFamily="2" charset="2"/>
                <a:buChar char="§"/>
              </a:pPr>
              <a:r>
                <a:rPr lang="en-US" altLang="zh-CN" sz="1400" dirty="0">
                  <a:latin typeface="微软雅黑" panose="020B0503020204020204" pitchFamily="34" charset="-122"/>
                  <a:ea typeface="微软雅黑" panose="020B0503020204020204" pitchFamily="34" charset="-122"/>
                </a:rPr>
                <a:t>Registered </a:t>
              </a:r>
              <a:r>
                <a:rPr lang="en-US" altLang="zh-CN" sz="1400" dirty="0" smtClean="0">
                  <a:latin typeface="微软雅黑" panose="020B0503020204020204" pitchFamily="34" charset="-122"/>
                  <a:ea typeface="微软雅黑" panose="020B0503020204020204" pitchFamily="34" charset="-122"/>
                </a:rPr>
                <a:t>voters</a:t>
              </a:r>
              <a:endParaRPr lang="en-US" altLang="zh-CN" sz="140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322423" y="3182111"/>
            <a:ext cx="3672156" cy="3525003"/>
            <a:chOff x="5370287" y="4079360"/>
            <a:chExt cx="2322286" cy="2322286"/>
          </a:xfrm>
        </p:grpSpPr>
        <p:grpSp>
          <p:nvGrpSpPr>
            <p:cNvPr id="30" name="组合 29"/>
            <p:cNvGrpSpPr/>
            <p:nvPr/>
          </p:nvGrpSpPr>
          <p:grpSpPr>
            <a:xfrm>
              <a:off x="5370287" y="4079360"/>
              <a:ext cx="2322286" cy="2322286"/>
              <a:chOff x="5938887" y="1794331"/>
              <a:chExt cx="1885360" cy="1885360"/>
            </a:xfrm>
          </p:grpSpPr>
          <p:sp>
            <p:nvSpPr>
              <p:cNvPr id="31" name="椭圆 30"/>
              <p:cNvSpPr/>
              <p:nvPr/>
            </p:nvSpPr>
            <p:spPr>
              <a:xfrm>
                <a:off x="6167282" y="1942885"/>
                <a:ext cx="1498237" cy="1508411"/>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32" name="椭圆 31"/>
              <p:cNvSpPr/>
              <p:nvPr/>
            </p:nvSpPr>
            <p:spPr>
              <a:xfrm>
                <a:off x="5938887" y="1794331"/>
                <a:ext cx="1885360" cy="188536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37" name="文本框 36"/>
            <p:cNvSpPr txBox="1"/>
            <p:nvPr/>
          </p:nvSpPr>
          <p:spPr>
            <a:xfrm>
              <a:off x="5804000" y="4538585"/>
              <a:ext cx="1626646" cy="1818521"/>
            </a:xfrm>
            <a:prstGeom prst="rect">
              <a:avLst/>
            </a:prstGeom>
            <a:noFill/>
          </p:spPr>
          <p:txBody>
            <a:bodyPr wrap="square" rtlCol="0">
              <a:spAutoFit/>
            </a:bodyPr>
            <a:lstStyle/>
            <a:p>
              <a:pPr>
                <a:lnSpc>
                  <a:spcPct val="150000"/>
                </a:lnSpc>
              </a:pPr>
              <a:r>
                <a:rPr lang="en-CA" altLang="zh-CN" sz="1400" dirty="0" smtClean="0">
                  <a:latin typeface="微软雅黑" panose="020B0503020204020204" pitchFamily="34" charset="-122"/>
                  <a:ea typeface="微软雅黑" panose="020B0503020204020204" pitchFamily="34" charset="-122"/>
                </a:rPr>
                <a:t>The </a:t>
              </a:r>
              <a:r>
                <a:rPr lang="en-CA" altLang="zh-CN" sz="1400" dirty="0">
                  <a:latin typeface="微软雅黑" panose="020B0503020204020204" pitchFamily="34" charset="-122"/>
                  <a:ea typeface="微软雅黑" panose="020B0503020204020204" pitchFamily="34" charset="-122"/>
                </a:rPr>
                <a:t>operational procedures for collecting the </a:t>
              </a:r>
              <a:r>
                <a:rPr lang="en-CA" altLang="zh-CN" sz="1400" dirty="0" smtClean="0">
                  <a:latin typeface="微软雅黑" panose="020B0503020204020204" pitchFamily="34" charset="-122"/>
                  <a:ea typeface="微软雅黑" panose="020B0503020204020204" pitchFamily="34" charset="-122"/>
                </a:rPr>
                <a:t>data:</a:t>
              </a:r>
            </a:p>
            <a:p>
              <a:pPr marL="171450" indent="-171450">
                <a:lnSpc>
                  <a:spcPct val="150000"/>
                </a:lnSpc>
                <a:buFont typeface="Arial" panose="020B0604020202020204" pitchFamily="34" charset="0"/>
                <a:buChar char="•"/>
              </a:pPr>
              <a:r>
                <a:rPr lang="en-CA" altLang="zh-CN" sz="1400" dirty="0">
                  <a:latin typeface="微软雅黑" panose="020B0503020204020204" pitchFamily="34" charset="-122"/>
                  <a:ea typeface="微软雅黑" panose="020B0503020204020204" pitchFamily="34" charset="-122"/>
                </a:rPr>
                <a:t>Registration-Based Sampling (RBS)</a:t>
              </a:r>
            </a:p>
            <a:p>
              <a:pPr marL="171450" indent="-171450">
                <a:lnSpc>
                  <a:spcPct val="150000"/>
                </a:lnSpc>
                <a:buFont typeface="Arial" panose="020B0604020202020204" pitchFamily="34" charset="0"/>
                <a:buChar char="•"/>
              </a:pPr>
              <a:r>
                <a:rPr lang="en-CA" altLang="zh-CN" sz="1400" dirty="0">
                  <a:latin typeface="微软雅黑" panose="020B0503020204020204" pitchFamily="34" charset="-122"/>
                  <a:ea typeface="微软雅黑" panose="020B0503020204020204" pitchFamily="34" charset="-122"/>
                </a:rPr>
                <a:t>Without </a:t>
              </a:r>
              <a:r>
                <a:rPr lang="en-CA" altLang="zh-CN" sz="1400" dirty="0" smtClean="0">
                  <a:latin typeface="微软雅黑" panose="020B0503020204020204" pitchFamily="34" charset="-122"/>
                  <a:ea typeface="微软雅黑" panose="020B0503020204020204" pitchFamily="34" charset="-122"/>
                </a:rPr>
                <a:t>replacement</a:t>
              </a:r>
              <a:endParaRPr lang="en-CA" altLang="zh-CN" sz="14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9146181" y="1206883"/>
            <a:ext cx="2819460" cy="2832029"/>
            <a:chOff x="8432014" y="2410530"/>
            <a:chExt cx="2967958" cy="2967958"/>
          </a:xfrm>
        </p:grpSpPr>
        <p:grpSp>
          <p:nvGrpSpPr>
            <p:cNvPr id="23" name="组合 22"/>
            <p:cNvGrpSpPr/>
            <p:nvPr/>
          </p:nvGrpSpPr>
          <p:grpSpPr>
            <a:xfrm>
              <a:off x="8432014" y="2410530"/>
              <a:ext cx="2967958" cy="2967958"/>
              <a:chOff x="5938887" y="1794331"/>
              <a:chExt cx="1885360" cy="1885360"/>
            </a:xfrm>
          </p:grpSpPr>
          <p:sp>
            <p:nvSpPr>
              <p:cNvPr id="24" name="椭圆 23"/>
              <p:cNvSpPr/>
              <p:nvPr/>
            </p:nvSpPr>
            <p:spPr>
              <a:xfrm>
                <a:off x="6167283" y="2022726"/>
                <a:ext cx="1428570" cy="142857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5" name="椭圆 24"/>
              <p:cNvSpPr/>
              <p:nvPr/>
            </p:nvSpPr>
            <p:spPr>
              <a:xfrm>
                <a:off x="5938887" y="1794331"/>
                <a:ext cx="1885360" cy="188536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38" name="文本框 37"/>
            <p:cNvSpPr txBox="1"/>
            <p:nvPr/>
          </p:nvSpPr>
          <p:spPr>
            <a:xfrm>
              <a:off x="8910031" y="3394012"/>
              <a:ext cx="2435068" cy="1451471"/>
            </a:xfrm>
            <a:prstGeom prst="rect">
              <a:avLst/>
            </a:prstGeom>
            <a:noFill/>
          </p:spPr>
          <p:txBody>
            <a:bodyPr wrap="square" rtlCol="0">
              <a:spAutoFit/>
            </a:bodyPr>
            <a:lstStyle/>
            <a:p>
              <a:pPr fontAlgn="base">
                <a:lnSpc>
                  <a:spcPct val="150000"/>
                </a:lnSpc>
              </a:pPr>
              <a:r>
                <a:rPr lang="en-US" sz="1400" dirty="0" smtClean="0">
                  <a:latin typeface="微软雅黑" panose="020B0503020204020204" pitchFamily="34" charset="-122"/>
                  <a:ea typeface="微软雅黑" panose="020B0503020204020204" pitchFamily="34" charset="-122"/>
                </a:rPr>
                <a:t>The </a:t>
              </a:r>
              <a:r>
                <a:rPr lang="en-US" sz="1400" dirty="0">
                  <a:latin typeface="微软雅黑" panose="020B0503020204020204" pitchFamily="34" charset="-122"/>
                  <a:ea typeface="微软雅黑" panose="020B0503020204020204" pitchFamily="34" charset="-122"/>
                </a:rPr>
                <a:t>method of sampling:</a:t>
              </a:r>
            </a:p>
            <a:p>
              <a:pPr marL="171450" indent="-171450" fontAlgn="base">
                <a:lnSpc>
                  <a:spcPct val="150000"/>
                </a:lnSpc>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rPr>
                <a:t>Simple random sampling</a:t>
              </a:r>
            </a:p>
          </p:txBody>
        </p:sp>
      </p:grpSp>
      <p:sp>
        <p:nvSpPr>
          <p:cNvPr id="26" name="文本框 25"/>
          <p:cNvSpPr txBox="1"/>
          <p:nvPr/>
        </p:nvSpPr>
        <p:spPr>
          <a:xfrm>
            <a:off x="2287522" y="-140739"/>
            <a:ext cx="7962657" cy="738664"/>
          </a:xfrm>
          <a:prstGeom prst="rect">
            <a:avLst/>
          </a:prstGeom>
          <a:noFill/>
        </p:spPr>
        <p:txBody>
          <a:bodyPr wrap="square" rtlCol="0">
            <a:spAutoFit/>
          </a:bodyPr>
          <a:lstStyle/>
          <a:p>
            <a:pPr algn="ctr">
              <a:lnSpc>
                <a:spcPct val="150000"/>
              </a:lnSpc>
            </a:pPr>
            <a:r>
              <a:rPr lang="en-CA" altLang="zh-CN" sz="2800" b="1" dirty="0">
                <a:latin typeface="微软雅黑" panose="020B0503020204020204" pitchFamily="34" charset="-122"/>
                <a:ea typeface="微软雅黑" panose="020B0503020204020204" pitchFamily="34" charset="-122"/>
              </a:rPr>
              <a:t>How would you go about collecting one?</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07727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42"/>
                                        </p:tgtEl>
                                        <p:attrNameLst>
                                          <p:attrName>style.visibility</p:attrName>
                                        </p:attrNameLst>
                                      </p:cBhvr>
                                      <p:to>
                                        <p:strVal val="visible"/>
                                      </p:to>
                                    </p:set>
                                    <p:anim calcmode="lin" valueType="num">
                                      <p:cBhvr>
                                        <p:cTn id="11" dur="1000" fill="hold"/>
                                        <p:tgtEl>
                                          <p:spTgt spid="42"/>
                                        </p:tgtEl>
                                        <p:attrNameLst>
                                          <p:attrName>ppt_w</p:attrName>
                                        </p:attrNameLst>
                                      </p:cBhvr>
                                      <p:tavLst>
                                        <p:tav tm="0">
                                          <p:val>
                                            <p:fltVal val="0"/>
                                          </p:val>
                                        </p:tav>
                                        <p:tav tm="100000">
                                          <p:val>
                                            <p:strVal val="#ppt_w"/>
                                          </p:val>
                                        </p:tav>
                                      </p:tavLst>
                                    </p:anim>
                                    <p:anim calcmode="lin" valueType="num">
                                      <p:cBhvr>
                                        <p:cTn id="12" dur="1000" fill="hold"/>
                                        <p:tgtEl>
                                          <p:spTgt spid="42"/>
                                        </p:tgtEl>
                                        <p:attrNameLst>
                                          <p:attrName>ppt_h</p:attrName>
                                        </p:attrNameLst>
                                      </p:cBhvr>
                                      <p:tavLst>
                                        <p:tav tm="0">
                                          <p:val>
                                            <p:fltVal val="0"/>
                                          </p:val>
                                        </p:tav>
                                        <p:tav tm="100000">
                                          <p:val>
                                            <p:strVal val="#ppt_h"/>
                                          </p:val>
                                        </p:tav>
                                      </p:tavLst>
                                    </p:anim>
                                    <p:animEffect transition="in" filter="fade">
                                      <p:cBhvr>
                                        <p:cTn id="13" dur="1000"/>
                                        <p:tgtEl>
                                          <p:spTgt spid="42"/>
                                        </p:tgtEl>
                                      </p:cBhvr>
                                    </p:animEffect>
                                  </p:childTnLst>
                                </p:cTn>
                              </p:par>
                              <p:par>
                                <p:cTn id="14" presetID="53" presetClass="entr" presetSubtype="16" fill="hold" grpId="0" nodeType="withEffect">
                                  <p:stCondLst>
                                    <p:cond delay="100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grpId="0" nodeType="withEffect">
                                  <p:stCondLst>
                                    <p:cond delay="125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16" fill="hold" grpId="0" nodeType="withEffect">
                                  <p:stCondLst>
                                    <p:cond delay="150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par>
                          <p:cTn id="29" fill="hold">
                            <p:stCondLst>
                              <p:cond delay="205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2550"/>
                            </p:stCondLst>
                            <p:childTnLst>
                              <p:par>
                                <p:cTn id="34" presetID="21" presetClass="entr" presetSubtype="1"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heel(1)">
                                      <p:cBhvr>
                                        <p:cTn id="36" dur="1500"/>
                                        <p:tgtEl>
                                          <p:spTgt spid="2"/>
                                        </p:tgtEl>
                                      </p:cBhvr>
                                    </p:animEffect>
                                  </p:childTnLst>
                                </p:cTn>
                              </p:par>
                              <p:par>
                                <p:cTn id="37" presetID="22" presetClass="entr" presetSubtype="8" fill="hold" nodeType="withEffect">
                                  <p:stCondLst>
                                    <p:cond delay="75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1" presetClass="entr" presetSubtype="1" fill="hold" nodeType="withEffect">
                                  <p:stCondLst>
                                    <p:cond delay="1250"/>
                                  </p:stCondLst>
                                  <p:childTnLst>
                                    <p:set>
                                      <p:cBhvr>
                                        <p:cTn id="41" dur="1" fill="hold">
                                          <p:stCondLst>
                                            <p:cond delay="0"/>
                                          </p:stCondLst>
                                        </p:cTn>
                                        <p:tgtEl>
                                          <p:spTgt spid="3"/>
                                        </p:tgtEl>
                                        <p:attrNameLst>
                                          <p:attrName>style.visibility</p:attrName>
                                        </p:attrNameLst>
                                      </p:cBhvr>
                                      <p:to>
                                        <p:strVal val="visible"/>
                                      </p:to>
                                    </p:set>
                                    <p:animEffect transition="in" filter="wheel(1)">
                                      <p:cBhvr>
                                        <p:cTn id="42" dur="1500"/>
                                        <p:tgtEl>
                                          <p:spTgt spid="3"/>
                                        </p:tgtEl>
                                      </p:cBhvr>
                                    </p:animEffect>
                                  </p:childTnLst>
                                </p:cTn>
                              </p:par>
                              <p:par>
                                <p:cTn id="43" presetID="22" presetClass="entr" presetSubtype="8" fill="hold" nodeType="withEffect">
                                  <p:stCondLst>
                                    <p:cond delay="200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par>
                                <p:cTn id="46" presetID="21" presetClass="entr" presetSubtype="1" fill="hold" nodeType="withEffect">
                                  <p:stCondLst>
                                    <p:cond delay="2500"/>
                                  </p:stCondLst>
                                  <p:childTnLst>
                                    <p:set>
                                      <p:cBhvr>
                                        <p:cTn id="47" dur="1" fill="hold">
                                          <p:stCondLst>
                                            <p:cond delay="0"/>
                                          </p:stCondLst>
                                        </p:cTn>
                                        <p:tgtEl>
                                          <p:spTgt spid="4"/>
                                        </p:tgtEl>
                                        <p:attrNameLst>
                                          <p:attrName>style.visibility</p:attrName>
                                        </p:attrNameLst>
                                      </p:cBhvr>
                                      <p:to>
                                        <p:strVal val="visible"/>
                                      </p:to>
                                    </p:set>
                                    <p:animEffect transition="in" filter="wheel(1)">
                                      <p:cBhvr>
                                        <p:cTn id="48"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rot="5400000">
            <a:off x="2082355" y="2000424"/>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cxnSp>
        <p:nvCxnSpPr>
          <p:cNvPr id="32" name="直接连接符 31"/>
          <p:cNvCxnSpPr/>
          <p:nvPr/>
        </p:nvCxnSpPr>
        <p:spPr>
          <a:xfrm>
            <a:off x="-41276" y="3441700"/>
            <a:ext cx="1228327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50242" y="3429000"/>
            <a:ext cx="12292237" cy="342397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8485851" y="3429000"/>
            <a:ext cx="4609075" cy="3429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a:xfrm rot="5400000">
            <a:off x="2267551" y="27727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8" name="任意多边形 17"/>
          <p:cNvSpPr/>
          <p:nvPr/>
        </p:nvSpPr>
        <p:spPr>
          <a:xfrm rot="5400000">
            <a:off x="5166525" y="2777775"/>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0" name="任意多边形 19"/>
          <p:cNvSpPr/>
          <p:nvPr/>
        </p:nvSpPr>
        <p:spPr>
          <a:xfrm rot="5400000">
            <a:off x="5055641" y="2034234"/>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3" name="任意多边形 22"/>
          <p:cNvSpPr/>
          <p:nvPr/>
        </p:nvSpPr>
        <p:spPr>
          <a:xfrm rot="5400000">
            <a:off x="8132124" y="2772484"/>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5" name="任意多边形 24"/>
          <p:cNvSpPr/>
          <p:nvPr/>
        </p:nvSpPr>
        <p:spPr>
          <a:xfrm rot="5400000">
            <a:off x="8119659" y="2000425"/>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6" name="椭圆 5"/>
          <p:cNvSpPr/>
          <p:nvPr/>
        </p:nvSpPr>
        <p:spPr>
          <a:xfrm>
            <a:off x="2292980" y="2937527"/>
            <a:ext cx="1027265" cy="10272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9" name="椭圆 18"/>
          <p:cNvSpPr/>
          <p:nvPr/>
        </p:nvSpPr>
        <p:spPr>
          <a:xfrm>
            <a:off x="5203701" y="2937528"/>
            <a:ext cx="1027265" cy="10272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4" name="椭圆 23"/>
          <p:cNvSpPr/>
          <p:nvPr/>
        </p:nvSpPr>
        <p:spPr>
          <a:xfrm>
            <a:off x="8169298" y="2932237"/>
            <a:ext cx="1027265" cy="10272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31" name="文本框 30"/>
          <p:cNvSpPr txBox="1"/>
          <p:nvPr/>
        </p:nvSpPr>
        <p:spPr>
          <a:xfrm>
            <a:off x="3034207" y="398838"/>
            <a:ext cx="6123588" cy="1135054"/>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What factors must you consider when designing a sample frame?</a:t>
            </a:r>
            <a:endParaRPr lang="en-US" altLang="zh-CN" sz="1200"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207654" y="2166710"/>
            <a:ext cx="4170651" cy="2677656"/>
          </a:xfrm>
          <a:prstGeom prst="rect">
            <a:avLst/>
          </a:prstGeom>
          <a:noFill/>
        </p:spPr>
        <p:txBody>
          <a:bodyPr wrap="square" rtlCol="0">
            <a:spAutoFit/>
          </a:bodyPr>
          <a:lstStyle/>
          <a:p>
            <a:pPr marL="285750" indent="-285750">
              <a:buFont typeface="Arial" charset="0"/>
              <a:buChar char="•"/>
            </a:pPr>
            <a:r>
              <a:rPr lang="en-US" sz="2800" dirty="0" smtClean="0"/>
              <a:t>Age </a:t>
            </a:r>
          </a:p>
          <a:p>
            <a:pPr marL="285750" indent="-285750">
              <a:buFont typeface="Arial" charset="0"/>
              <a:buChar char="•"/>
            </a:pPr>
            <a:r>
              <a:rPr lang="en-US" sz="2800" dirty="0" smtClean="0"/>
              <a:t>Location</a:t>
            </a:r>
          </a:p>
          <a:p>
            <a:pPr marL="285750" indent="-285750">
              <a:buFont typeface="Arial" charset="0"/>
              <a:buChar char="•"/>
            </a:pPr>
            <a:r>
              <a:rPr lang="en-US" sz="2800" dirty="0" smtClean="0"/>
              <a:t>Gender</a:t>
            </a:r>
          </a:p>
          <a:p>
            <a:pPr marL="285750" indent="-285750">
              <a:buFont typeface="Arial" charset="0"/>
              <a:buChar char="•"/>
            </a:pPr>
            <a:r>
              <a:rPr lang="en-US" sz="2800" dirty="0" smtClean="0"/>
              <a:t>Income</a:t>
            </a:r>
          </a:p>
          <a:p>
            <a:pPr marL="285750" indent="-285750">
              <a:buFont typeface="Arial" charset="0"/>
              <a:buChar char="•"/>
            </a:pPr>
            <a:r>
              <a:rPr lang="en-US" sz="2800" dirty="0" smtClean="0"/>
              <a:t>Education</a:t>
            </a:r>
          </a:p>
          <a:p>
            <a:pPr marL="285750" indent="-285750">
              <a:buFont typeface="Arial" charset="0"/>
              <a:buChar char="•"/>
            </a:pPr>
            <a:endParaRPr lang="en-US" sz="2800" dirty="0"/>
          </a:p>
        </p:txBody>
      </p:sp>
      <p:pic>
        <p:nvPicPr>
          <p:cNvPr id="16" name="图片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V="1">
            <a:off x="2493197" y="3115144"/>
            <a:ext cx="661979" cy="661979"/>
          </a:xfrm>
          <a:prstGeom prst="rect">
            <a:avLst/>
          </a:prstGeom>
        </p:spPr>
      </p:pic>
      <p:pic>
        <p:nvPicPr>
          <p:cNvPr id="17"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H="1" flipV="1">
            <a:off x="5471815" y="3216995"/>
            <a:ext cx="491035" cy="492786"/>
          </a:xfrm>
          <a:prstGeom prst="rect">
            <a:avLst/>
          </a:prstGeom>
        </p:spPr>
      </p:pic>
      <p:pic>
        <p:nvPicPr>
          <p:cNvPr id="21"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8428672" y="3175127"/>
            <a:ext cx="505120" cy="505120"/>
          </a:xfrm>
          <a:prstGeom prst="rect">
            <a:avLst/>
          </a:prstGeom>
        </p:spPr>
      </p:pic>
      <p:sp>
        <p:nvSpPr>
          <p:cNvPr id="27" name="任意多边形 19"/>
          <p:cNvSpPr/>
          <p:nvPr/>
        </p:nvSpPr>
        <p:spPr>
          <a:xfrm rot="5400000">
            <a:off x="3954432" y="4229155"/>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8" name="任意多边形 17"/>
          <p:cNvSpPr/>
          <p:nvPr/>
        </p:nvSpPr>
        <p:spPr>
          <a:xfrm rot="5400000">
            <a:off x="4493139" y="500473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9" name="椭圆 18"/>
          <p:cNvSpPr/>
          <p:nvPr/>
        </p:nvSpPr>
        <p:spPr>
          <a:xfrm>
            <a:off x="4444550" y="5190607"/>
            <a:ext cx="1027265" cy="10272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Tree>
    <p:extLst>
      <p:ext uri="{BB962C8B-B14F-4D97-AF65-F5344CB8AC3E}">
        <p14:creationId xmlns:p14="http://schemas.microsoft.com/office/powerpoint/2010/main" val="10061697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Effect transition="in" filter="fade">
                                      <p:cBhvr>
                                        <p:cTn id="13" dur="1000"/>
                                        <p:tgtEl>
                                          <p:spTgt spid="12"/>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250" fill="hold"/>
                                        <p:tgtEl>
                                          <p:spTgt spid="13"/>
                                        </p:tgtEl>
                                        <p:attrNameLst>
                                          <p:attrName>ppt_w</p:attrName>
                                        </p:attrNameLst>
                                      </p:cBhvr>
                                      <p:tavLst>
                                        <p:tav tm="0">
                                          <p:val>
                                            <p:fltVal val="0"/>
                                          </p:val>
                                        </p:tav>
                                        <p:tav tm="100000">
                                          <p:val>
                                            <p:strVal val="#ppt_w"/>
                                          </p:val>
                                        </p:tav>
                                      </p:tavLst>
                                    </p:anim>
                                    <p:anim calcmode="lin" valueType="num">
                                      <p:cBhvr>
                                        <p:cTn id="17" dur="1250" fill="hold"/>
                                        <p:tgtEl>
                                          <p:spTgt spid="13"/>
                                        </p:tgtEl>
                                        <p:attrNameLst>
                                          <p:attrName>ppt_h</p:attrName>
                                        </p:attrNameLst>
                                      </p:cBhvr>
                                      <p:tavLst>
                                        <p:tav tm="0">
                                          <p:val>
                                            <p:fltVal val="0"/>
                                          </p:val>
                                        </p:tav>
                                        <p:tav tm="100000">
                                          <p:val>
                                            <p:strVal val="#ppt_h"/>
                                          </p:val>
                                        </p:tav>
                                      </p:tavLst>
                                    </p:anim>
                                    <p:animEffect transition="in" filter="fade">
                                      <p:cBhvr>
                                        <p:cTn id="18" dur="1250"/>
                                        <p:tgtEl>
                                          <p:spTgt spid="13"/>
                                        </p:tgtEl>
                                      </p:cBhvr>
                                    </p:animEffect>
                                  </p:childTnLst>
                                </p:cTn>
                              </p:par>
                              <p:par>
                                <p:cTn id="19" presetID="22" presetClass="entr" presetSubtype="8" fill="hold" nodeType="withEffect">
                                  <p:stCondLst>
                                    <p:cond delay="25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2750"/>
                                        <p:tgtEl>
                                          <p:spTgt spid="32"/>
                                        </p:tgtEl>
                                      </p:cBhvr>
                                    </p:animEffect>
                                  </p:childTnLst>
                                </p:cTn>
                              </p:par>
                              <p:par>
                                <p:cTn id="22" presetID="22" presetClass="entr" presetSubtype="4" fill="hold" nodeType="withEffect">
                                  <p:stCondLst>
                                    <p:cond delay="2000"/>
                                  </p:stCondLst>
                                  <p:childTnLst>
                                    <p:set>
                                      <p:cBhvr>
                                        <p:cTn id="23" dur="1" fill="hold">
                                          <p:stCondLst>
                                            <p:cond delay="0"/>
                                          </p:stCondLst>
                                        </p:cTn>
                                        <p:tgtEl>
                                          <p:spTgt spid="36"/>
                                        </p:tgtEl>
                                        <p:attrNameLst>
                                          <p:attrName>style.visibility</p:attrName>
                                        </p:attrNameLst>
                                      </p:cBhvr>
                                      <p:to>
                                        <p:strVal val="visible"/>
                                      </p:to>
                                    </p:set>
                                    <p:animEffect transition="in" filter="wipe(down)">
                                      <p:cBhvr>
                                        <p:cTn id="24" dur="750"/>
                                        <p:tgtEl>
                                          <p:spTgt spid="36"/>
                                        </p:tgtEl>
                                      </p:cBhvr>
                                    </p:animEffect>
                                  </p:childTnLst>
                                </p:cTn>
                              </p:par>
                              <p:par>
                                <p:cTn id="25" presetID="53" presetClass="entr" presetSubtype="16" fill="hold" grpId="0" nodeType="withEffect">
                                  <p:stCondLst>
                                    <p:cond delay="750"/>
                                  </p:stCondLst>
                                  <p:childTnLst>
                                    <p:set>
                                      <p:cBhvr>
                                        <p:cTn id="26" dur="1" fill="hold">
                                          <p:stCondLst>
                                            <p:cond delay="0"/>
                                          </p:stCondLst>
                                        </p:cTn>
                                        <p:tgtEl>
                                          <p:spTgt spid="18"/>
                                        </p:tgtEl>
                                        <p:attrNameLst>
                                          <p:attrName>style.visibility</p:attrName>
                                        </p:attrNameLst>
                                      </p:cBhvr>
                                      <p:to>
                                        <p:strVal val="visible"/>
                                      </p:to>
                                    </p:set>
                                    <p:anim calcmode="lin" valueType="num">
                                      <p:cBhvr>
                                        <p:cTn id="27" dur="1000" fill="hold"/>
                                        <p:tgtEl>
                                          <p:spTgt spid="18"/>
                                        </p:tgtEl>
                                        <p:attrNameLst>
                                          <p:attrName>ppt_w</p:attrName>
                                        </p:attrNameLst>
                                      </p:cBhvr>
                                      <p:tavLst>
                                        <p:tav tm="0">
                                          <p:val>
                                            <p:fltVal val="0"/>
                                          </p:val>
                                        </p:tav>
                                        <p:tav tm="100000">
                                          <p:val>
                                            <p:strVal val="#ppt_w"/>
                                          </p:val>
                                        </p:tav>
                                      </p:tavLst>
                                    </p:anim>
                                    <p:anim calcmode="lin" valueType="num">
                                      <p:cBhvr>
                                        <p:cTn id="28" dur="1000" fill="hold"/>
                                        <p:tgtEl>
                                          <p:spTgt spid="18"/>
                                        </p:tgtEl>
                                        <p:attrNameLst>
                                          <p:attrName>ppt_h</p:attrName>
                                        </p:attrNameLst>
                                      </p:cBhvr>
                                      <p:tavLst>
                                        <p:tav tm="0">
                                          <p:val>
                                            <p:fltVal val="0"/>
                                          </p:val>
                                        </p:tav>
                                        <p:tav tm="100000">
                                          <p:val>
                                            <p:strVal val="#ppt_h"/>
                                          </p:val>
                                        </p:tav>
                                      </p:tavLst>
                                    </p:anim>
                                    <p:animEffect transition="in" filter="fade">
                                      <p:cBhvr>
                                        <p:cTn id="29" dur="1000"/>
                                        <p:tgtEl>
                                          <p:spTgt spid="18"/>
                                        </p:tgtEl>
                                      </p:cBhvr>
                                    </p:animEffect>
                                  </p:childTnLst>
                                </p:cTn>
                              </p:par>
                              <p:par>
                                <p:cTn id="30" presetID="53" presetClass="entr" presetSubtype="16" fill="hold" grpId="0" nodeType="withEffect">
                                  <p:stCondLst>
                                    <p:cond delay="7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250" fill="hold"/>
                                        <p:tgtEl>
                                          <p:spTgt spid="20"/>
                                        </p:tgtEl>
                                        <p:attrNameLst>
                                          <p:attrName>ppt_w</p:attrName>
                                        </p:attrNameLst>
                                      </p:cBhvr>
                                      <p:tavLst>
                                        <p:tav tm="0">
                                          <p:val>
                                            <p:fltVal val="0"/>
                                          </p:val>
                                        </p:tav>
                                        <p:tav tm="100000">
                                          <p:val>
                                            <p:strVal val="#ppt_w"/>
                                          </p:val>
                                        </p:tav>
                                      </p:tavLst>
                                    </p:anim>
                                    <p:anim calcmode="lin" valueType="num">
                                      <p:cBhvr>
                                        <p:cTn id="33" dur="1250" fill="hold"/>
                                        <p:tgtEl>
                                          <p:spTgt spid="20"/>
                                        </p:tgtEl>
                                        <p:attrNameLst>
                                          <p:attrName>ppt_h</p:attrName>
                                        </p:attrNameLst>
                                      </p:cBhvr>
                                      <p:tavLst>
                                        <p:tav tm="0">
                                          <p:val>
                                            <p:fltVal val="0"/>
                                          </p:val>
                                        </p:tav>
                                        <p:tav tm="100000">
                                          <p:val>
                                            <p:strVal val="#ppt_h"/>
                                          </p:val>
                                        </p:tav>
                                      </p:tavLst>
                                    </p:anim>
                                    <p:animEffect transition="in" filter="fade">
                                      <p:cBhvr>
                                        <p:cTn id="34" dur="1250"/>
                                        <p:tgtEl>
                                          <p:spTgt spid="20"/>
                                        </p:tgtEl>
                                      </p:cBhvr>
                                    </p:animEffect>
                                  </p:childTnLst>
                                </p:cTn>
                              </p:par>
                              <p:par>
                                <p:cTn id="35" presetID="53" presetClass="entr" presetSubtype="16" fill="hold" grpId="0" nodeType="withEffect">
                                  <p:stCondLst>
                                    <p:cond delay="1250"/>
                                  </p:stCondLst>
                                  <p:childTnLst>
                                    <p:set>
                                      <p:cBhvr>
                                        <p:cTn id="36" dur="1" fill="hold">
                                          <p:stCondLst>
                                            <p:cond delay="0"/>
                                          </p:stCondLst>
                                        </p:cTn>
                                        <p:tgtEl>
                                          <p:spTgt spid="23"/>
                                        </p:tgtEl>
                                        <p:attrNameLst>
                                          <p:attrName>style.visibility</p:attrName>
                                        </p:attrNameLst>
                                      </p:cBhvr>
                                      <p:to>
                                        <p:strVal val="visible"/>
                                      </p:to>
                                    </p:set>
                                    <p:anim calcmode="lin" valueType="num">
                                      <p:cBhvr>
                                        <p:cTn id="37" dur="1000" fill="hold"/>
                                        <p:tgtEl>
                                          <p:spTgt spid="23"/>
                                        </p:tgtEl>
                                        <p:attrNameLst>
                                          <p:attrName>ppt_w</p:attrName>
                                        </p:attrNameLst>
                                      </p:cBhvr>
                                      <p:tavLst>
                                        <p:tav tm="0">
                                          <p:val>
                                            <p:fltVal val="0"/>
                                          </p:val>
                                        </p:tav>
                                        <p:tav tm="100000">
                                          <p:val>
                                            <p:strVal val="#ppt_w"/>
                                          </p:val>
                                        </p:tav>
                                      </p:tavLst>
                                    </p:anim>
                                    <p:anim calcmode="lin" valueType="num">
                                      <p:cBhvr>
                                        <p:cTn id="38" dur="1000" fill="hold"/>
                                        <p:tgtEl>
                                          <p:spTgt spid="23"/>
                                        </p:tgtEl>
                                        <p:attrNameLst>
                                          <p:attrName>ppt_h</p:attrName>
                                        </p:attrNameLst>
                                      </p:cBhvr>
                                      <p:tavLst>
                                        <p:tav tm="0">
                                          <p:val>
                                            <p:fltVal val="0"/>
                                          </p:val>
                                        </p:tav>
                                        <p:tav tm="100000">
                                          <p:val>
                                            <p:strVal val="#ppt_h"/>
                                          </p:val>
                                        </p:tav>
                                      </p:tavLst>
                                    </p:anim>
                                    <p:animEffect transition="in" filter="fade">
                                      <p:cBhvr>
                                        <p:cTn id="39" dur="1000"/>
                                        <p:tgtEl>
                                          <p:spTgt spid="23"/>
                                        </p:tgtEl>
                                      </p:cBhvr>
                                    </p:animEffect>
                                  </p:childTnLst>
                                </p:cTn>
                              </p:par>
                              <p:par>
                                <p:cTn id="40" presetID="53" presetClass="entr" presetSubtype="16" fill="hold" grpId="0" nodeType="withEffect">
                                  <p:stCondLst>
                                    <p:cond delay="1250"/>
                                  </p:stCondLst>
                                  <p:childTnLst>
                                    <p:set>
                                      <p:cBhvr>
                                        <p:cTn id="41" dur="1" fill="hold">
                                          <p:stCondLst>
                                            <p:cond delay="0"/>
                                          </p:stCondLst>
                                        </p:cTn>
                                        <p:tgtEl>
                                          <p:spTgt spid="25"/>
                                        </p:tgtEl>
                                        <p:attrNameLst>
                                          <p:attrName>style.visibility</p:attrName>
                                        </p:attrNameLst>
                                      </p:cBhvr>
                                      <p:to>
                                        <p:strVal val="visible"/>
                                      </p:to>
                                    </p:set>
                                    <p:anim calcmode="lin" valueType="num">
                                      <p:cBhvr>
                                        <p:cTn id="42" dur="1250" fill="hold"/>
                                        <p:tgtEl>
                                          <p:spTgt spid="25"/>
                                        </p:tgtEl>
                                        <p:attrNameLst>
                                          <p:attrName>ppt_w</p:attrName>
                                        </p:attrNameLst>
                                      </p:cBhvr>
                                      <p:tavLst>
                                        <p:tav tm="0">
                                          <p:val>
                                            <p:fltVal val="0"/>
                                          </p:val>
                                        </p:tav>
                                        <p:tav tm="100000">
                                          <p:val>
                                            <p:strVal val="#ppt_w"/>
                                          </p:val>
                                        </p:tav>
                                      </p:tavLst>
                                    </p:anim>
                                    <p:anim calcmode="lin" valueType="num">
                                      <p:cBhvr>
                                        <p:cTn id="43" dur="1250" fill="hold"/>
                                        <p:tgtEl>
                                          <p:spTgt spid="25"/>
                                        </p:tgtEl>
                                        <p:attrNameLst>
                                          <p:attrName>ppt_h</p:attrName>
                                        </p:attrNameLst>
                                      </p:cBhvr>
                                      <p:tavLst>
                                        <p:tav tm="0">
                                          <p:val>
                                            <p:fltVal val="0"/>
                                          </p:val>
                                        </p:tav>
                                        <p:tav tm="100000">
                                          <p:val>
                                            <p:strVal val="#ppt_h"/>
                                          </p:val>
                                        </p:tav>
                                      </p:tavLst>
                                    </p:anim>
                                    <p:animEffect transition="in" filter="fade">
                                      <p:cBhvr>
                                        <p:cTn id="44" dur="1250"/>
                                        <p:tgtEl>
                                          <p:spTgt spid="25"/>
                                        </p:tgtEl>
                                      </p:cBhvr>
                                    </p:animEffect>
                                  </p:childTnLst>
                                </p:cTn>
                              </p:par>
                              <p:par>
                                <p:cTn id="45" presetID="53" presetClass="entr" presetSubtype="16" fill="hold" grpId="0" nodeType="withEffect">
                                  <p:stCondLst>
                                    <p:cond delay="750"/>
                                  </p:stCondLst>
                                  <p:childTnLst>
                                    <p:set>
                                      <p:cBhvr>
                                        <p:cTn id="46" dur="1" fill="hold">
                                          <p:stCondLst>
                                            <p:cond delay="0"/>
                                          </p:stCondLst>
                                        </p:cTn>
                                        <p:tgtEl>
                                          <p:spTgt spid="27"/>
                                        </p:tgtEl>
                                        <p:attrNameLst>
                                          <p:attrName>style.visibility</p:attrName>
                                        </p:attrNameLst>
                                      </p:cBhvr>
                                      <p:to>
                                        <p:strVal val="visible"/>
                                      </p:to>
                                    </p:set>
                                    <p:anim calcmode="lin" valueType="num">
                                      <p:cBhvr>
                                        <p:cTn id="47" dur="1250" fill="hold"/>
                                        <p:tgtEl>
                                          <p:spTgt spid="27"/>
                                        </p:tgtEl>
                                        <p:attrNameLst>
                                          <p:attrName>ppt_w</p:attrName>
                                        </p:attrNameLst>
                                      </p:cBhvr>
                                      <p:tavLst>
                                        <p:tav tm="0">
                                          <p:val>
                                            <p:fltVal val="0"/>
                                          </p:val>
                                        </p:tav>
                                        <p:tav tm="100000">
                                          <p:val>
                                            <p:strVal val="#ppt_w"/>
                                          </p:val>
                                        </p:tav>
                                      </p:tavLst>
                                    </p:anim>
                                    <p:anim calcmode="lin" valueType="num">
                                      <p:cBhvr>
                                        <p:cTn id="48" dur="1250" fill="hold"/>
                                        <p:tgtEl>
                                          <p:spTgt spid="27"/>
                                        </p:tgtEl>
                                        <p:attrNameLst>
                                          <p:attrName>ppt_h</p:attrName>
                                        </p:attrNameLst>
                                      </p:cBhvr>
                                      <p:tavLst>
                                        <p:tav tm="0">
                                          <p:val>
                                            <p:fltVal val="0"/>
                                          </p:val>
                                        </p:tav>
                                        <p:tav tm="100000">
                                          <p:val>
                                            <p:strVal val="#ppt_h"/>
                                          </p:val>
                                        </p:tav>
                                      </p:tavLst>
                                    </p:anim>
                                    <p:animEffect transition="in" filter="fade">
                                      <p:cBhvr>
                                        <p:cTn id="49" dur="1250"/>
                                        <p:tgtEl>
                                          <p:spTgt spid="27"/>
                                        </p:tgtEl>
                                      </p:cBhvr>
                                    </p:animEffect>
                                  </p:childTnLst>
                                </p:cTn>
                              </p:par>
                              <p:par>
                                <p:cTn id="50" presetID="53" presetClass="entr" presetSubtype="16" fill="hold" grpId="0" nodeType="withEffect">
                                  <p:stCondLst>
                                    <p:cond delay="750"/>
                                  </p:stCondLst>
                                  <p:childTnLst>
                                    <p:set>
                                      <p:cBhvr>
                                        <p:cTn id="51" dur="1" fill="hold">
                                          <p:stCondLst>
                                            <p:cond delay="0"/>
                                          </p:stCondLst>
                                        </p:cTn>
                                        <p:tgtEl>
                                          <p:spTgt spid="28"/>
                                        </p:tgtEl>
                                        <p:attrNameLst>
                                          <p:attrName>style.visibility</p:attrName>
                                        </p:attrNameLst>
                                      </p:cBhvr>
                                      <p:to>
                                        <p:strVal val="visible"/>
                                      </p:to>
                                    </p:set>
                                    <p:anim calcmode="lin" valueType="num">
                                      <p:cBhvr>
                                        <p:cTn id="52" dur="1000" fill="hold"/>
                                        <p:tgtEl>
                                          <p:spTgt spid="28"/>
                                        </p:tgtEl>
                                        <p:attrNameLst>
                                          <p:attrName>ppt_w</p:attrName>
                                        </p:attrNameLst>
                                      </p:cBhvr>
                                      <p:tavLst>
                                        <p:tav tm="0">
                                          <p:val>
                                            <p:fltVal val="0"/>
                                          </p:val>
                                        </p:tav>
                                        <p:tav tm="100000">
                                          <p:val>
                                            <p:strVal val="#ppt_w"/>
                                          </p:val>
                                        </p:tav>
                                      </p:tavLst>
                                    </p:anim>
                                    <p:anim calcmode="lin" valueType="num">
                                      <p:cBhvr>
                                        <p:cTn id="53" dur="1000" fill="hold"/>
                                        <p:tgtEl>
                                          <p:spTgt spid="28"/>
                                        </p:tgtEl>
                                        <p:attrNameLst>
                                          <p:attrName>ppt_h</p:attrName>
                                        </p:attrNameLst>
                                      </p:cBhvr>
                                      <p:tavLst>
                                        <p:tav tm="0">
                                          <p:val>
                                            <p:fltVal val="0"/>
                                          </p:val>
                                        </p:tav>
                                        <p:tav tm="100000">
                                          <p:val>
                                            <p:strVal val="#ppt_h"/>
                                          </p:val>
                                        </p:tav>
                                      </p:tavLst>
                                    </p:anim>
                                    <p:animEffect transition="in" filter="fade">
                                      <p:cBhvr>
                                        <p:cTn id="5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8" grpId="0" animBg="1"/>
      <p:bldP spid="20" grpId="0" animBg="1"/>
      <p:bldP spid="23" grpId="0" animBg="1"/>
      <p:bldP spid="25" grpId="0" animBg="1"/>
      <p:bldP spid="31" grpId="0" uiExpand="1" build="p"/>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358900" y="-468532"/>
            <a:ext cx="3581400" cy="35814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7" name="椭圆 6"/>
          <p:cNvSpPr/>
          <p:nvPr/>
        </p:nvSpPr>
        <p:spPr>
          <a:xfrm>
            <a:off x="-1422400" y="-698500"/>
            <a:ext cx="4716839" cy="471683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椭圆 7"/>
          <p:cNvSpPr/>
          <p:nvPr/>
        </p:nvSpPr>
        <p:spPr>
          <a:xfrm>
            <a:off x="-1901373" y="-1286327"/>
            <a:ext cx="6096001" cy="6096001"/>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椭圆 8"/>
          <p:cNvSpPr/>
          <p:nvPr/>
        </p:nvSpPr>
        <p:spPr>
          <a:xfrm>
            <a:off x="-1683657" y="-1792240"/>
            <a:ext cx="7850140" cy="785014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cxnSp>
        <p:nvCxnSpPr>
          <p:cNvPr id="11" name="直接箭头连接符 10"/>
          <p:cNvCxnSpPr/>
          <p:nvPr/>
        </p:nvCxnSpPr>
        <p:spPr>
          <a:xfrm>
            <a:off x="-65863" y="107044"/>
            <a:ext cx="7895413" cy="2462627"/>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5862" y="447842"/>
            <a:ext cx="7478368" cy="324725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5862" y="909561"/>
            <a:ext cx="4011041" cy="5148338"/>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5864" y="737068"/>
            <a:ext cx="3666795" cy="3772711"/>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745713" y="4136169"/>
            <a:ext cx="4083837" cy="923330"/>
          </a:xfrm>
          <a:prstGeom prst="rect">
            <a:avLst/>
          </a:prstGeom>
          <a:noFill/>
        </p:spPr>
        <p:txBody>
          <a:bodyPr wrap="square" rtlCol="0">
            <a:spAutoFit/>
          </a:bodyPr>
          <a:lstStyle/>
          <a:p>
            <a:pPr>
              <a:lnSpc>
                <a:spcPct val="150000"/>
              </a:lnSpc>
            </a:pPr>
            <a:r>
              <a:rPr lang="en-CA" altLang="zh-CN" dirty="0">
                <a:latin typeface="微软雅黑" panose="020B0503020204020204" pitchFamily="34" charset="-122"/>
                <a:ea typeface="微软雅黑" panose="020B0503020204020204" pitchFamily="34" charset="-122"/>
              </a:rPr>
              <a:t>Is this sample size perfectly representing the population?</a:t>
            </a:r>
          </a:p>
        </p:txBody>
      </p:sp>
      <p:sp>
        <p:nvSpPr>
          <p:cNvPr id="30" name="文本框 29"/>
          <p:cNvSpPr txBox="1"/>
          <p:nvPr/>
        </p:nvSpPr>
        <p:spPr>
          <a:xfrm>
            <a:off x="4089960" y="5679079"/>
            <a:ext cx="7182877" cy="923330"/>
          </a:xfrm>
          <a:prstGeom prst="rect">
            <a:avLst/>
          </a:prstGeom>
          <a:noFill/>
        </p:spPr>
        <p:txBody>
          <a:bodyPr wrap="square" rtlCol="0">
            <a:spAutoFit/>
          </a:bodyPr>
          <a:lstStyle/>
          <a:p>
            <a:pPr algn="just">
              <a:lnSpc>
                <a:spcPct val="150000"/>
              </a:lnSpc>
            </a:pPr>
            <a:r>
              <a:rPr lang="en-CA" altLang="zh-CN" dirty="0">
                <a:latin typeface="微软雅黑" panose="020B0503020204020204" pitchFamily="34" charset="-122"/>
                <a:ea typeface="微软雅黑" panose="020B0503020204020204" pitchFamily="34" charset="-122"/>
              </a:rPr>
              <a:t>Sample is unbiased, we will have an accurate prediction from sample, knowing the nature of sampling error (1.9% points)</a:t>
            </a:r>
          </a:p>
        </p:txBody>
      </p:sp>
      <p:sp>
        <p:nvSpPr>
          <p:cNvPr id="32" name="文本框 31"/>
          <p:cNvSpPr txBox="1"/>
          <p:nvPr/>
        </p:nvSpPr>
        <p:spPr>
          <a:xfrm>
            <a:off x="7937181" y="2369677"/>
            <a:ext cx="2577183" cy="507831"/>
          </a:xfrm>
          <a:prstGeom prst="rect">
            <a:avLst/>
          </a:prstGeom>
          <a:noFill/>
        </p:spPr>
        <p:txBody>
          <a:bodyPr wrap="square" rtlCol="0">
            <a:spAutoFit/>
          </a:bodyPr>
          <a:lstStyle/>
          <a:p>
            <a:pPr algn="just">
              <a:lnSpc>
                <a:spcPct val="150000"/>
              </a:lnSpc>
            </a:pPr>
            <a:r>
              <a:rPr lang="en-CA" altLang="zh-CN" dirty="0">
                <a:latin typeface="微软雅黑" panose="020B0503020204020204" pitchFamily="34" charset="-122"/>
                <a:ea typeface="微软雅黑" panose="020B0503020204020204" pitchFamily="34" charset="-122"/>
              </a:rPr>
              <a:t>Only an estimate</a:t>
            </a:r>
          </a:p>
        </p:txBody>
      </p:sp>
      <p:sp>
        <p:nvSpPr>
          <p:cNvPr id="34" name="文本框 33"/>
          <p:cNvSpPr txBox="1"/>
          <p:nvPr/>
        </p:nvSpPr>
        <p:spPr>
          <a:xfrm>
            <a:off x="7523019" y="3531774"/>
            <a:ext cx="3592656" cy="507831"/>
          </a:xfrm>
          <a:prstGeom prst="rect">
            <a:avLst/>
          </a:prstGeom>
          <a:noFill/>
        </p:spPr>
        <p:txBody>
          <a:bodyPr wrap="square" rtlCol="0">
            <a:spAutoFit/>
          </a:bodyPr>
          <a:lstStyle/>
          <a:p>
            <a:pPr algn="just">
              <a:lnSpc>
                <a:spcPct val="150000"/>
              </a:lnSpc>
            </a:pPr>
            <a:r>
              <a:rPr lang="en-CA" altLang="zh-CN" dirty="0">
                <a:latin typeface="微软雅黑" panose="020B0503020204020204" pitchFamily="34" charset="-122"/>
                <a:ea typeface="微软雅黑" panose="020B0503020204020204" pitchFamily="34" charset="-122"/>
              </a:rPr>
              <a:t>Sample size of 2638 people</a:t>
            </a:r>
          </a:p>
        </p:txBody>
      </p:sp>
      <p:sp>
        <p:nvSpPr>
          <p:cNvPr id="20" name="文本框 19"/>
          <p:cNvSpPr txBox="1"/>
          <p:nvPr/>
        </p:nvSpPr>
        <p:spPr>
          <a:xfrm>
            <a:off x="3034206" y="398838"/>
            <a:ext cx="7838582" cy="1384995"/>
          </a:xfrm>
          <a:prstGeom prst="rect">
            <a:avLst/>
          </a:prstGeom>
          <a:noFill/>
        </p:spPr>
        <p:txBody>
          <a:bodyPr wrap="square" rtlCol="0">
            <a:spAutoFit/>
          </a:bodyPr>
          <a:lstStyle/>
          <a:p>
            <a:pPr algn="ctr">
              <a:lnSpc>
                <a:spcPct val="150000"/>
              </a:lnSpc>
            </a:pPr>
            <a:r>
              <a:rPr lang="en-CA" altLang="zh-CN" sz="2800" b="1" dirty="0">
                <a:latin typeface="微软雅黑" panose="020B0503020204020204" pitchFamily="34" charset="-122"/>
                <a:ea typeface="微软雅黑" panose="020B0503020204020204" pitchFamily="34" charset="-122"/>
              </a:rPr>
              <a:t>The case says that 38% will vote Liberal.</a:t>
            </a:r>
            <a:br>
              <a:rPr lang="en-CA" altLang="zh-CN" sz="2800" b="1" dirty="0">
                <a:latin typeface="微软雅黑" panose="020B0503020204020204" pitchFamily="34" charset="-122"/>
                <a:ea typeface="微软雅黑" panose="020B0503020204020204" pitchFamily="34" charset="-122"/>
              </a:rPr>
            </a:br>
            <a:r>
              <a:rPr lang="en-CA" altLang="zh-CN" sz="2800" b="1" dirty="0">
                <a:latin typeface="微软雅黑" panose="020B0503020204020204" pitchFamily="34" charset="-122"/>
                <a:ea typeface="微软雅黑" panose="020B0503020204020204" pitchFamily="34" charset="-122"/>
              </a:rPr>
              <a:t>Is this a fact or an estimate?</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462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p:cTn id="11" dur="750" fill="hold"/>
                                        <p:tgtEl>
                                          <p:spTgt spid="6"/>
                                        </p:tgtEl>
                                        <p:attrNameLst>
                                          <p:attrName>ppt_w</p:attrName>
                                        </p:attrNameLst>
                                      </p:cBhvr>
                                      <p:tavLst>
                                        <p:tav tm="0">
                                          <p:val>
                                            <p:fltVal val="0"/>
                                          </p:val>
                                        </p:tav>
                                        <p:tav tm="100000">
                                          <p:val>
                                            <p:strVal val="#ppt_w"/>
                                          </p:val>
                                        </p:tav>
                                      </p:tavLst>
                                    </p:anim>
                                    <p:anim calcmode="lin" valueType="num">
                                      <p:cBhvr>
                                        <p:cTn id="12" dur="750" fill="hold"/>
                                        <p:tgtEl>
                                          <p:spTgt spid="6"/>
                                        </p:tgtEl>
                                        <p:attrNameLst>
                                          <p:attrName>ppt_h</p:attrName>
                                        </p:attrNameLst>
                                      </p:cBhvr>
                                      <p:tavLst>
                                        <p:tav tm="0">
                                          <p:val>
                                            <p:fltVal val="0"/>
                                          </p:val>
                                        </p:tav>
                                        <p:tav tm="100000">
                                          <p:val>
                                            <p:strVal val="#ppt_h"/>
                                          </p:val>
                                        </p:tav>
                                      </p:tavLst>
                                    </p:anim>
                                    <p:animEffect transition="in" filter="fade">
                                      <p:cBhvr>
                                        <p:cTn id="13" dur="750"/>
                                        <p:tgtEl>
                                          <p:spTgt spid="6"/>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Effect transition="in" filter="fade">
                                      <p:cBhvr>
                                        <p:cTn id="18" dur="1000"/>
                                        <p:tgtEl>
                                          <p:spTgt spid="7"/>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8"/>
                                        </p:tgtEl>
                                        <p:attrNameLst>
                                          <p:attrName>style.visibility</p:attrName>
                                        </p:attrNameLst>
                                      </p:cBhvr>
                                      <p:to>
                                        <p:strVal val="visible"/>
                                      </p:to>
                                    </p:set>
                                    <p:anim calcmode="lin" valueType="num">
                                      <p:cBhvr>
                                        <p:cTn id="21" dur="1250" fill="hold"/>
                                        <p:tgtEl>
                                          <p:spTgt spid="8"/>
                                        </p:tgtEl>
                                        <p:attrNameLst>
                                          <p:attrName>ppt_w</p:attrName>
                                        </p:attrNameLst>
                                      </p:cBhvr>
                                      <p:tavLst>
                                        <p:tav tm="0">
                                          <p:val>
                                            <p:fltVal val="0"/>
                                          </p:val>
                                        </p:tav>
                                        <p:tav tm="100000">
                                          <p:val>
                                            <p:strVal val="#ppt_w"/>
                                          </p:val>
                                        </p:tav>
                                      </p:tavLst>
                                    </p:anim>
                                    <p:anim calcmode="lin" valueType="num">
                                      <p:cBhvr>
                                        <p:cTn id="22" dur="1250" fill="hold"/>
                                        <p:tgtEl>
                                          <p:spTgt spid="8"/>
                                        </p:tgtEl>
                                        <p:attrNameLst>
                                          <p:attrName>ppt_h</p:attrName>
                                        </p:attrNameLst>
                                      </p:cBhvr>
                                      <p:tavLst>
                                        <p:tav tm="0">
                                          <p:val>
                                            <p:fltVal val="0"/>
                                          </p:val>
                                        </p:tav>
                                        <p:tav tm="100000">
                                          <p:val>
                                            <p:strVal val="#ppt_h"/>
                                          </p:val>
                                        </p:tav>
                                      </p:tavLst>
                                    </p:anim>
                                    <p:animEffect transition="in" filter="fade">
                                      <p:cBhvr>
                                        <p:cTn id="23" dur="1250"/>
                                        <p:tgtEl>
                                          <p:spTgt spid="8"/>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9"/>
                                        </p:tgtEl>
                                        <p:attrNameLst>
                                          <p:attrName>style.visibility</p:attrName>
                                        </p:attrNameLst>
                                      </p:cBhvr>
                                      <p:to>
                                        <p:strVal val="visible"/>
                                      </p:to>
                                    </p:set>
                                    <p:anim calcmode="lin" valueType="num">
                                      <p:cBhvr>
                                        <p:cTn id="26" dur="1500" fill="hold"/>
                                        <p:tgtEl>
                                          <p:spTgt spid="9"/>
                                        </p:tgtEl>
                                        <p:attrNameLst>
                                          <p:attrName>ppt_w</p:attrName>
                                        </p:attrNameLst>
                                      </p:cBhvr>
                                      <p:tavLst>
                                        <p:tav tm="0">
                                          <p:val>
                                            <p:fltVal val="0"/>
                                          </p:val>
                                        </p:tav>
                                        <p:tav tm="100000">
                                          <p:val>
                                            <p:strVal val="#ppt_w"/>
                                          </p:val>
                                        </p:tav>
                                      </p:tavLst>
                                    </p:anim>
                                    <p:anim calcmode="lin" valueType="num">
                                      <p:cBhvr>
                                        <p:cTn id="27" dur="1500" fill="hold"/>
                                        <p:tgtEl>
                                          <p:spTgt spid="9"/>
                                        </p:tgtEl>
                                        <p:attrNameLst>
                                          <p:attrName>ppt_h</p:attrName>
                                        </p:attrNameLst>
                                      </p:cBhvr>
                                      <p:tavLst>
                                        <p:tav tm="0">
                                          <p:val>
                                            <p:fltVal val="0"/>
                                          </p:val>
                                        </p:tav>
                                        <p:tav tm="100000">
                                          <p:val>
                                            <p:strVal val="#ppt_h"/>
                                          </p:val>
                                        </p:tav>
                                      </p:tavLst>
                                    </p:anim>
                                    <p:animEffect transition="in" filter="fade">
                                      <p:cBhvr>
                                        <p:cTn id="28" dur="1500"/>
                                        <p:tgtEl>
                                          <p:spTgt spid="9"/>
                                        </p:tgtEl>
                                      </p:cBhvr>
                                    </p:animEffect>
                                  </p:childTnLst>
                                </p:cTn>
                              </p:par>
                              <p:par>
                                <p:cTn id="29" presetID="22" presetClass="entr" presetSubtype="1" fill="hold" nodeType="withEffect">
                                  <p:stCondLst>
                                    <p:cond delay="150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1000"/>
                                        <p:tgtEl>
                                          <p:spTgt spid="15"/>
                                        </p:tgtEl>
                                      </p:cBhvr>
                                    </p:animEffect>
                                  </p:childTnLst>
                                </p:cTn>
                              </p:par>
                              <p:par>
                                <p:cTn id="32" presetID="22" presetClass="entr" presetSubtype="1" fill="hold" nodeType="withEffect">
                                  <p:stCondLst>
                                    <p:cond delay="175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1000"/>
                                        <p:tgtEl>
                                          <p:spTgt spid="19"/>
                                        </p:tgtEl>
                                      </p:cBhvr>
                                    </p:animEffect>
                                  </p:childTnLst>
                                </p:cTn>
                              </p:par>
                              <p:par>
                                <p:cTn id="35" presetID="22" presetClass="entr" presetSubtype="1" fill="hold" nodeType="withEffect">
                                  <p:stCondLst>
                                    <p:cond delay="200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1000"/>
                                        <p:tgtEl>
                                          <p:spTgt spid="11"/>
                                        </p:tgtEl>
                                      </p:cBhvr>
                                    </p:animEffect>
                                  </p:childTnLst>
                                </p:cTn>
                              </p:par>
                              <p:par>
                                <p:cTn id="38" presetID="22" presetClass="entr" presetSubtype="1" fill="hold" nodeType="withEffect">
                                  <p:stCondLst>
                                    <p:cond delay="225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1000"/>
                                        <p:tgtEl>
                                          <p:spTgt spid="27"/>
                                        </p:tgtEl>
                                      </p:cBhvr>
                                    </p:animEffect>
                                  </p:childTnLst>
                                </p:cTn>
                              </p:par>
                            </p:childTnLst>
                          </p:cTn>
                        </p:par>
                        <p:par>
                          <p:cTn id="41" fill="hold">
                            <p:stCondLst>
                              <p:cond delay="3350"/>
                            </p:stCondLst>
                            <p:childTnLst>
                              <p:par>
                                <p:cTn id="42" presetID="2" presetClass="entr" presetSubtype="2"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1+#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850"/>
                            </p:stCondLst>
                            <p:childTnLst>
                              <p:par>
                                <p:cTn id="47" presetID="2" presetClass="entr" presetSubtype="2"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1+#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childTnLst>
                          </p:cTn>
                        </p:par>
                        <p:par>
                          <p:cTn id="51" fill="hold">
                            <p:stCondLst>
                              <p:cond delay="4350"/>
                            </p:stCondLst>
                            <p:childTnLst>
                              <p:par>
                                <p:cTn id="52" presetID="2" presetClass="entr" presetSubtype="2"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1000" fill="hold"/>
                                        <p:tgtEl>
                                          <p:spTgt spid="29"/>
                                        </p:tgtEl>
                                        <p:attrNameLst>
                                          <p:attrName>ppt_x</p:attrName>
                                        </p:attrNameLst>
                                      </p:cBhvr>
                                      <p:tavLst>
                                        <p:tav tm="0">
                                          <p:val>
                                            <p:strVal val="1+#ppt_w/2"/>
                                          </p:val>
                                        </p:tav>
                                        <p:tav tm="100000">
                                          <p:val>
                                            <p:strVal val="#ppt_x"/>
                                          </p:val>
                                        </p:tav>
                                      </p:tavLst>
                                    </p:anim>
                                    <p:anim calcmode="lin" valueType="num">
                                      <p:cBhvr additive="base">
                                        <p:cTn id="55" dur="1000" fill="hold"/>
                                        <p:tgtEl>
                                          <p:spTgt spid="29"/>
                                        </p:tgtEl>
                                        <p:attrNameLst>
                                          <p:attrName>ppt_y</p:attrName>
                                        </p:attrNameLst>
                                      </p:cBhvr>
                                      <p:tavLst>
                                        <p:tav tm="0">
                                          <p:val>
                                            <p:strVal val="#ppt_y"/>
                                          </p:val>
                                        </p:tav>
                                        <p:tav tm="100000">
                                          <p:val>
                                            <p:strVal val="#ppt_y"/>
                                          </p:val>
                                        </p:tav>
                                      </p:tavLst>
                                    </p:anim>
                                  </p:childTnLst>
                                </p:cTn>
                              </p:par>
                            </p:childTnLst>
                          </p:cTn>
                        </p:par>
                        <p:par>
                          <p:cTn id="56" fill="hold">
                            <p:stCondLst>
                              <p:cond delay="5350"/>
                            </p:stCondLst>
                            <p:childTnLst>
                              <p:par>
                                <p:cTn id="57" presetID="2" presetClass="entr" presetSubtype="2"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1000" fill="hold"/>
                                        <p:tgtEl>
                                          <p:spTgt spid="30"/>
                                        </p:tgtEl>
                                        <p:attrNameLst>
                                          <p:attrName>ppt_x</p:attrName>
                                        </p:attrNameLst>
                                      </p:cBhvr>
                                      <p:tavLst>
                                        <p:tav tm="0">
                                          <p:val>
                                            <p:strVal val="1+#ppt_w/2"/>
                                          </p:val>
                                        </p:tav>
                                        <p:tav tm="100000">
                                          <p:val>
                                            <p:strVal val="#ppt_x"/>
                                          </p:val>
                                        </p:tav>
                                      </p:tavLst>
                                    </p:anim>
                                    <p:anim calcmode="lin" valueType="num">
                                      <p:cBhvr additive="base">
                                        <p:cTn id="60"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9" grpId="0"/>
      <p:bldP spid="30" grpId="0"/>
      <p:bldP spid="32" grpId="0"/>
      <p:bldP spid="34" grpId="0"/>
      <p:bldP spid="2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79749" y="-1227783"/>
            <a:ext cx="4502332" cy="8402300"/>
          </a:xfrm>
          <a:prstGeom prst="rect">
            <a:avLst/>
          </a:prstGeom>
          <a:noFill/>
        </p:spPr>
        <p:txBody>
          <a:bodyPr wrap="square" rtlCol="0" anchor="ctr">
            <a:spAutoFit/>
          </a:bodyPr>
          <a:lstStyle/>
          <a:p>
            <a:pPr algn="ctr">
              <a:lnSpc>
                <a:spcPct val="150000"/>
              </a:lnSpc>
            </a:pPr>
            <a:r>
              <a:rPr lang="en-US" altLang="zh-CN" sz="36000" dirty="0" smtClean="0">
                <a:latin typeface="微软雅黑" panose="020B0503020204020204" pitchFamily="34" charset="-122"/>
                <a:ea typeface="微软雅黑" panose="020B0503020204020204" pitchFamily="34" charset="-122"/>
              </a:rPr>
              <a:t>2</a:t>
            </a:r>
          </a:p>
        </p:txBody>
      </p:sp>
      <p:sp>
        <p:nvSpPr>
          <p:cNvPr id="7" name="椭圆 6"/>
          <p:cNvSpPr/>
          <p:nvPr/>
        </p:nvSpPr>
        <p:spPr>
          <a:xfrm>
            <a:off x="5817556" y="800099"/>
            <a:ext cx="5726744" cy="477882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文本框 8"/>
          <p:cNvSpPr txBox="1"/>
          <p:nvPr/>
        </p:nvSpPr>
        <p:spPr>
          <a:xfrm>
            <a:off x="6214825" y="2924326"/>
            <a:ext cx="4615100" cy="1892826"/>
          </a:xfrm>
          <a:prstGeom prst="rect">
            <a:avLst/>
          </a:prstGeom>
          <a:noFill/>
        </p:spPr>
        <p:txBody>
          <a:bodyPr wrap="square" rtlCol="0">
            <a:spAutoFit/>
          </a:bodyPr>
          <a:lstStyle/>
          <a:p>
            <a:pPr algn="just">
              <a:lnSpc>
                <a:spcPct val="150000"/>
              </a:lnSpc>
            </a:pPr>
            <a:r>
              <a:rPr lang="en-CA" altLang="zh-CN" b="1" dirty="0" smtClean="0">
                <a:latin typeface="微软雅黑" panose="020B0503020204020204" pitchFamily="34" charset="-122"/>
                <a:ea typeface="微软雅黑" panose="020B0503020204020204" pitchFamily="34" charset="-122"/>
              </a:rPr>
              <a:t>Sample Size &amp; Confidence Level</a:t>
            </a:r>
            <a:endParaRPr lang="en-US" altLang="zh-CN" b="1" dirty="0" smtClean="0">
              <a:latin typeface="微软雅黑" panose="020B0503020204020204" pitchFamily="34" charset="-122"/>
              <a:ea typeface="微软雅黑" panose="020B0503020204020204" pitchFamily="34" charset="-122"/>
            </a:endParaRPr>
          </a:p>
          <a:p>
            <a:pPr marL="171450" indent="-171450" algn="just">
              <a:lnSpc>
                <a:spcPct val="150000"/>
              </a:lnSpc>
              <a:buFont typeface="Arial" panose="020B0604020202020204" pitchFamily="34" charset="0"/>
              <a:buChar char="•"/>
            </a:pPr>
            <a:r>
              <a:rPr lang="en-CA" altLang="zh-CN" sz="1200" dirty="0">
                <a:latin typeface="微软雅黑" panose="020B0503020204020204" pitchFamily="34" charset="-122"/>
                <a:ea typeface="微软雅黑" panose="020B0503020204020204" pitchFamily="34" charset="-122"/>
              </a:rPr>
              <a:t>What “accurate within 1.9% points” mean</a:t>
            </a:r>
            <a:r>
              <a:rPr lang="en-CA" altLang="zh-CN" sz="1200" dirty="0" smtClean="0">
                <a:latin typeface="微软雅黑" panose="020B0503020204020204" pitchFamily="34" charset="-122"/>
                <a:ea typeface="微软雅黑" panose="020B0503020204020204" pitchFamily="34" charset="-122"/>
              </a:rPr>
              <a:t>?</a:t>
            </a:r>
          </a:p>
          <a:p>
            <a:pPr marL="171450" indent="-171450" algn="just">
              <a:lnSpc>
                <a:spcPct val="150000"/>
              </a:lnSpc>
              <a:buFont typeface="Arial" panose="020B0604020202020204" pitchFamily="34" charset="0"/>
              <a:buChar char="•"/>
            </a:pPr>
            <a:r>
              <a:rPr lang="en-CA" altLang="zh-CN" sz="1200" dirty="0" smtClean="0">
                <a:latin typeface="微软雅黑" panose="020B0503020204020204" pitchFamily="34" charset="-122"/>
                <a:ea typeface="微软雅黑" panose="020B0503020204020204" pitchFamily="34" charset="-122"/>
              </a:rPr>
              <a:t>The </a:t>
            </a:r>
            <a:r>
              <a:rPr lang="en-CA" altLang="zh-CN" sz="1200" dirty="0">
                <a:latin typeface="微软雅黑" panose="020B0503020204020204" pitchFamily="34" charset="-122"/>
                <a:ea typeface="微软雅黑" panose="020B0503020204020204" pitchFamily="34" charset="-122"/>
              </a:rPr>
              <a:t>case says that the sample consisted of 2,638 people. Where did this number come from</a:t>
            </a:r>
            <a:r>
              <a:rPr lang="en-CA" altLang="zh-CN" sz="1200" dirty="0" smtClean="0">
                <a:latin typeface="微软雅黑" panose="020B0503020204020204" pitchFamily="34" charset="-122"/>
                <a:ea typeface="微软雅黑" panose="020B0503020204020204" pitchFamily="34" charset="-122"/>
              </a:rPr>
              <a:t>?</a:t>
            </a:r>
          </a:p>
          <a:p>
            <a:pPr marL="171450" indent="-171450" algn="just">
              <a:lnSpc>
                <a:spcPct val="150000"/>
              </a:lnSpc>
              <a:buFont typeface="Arial" panose="020B0604020202020204" pitchFamily="34" charset="0"/>
              <a:buChar char="•"/>
            </a:pPr>
            <a:r>
              <a:rPr lang="en-CA" altLang="zh-CN" sz="1200" dirty="0">
                <a:latin typeface="微软雅黑" panose="020B0503020204020204" pitchFamily="34" charset="-122"/>
                <a:ea typeface="微软雅黑" panose="020B0503020204020204" pitchFamily="34" charset="-122"/>
              </a:rPr>
              <a:t>The case also says the results are accurate 19 times out of 20. What does this mean?</a:t>
            </a:r>
            <a:endParaRPr lang="en-US" altLang="zh-CN" sz="12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787581" y="3070598"/>
            <a:ext cx="3029975" cy="999831"/>
          </a:xfrm>
          <a:prstGeom prst="rect">
            <a:avLst/>
          </a:prstGeom>
        </p:spPr>
      </p:pic>
    </p:spTree>
    <p:extLst>
      <p:ext uri="{BB962C8B-B14F-4D97-AF65-F5344CB8AC3E}">
        <p14:creationId xmlns:p14="http://schemas.microsoft.com/office/powerpoint/2010/main" val="118412811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1500"/>
                                        <p:tgtEl>
                                          <p:spTgt spid="5"/>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500"/>
                                        <p:tgtEl>
                                          <p:spTgt spid="7"/>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rot="2700000">
            <a:off x="4384433" y="2158879"/>
            <a:ext cx="3415873" cy="341587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矩形 7"/>
          <p:cNvSpPr/>
          <p:nvPr/>
        </p:nvSpPr>
        <p:spPr>
          <a:xfrm rot="2700000">
            <a:off x="3840690" y="1600332"/>
            <a:ext cx="4503356" cy="45033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矩形 8"/>
          <p:cNvSpPr/>
          <p:nvPr/>
        </p:nvSpPr>
        <p:spPr>
          <a:xfrm rot="2700000">
            <a:off x="2685003" y="467947"/>
            <a:ext cx="6814730" cy="681473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nvGrpSpPr>
          <p:cNvPr id="3" name="组合 2"/>
          <p:cNvGrpSpPr/>
          <p:nvPr/>
        </p:nvGrpSpPr>
        <p:grpSpPr>
          <a:xfrm>
            <a:off x="931323" y="3749312"/>
            <a:ext cx="1692807" cy="252000"/>
            <a:chOff x="931322" y="3749312"/>
            <a:chExt cx="1692807" cy="252000"/>
          </a:xfrm>
        </p:grpSpPr>
        <p:sp>
          <p:nvSpPr>
            <p:cNvPr id="10" name="矩形 9"/>
            <p:cNvSpPr/>
            <p:nvPr/>
          </p:nvSpPr>
          <p:spPr>
            <a:xfrm rot="2700000">
              <a:off x="2372129" y="3749312"/>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3" name="矩形 12"/>
            <p:cNvSpPr/>
            <p:nvPr/>
          </p:nvSpPr>
          <p:spPr>
            <a:xfrm rot="2700000">
              <a:off x="1867281" y="3785312"/>
              <a:ext cx="180000" cy="1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4" name="矩形 13"/>
            <p:cNvSpPr/>
            <p:nvPr/>
          </p:nvSpPr>
          <p:spPr>
            <a:xfrm rot="2700000">
              <a:off x="931322" y="3839312"/>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grpSp>
        <p:nvGrpSpPr>
          <p:cNvPr id="2" name="组合 1"/>
          <p:cNvGrpSpPr/>
          <p:nvPr/>
        </p:nvGrpSpPr>
        <p:grpSpPr>
          <a:xfrm>
            <a:off x="9567839" y="3749312"/>
            <a:ext cx="1703120" cy="252000"/>
            <a:chOff x="9567839" y="3749312"/>
            <a:chExt cx="1703120" cy="252000"/>
          </a:xfrm>
        </p:grpSpPr>
        <p:sp>
          <p:nvSpPr>
            <p:cNvPr id="11" name="矩形 10"/>
            <p:cNvSpPr/>
            <p:nvPr/>
          </p:nvSpPr>
          <p:spPr>
            <a:xfrm rot="2700000">
              <a:off x="9567839" y="3749312"/>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2" name="矩形 11"/>
            <p:cNvSpPr/>
            <p:nvPr/>
          </p:nvSpPr>
          <p:spPr>
            <a:xfrm rot="2700000">
              <a:off x="10173716" y="3785312"/>
              <a:ext cx="180000" cy="1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5" name="矩形 14"/>
            <p:cNvSpPr/>
            <p:nvPr/>
          </p:nvSpPr>
          <p:spPr>
            <a:xfrm rot="2700000">
              <a:off x="11198959" y="3839312"/>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16" name="文本框 15"/>
          <p:cNvSpPr txBox="1"/>
          <p:nvPr/>
        </p:nvSpPr>
        <p:spPr>
          <a:xfrm>
            <a:off x="1457325" y="1840105"/>
            <a:ext cx="2319427" cy="738664"/>
          </a:xfrm>
          <a:prstGeom prst="rect">
            <a:avLst/>
          </a:prstGeom>
          <a:noFill/>
        </p:spPr>
        <p:txBody>
          <a:bodyPr wrap="square" rtlCol="0">
            <a:spAutoFit/>
          </a:bodyPr>
          <a:lstStyle/>
          <a:p>
            <a:pPr>
              <a:lnSpc>
                <a:spcPct val="150000"/>
              </a:lnSpc>
            </a:pPr>
            <a:r>
              <a:rPr lang="en-CA" altLang="zh-CN" sz="1400" dirty="0" smtClean="0">
                <a:latin typeface="微软雅黑" panose="020B0503020204020204" pitchFamily="34" charset="-122"/>
                <a:ea typeface="微软雅黑" panose="020B0503020204020204" pitchFamily="34" charset="-122"/>
              </a:rPr>
              <a:t>1. 1.9</a:t>
            </a:r>
            <a:r>
              <a:rPr lang="en-CA" altLang="zh-CN" sz="1400" dirty="0">
                <a:latin typeface="微软雅黑" panose="020B0503020204020204" pitchFamily="34" charset="-122"/>
                <a:ea typeface="微软雅黑" panose="020B0503020204020204" pitchFamily="34" charset="-122"/>
              </a:rPr>
              <a:t>% is the sampling error/margin of error</a:t>
            </a:r>
          </a:p>
        </p:txBody>
      </p:sp>
      <p:sp>
        <p:nvSpPr>
          <p:cNvPr id="17" name="文本框 16"/>
          <p:cNvSpPr txBox="1"/>
          <p:nvPr/>
        </p:nvSpPr>
        <p:spPr>
          <a:xfrm>
            <a:off x="8035801" y="1892512"/>
            <a:ext cx="2536949" cy="1061829"/>
          </a:xfrm>
          <a:prstGeom prst="rect">
            <a:avLst/>
          </a:prstGeom>
          <a:noFill/>
        </p:spPr>
        <p:txBody>
          <a:bodyPr wrap="square" rtlCol="0">
            <a:spAutoFit/>
          </a:bodyPr>
          <a:lstStyle/>
          <a:p>
            <a:pPr>
              <a:lnSpc>
                <a:spcPct val="150000"/>
              </a:lnSpc>
            </a:pPr>
            <a:r>
              <a:rPr lang="en-CA" altLang="zh-CN" sz="1400" dirty="0" smtClean="0">
                <a:latin typeface="微软雅黑" panose="020B0503020204020204" pitchFamily="34" charset="-122"/>
                <a:ea typeface="微软雅黑" panose="020B0503020204020204" pitchFamily="34" charset="-122"/>
              </a:rPr>
              <a:t>2. Occurs </a:t>
            </a:r>
            <a:r>
              <a:rPr lang="en-CA" altLang="zh-CN" sz="1400" dirty="0">
                <a:latin typeface="微软雅黑" panose="020B0503020204020204" pitchFamily="34" charset="-122"/>
                <a:ea typeface="微软雅黑" panose="020B0503020204020204" pitchFamily="34" charset="-122"/>
              </a:rPr>
              <a:t>when the survey is only a sample, a subset of population</a:t>
            </a:r>
            <a:endParaRPr lang="en-US" altLang="zh-CN" sz="1400" dirty="0" smtClean="0">
              <a:latin typeface="微软雅黑" panose="020B0503020204020204" pitchFamily="34" charset="-122"/>
              <a:ea typeface="微软雅黑" panose="020B0503020204020204" pitchFamily="34" charset="-122"/>
            </a:endParaRPr>
          </a:p>
        </p:txBody>
      </p:sp>
      <p:sp>
        <p:nvSpPr>
          <p:cNvPr id="18" name="文本框 17"/>
          <p:cNvSpPr txBox="1"/>
          <p:nvPr/>
        </p:nvSpPr>
        <p:spPr>
          <a:xfrm>
            <a:off x="1273625" y="4762881"/>
            <a:ext cx="2569175" cy="738664"/>
          </a:xfrm>
          <a:prstGeom prst="rect">
            <a:avLst/>
          </a:prstGeom>
          <a:noFill/>
        </p:spPr>
        <p:txBody>
          <a:bodyPr wrap="square" rtlCol="0">
            <a:spAutoFit/>
          </a:bodyPr>
          <a:lstStyle/>
          <a:p>
            <a:pPr>
              <a:lnSpc>
                <a:spcPct val="150000"/>
              </a:lnSpc>
            </a:pPr>
            <a:r>
              <a:rPr lang="en-CA" altLang="zh-CN" sz="1400" dirty="0" smtClean="0">
                <a:latin typeface="微软雅黑" panose="020B0503020204020204" pitchFamily="34" charset="-122"/>
                <a:ea typeface="微软雅黑" panose="020B0503020204020204" pitchFamily="34" charset="-122"/>
              </a:rPr>
              <a:t>3. It </a:t>
            </a:r>
            <a:r>
              <a:rPr lang="en-CA" altLang="zh-CN" sz="1400" dirty="0">
                <a:latin typeface="微软雅黑" panose="020B0503020204020204" pitchFamily="34" charset="-122"/>
                <a:ea typeface="微软雅黑" panose="020B0503020204020204" pitchFamily="34" charset="-122"/>
              </a:rPr>
              <a:t>can be minimized but cannot be avoided</a:t>
            </a:r>
            <a:endParaRPr lang="en-US" altLang="zh-CN" sz="1400" dirty="0" smtClean="0">
              <a:latin typeface="微软雅黑" panose="020B0503020204020204" pitchFamily="34" charset="-122"/>
              <a:ea typeface="微软雅黑" panose="020B0503020204020204" pitchFamily="34" charset="-122"/>
            </a:endParaRPr>
          </a:p>
        </p:txBody>
      </p:sp>
      <p:sp>
        <p:nvSpPr>
          <p:cNvPr id="19" name="文本框 18"/>
          <p:cNvSpPr txBox="1"/>
          <p:nvPr/>
        </p:nvSpPr>
        <p:spPr>
          <a:xfrm>
            <a:off x="8179047" y="4909639"/>
            <a:ext cx="2875310" cy="830997"/>
          </a:xfrm>
          <a:prstGeom prst="rect">
            <a:avLst/>
          </a:prstGeom>
          <a:noFill/>
        </p:spPr>
        <p:txBody>
          <a:bodyPr wrap="square" rtlCol="0">
            <a:spAutoFit/>
          </a:bodyPr>
          <a:lstStyle/>
          <a:p>
            <a:r>
              <a:rPr lang="en-US" sz="1600" dirty="0" smtClean="0">
                <a:latin typeface="Microsoft Tai Le" charset="0"/>
                <a:ea typeface="Microsoft Tai Le" charset="0"/>
                <a:cs typeface="Microsoft Tai Le" charset="0"/>
              </a:rPr>
              <a:t>4. Range </a:t>
            </a:r>
            <a:r>
              <a:rPr lang="en-US" sz="1600" dirty="0">
                <a:latin typeface="Microsoft Tai Le" charset="0"/>
                <a:ea typeface="Microsoft Tai Le" charset="0"/>
                <a:cs typeface="Microsoft Tai Le" charset="0"/>
              </a:rPr>
              <a:t>of </a:t>
            </a:r>
            <a:r>
              <a:rPr lang="en-US" sz="1600" dirty="0" smtClean="0">
                <a:latin typeface="Microsoft Tai Le" charset="0"/>
                <a:ea typeface="Microsoft Tai Le" charset="0"/>
                <a:cs typeface="Microsoft Tai Le" charset="0"/>
              </a:rPr>
              <a:t>true value is </a:t>
            </a:r>
            <a:r>
              <a:rPr lang="en-US" sz="1600" dirty="0">
                <a:latin typeface="Microsoft Tai Le" charset="0"/>
                <a:ea typeface="Microsoft Tai Le" charset="0"/>
                <a:cs typeface="Microsoft Tai Le" charset="0"/>
              </a:rPr>
              <a:t>below </a:t>
            </a:r>
            <a:r>
              <a:rPr lang="en-US" sz="1600" dirty="0" smtClean="0">
                <a:latin typeface="Microsoft Tai Le" charset="0"/>
                <a:ea typeface="Microsoft Tai Le" charset="0"/>
                <a:cs typeface="Microsoft Tai Le" charset="0"/>
              </a:rPr>
              <a:t>or above </a:t>
            </a:r>
            <a:r>
              <a:rPr lang="en-US" sz="1600" dirty="0">
                <a:latin typeface="Microsoft Tai Le" charset="0"/>
                <a:ea typeface="Microsoft Tai Le" charset="0"/>
                <a:cs typeface="Microsoft Tai Le" charset="0"/>
              </a:rPr>
              <a:t>the sample statistic </a:t>
            </a:r>
            <a:endParaRPr lang="en-MY" sz="1600" dirty="0">
              <a:latin typeface="Microsoft Tai Le" charset="0"/>
              <a:ea typeface="Microsoft Tai Le" charset="0"/>
              <a:cs typeface="Microsoft Tai Le" charset="0"/>
            </a:endParaRPr>
          </a:p>
        </p:txBody>
      </p:sp>
      <p:sp>
        <p:nvSpPr>
          <p:cNvPr id="23" name="文本框 22"/>
          <p:cNvSpPr txBox="1"/>
          <p:nvPr/>
        </p:nvSpPr>
        <p:spPr>
          <a:xfrm>
            <a:off x="2218865" y="325003"/>
            <a:ext cx="9067005" cy="1384995"/>
          </a:xfrm>
          <a:prstGeom prst="rect">
            <a:avLst/>
          </a:prstGeom>
          <a:noFill/>
        </p:spPr>
        <p:txBody>
          <a:bodyPr wrap="square" rtlCol="0">
            <a:spAutoFit/>
          </a:bodyPr>
          <a:lstStyle/>
          <a:p>
            <a:pPr algn="ctr">
              <a:lnSpc>
                <a:spcPct val="150000"/>
              </a:lnSpc>
            </a:pPr>
            <a:r>
              <a:rPr lang="en-CA" altLang="zh-CN" sz="2800" b="1" dirty="0">
                <a:latin typeface="微软雅黑" panose="020B0503020204020204" pitchFamily="34" charset="-122"/>
                <a:ea typeface="微软雅黑" panose="020B0503020204020204" pitchFamily="34" charset="-122"/>
              </a:rPr>
              <a:t>The case says that the survey is accurate within 1.9% points. What exactly does this mean?</a:t>
            </a:r>
            <a:endParaRPr lang="en-US" altLang="zh-CN" sz="2800" dirty="0" smtClean="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591044" y="1857828"/>
            <a:ext cx="3002651" cy="4108688"/>
            <a:chOff x="4591043" y="1857828"/>
            <a:chExt cx="3002651" cy="4108688"/>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1043" y="1857828"/>
              <a:ext cx="3002651" cy="4108688"/>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673" y="2159726"/>
              <a:ext cx="2456529" cy="3050449"/>
            </a:xfrm>
            <a:prstGeom prst="rect">
              <a:avLst/>
            </a:prstGeom>
          </p:spPr>
        </p:pic>
        <p:sp>
          <p:nvSpPr>
            <p:cNvPr id="21" name="椭圆 20"/>
            <p:cNvSpPr/>
            <p:nvPr/>
          </p:nvSpPr>
          <p:spPr>
            <a:xfrm>
              <a:off x="5752004" y="5210175"/>
              <a:ext cx="690987" cy="690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Tree>
    <p:extLst>
      <p:ext uri="{BB962C8B-B14F-4D97-AF65-F5344CB8AC3E}">
        <p14:creationId xmlns:p14="http://schemas.microsoft.com/office/powerpoint/2010/main" val="34267149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 presetClass="emph" presetSubtype="0" accel="20000" decel="80000" fill="hold" grpId="1" nodeType="withEffect">
                                  <p:stCondLst>
                                    <p:cond delay="500"/>
                                  </p:stCondLst>
                                  <p:childTnLst>
                                    <p:animScale>
                                      <p:cBhvr>
                                        <p:cTn id="18" dur="1500" fill="hold"/>
                                        <p:tgtEl>
                                          <p:spTgt spid="7"/>
                                        </p:tgtEl>
                                      </p:cBhvr>
                                      <p:by x="150000" y="150000"/>
                                    </p:animScale>
                                  </p:childTnLst>
                                </p:cTn>
                              </p:par>
                              <p:par>
                                <p:cTn id="19" presetID="6" presetClass="emph" presetSubtype="0" accel="20000" decel="80000" fill="hold" grpId="2" nodeType="withEffect">
                                  <p:stCondLst>
                                    <p:cond delay="1750"/>
                                  </p:stCondLst>
                                  <p:childTnLst>
                                    <p:animScale>
                                      <p:cBhvr>
                                        <p:cTn id="20" dur="1500" fill="hold"/>
                                        <p:tgtEl>
                                          <p:spTgt spid="7"/>
                                        </p:tgtEl>
                                      </p:cBhvr>
                                      <p:by x="66000" y="66000"/>
                                    </p:animScale>
                                  </p:childTnLst>
                                </p:cTn>
                              </p:par>
                              <p:par>
                                <p:cTn id="21" presetID="10" presetClass="entr" presetSubtype="0" fill="hold" grpId="0"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 presetClass="emph" presetSubtype="0" accel="20000" decel="80000" fill="hold" grpId="1" nodeType="withEffect">
                                  <p:stCondLst>
                                    <p:cond delay="750"/>
                                  </p:stCondLst>
                                  <p:childTnLst>
                                    <p:animScale>
                                      <p:cBhvr>
                                        <p:cTn id="25" dur="1500" fill="hold"/>
                                        <p:tgtEl>
                                          <p:spTgt spid="8"/>
                                        </p:tgtEl>
                                      </p:cBhvr>
                                      <p:by x="150000" y="150000"/>
                                    </p:animScale>
                                  </p:childTnLst>
                                </p:cTn>
                              </p:par>
                              <p:par>
                                <p:cTn id="26" presetID="6" presetClass="emph" presetSubtype="0" accel="20000" decel="80000" fill="hold" grpId="2" nodeType="withEffect">
                                  <p:stCondLst>
                                    <p:cond delay="2000"/>
                                  </p:stCondLst>
                                  <p:childTnLst>
                                    <p:animScale>
                                      <p:cBhvr>
                                        <p:cTn id="27" dur="1500" fill="hold"/>
                                        <p:tgtEl>
                                          <p:spTgt spid="8"/>
                                        </p:tgtEl>
                                      </p:cBhvr>
                                      <p:by x="66000" y="66000"/>
                                    </p:animScale>
                                  </p:childTnLst>
                                </p:cTn>
                              </p:par>
                              <p:par>
                                <p:cTn id="28" presetID="10" presetClass="entr" presetSubtype="0" fill="hold" grpId="0" nodeType="withEffect">
                                  <p:stCondLst>
                                    <p:cond delay="10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6" presetClass="emph" presetSubtype="0" accel="20000" decel="80000" fill="hold" grpId="1" nodeType="withEffect">
                                  <p:stCondLst>
                                    <p:cond delay="1000"/>
                                  </p:stCondLst>
                                  <p:childTnLst>
                                    <p:animScale>
                                      <p:cBhvr>
                                        <p:cTn id="32" dur="1500" fill="hold"/>
                                        <p:tgtEl>
                                          <p:spTgt spid="9"/>
                                        </p:tgtEl>
                                      </p:cBhvr>
                                      <p:by x="150000" y="150000"/>
                                    </p:animScale>
                                  </p:childTnLst>
                                </p:cTn>
                              </p:par>
                              <p:par>
                                <p:cTn id="33" presetID="6" presetClass="emph" presetSubtype="0" accel="20000" decel="80000" fill="hold" grpId="2" nodeType="withEffect">
                                  <p:stCondLst>
                                    <p:cond delay="2250"/>
                                  </p:stCondLst>
                                  <p:childTnLst>
                                    <p:animScale>
                                      <p:cBhvr>
                                        <p:cTn id="34" dur="1500" fill="hold"/>
                                        <p:tgtEl>
                                          <p:spTgt spid="9"/>
                                        </p:tgtEl>
                                      </p:cBhvr>
                                      <p:by x="66000" y="66000"/>
                                    </p:animScale>
                                  </p:childTnLst>
                                </p:cTn>
                              </p:par>
                              <p:par>
                                <p:cTn id="35" presetID="2" presetClass="entr" presetSubtype="2" fill="hold" nodeType="withEffect">
                                  <p:stCondLst>
                                    <p:cond delay="225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1250" fill="hold"/>
                                        <p:tgtEl>
                                          <p:spTgt spid="2"/>
                                        </p:tgtEl>
                                        <p:attrNameLst>
                                          <p:attrName>ppt_x</p:attrName>
                                        </p:attrNameLst>
                                      </p:cBhvr>
                                      <p:tavLst>
                                        <p:tav tm="0">
                                          <p:val>
                                            <p:strVal val="1+#ppt_w/2"/>
                                          </p:val>
                                        </p:tav>
                                        <p:tav tm="100000">
                                          <p:val>
                                            <p:strVal val="#ppt_x"/>
                                          </p:val>
                                        </p:tav>
                                      </p:tavLst>
                                    </p:anim>
                                    <p:anim calcmode="lin" valueType="num">
                                      <p:cBhvr additive="base">
                                        <p:cTn id="38" dur="1250" fill="hold"/>
                                        <p:tgtEl>
                                          <p:spTgt spid="2"/>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225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1250" fill="hold"/>
                                        <p:tgtEl>
                                          <p:spTgt spid="3"/>
                                        </p:tgtEl>
                                        <p:attrNameLst>
                                          <p:attrName>ppt_x</p:attrName>
                                        </p:attrNameLst>
                                      </p:cBhvr>
                                      <p:tavLst>
                                        <p:tav tm="0">
                                          <p:val>
                                            <p:strVal val="0-#ppt_w/2"/>
                                          </p:val>
                                        </p:tav>
                                        <p:tav tm="100000">
                                          <p:val>
                                            <p:strVal val="#ppt_x"/>
                                          </p:val>
                                        </p:tav>
                                      </p:tavLst>
                                    </p:anim>
                                    <p:anim calcmode="lin" valueType="num">
                                      <p:cBhvr additive="base">
                                        <p:cTn id="42" dur="1250" fill="hold"/>
                                        <p:tgtEl>
                                          <p:spTgt spid="3"/>
                                        </p:tgtEl>
                                        <p:attrNameLst>
                                          <p:attrName>ppt_y</p:attrName>
                                        </p:attrNameLst>
                                      </p:cBhvr>
                                      <p:tavLst>
                                        <p:tav tm="0">
                                          <p:val>
                                            <p:strVal val="#ppt_y"/>
                                          </p:val>
                                        </p:tav>
                                        <p:tav tm="100000">
                                          <p:val>
                                            <p:strVal val="#ppt_y"/>
                                          </p:val>
                                        </p:tav>
                                      </p:tavLst>
                                    </p:anim>
                                  </p:childTnLst>
                                </p:cTn>
                              </p:par>
                              <p:par>
                                <p:cTn id="43" presetID="53" presetClass="entr" presetSubtype="16" fill="hold" grpId="0" nodeType="withEffect">
                                  <p:stCondLst>
                                    <p:cond delay="2750"/>
                                  </p:stCondLst>
                                  <p:childTnLst>
                                    <p:set>
                                      <p:cBhvr>
                                        <p:cTn id="44" dur="1" fill="hold">
                                          <p:stCondLst>
                                            <p:cond delay="0"/>
                                          </p:stCondLst>
                                        </p:cTn>
                                        <p:tgtEl>
                                          <p:spTgt spid="16"/>
                                        </p:tgtEl>
                                        <p:attrNameLst>
                                          <p:attrName>style.visibility</p:attrName>
                                        </p:attrNameLst>
                                      </p:cBhvr>
                                      <p:to>
                                        <p:strVal val="visible"/>
                                      </p:to>
                                    </p:set>
                                    <p:anim calcmode="lin" valueType="num">
                                      <p:cBhvr>
                                        <p:cTn id="45" dur="750" fill="hold"/>
                                        <p:tgtEl>
                                          <p:spTgt spid="16"/>
                                        </p:tgtEl>
                                        <p:attrNameLst>
                                          <p:attrName>ppt_w</p:attrName>
                                        </p:attrNameLst>
                                      </p:cBhvr>
                                      <p:tavLst>
                                        <p:tav tm="0">
                                          <p:val>
                                            <p:fltVal val="0"/>
                                          </p:val>
                                        </p:tav>
                                        <p:tav tm="100000">
                                          <p:val>
                                            <p:strVal val="#ppt_w"/>
                                          </p:val>
                                        </p:tav>
                                      </p:tavLst>
                                    </p:anim>
                                    <p:anim calcmode="lin" valueType="num">
                                      <p:cBhvr>
                                        <p:cTn id="46" dur="750" fill="hold"/>
                                        <p:tgtEl>
                                          <p:spTgt spid="16"/>
                                        </p:tgtEl>
                                        <p:attrNameLst>
                                          <p:attrName>ppt_h</p:attrName>
                                        </p:attrNameLst>
                                      </p:cBhvr>
                                      <p:tavLst>
                                        <p:tav tm="0">
                                          <p:val>
                                            <p:fltVal val="0"/>
                                          </p:val>
                                        </p:tav>
                                        <p:tav tm="100000">
                                          <p:val>
                                            <p:strVal val="#ppt_h"/>
                                          </p:val>
                                        </p:tav>
                                      </p:tavLst>
                                    </p:anim>
                                    <p:animEffect transition="in" filter="fade">
                                      <p:cBhvr>
                                        <p:cTn id="47" dur="750"/>
                                        <p:tgtEl>
                                          <p:spTgt spid="16"/>
                                        </p:tgtEl>
                                      </p:cBhvr>
                                    </p:animEffect>
                                  </p:childTnLst>
                                </p:cTn>
                              </p:par>
                              <p:par>
                                <p:cTn id="48" presetID="53" presetClass="entr" presetSubtype="16" fill="hold" grpId="0" nodeType="withEffect">
                                  <p:stCondLst>
                                    <p:cond delay="2750"/>
                                  </p:stCondLst>
                                  <p:childTnLst>
                                    <p:set>
                                      <p:cBhvr>
                                        <p:cTn id="49" dur="1" fill="hold">
                                          <p:stCondLst>
                                            <p:cond delay="0"/>
                                          </p:stCondLst>
                                        </p:cTn>
                                        <p:tgtEl>
                                          <p:spTgt spid="17"/>
                                        </p:tgtEl>
                                        <p:attrNameLst>
                                          <p:attrName>style.visibility</p:attrName>
                                        </p:attrNameLst>
                                      </p:cBhvr>
                                      <p:to>
                                        <p:strVal val="visible"/>
                                      </p:to>
                                    </p:set>
                                    <p:anim calcmode="lin" valueType="num">
                                      <p:cBhvr>
                                        <p:cTn id="50" dur="750" fill="hold"/>
                                        <p:tgtEl>
                                          <p:spTgt spid="17"/>
                                        </p:tgtEl>
                                        <p:attrNameLst>
                                          <p:attrName>ppt_w</p:attrName>
                                        </p:attrNameLst>
                                      </p:cBhvr>
                                      <p:tavLst>
                                        <p:tav tm="0">
                                          <p:val>
                                            <p:fltVal val="0"/>
                                          </p:val>
                                        </p:tav>
                                        <p:tav tm="100000">
                                          <p:val>
                                            <p:strVal val="#ppt_w"/>
                                          </p:val>
                                        </p:tav>
                                      </p:tavLst>
                                    </p:anim>
                                    <p:anim calcmode="lin" valueType="num">
                                      <p:cBhvr>
                                        <p:cTn id="51" dur="750" fill="hold"/>
                                        <p:tgtEl>
                                          <p:spTgt spid="17"/>
                                        </p:tgtEl>
                                        <p:attrNameLst>
                                          <p:attrName>ppt_h</p:attrName>
                                        </p:attrNameLst>
                                      </p:cBhvr>
                                      <p:tavLst>
                                        <p:tav tm="0">
                                          <p:val>
                                            <p:fltVal val="0"/>
                                          </p:val>
                                        </p:tav>
                                        <p:tav tm="100000">
                                          <p:val>
                                            <p:strVal val="#ppt_h"/>
                                          </p:val>
                                        </p:tav>
                                      </p:tavLst>
                                    </p:anim>
                                    <p:animEffect transition="in" filter="fade">
                                      <p:cBhvr>
                                        <p:cTn id="52" dur="750"/>
                                        <p:tgtEl>
                                          <p:spTgt spid="17"/>
                                        </p:tgtEl>
                                      </p:cBhvr>
                                    </p:animEffect>
                                  </p:childTnLst>
                                </p:cTn>
                              </p:par>
                              <p:par>
                                <p:cTn id="53" presetID="53" presetClass="entr" presetSubtype="16" fill="hold" grpId="0" nodeType="withEffect">
                                  <p:stCondLst>
                                    <p:cond delay="3250"/>
                                  </p:stCondLst>
                                  <p:childTnLst>
                                    <p:set>
                                      <p:cBhvr>
                                        <p:cTn id="54" dur="1" fill="hold">
                                          <p:stCondLst>
                                            <p:cond delay="0"/>
                                          </p:stCondLst>
                                        </p:cTn>
                                        <p:tgtEl>
                                          <p:spTgt spid="18"/>
                                        </p:tgtEl>
                                        <p:attrNameLst>
                                          <p:attrName>style.visibility</p:attrName>
                                        </p:attrNameLst>
                                      </p:cBhvr>
                                      <p:to>
                                        <p:strVal val="visible"/>
                                      </p:to>
                                    </p:set>
                                    <p:anim calcmode="lin" valueType="num">
                                      <p:cBhvr>
                                        <p:cTn id="55" dur="750" fill="hold"/>
                                        <p:tgtEl>
                                          <p:spTgt spid="18"/>
                                        </p:tgtEl>
                                        <p:attrNameLst>
                                          <p:attrName>ppt_w</p:attrName>
                                        </p:attrNameLst>
                                      </p:cBhvr>
                                      <p:tavLst>
                                        <p:tav tm="0">
                                          <p:val>
                                            <p:fltVal val="0"/>
                                          </p:val>
                                        </p:tav>
                                        <p:tav tm="100000">
                                          <p:val>
                                            <p:strVal val="#ppt_w"/>
                                          </p:val>
                                        </p:tav>
                                      </p:tavLst>
                                    </p:anim>
                                    <p:anim calcmode="lin" valueType="num">
                                      <p:cBhvr>
                                        <p:cTn id="56" dur="750" fill="hold"/>
                                        <p:tgtEl>
                                          <p:spTgt spid="18"/>
                                        </p:tgtEl>
                                        <p:attrNameLst>
                                          <p:attrName>ppt_h</p:attrName>
                                        </p:attrNameLst>
                                      </p:cBhvr>
                                      <p:tavLst>
                                        <p:tav tm="0">
                                          <p:val>
                                            <p:fltVal val="0"/>
                                          </p:val>
                                        </p:tav>
                                        <p:tav tm="100000">
                                          <p:val>
                                            <p:strVal val="#ppt_h"/>
                                          </p:val>
                                        </p:tav>
                                      </p:tavLst>
                                    </p:anim>
                                    <p:animEffect transition="in" filter="fade">
                                      <p:cBhvr>
                                        <p:cTn id="57" dur="750"/>
                                        <p:tgtEl>
                                          <p:spTgt spid="18"/>
                                        </p:tgtEl>
                                      </p:cBhvr>
                                    </p:animEffect>
                                  </p:childTnLst>
                                </p:cTn>
                              </p:par>
                              <p:par>
                                <p:cTn id="58" presetID="53" presetClass="entr" presetSubtype="16" fill="hold" grpId="0" nodeType="withEffect">
                                  <p:stCondLst>
                                    <p:cond delay="3250"/>
                                  </p:stCondLst>
                                  <p:childTnLst>
                                    <p:set>
                                      <p:cBhvr>
                                        <p:cTn id="59" dur="1" fill="hold">
                                          <p:stCondLst>
                                            <p:cond delay="0"/>
                                          </p:stCondLst>
                                        </p:cTn>
                                        <p:tgtEl>
                                          <p:spTgt spid="19"/>
                                        </p:tgtEl>
                                        <p:attrNameLst>
                                          <p:attrName>style.visibility</p:attrName>
                                        </p:attrNameLst>
                                      </p:cBhvr>
                                      <p:to>
                                        <p:strVal val="visible"/>
                                      </p:to>
                                    </p:set>
                                    <p:anim calcmode="lin" valueType="num">
                                      <p:cBhvr>
                                        <p:cTn id="60" dur="750" fill="hold"/>
                                        <p:tgtEl>
                                          <p:spTgt spid="19"/>
                                        </p:tgtEl>
                                        <p:attrNameLst>
                                          <p:attrName>ppt_w</p:attrName>
                                        </p:attrNameLst>
                                      </p:cBhvr>
                                      <p:tavLst>
                                        <p:tav tm="0">
                                          <p:val>
                                            <p:fltVal val="0"/>
                                          </p:val>
                                        </p:tav>
                                        <p:tav tm="100000">
                                          <p:val>
                                            <p:strVal val="#ppt_w"/>
                                          </p:val>
                                        </p:tav>
                                      </p:tavLst>
                                    </p:anim>
                                    <p:anim calcmode="lin" valueType="num">
                                      <p:cBhvr>
                                        <p:cTn id="61" dur="750" fill="hold"/>
                                        <p:tgtEl>
                                          <p:spTgt spid="19"/>
                                        </p:tgtEl>
                                        <p:attrNameLst>
                                          <p:attrName>ppt_h</p:attrName>
                                        </p:attrNameLst>
                                      </p:cBhvr>
                                      <p:tavLst>
                                        <p:tav tm="0">
                                          <p:val>
                                            <p:fltVal val="0"/>
                                          </p:val>
                                        </p:tav>
                                        <p:tav tm="100000">
                                          <p:val>
                                            <p:strVal val="#ppt_h"/>
                                          </p:val>
                                        </p:tav>
                                      </p:tavLst>
                                    </p:anim>
                                    <p:animEffect transition="in" filter="fade">
                                      <p:cBhvr>
                                        <p:cTn id="6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P spid="8" grpId="2" animBg="1"/>
      <p:bldP spid="9" grpId="0" animBg="1"/>
      <p:bldP spid="9" grpId="1" animBg="1"/>
      <p:bldP spid="9" grpId="2" animBg="1"/>
      <p:bldP spid="16" grpId="0"/>
      <p:bldP spid="17" grpId="0"/>
      <p:bldP spid="18" grpId="0"/>
      <p:bldP spid="19" grpId="0"/>
      <p:bldP spid="2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TotalTime>
  <Words>869</Words>
  <Application>Microsoft Macintosh PowerPoint</Application>
  <PresentationFormat>Widescreen</PresentationFormat>
  <Paragraphs>139</Paragraphs>
  <Slides>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Calibri</vt:lpstr>
      <vt:lpstr>Calibri Light</vt:lpstr>
      <vt:lpstr>Cambria Math</vt:lpstr>
      <vt:lpstr>Microsoft Tai Le</vt:lpstr>
      <vt:lpstr>Times New Roman</vt:lpstr>
      <vt:lpstr>Wingdings</vt:lpstr>
      <vt:lpstr>宋体</vt:lpstr>
      <vt:lpstr>微软雅黑</vt:lpstr>
      <vt:lpstr>方正兰亭细黑_GBK</vt:lpstr>
      <vt:lpstr>造字工房明黑（非商用）常规体</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黑白线条</dc:title>
  <dc:creator>第一PPT</dc:creator>
  <cp:keywords>www.1ppt.com</cp:keywords>
  <cp:lastModifiedBy>Caner Irfanoglu</cp:lastModifiedBy>
  <cp:revision>135</cp:revision>
  <dcterms:created xsi:type="dcterms:W3CDTF">2016-07-06T05:14:38Z</dcterms:created>
  <dcterms:modified xsi:type="dcterms:W3CDTF">2018-10-03T11:32:34Z</dcterms:modified>
</cp:coreProperties>
</file>