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Caner/Desktop/SMU_Class/Statistics_5520/Case3_PoliticalPolls/Understanding%20Political%20Polls%207B07E016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Margin Error vs. Sample Size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" lastClr="FFFFFF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(2)'!$B$6:$B$14</c:f>
              <c:numCache>
                <c:formatCode>#,##0</c:formatCode>
                <c:ptCount val="9"/>
                <c:pt idx="0">
                  <c:v>10000.0</c:v>
                </c:pt>
                <c:pt idx="1">
                  <c:v>5000.0</c:v>
                </c:pt>
                <c:pt idx="2">
                  <c:v>4000.0</c:v>
                </c:pt>
                <c:pt idx="3">
                  <c:v>3000.0</c:v>
                </c:pt>
                <c:pt idx="4">
                  <c:v>2000.0</c:v>
                </c:pt>
                <c:pt idx="5">
                  <c:v>1000.0</c:v>
                </c:pt>
                <c:pt idx="6">
                  <c:v>500.0</c:v>
                </c:pt>
                <c:pt idx="7">
                  <c:v>250.0</c:v>
                </c:pt>
                <c:pt idx="8">
                  <c:v>100.0</c:v>
                </c:pt>
              </c:numCache>
            </c:numRef>
          </c:xVal>
          <c:yVal>
            <c:numRef>
              <c:f>'Sheet1 (2)'!$E$6:$E$14</c:f>
              <c:numCache>
                <c:formatCode>0.00</c:formatCode>
                <c:ptCount val="9"/>
                <c:pt idx="0">
                  <c:v>0.0097967331152651</c:v>
                </c:pt>
                <c:pt idx="1">
                  <c:v>0.0138569832984816</c:v>
                </c:pt>
                <c:pt idx="2">
                  <c:v>0.0154930948921038</c:v>
                </c:pt>
                <c:pt idx="3">
                  <c:v>0.0178904814916933</c:v>
                </c:pt>
                <c:pt idx="4">
                  <c:v>0.021912005963453</c:v>
                </c:pt>
                <c:pt idx="5">
                  <c:v>0.0309892890747067</c:v>
                </c:pt>
                <c:pt idx="6">
                  <c:v>0.0438262033649095</c:v>
                </c:pt>
                <c:pt idx="7">
                  <c:v>0.0619801276978012</c:v>
                </c:pt>
                <c:pt idx="8">
                  <c:v>0.0979996765994448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7006592"/>
        <c:axId val="1937009712"/>
      </c:scatterChart>
      <c:valAx>
        <c:axId val="193700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Sample Size (n)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009712"/>
        <c:crosses val="autoZero"/>
        <c:crossBetween val="midCat"/>
      </c:valAx>
      <c:valAx>
        <c:axId val="193700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Margin</a:t>
                </a:r>
                <a:r>
                  <a:rPr lang="en-US" baseline="0"/>
                  <a:t> Error 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006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60C80-6077-CF44-B5C7-B317FE747166}" type="datetimeFigureOut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B462-5886-3444-AE20-6C55EE3CA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9184" y="612017"/>
            <a:ext cx="10442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effectLst/>
                <a:latin typeface="Calibri" charset="0"/>
                <a:ea typeface="宋体" charset="-122"/>
                <a:cs typeface="Times New Roman" charset="0"/>
              </a:rPr>
              <a:t>The Ontario poll has 940 people whereas the nation poll had 2,638 people. Why this difference? 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302327" y="1399613"/>
                <a:ext cx="2288254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charset="0"/>
                        </a:rPr>
                        <m:t>n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0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en-US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0">
                                  <a:latin typeface="Cambria Math" charset="0"/>
                                </a:rPr>
                                <m:t>∗(1−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27" y="1399613"/>
                <a:ext cx="2288254" cy="9310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935949" y="1407820"/>
                <a:ext cx="3792641" cy="914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charset="0"/>
                                </a:rPr>
                                <m:t>1.96∗ 1.96∗0.5∗(1−0.5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3.196</m:t>
                                      </m:r>
                                    </m:num>
                                    <m:den>
                                      <m:r>
                                        <a:rPr lang="en-US" i="0">
                                          <a:latin typeface="Cambria Math" charset="0"/>
                                        </a:rPr>
                                        <m:t>100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charset="0"/>
                        </a:rPr>
                        <m:t>=940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9" y="1407820"/>
                <a:ext cx="3792641" cy="914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52626" y="1127679"/>
                <a:ext cx="1021278" cy="73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 ͢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26" y="1127679"/>
                <a:ext cx="1021278" cy="7374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49183" y="2745421"/>
            <a:ext cx="9516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  <a:effectLst/>
                <a:latin typeface="Calibri" charset="0"/>
                <a:ea typeface="宋体" charset="-122"/>
                <a:cs typeface="Times New Roman" charset="0"/>
              </a:rPr>
              <a:t>How does smaller sample size affect the results?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65415"/>
              </p:ext>
            </p:extLst>
          </p:nvPr>
        </p:nvGraphicFramePr>
        <p:xfrm>
          <a:off x="288582" y="3352201"/>
          <a:ext cx="5399700" cy="275864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60975"/>
                <a:gridCol w="1028514"/>
                <a:gridCol w="1589522"/>
                <a:gridCol w="1620689"/>
              </a:tblGrid>
              <a:tr h="24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Sample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Large </a:t>
                      </a:r>
                      <a:r>
                        <a:rPr lang="en-US" sz="1400" u="none" strike="noStrike" dirty="0" smtClean="0">
                          <a:effectLst/>
                        </a:rPr>
                        <a:t>Population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Small </a:t>
                      </a:r>
                      <a:r>
                        <a:rPr lang="en-US" sz="1400" u="none" strike="noStrike" dirty="0" smtClean="0">
                          <a:effectLst/>
                        </a:rPr>
                        <a:t>Population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Population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Size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Margin of Error (%)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Margin of Error (%)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0.98</a:t>
                      </a:r>
                      <a:endParaRPr lang="nb-NO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>
                          <a:effectLst/>
                        </a:rPr>
                        <a:t>0.98</a:t>
                      </a:r>
                      <a:endParaRPr lang="nb-NO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1.39</a:t>
                      </a:r>
                      <a:endParaRPr lang="uk-UA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400" u="none" strike="noStrike">
                          <a:effectLst/>
                        </a:rPr>
                        <a:t>1.39</a:t>
                      </a:r>
                      <a:endParaRPr lang="uk-UA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31296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1.55</a:t>
                      </a:r>
                      <a:endParaRPr lang="nb-N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u="none" strike="noStrike" dirty="0">
                          <a:effectLst/>
                        </a:rPr>
                        <a:t>1.55</a:t>
                      </a:r>
                      <a:endParaRPr lang="nb-NO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15,000,000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u="none" strike="noStrike">
                          <a:effectLst/>
                        </a:rPr>
                        <a:t>1.79</a:t>
                      </a:r>
                      <a:endParaRPr lang="fi-FI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400" u="none" strike="noStrike">
                          <a:effectLst/>
                        </a:rPr>
                        <a:t>1.79</a:t>
                      </a:r>
                      <a:endParaRPr lang="fi-FI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2.19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2.19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3.10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3.10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500</a:t>
                      </a:r>
                      <a:endParaRPr lang="is-I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4.38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4.38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250</a:t>
                      </a:r>
                      <a:endParaRPr lang="is-I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6.20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6.20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  <a:tr h="24456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15,000,000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400" u="none" strike="noStrike">
                          <a:effectLst/>
                        </a:rPr>
                        <a:t>100</a:t>
                      </a:r>
                      <a:endParaRPr lang="is-IS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>
                          <a:effectLst/>
                        </a:rPr>
                        <a:t>9.80</a:t>
                      </a:r>
                      <a:endParaRPr lang="hr-HR" sz="1400" b="0" i="0" u="none" strike="noStrike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u="none" strike="noStrike" dirty="0">
                          <a:effectLst/>
                        </a:rPr>
                        <a:t>9.80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345408"/>
              </p:ext>
            </p:extLst>
          </p:nvPr>
        </p:nvGraphicFramePr>
        <p:xfrm>
          <a:off x="5688282" y="2849181"/>
          <a:ext cx="6285907" cy="356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8582" y="6227113"/>
            <a:ext cx="409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Margin Error vs. Sample Size values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29201" y="6227113"/>
            <a:ext cx="447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Figure: Margin Error vs. Sample Size line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9184" y="612017"/>
            <a:ext cx="104423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</a:rPr>
              <a:t>journalist said that support drops off dramatically after age 65. Do you agree with this statement? If not, why is he wrong?</a:t>
            </a:r>
            <a:r>
              <a:rPr lang="en-US" b="1" dirty="0" smtClean="0">
                <a:solidFill>
                  <a:schemeClr val="accent1"/>
                </a:solidFill>
                <a:effectLst/>
              </a:rPr>
              <a:t> </a:t>
            </a:r>
            <a:endParaRPr lang="en-US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49184" y="1448790"/>
                <a:ext cx="656968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Assumption : Each Age Interval consisted of equal number of voters.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18-29 |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30-49</a:t>
                </a:r>
                <a:r>
                  <a:rPr lang="en-US" dirty="0" smtClean="0"/>
                  <a:t> |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              Bin Size = 2638 / 4 = 659.5 ~ 660 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50-64</a:t>
                </a:r>
                <a:r>
                  <a:rPr lang="en-US" dirty="0" smtClean="0"/>
                  <a:t> |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65+    </a:t>
                </a:r>
                <a:r>
                  <a:rPr lang="en-US" dirty="0" smtClean="0"/>
                  <a:t> |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4" y="1448790"/>
                <a:ext cx="6569684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742" t="-11570" r="-93" b="-45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607071" y="20027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/>
              <a:t>≃</a:t>
            </a:r>
            <a:r>
              <a:rPr lang="en-US" dirty="0" smtClean="0"/>
              <a:t> 4 %   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07429"/>
              </p:ext>
            </p:extLst>
          </p:nvPr>
        </p:nvGraphicFramePr>
        <p:xfrm>
          <a:off x="2577894" y="4628092"/>
          <a:ext cx="7376904" cy="1651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4226"/>
                <a:gridCol w="1844226"/>
                <a:gridCol w="1844226"/>
                <a:gridCol w="18442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18-29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50-64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 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17% - 25%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36% - 44%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30%</a:t>
                      </a:r>
                      <a:r>
                        <a:rPr lang="en-US" baseline="0" dirty="0" smtClean="0"/>
                        <a:t> - 38%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93" y="2974970"/>
            <a:ext cx="7376905" cy="1587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77893" y="6308731"/>
            <a:ext cx="345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Conservative vote % vs. 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3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272</Words>
  <Application>Microsoft Macintosh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Calibri Light</vt:lpstr>
      <vt:lpstr>Cambria Math</vt:lpstr>
      <vt:lpstr>Times New Roman</vt:lpstr>
      <vt:lpstr>宋体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Caner Irfanoglu</dc:creator>
  <cp:lastModifiedBy>Caner Irfanoglu</cp:lastModifiedBy>
  <cp:revision>7</cp:revision>
  <dcterms:created xsi:type="dcterms:W3CDTF">2018-10-02T10:43:44Z</dcterms:created>
  <dcterms:modified xsi:type="dcterms:W3CDTF">2018-10-02T11:42:54Z</dcterms:modified>
</cp:coreProperties>
</file>