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eeraj\Downloads\cc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eeraj\Downloads\cc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eeraj\Downloads\cc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eeraj\Downloads\cch.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MY" sz="1800" b="1" dirty="0">
                <a:solidFill>
                  <a:schemeClr val="tx1"/>
                </a:solidFill>
              </a:rPr>
              <a:t>Direct Patient Care</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6314838326351673E-2"/>
          <c:y val="0.12784538939594767"/>
          <c:w val="0.84028303880623922"/>
          <c:h val="0.69468668766707375"/>
        </c:manualLayout>
      </c:layout>
      <c:barChart>
        <c:barDir val="col"/>
        <c:grouping val="stacked"/>
        <c:varyColors val="0"/>
        <c:ser>
          <c:idx val="0"/>
          <c:order val="0"/>
          <c:spPr>
            <a:noFill/>
            <a:ln>
              <a:noFill/>
            </a:ln>
            <a:effectLst/>
          </c:spPr>
          <c:invertIfNegative val="0"/>
          <c:cat>
            <c:strRef>
              <c:f>[cch.xlsx]boxp!$I$3:$L$3</c:f>
              <c:strCache>
                <c:ptCount val="4"/>
                <c:pt idx="0">
                  <c:v>Old RN</c:v>
                </c:pt>
                <c:pt idx="1">
                  <c:v>New RN</c:v>
                </c:pt>
                <c:pt idx="2">
                  <c:v>Old NA</c:v>
                </c:pt>
                <c:pt idx="3">
                  <c:v>New NA</c:v>
                </c:pt>
              </c:strCache>
            </c:strRef>
          </c:cat>
          <c:val>
            <c:numRef>
              <c:f>[cch.xlsx]boxp!$I$4:$L$4</c:f>
              <c:numCache>
                <c:formatCode>General</c:formatCode>
                <c:ptCount val="4"/>
                <c:pt idx="0" formatCode="0.000">
                  <c:v>181</c:v>
                </c:pt>
                <c:pt idx="1">
                  <c:v>275</c:v>
                </c:pt>
                <c:pt idx="2" formatCode="0.000">
                  <c:v>210</c:v>
                </c:pt>
                <c:pt idx="3">
                  <c:v>315</c:v>
                </c:pt>
              </c:numCache>
            </c:numRef>
          </c:val>
          <c:extLst>
            <c:ext xmlns:c16="http://schemas.microsoft.com/office/drawing/2014/chart" uri="{C3380CC4-5D6E-409C-BE32-E72D297353CC}">
              <c16:uniqueId val="{00000000-0422-4764-A614-9E903F545EB1}"/>
            </c:ext>
          </c:extLst>
        </c:ser>
        <c:ser>
          <c:idx val="1"/>
          <c:order val="1"/>
          <c:spPr>
            <a:noFill/>
            <a:ln>
              <a:noFill/>
            </a:ln>
            <a:effectLst/>
          </c:spPr>
          <c:invertIfNegative val="0"/>
          <c:errBars>
            <c:errBarType val="minus"/>
            <c:errValType val="percentage"/>
            <c:noEndCap val="1"/>
            <c:val val="100"/>
            <c:spPr>
              <a:noFill/>
              <a:ln w="9525" cap="flat" cmpd="sng" algn="ctr">
                <a:solidFill>
                  <a:schemeClr val="tx1">
                    <a:lumMod val="65000"/>
                    <a:lumOff val="35000"/>
                  </a:schemeClr>
                </a:solidFill>
                <a:round/>
              </a:ln>
              <a:effectLst/>
            </c:spPr>
          </c:errBars>
          <c:cat>
            <c:strRef>
              <c:f>[cch.xlsx]boxp!$I$3:$L$3</c:f>
              <c:strCache>
                <c:ptCount val="4"/>
                <c:pt idx="0">
                  <c:v>Old RN</c:v>
                </c:pt>
                <c:pt idx="1">
                  <c:v>New RN</c:v>
                </c:pt>
                <c:pt idx="2">
                  <c:v>Old NA</c:v>
                </c:pt>
                <c:pt idx="3">
                  <c:v>New NA</c:v>
                </c:pt>
              </c:strCache>
            </c:strRef>
          </c:cat>
          <c:val>
            <c:numRef>
              <c:f>[cch.xlsx]boxp!$I$5:$L$5</c:f>
              <c:numCache>
                <c:formatCode>General</c:formatCode>
                <c:ptCount val="4"/>
                <c:pt idx="0" formatCode="0.000">
                  <c:v>167.75</c:v>
                </c:pt>
                <c:pt idx="1">
                  <c:v>101</c:v>
                </c:pt>
                <c:pt idx="2" formatCode="0.000">
                  <c:v>114</c:v>
                </c:pt>
                <c:pt idx="3">
                  <c:v>101</c:v>
                </c:pt>
              </c:numCache>
            </c:numRef>
          </c:val>
          <c:extLst>
            <c:ext xmlns:c16="http://schemas.microsoft.com/office/drawing/2014/chart" uri="{C3380CC4-5D6E-409C-BE32-E72D297353CC}">
              <c16:uniqueId val="{00000001-0422-4764-A614-9E903F545EB1}"/>
            </c:ext>
          </c:extLst>
        </c:ser>
        <c:ser>
          <c:idx val="2"/>
          <c:order val="2"/>
          <c:spPr>
            <a:solidFill>
              <a:schemeClr val="accent1">
                <a:lumMod val="20000"/>
                <a:lumOff val="80000"/>
              </a:schemeClr>
            </a:solidFill>
            <a:ln>
              <a:solidFill>
                <a:schemeClr val="accent1"/>
              </a:solidFill>
            </a:ln>
            <a:effectLst/>
          </c:spPr>
          <c:invertIfNegative val="0"/>
          <c:dPt>
            <c:idx val="2"/>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03-0422-4764-A614-9E903F545EB1}"/>
              </c:ext>
            </c:extLst>
          </c:dPt>
          <c:dPt>
            <c:idx val="3"/>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05-0422-4764-A614-9E903F545EB1}"/>
              </c:ext>
            </c:extLst>
          </c:dPt>
          <c:cat>
            <c:strRef>
              <c:f>[cch.xlsx]boxp!$I$3:$L$3</c:f>
              <c:strCache>
                <c:ptCount val="4"/>
                <c:pt idx="0">
                  <c:v>Old RN</c:v>
                </c:pt>
                <c:pt idx="1">
                  <c:v>New RN</c:v>
                </c:pt>
                <c:pt idx="2">
                  <c:v>Old NA</c:v>
                </c:pt>
                <c:pt idx="3">
                  <c:v>New NA</c:v>
                </c:pt>
              </c:strCache>
            </c:strRef>
          </c:cat>
          <c:val>
            <c:numRef>
              <c:f>[cch.xlsx]boxp!$I$6:$L$6</c:f>
              <c:numCache>
                <c:formatCode>General</c:formatCode>
                <c:ptCount val="4"/>
                <c:pt idx="0" formatCode="0.000">
                  <c:v>34.5</c:v>
                </c:pt>
                <c:pt idx="1">
                  <c:v>41.5</c:v>
                </c:pt>
                <c:pt idx="2" formatCode="0.000">
                  <c:v>47.5</c:v>
                </c:pt>
                <c:pt idx="3">
                  <c:v>41.5</c:v>
                </c:pt>
              </c:numCache>
            </c:numRef>
          </c:val>
          <c:extLst>
            <c:ext xmlns:c16="http://schemas.microsoft.com/office/drawing/2014/chart" uri="{C3380CC4-5D6E-409C-BE32-E72D297353CC}">
              <c16:uniqueId val="{00000006-0422-4764-A614-9E903F545EB1}"/>
            </c:ext>
          </c:extLst>
        </c:ser>
        <c:ser>
          <c:idx val="3"/>
          <c:order val="3"/>
          <c:spPr>
            <a:solidFill>
              <a:schemeClr val="accent1">
                <a:lumMod val="20000"/>
                <a:lumOff val="80000"/>
              </a:schemeClr>
            </a:solidFill>
            <a:ln>
              <a:solidFill>
                <a:schemeClr val="accent1"/>
              </a:solidFill>
            </a:ln>
            <a:effectLst/>
          </c:spPr>
          <c:invertIfNegative val="0"/>
          <c:dPt>
            <c:idx val="0"/>
            <c:invertIfNegative val="0"/>
            <c:bubble3D val="0"/>
            <c:spPr>
              <a:solidFill>
                <a:schemeClr val="accent5">
                  <a:lumMod val="20000"/>
                  <a:lumOff val="80000"/>
                </a:schemeClr>
              </a:solidFill>
              <a:ln>
                <a:solidFill>
                  <a:schemeClr val="accent1"/>
                </a:solidFill>
              </a:ln>
              <a:effectLst/>
            </c:spPr>
            <c:extLst>
              <c:ext xmlns:c16="http://schemas.microsoft.com/office/drawing/2014/chart" uri="{C3380CC4-5D6E-409C-BE32-E72D297353CC}">
                <c16:uniqueId val="{00000008-0422-4764-A614-9E903F545EB1}"/>
              </c:ext>
            </c:extLst>
          </c:dPt>
          <c:dPt>
            <c:idx val="2"/>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0A-0422-4764-A614-9E903F545EB1}"/>
              </c:ext>
            </c:extLst>
          </c:dPt>
          <c:dPt>
            <c:idx val="3"/>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0C-0422-4764-A614-9E903F545EB1}"/>
              </c:ext>
            </c:extLst>
          </c:dPt>
          <c:cat>
            <c:strRef>
              <c:f>[cch.xlsx]boxp!$I$3:$L$3</c:f>
              <c:strCache>
                <c:ptCount val="4"/>
                <c:pt idx="0">
                  <c:v>Old RN</c:v>
                </c:pt>
                <c:pt idx="1">
                  <c:v>New RN</c:v>
                </c:pt>
                <c:pt idx="2">
                  <c:v>Old NA</c:v>
                </c:pt>
                <c:pt idx="3">
                  <c:v>New NA</c:v>
                </c:pt>
              </c:strCache>
            </c:strRef>
          </c:cat>
          <c:val>
            <c:numRef>
              <c:f>[cch.xlsx]boxp!$I$7:$L$7</c:f>
              <c:numCache>
                <c:formatCode>General</c:formatCode>
                <c:ptCount val="4"/>
                <c:pt idx="0" formatCode="0.000">
                  <c:v>57.375</c:v>
                </c:pt>
                <c:pt idx="1">
                  <c:v>39</c:v>
                </c:pt>
                <c:pt idx="2" formatCode="0.000">
                  <c:v>53.5</c:v>
                </c:pt>
                <c:pt idx="3">
                  <c:v>39</c:v>
                </c:pt>
              </c:numCache>
            </c:numRef>
          </c:val>
          <c:extLst>
            <c:ext xmlns:c16="http://schemas.microsoft.com/office/drawing/2014/chart" uri="{C3380CC4-5D6E-409C-BE32-E72D297353CC}">
              <c16:uniqueId val="{0000000D-0422-4764-A614-9E903F545EB1}"/>
            </c:ext>
          </c:extLst>
        </c:ser>
        <c:ser>
          <c:idx val="4"/>
          <c:order val="4"/>
          <c:spPr>
            <a:noFill/>
            <a:ln>
              <a:noFill/>
            </a:ln>
            <a:effectLst/>
          </c:spPr>
          <c:invertIfNegative val="0"/>
          <c:errBars>
            <c:errBarType val="minus"/>
            <c:errValType val="percentage"/>
            <c:noEndCap val="1"/>
            <c:val val="100"/>
            <c:spPr>
              <a:noFill/>
              <a:ln w="9525" cap="flat" cmpd="sng" algn="ctr">
                <a:solidFill>
                  <a:schemeClr val="tx1">
                    <a:lumMod val="65000"/>
                    <a:lumOff val="35000"/>
                  </a:schemeClr>
                </a:solidFill>
                <a:round/>
              </a:ln>
              <a:effectLst/>
            </c:spPr>
          </c:errBars>
          <c:cat>
            <c:strRef>
              <c:f>[cch.xlsx]boxp!$I$3:$L$3</c:f>
              <c:strCache>
                <c:ptCount val="4"/>
                <c:pt idx="0">
                  <c:v>Old RN</c:v>
                </c:pt>
                <c:pt idx="1">
                  <c:v>New RN</c:v>
                </c:pt>
                <c:pt idx="2">
                  <c:v>Old NA</c:v>
                </c:pt>
                <c:pt idx="3">
                  <c:v>New NA</c:v>
                </c:pt>
              </c:strCache>
            </c:strRef>
          </c:cat>
          <c:val>
            <c:numRef>
              <c:f>[cch.xlsx]boxp!$I$8:$L$8</c:f>
              <c:numCache>
                <c:formatCode>General</c:formatCode>
                <c:ptCount val="4"/>
                <c:pt idx="0" formatCode="0.000">
                  <c:v>84.375</c:v>
                </c:pt>
                <c:pt idx="1">
                  <c:v>120.5</c:v>
                </c:pt>
                <c:pt idx="2" formatCode="0.000">
                  <c:v>70</c:v>
                </c:pt>
                <c:pt idx="3">
                  <c:v>120.5</c:v>
                </c:pt>
              </c:numCache>
            </c:numRef>
          </c:val>
          <c:extLst>
            <c:ext xmlns:c16="http://schemas.microsoft.com/office/drawing/2014/chart" uri="{C3380CC4-5D6E-409C-BE32-E72D297353CC}">
              <c16:uniqueId val="{0000000E-0422-4764-A614-9E903F545EB1}"/>
            </c:ext>
          </c:extLst>
        </c:ser>
        <c:dLbls>
          <c:showLegendKey val="0"/>
          <c:showVal val="0"/>
          <c:showCatName val="0"/>
          <c:showSerName val="0"/>
          <c:showPercent val="0"/>
          <c:showBubbleSize val="0"/>
        </c:dLbls>
        <c:gapWidth val="100"/>
        <c:overlap val="100"/>
        <c:axId val="703411816"/>
        <c:axId val="703412472"/>
      </c:barChart>
      <c:catAx>
        <c:axId val="703411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703412472"/>
        <c:crosses val="autoZero"/>
        <c:auto val="1"/>
        <c:lblAlgn val="ctr"/>
        <c:lblOffset val="100"/>
        <c:noMultiLvlLbl val="0"/>
      </c:catAx>
      <c:valAx>
        <c:axId val="703412472"/>
        <c:scaling>
          <c:orientation val="minMax"/>
          <c:max val="700"/>
          <c:min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703411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MY" sz="1800" b="1" dirty="0">
                <a:solidFill>
                  <a:schemeClr val="tx1"/>
                </a:solidFill>
              </a:rPr>
              <a:t>Non-Nursing Tasks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08973658440634"/>
          <c:y val="0.18641109552750507"/>
          <c:w val="0.86110497006141296"/>
          <c:h val="0.6869053515466933"/>
        </c:manualLayout>
      </c:layout>
      <c:barChart>
        <c:barDir val="col"/>
        <c:grouping val="stacked"/>
        <c:varyColors val="0"/>
        <c:ser>
          <c:idx val="0"/>
          <c:order val="0"/>
          <c:spPr>
            <a:noFill/>
            <a:ln>
              <a:noFill/>
            </a:ln>
            <a:effectLst/>
          </c:spPr>
          <c:invertIfNegative val="0"/>
          <c:cat>
            <c:strRef>
              <c:f>[cch.xlsx]boxp!$I$12:$L$12</c:f>
              <c:strCache>
                <c:ptCount val="4"/>
                <c:pt idx="0">
                  <c:v>Old RN</c:v>
                </c:pt>
                <c:pt idx="1">
                  <c:v>New RN</c:v>
                </c:pt>
                <c:pt idx="2">
                  <c:v>Old NA</c:v>
                </c:pt>
                <c:pt idx="3">
                  <c:v>New NA</c:v>
                </c:pt>
              </c:strCache>
            </c:strRef>
          </c:cat>
          <c:val>
            <c:numRef>
              <c:f>[cch.xlsx]boxp!$I$13:$L$13</c:f>
              <c:numCache>
                <c:formatCode>General</c:formatCode>
                <c:ptCount val="4"/>
                <c:pt idx="0" formatCode="0.000">
                  <c:v>0</c:v>
                </c:pt>
                <c:pt idx="1">
                  <c:v>0</c:v>
                </c:pt>
                <c:pt idx="2">
                  <c:v>5</c:v>
                </c:pt>
                <c:pt idx="3">
                  <c:v>17</c:v>
                </c:pt>
              </c:numCache>
            </c:numRef>
          </c:val>
          <c:extLst>
            <c:ext xmlns:c16="http://schemas.microsoft.com/office/drawing/2014/chart" uri="{C3380CC4-5D6E-409C-BE32-E72D297353CC}">
              <c16:uniqueId val="{00000000-1F20-4EEC-919F-C040AF9F0D67}"/>
            </c:ext>
          </c:extLst>
        </c:ser>
        <c:ser>
          <c:idx val="1"/>
          <c:order val="1"/>
          <c:spPr>
            <a:noFill/>
            <a:ln>
              <a:noFill/>
            </a:ln>
            <a:effectLst/>
          </c:spPr>
          <c:invertIfNegative val="0"/>
          <c:errBars>
            <c:errBarType val="minus"/>
            <c:errValType val="percentage"/>
            <c:noEndCap val="1"/>
            <c:val val="100"/>
            <c:spPr>
              <a:noFill/>
              <a:ln w="9525" cap="flat" cmpd="sng" algn="ctr">
                <a:solidFill>
                  <a:schemeClr val="tx1">
                    <a:lumMod val="65000"/>
                    <a:lumOff val="35000"/>
                  </a:schemeClr>
                </a:solidFill>
                <a:round/>
              </a:ln>
              <a:effectLst/>
            </c:spPr>
          </c:errBars>
          <c:cat>
            <c:strRef>
              <c:f>[cch.xlsx]boxp!$I$12:$L$12</c:f>
              <c:strCache>
                <c:ptCount val="4"/>
                <c:pt idx="0">
                  <c:v>Old RN</c:v>
                </c:pt>
                <c:pt idx="1">
                  <c:v>New RN</c:v>
                </c:pt>
                <c:pt idx="2">
                  <c:v>Old NA</c:v>
                </c:pt>
                <c:pt idx="3">
                  <c:v>New NA</c:v>
                </c:pt>
              </c:strCache>
            </c:strRef>
          </c:cat>
          <c:val>
            <c:numRef>
              <c:f>[cch.xlsx]boxp!$I$14:$L$14</c:f>
              <c:numCache>
                <c:formatCode>General</c:formatCode>
                <c:ptCount val="4"/>
                <c:pt idx="0" formatCode="0.000">
                  <c:v>4.375</c:v>
                </c:pt>
                <c:pt idx="1">
                  <c:v>15.649999999999999</c:v>
                </c:pt>
                <c:pt idx="2">
                  <c:v>35</c:v>
                </c:pt>
                <c:pt idx="3">
                  <c:v>31.25</c:v>
                </c:pt>
              </c:numCache>
            </c:numRef>
          </c:val>
          <c:extLst>
            <c:ext xmlns:c16="http://schemas.microsoft.com/office/drawing/2014/chart" uri="{C3380CC4-5D6E-409C-BE32-E72D297353CC}">
              <c16:uniqueId val="{00000001-1F20-4EEC-919F-C040AF9F0D67}"/>
            </c:ext>
          </c:extLst>
        </c:ser>
        <c:ser>
          <c:idx val="2"/>
          <c:order val="2"/>
          <c:spPr>
            <a:solidFill>
              <a:schemeClr val="accent3"/>
            </a:solidFill>
            <a:ln>
              <a:noFill/>
            </a:ln>
            <a:effectLst/>
          </c:spPr>
          <c:invertIfNegative val="0"/>
          <c:dPt>
            <c:idx val="0"/>
            <c:invertIfNegative val="0"/>
            <c:bubble3D val="0"/>
            <c:spPr>
              <a:solidFill>
                <a:schemeClr val="accent1">
                  <a:lumMod val="20000"/>
                  <a:lumOff val="80000"/>
                </a:schemeClr>
              </a:solidFill>
              <a:ln>
                <a:solidFill>
                  <a:schemeClr val="accent1"/>
                </a:solidFill>
              </a:ln>
              <a:effectLst/>
            </c:spPr>
            <c:extLst>
              <c:ext xmlns:c16="http://schemas.microsoft.com/office/drawing/2014/chart" uri="{C3380CC4-5D6E-409C-BE32-E72D297353CC}">
                <c16:uniqueId val="{00000003-1F20-4EEC-919F-C040AF9F0D67}"/>
              </c:ext>
            </c:extLst>
          </c:dPt>
          <c:dPt>
            <c:idx val="1"/>
            <c:invertIfNegative val="0"/>
            <c:bubble3D val="0"/>
            <c:spPr>
              <a:solidFill>
                <a:schemeClr val="accent1">
                  <a:lumMod val="20000"/>
                  <a:lumOff val="80000"/>
                </a:schemeClr>
              </a:solidFill>
              <a:ln>
                <a:solidFill>
                  <a:schemeClr val="accent1"/>
                </a:solidFill>
              </a:ln>
              <a:effectLst/>
            </c:spPr>
            <c:extLst>
              <c:ext xmlns:c16="http://schemas.microsoft.com/office/drawing/2014/chart" uri="{C3380CC4-5D6E-409C-BE32-E72D297353CC}">
                <c16:uniqueId val="{00000005-1F20-4EEC-919F-C040AF9F0D67}"/>
              </c:ext>
            </c:extLst>
          </c:dPt>
          <c:dPt>
            <c:idx val="2"/>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07-1F20-4EEC-919F-C040AF9F0D67}"/>
              </c:ext>
            </c:extLst>
          </c:dPt>
          <c:dPt>
            <c:idx val="3"/>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09-1F20-4EEC-919F-C040AF9F0D67}"/>
              </c:ext>
            </c:extLst>
          </c:dPt>
          <c:cat>
            <c:strRef>
              <c:f>[cch.xlsx]boxp!$I$12:$L$12</c:f>
              <c:strCache>
                <c:ptCount val="4"/>
                <c:pt idx="0">
                  <c:v>Old RN</c:v>
                </c:pt>
                <c:pt idx="1">
                  <c:v>New RN</c:v>
                </c:pt>
                <c:pt idx="2">
                  <c:v>Old NA</c:v>
                </c:pt>
                <c:pt idx="3">
                  <c:v>New NA</c:v>
                </c:pt>
              </c:strCache>
            </c:strRef>
          </c:cat>
          <c:val>
            <c:numRef>
              <c:f>[cch.xlsx]boxp!$I$15:$L$15</c:f>
              <c:numCache>
                <c:formatCode>General</c:formatCode>
                <c:ptCount val="4"/>
                <c:pt idx="0" formatCode="0.000">
                  <c:v>11.875</c:v>
                </c:pt>
                <c:pt idx="1">
                  <c:v>21.35</c:v>
                </c:pt>
                <c:pt idx="2">
                  <c:v>20</c:v>
                </c:pt>
                <c:pt idx="3">
                  <c:v>7.75</c:v>
                </c:pt>
              </c:numCache>
            </c:numRef>
          </c:val>
          <c:extLst>
            <c:ext xmlns:c16="http://schemas.microsoft.com/office/drawing/2014/chart" uri="{C3380CC4-5D6E-409C-BE32-E72D297353CC}">
              <c16:uniqueId val="{0000000A-1F20-4EEC-919F-C040AF9F0D67}"/>
            </c:ext>
          </c:extLst>
        </c:ser>
        <c:ser>
          <c:idx val="3"/>
          <c:order val="3"/>
          <c:spPr>
            <a:solidFill>
              <a:schemeClr val="accent4"/>
            </a:solidFill>
            <a:ln>
              <a:noFill/>
            </a:ln>
            <a:effectLst/>
          </c:spPr>
          <c:invertIfNegative val="0"/>
          <c:dPt>
            <c:idx val="0"/>
            <c:invertIfNegative val="0"/>
            <c:bubble3D val="0"/>
            <c:spPr>
              <a:solidFill>
                <a:schemeClr val="accent1">
                  <a:lumMod val="20000"/>
                  <a:lumOff val="80000"/>
                </a:schemeClr>
              </a:solidFill>
              <a:ln>
                <a:solidFill>
                  <a:schemeClr val="accent1"/>
                </a:solidFill>
              </a:ln>
              <a:effectLst/>
            </c:spPr>
            <c:extLst>
              <c:ext xmlns:c16="http://schemas.microsoft.com/office/drawing/2014/chart" uri="{C3380CC4-5D6E-409C-BE32-E72D297353CC}">
                <c16:uniqueId val="{0000000C-1F20-4EEC-919F-C040AF9F0D67}"/>
              </c:ext>
            </c:extLst>
          </c:dPt>
          <c:dPt>
            <c:idx val="1"/>
            <c:invertIfNegative val="0"/>
            <c:bubble3D val="0"/>
            <c:spPr>
              <a:solidFill>
                <a:schemeClr val="accent1">
                  <a:lumMod val="20000"/>
                  <a:lumOff val="80000"/>
                </a:schemeClr>
              </a:solidFill>
              <a:ln>
                <a:solidFill>
                  <a:schemeClr val="accent1"/>
                </a:solidFill>
              </a:ln>
              <a:effectLst/>
            </c:spPr>
            <c:extLst>
              <c:ext xmlns:c16="http://schemas.microsoft.com/office/drawing/2014/chart" uri="{C3380CC4-5D6E-409C-BE32-E72D297353CC}">
                <c16:uniqueId val="{0000000E-1F20-4EEC-919F-C040AF9F0D67}"/>
              </c:ext>
            </c:extLst>
          </c:dPt>
          <c:dPt>
            <c:idx val="2"/>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10-1F20-4EEC-919F-C040AF9F0D67}"/>
              </c:ext>
            </c:extLst>
          </c:dPt>
          <c:dPt>
            <c:idx val="3"/>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12-1F20-4EEC-919F-C040AF9F0D67}"/>
              </c:ext>
            </c:extLst>
          </c:dPt>
          <c:cat>
            <c:strRef>
              <c:f>[cch.xlsx]boxp!$I$12:$L$12</c:f>
              <c:strCache>
                <c:ptCount val="4"/>
                <c:pt idx="0">
                  <c:v>Old RN</c:v>
                </c:pt>
                <c:pt idx="1">
                  <c:v>New RN</c:v>
                </c:pt>
                <c:pt idx="2">
                  <c:v>Old NA</c:v>
                </c:pt>
                <c:pt idx="3">
                  <c:v>New NA</c:v>
                </c:pt>
              </c:strCache>
            </c:strRef>
          </c:cat>
          <c:val>
            <c:numRef>
              <c:f>[cch.xlsx]boxp!$I$16:$L$16</c:f>
              <c:numCache>
                <c:formatCode>General</c:formatCode>
                <c:ptCount val="4"/>
                <c:pt idx="0" formatCode="0.000">
                  <c:v>26.875</c:v>
                </c:pt>
                <c:pt idx="1">
                  <c:v>17.75</c:v>
                </c:pt>
                <c:pt idx="2">
                  <c:v>35</c:v>
                </c:pt>
                <c:pt idx="3">
                  <c:v>20.25</c:v>
                </c:pt>
              </c:numCache>
            </c:numRef>
          </c:val>
          <c:extLst>
            <c:ext xmlns:c16="http://schemas.microsoft.com/office/drawing/2014/chart" uri="{C3380CC4-5D6E-409C-BE32-E72D297353CC}">
              <c16:uniqueId val="{00000013-1F20-4EEC-919F-C040AF9F0D67}"/>
            </c:ext>
          </c:extLst>
        </c:ser>
        <c:ser>
          <c:idx val="4"/>
          <c:order val="4"/>
          <c:spPr>
            <a:noFill/>
            <a:ln>
              <a:noFill/>
            </a:ln>
            <a:effectLst/>
          </c:spPr>
          <c:invertIfNegative val="0"/>
          <c:errBars>
            <c:errBarType val="minus"/>
            <c:errValType val="percentage"/>
            <c:noEndCap val="1"/>
            <c:val val="100"/>
            <c:spPr>
              <a:noFill/>
              <a:ln w="9525" cap="flat" cmpd="sng" algn="ctr">
                <a:solidFill>
                  <a:schemeClr val="tx1">
                    <a:lumMod val="65000"/>
                    <a:lumOff val="35000"/>
                  </a:schemeClr>
                </a:solidFill>
                <a:round/>
              </a:ln>
              <a:effectLst/>
            </c:spPr>
          </c:errBars>
          <c:cat>
            <c:strRef>
              <c:f>[cch.xlsx]boxp!$I$12:$L$12</c:f>
              <c:strCache>
                <c:ptCount val="4"/>
                <c:pt idx="0">
                  <c:v>Old RN</c:v>
                </c:pt>
                <c:pt idx="1">
                  <c:v>New RN</c:v>
                </c:pt>
                <c:pt idx="2">
                  <c:v>Old NA</c:v>
                </c:pt>
                <c:pt idx="3">
                  <c:v>New NA</c:v>
                </c:pt>
              </c:strCache>
            </c:strRef>
          </c:cat>
          <c:val>
            <c:numRef>
              <c:f>[cch.xlsx]boxp!$I$17:$L$17</c:f>
              <c:numCache>
                <c:formatCode>General</c:formatCode>
                <c:ptCount val="4"/>
                <c:pt idx="0" formatCode="0.000">
                  <c:v>66.875</c:v>
                </c:pt>
                <c:pt idx="1">
                  <c:v>25.25</c:v>
                </c:pt>
                <c:pt idx="2">
                  <c:v>190</c:v>
                </c:pt>
                <c:pt idx="3">
                  <c:v>138.75</c:v>
                </c:pt>
              </c:numCache>
            </c:numRef>
          </c:val>
          <c:extLst>
            <c:ext xmlns:c16="http://schemas.microsoft.com/office/drawing/2014/chart" uri="{C3380CC4-5D6E-409C-BE32-E72D297353CC}">
              <c16:uniqueId val="{00000014-1F20-4EEC-919F-C040AF9F0D67}"/>
            </c:ext>
          </c:extLst>
        </c:ser>
        <c:dLbls>
          <c:showLegendKey val="0"/>
          <c:showVal val="0"/>
          <c:showCatName val="0"/>
          <c:showSerName val="0"/>
          <c:showPercent val="0"/>
          <c:showBubbleSize val="0"/>
        </c:dLbls>
        <c:gapWidth val="100"/>
        <c:overlap val="100"/>
        <c:axId val="514091224"/>
        <c:axId val="514089256"/>
      </c:barChart>
      <c:catAx>
        <c:axId val="514091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514089256"/>
        <c:crosses val="autoZero"/>
        <c:auto val="1"/>
        <c:lblAlgn val="ctr"/>
        <c:lblOffset val="100"/>
        <c:noMultiLvlLbl val="0"/>
      </c:catAx>
      <c:valAx>
        <c:axId val="5140892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514091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MY" sz="1800" b="1" dirty="0">
                <a:solidFill>
                  <a:schemeClr val="tx1"/>
                </a:solidFill>
              </a:rPr>
              <a:t>Indirect Patient Care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8747474979813945E-2"/>
          <c:y val="0.19146620379098034"/>
          <c:w val="0.85312624900684042"/>
          <c:h val="0.68854981593833009"/>
        </c:manualLayout>
      </c:layout>
      <c:barChart>
        <c:barDir val="col"/>
        <c:grouping val="stacked"/>
        <c:varyColors val="0"/>
        <c:ser>
          <c:idx val="0"/>
          <c:order val="0"/>
          <c:spPr>
            <a:noFill/>
            <a:ln>
              <a:noFill/>
            </a:ln>
            <a:effectLst/>
          </c:spPr>
          <c:invertIfNegative val="0"/>
          <c:cat>
            <c:strRef>
              <c:f>[cch.xlsx]boxp!$I$21:$L$21</c:f>
              <c:strCache>
                <c:ptCount val="4"/>
                <c:pt idx="0">
                  <c:v>Old RN</c:v>
                </c:pt>
                <c:pt idx="1">
                  <c:v>New RN</c:v>
                </c:pt>
                <c:pt idx="2">
                  <c:v>Old NA</c:v>
                </c:pt>
                <c:pt idx="3">
                  <c:v>New NA</c:v>
                </c:pt>
              </c:strCache>
            </c:strRef>
          </c:cat>
          <c:val>
            <c:numRef>
              <c:f>[cch.xlsx]boxp!$I$22:$L$22</c:f>
              <c:numCache>
                <c:formatCode>General</c:formatCode>
                <c:ptCount val="4"/>
                <c:pt idx="0" formatCode="0.000">
                  <c:v>190</c:v>
                </c:pt>
                <c:pt idx="1">
                  <c:v>53</c:v>
                </c:pt>
                <c:pt idx="2">
                  <c:v>180</c:v>
                </c:pt>
                <c:pt idx="3">
                  <c:v>85</c:v>
                </c:pt>
              </c:numCache>
            </c:numRef>
          </c:val>
          <c:extLst>
            <c:ext xmlns:c16="http://schemas.microsoft.com/office/drawing/2014/chart" uri="{C3380CC4-5D6E-409C-BE32-E72D297353CC}">
              <c16:uniqueId val="{00000000-9C86-41C1-A3F0-4EB2DBC1FE85}"/>
            </c:ext>
          </c:extLst>
        </c:ser>
        <c:ser>
          <c:idx val="1"/>
          <c:order val="1"/>
          <c:spPr>
            <a:noFill/>
            <a:ln>
              <a:noFill/>
            </a:ln>
            <a:effectLst/>
          </c:spPr>
          <c:invertIfNegative val="0"/>
          <c:errBars>
            <c:errBarType val="minus"/>
            <c:errValType val="percentage"/>
            <c:noEndCap val="1"/>
            <c:val val="100"/>
            <c:spPr>
              <a:noFill/>
              <a:ln w="9525" cap="flat" cmpd="sng" algn="ctr">
                <a:solidFill>
                  <a:schemeClr val="tx1">
                    <a:lumMod val="65000"/>
                    <a:lumOff val="35000"/>
                  </a:schemeClr>
                </a:solidFill>
                <a:round/>
              </a:ln>
              <a:effectLst/>
            </c:spPr>
          </c:errBars>
          <c:cat>
            <c:strRef>
              <c:f>[cch.xlsx]boxp!$I$21:$L$21</c:f>
              <c:strCache>
                <c:ptCount val="4"/>
                <c:pt idx="0">
                  <c:v>Old RN</c:v>
                </c:pt>
                <c:pt idx="1">
                  <c:v>New RN</c:v>
                </c:pt>
                <c:pt idx="2">
                  <c:v>Old NA</c:v>
                </c:pt>
                <c:pt idx="3">
                  <c:v>New NA</c:v>
                </c:pt>
              </c:strCache>
            </c:strRef>
          </c:cat>
          <c:val>
            <c:numRef>
              <c:f>[cch.xlsx]boxp!$I$23:$L$23</c:f>
              <c:numCache>
                <c:formatCode>General</c:formatCode>
                <c:ptCount val="4"/>
                <c:pt idx="0" formatCode="0.000">
                  <c:v>49.375</c:v>
                </c:pt>
                <c:pt idx="1">
                  <c:v>157.75</c:v>
                </c:pt>
                <c:pt idx="2">
                  <c:v>42.5</c:v>
                </c:pt>
                <c:pt idx="3">
                  <c:v>88.5</c:v>
                </c:pt>
              </c:numCache>
            </c:numRef>
          </c:val>
          <c:extLst>
            <c:ext xmlns:c16="http://schemas.microsoft.com/office/drawing/2014/chart" uri="{C3380CC4-5D6E-409C-BE32-E72D297353CC}">
              <c16:uniqueId val="{00000001-9C86-41C1-A3F0-4EB2DBC1FE85}"/>
            </c:ext>
          </c:extLst>
        </c:ser>
        <c:ser>
          <c:idx val="2"/>
          <c:order val="2"/>
          <c:spPr>
            <a:solidFill>
              <a:schemeClr val="accent2">
                <a:lumMod val="40000"/>
                <a:lumOff val="60000"/>
              </a:schemeClr>
            </a:solidFill>
            <a:ln>
              <a:solidFill>
                <a:schemeClr val="accent2">
                  <a:lumMod val="75000"/>
                </a:schemeClr>
              </a:solidFill>
            </a:ln>
            <a:effectLst/>
          </c:spPr>
          <c:invertIfNegative val="0"/>
          <c:dPt>
            <c:idx val="0"/>
            <c:invertIfNegative val="0"/>
            <c:bubble3D val="0"/>
            <c:spPr>
              <a:solidFill>
                <a:schemeClr val="accent1">
                  <a:lumMod val="20000"/>
                  <a:lumOff val="80000"/>
                </a:schemeClr>
              </a:solidFill>
              <a:ln>
                <a:solidFill>
                  <a:schemeClr val="accent1"/>
                </a:solidFill>
              </a:ln>
              <a:effectLst/>
            </c:spPr>
            <c:extLst>
              <c:ext xmlns:c16="http://schemas.microsoft.com/office/drawing/2014/chart" uri="{C3380CC4-5D6E-409C-BE32-E72D297353CC}">
                <c16:uniqueId val="{00000003-9C86-41C1-A3F0-4EB2DBC1FE85}"/>
              </c:ext>
            </c:extLst>
          </c:dPt>
          <c:dPt>
            <c:idx val="1"/>
            <c:invertIfNegative val="0"/>
            <c:bubble3D val="0"/>
            <c:spPr>
              <a:solidFill>
                <a:schemeClr val="accent1">
                  <a:lumMod val="20000"/>
                  <a:lumOff val="80000"/>
                </a:schemeClr>
              </a:solidFill>
              <a:ln>
                <a:solidFill>
                  <a:schemeClr val="accent1"/>
                </a:solidFill>
              </a:ln>
              <a:effectLst/>
            </c:spPr>
            <c:extLst>
              <c:ext xmlns:c16="http://schemas.microsoft.com/office/drawing/2014/chart" uri="{C3380CC4-5D6E-409C-BE32-E72D297353CC}">
                <c16:uniqueId val="{00000005-9C86-41C1-A3F0-4EB2DBC1FE85}"/>
              </c:ext>
            </c:extLst>
          </c:dPt>
          <c:cat>
            <c:strRef>
              <c:f>[cch.xlsx]boxp!$I$21:$L$21</c:f>
              <c:strCache>
                <c:ptCount val="4"/>
                <c:pt idx="0">
                  <c:v>Old RN</c:v>
                </c:pt>
                <c:pt idx="1">
                  <c:v>New RN</c:v>
                </c:pt>
                <c:pt idx="2">
                  <c:v>Old NA</c:v>
                </c:pt>
                <c:pt idx="3">
                  <c:v>New NA</c:v>
                </c:pt>
              </c:strCache>
            </c:strRef>
          </c:cat>
          <c:val>
            <c:numRef>
              <c:f>[cch.xlsx]boxp!$I$24:$L$24</c:f>
              <c:numCache>
                <c:formatCode>General</c:formatCode>
                <c:ptCount val="4"/>
                <c:pt idx="0" formatCode="0.000">
                  <c:v>41.875</c:v>
                </c:pt>
                <c:pt idx="1">
                  <c:v>46.75</c:v>
                </c:pt>
                <c:pt idx="2">
                  <c:v>30</c:v>
                </c:pt>
                <c:pt idx="3">
                  <c:v>58</c:v>
                </c:pt>
              </c:numCache>
            </c:numRef>
          </c:val>
          <c:extLst>
            <c:ext xmlns:c16="http://schemas.microsoft.com/office/drawing/2014/chart" uri="{C3380CC4-5D6E-409C-BE32-E72D297353CC}">
              <c16:uniqueId val="{00000006-9C86-41C1-A3F0-4EB2DBC1FE85}"/>
            </c:ext>
          </c:extLst>
        </c:ser>
        <c:ser>
          <c:idx val="3"/>
          <c:order val="3"/>
          <c:spPr>
            <a:solidFill>
              <a:schemeClr val="accent2">
                <a:lumMod val="40000"/>
                <a:lumOff val="60000"/>
              </a:schemeClr>
            </a:solidFill>
            <a:ln>
              <a:solidFill>
                <a:schemeClr val="accent2">
                  <a:lumMod val="75000"/>
                </a:schemeClr>
              </a:solidFill>
            </a:ln>
            <a:effectLst/>
          </c:spPr>
          <c:invertIfNegative val="0"/>
          <c:dPt>
            <c:idx val="0"/>
            <c:invertIfNegative val="0"/>
            <c:bubble3D val="0"/>
            <c:spPr>
              <a:solidFill>
                <a:schemeClr val="accent1">
                  <a:lumMod val="20000"/>
                  <a:lumOff val="80000"/>
                </a:schemeClr>
              </a:solidFill>
              <a:ln>
                <a:solidFill>
                  <a:schemeClr val="accent1"/>
                </a:solidFill>
              </a:ln>
              <a:effectLst/>
            </c:spPr>
            <c:extLst>
              <c:ext xmlns:c16="http://schemas.microsoft.com/office/drawing/2014/chart" uri="{C3380CC4-5D6E-409C-BE32-E72D297353CC}">
                <c16:uniqueId val="{00000008-9C86-41C1-A3F0-4EB2DBC1FE85}"/>
              </c:ext>
            </c:extLst>
          </c:dPt>
          <c:dPt>
            <c:idx val="1"/>
            <c:invertIfNegative val="0"/>
            <c:bubble3D val="0"/>
            <c:spPr>
              <a:solidFill>
                <a:schemeClr val="accent1">
                  <a:lumMod val="20000"/>
                  <a:lumOff val="80000"/>
                </a:schemeClr>
              </a:solidFill>
              <a:ln>
                <a:solidFill>
                  <a:schemeClr val="accent1"/>
                </a:solidFill>
              </a:ln>
              <a:effectLst/>
            </c:spPr>
            <c:extLst>
              <c:ext xmlns:c16="http://schemas.microsoft.com/office/drawing/2014/chart" uri="{C3380CC4-5D6E-409C-BE32-E72D297353CC}">
                <c16:uniqueId val="{0000000A-9C86-41C1-A3F0-4EB2DBC1FE85}"/>
              </c:ext>
            </c:extLst>
          </c:dPt>
          <c:cat>
            <c:strRef>
              <c:f>[cch.xlsx]boxp!$I$21:$L$21</c:f>
              <c:strCache>
                <c:ptCount val="4"/>
                <c:pt idx="0">
                  <c:v>Old RN</c:v>
                </c:pt>
                <c:pt idx="1">
                  <c:v>New RN</c:v>
                </c:pt>
                <c:pt idx="2">
                  <c:v>Old NA</c:v>
                </c:pt>
                <c:pt idx="3">
                  <c:v>New NA</c:v>
                </c:pt>
              </c:strCache>
            </c:strRef>
          </c:cat>
          <c:val>
            <c:numRef>
              <c:f>[cch.xlsx]boxp!$I$25:$L$25</c:f>
              <c:numCache>
                <c:formatCode>General</c:formatCode>
                <c:ptCount val="4"/>
                <c:pt idx="0" formatCode="0.000">
                  <c:v>54.75</c:v>
                </c:pt>
                <c:pt idx="1">
                  <c:v>43.125</c:v>
                </c:pt>
                <c:pt idx="2">
                  <c:v>36.5</c:v>
                </c:pt>
                <c:pt idx="3">
                  <c:v>26.25</c:v>
                </c:pt>
              </c:numCache>
            </c:numRef>
          </c:val>
          <c:extLst>
            <c:ext xmlns:c16="http://schemas.microsoft.com/office/drawing/2014/chart" uri="{C3380CC4-5D6E-409C-BE32-E72D297353CC}">
              <c16:uniqueId val="{0000000B-9C86-41C1-A3F0-4EB2DBC1FE85}"/>
            </c:ext>
          </c:extLst>
        </c:ser>
        <c:ser>
          <c:idx val="4"/>
          <c:order val="4"/>
          <c:spPr>
            <a:noFill/>
            <a:ln>
              <a:noFill/>
            </a:ln>
            <a:effectLst/>
          </c:spPr>
          <c:invertIfNegative val="0"/>
          <c:errBars>
            <c:errBarType val="minus"/>
            <c:errValType val="percentage"/>
            <c:noEndCap val="1"/>
            <c:val val="100"/>
            <c:spPr>
              <a:noFill/>
              <a:ln w="9525" cap="flat" cmpd="sng" algn="ctr">
                <a:solidFill>
                  <a:schemeClr val="tx1">
                    <a:lumMod val="65000"/>
                    <a:lumOff val="35000"/>
                  </a:schemeClr>
                </a:solidFill>
                <a:round/>
              </a:ln>
              <a:effectLst/>
            </c:spPr>
          </c:errBars>
          <c:cat>
            <c:strRef>
              <c:f>[cch.xlsx]boxp!$I$21:$L$21</c:f>
              <c:strCache>
                <c:ptCount val="4"/>
                <c:pt idx="0">
                  <c:v>Old RN</c:v>
                </c:pt>
                <c:pt idx="1">
                  <c:v>New RN</c:v>
                </c:pt>
                <c:pt idx="2">
                  <c:v>Old NA</c:v>
                </c:pt>
                <c:pt idx="3">
                  <c:v>New NA</c:v>
                </c:pt>
              </c:strCache>
            </c:strRef>
          </c:cat>
          <c:val>
            <c:numRef>
              <c:f>[cch.xlsx]boxp!$I$26:$L$26</c:f>
              <c:numCache>
                <c:formatCode>General</c:formatCode>
                <c:ptCount val="4"/>
                <c:pt idx="0" formatCode="0.000">
                  <c:v>193</c:v>
                </c:pt>
                <c:pt idx="1">
                  <c:v>79.375</c:v>
                </c:pt>
                <c:pt idx="2">
                  <c:v>127.80000000000001</c:v>
                </c:pt>
                <c:pt idx="3">
                  <c:v>102.25</c:v>
                </c:pt>
              </c:numCache>
            </c:numRef>
          </c:val>
          <c:extLst>
            <c:ext xmlns:c16="http://schemas.microsoft.com/office/drawing/2014/chart" uri="{C3380CC4-5D6E-409C-BE32-E72D297353CC}">
              <c16:uniqueId val="{0000000C-9C86-41C1-A3F0-4EB2DBC1FE85}"/>
            </c:ext>
          </c:extLst>
        </c:ser>
        <c:dLbls>
          <c:showLegendKey val="0"/>
          <c:showVal val="0"/>
          <c:showCatName val="0"/>
          <c:showSerName val="0"/>
          <c:showPercent val="0"/>
          <c:showBubbleSize val="0"/>
        </c:dLbls>
        <c:gapWidth val="100"/>
        <c:overlap val="100"/>
        <c:axId val="749717248"/>
        <c:axId val="749712656"/>
      </c:barChart>
      <c:catAx>
        <c:axId val="74971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749712656"/>
        <c:crosses val="autoZero"/>
        <c:auto val="1"/>
        <c:lblAlgn val="ctr"/>
        <c:lblOffset val="100"/>
        <c:noMultiLvlLbl val="0"/>
      </c:catAx>
      <c:valAx>
        <c:axId val="7497126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749717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MY" sz="1800" b="1">
                <a:solidFill>
                  <a:schemeClr val="tx1"/>
                </a:solidFill>
              </a:rPr>
              <a:t>Nurse</a:t>
            </a:r>
            <a:r>
              <a:rPr lang="en-MY" sz="1800" b="1" baseline="0">
                <a:solidFill>
                  <a:schemeClr val="tx1"/>
                </a:solidFill>
              </a:rPr>
              <a:t> Administration</a:t>
            </a:r>
            <a:endParaRPr lang="en-MY" sz="1800"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889807524059494"/>
          <c:y val="0.19159740449110527"/>
          <c:w val="0.86089980188976878"/>
          <c:h val="0.66837094486698123"/>
        </c:manualLayout>
      </c:layout>
      <c:barChart>
        <c:barDir val="col"/>
        <c:grouping val="stacked"/>
        <c:varyColors val="0"/>
        <c:ser>
          <c:idx val="0"/>
          <c:order val="0"/>
          <c:spPr>
            <a:noFill/>
            <a:ln>
              <a:noFill/>
            </a:ln>
            <a:effectLst/>
          </c:spPr>
          <c:invertIfNegative val="0"/>
          <c:cat>
            <c:strRef>
              <c:f>[cch.xlsx]boxp!$I$32:$L$32</c:f>
              <c:strCache>
                <c:ptCount val="4"/>
                <c:pt idx="0">
                  <c:v>Old RN</c:v>
                </c:pt>
                <c:pt idx="1">
                  <c:v>New RN</c:v>
                </c:pt>
                <c:pt idx="2">
                  <c:v>Old NA</c:v>
                </c:pt>
                <c:pt idx="3">
                  <c:v>New NA</c:v>
                </c:pt>
              </c:strCache>
            </c:strRef>
          </c:cat>
          <c:val>
            <c:numRef>
              <c:f>[cch.xlsx]boxp!$I$33:$L$33</c:f>
              <c:numCache>
                <c:formatCode>General</c:formatCode>
                <c:ptCount val="4"/>
                <c:pt idx="0" formatCode="0.000">
                  <c:v>5</c:v>
                </c:pt>
                <c:pt idx="1">
                  <c:v>7.5</c:v>
                </c:pt>
                <c:pt idx="2">
                  <c:v>15.4</c:v>
                </c:pt>
                <c:pt idx="3">
                  <c:v>4.0999999999999996</c:v>
                </c:pt>
              </c:numCache>
            </c:numRef>
          </c:val>
          <c:extLst>
            <c:ext xmlns:c16="http://schemas.microsoft.com/office/drawing/2014/chart" uri="{C3380CC4-5D6E-409C-BE32-E72D297353CC}">
              <c16:uniqueId val="{00000000-903A-430C-A025-E5209D79DDD6}"/>
            </c:ext>
          </c:extLst>
        </c:ser>
        <c:ser>
          <c:idx val="1"/>
          <c:order val="1"/>
          <c:spPr>
            <a:noFill/>
            <a:ln>
              <a:noFill/>
            </a:ln>
            <a:effectLst/>
          </c:spPr>
          <c:invertIfNegative val="0"/>
          <c:errBars>
            <c:errBarType val="minus"/>
            <c:errValType val="percentage"/>
            <c:noEndCap val="1"/>
            <c:val val="100"/>
            <c:spPr>
              <a:noFill/>
              <a:ln w="9525" cap="flat" cmpd="sng" algn="ctr">
                <a:solidFill>
                  <a:schemeClr val="tx1">
                    <a:lumMod val="65000"/>
                    <a:lumOff val="35000"/>
                  </a:schemeClr>
                </a:solidFill>
                <a:round/>
              </a:ln>
              <a:effectLst/>
            </c:spPr>
          </c:errBars>
          <c:cat>
            <c:strRef>
              <c:f>[cch.xlsx]boxp!$I$32:$L$32</c:f>
              <c:strCache>
                <c:ptCount val="4"/>
                <c:pt idx="0">
                  <c:v>Old RN</c:v>
                </c:pt>
                <c:pt idx="1">
                  <c:v>New RN</c:v>
                </c:pt>
                <c:pt idx="2">
                  <c:v>Old NA</c:v>
                </c:pt>
                <c:pt idx="3">
                  <c:v>New NA</c:v>
                </c:pt>
              </c:strCache>
            </c:strRef>
          </c:cat>
          <c:val>
            <c:numRef>
              <c:f>[cch.xlsx]boxp!$I$34:$L$34</c:f>
              <c:numCache>
                <c:formatCode>General</c:formatCode>
                <c:ptCount val="4"/>
                <c:pt idx="0" formatCode="0.000">
                  <c:v>25</c:v>
                </c:pt>
                <c:pt idx="1">
                  <c:v>18.125</c:v>
                </c:pt>
                <c:pt idx="2">
                  <c:v>4.5999999999999996</c:v>
                </c:pt>
                <c:pt idx="3">
                  <c:v>4.6750000000000007</c:v>
                </c:pt>
              </c:numCache>
            </c:numRef>
          </c:val>
          <c:extLst>
            <c:ext xmlns:c16="http://schemas.microsoft.com/office/drawing/2014/chart" uri="{C3380CC4-5D6E-409C-BE32-E72D297353CC}">
              <c16:uniqueId val="{00000001-903A-430C-A025-E5209D79DDD6}"/>
            </c:ext>
          </c:extLst>
        </c:ser>
        <c:ser>
          <c:idx val="2"/>
          <c:order val="2"/>
          <c:spPr>
            <a:solidFill>
              <a:schemeClr val="accent1">
                <a:lumMod val="20000"/>
                <a:lumOff val="80000"/>
              </a:schemeClr>
            </a:solidFill>
            <a:ln>
              <a:solidFill>
                <a:schemeClr val="accent1"/>
              </a:solidFill>
            </a:ln>
            <a:effectLst/>
          </c:spPr>
          <c:invertIfNegative val="0"/>
          <c:dPt>
            <c:idx val="2"/>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03-903A-430C-A025-E5209D79DDD6}"/>
              </c:ext>
            </c:extLst>
          </c:dPt>
          <c:dPt>
            <c:idx val="3"/>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05-903A-430C-A025-E5209D79DDD6}"/>
              </c:ext>
            </c:extLst>
          </c:dPt>
          <c:cat>
            <c:strRef>
              <c:f>[cch.xlsx]boxp!$I$32:$L$32</c:f>
              <c:strCache>
                <c:ptCount val="4"/>
                <c:pt idx="0">
                  <c:v>Old RN</c:v>
                </c:pt>
                <c:pt idx="1">
                  <c:v>New RN</c:v>
                </c:pt>
                <c:pt idx="2">
                  <c:v>Old NA</c:v>
                </c:pt>
                <c:pt idx="3">
                  <c:v>New NA</c:v>
                </c:pt>
              </c:strCache>
            </c:strRef>
          </c:cat>
          <c:val>
            <c:numRef>
              <c:f>[cch.xlsx]boxp!$I$35:$L$35</c:f>
              <c:numCache>
                <c:formatCode>General</c:formatCode>
                <c:ptCount val="4"/>
                <c:pt idx="0" formatCode="0.000">
                  <c:v>15.549999999999997</c:v>
                </c:pt>
                <c:pt idx="1">
                  <c:v>16.375</c:v>
                </c:pt>
                <c:pt idx="2">
                  <c:v>26.6</c:v>
                </c:pt>
                <c:pt idx="3">
                  <c:v>7.6249999999999982</c:v>
                </c:pt>
              </c:numCache>
            </c:numRef>
          </c:val>
          <c:extLst>
            <c:ext xmlns:c16="http://schemas.microsoft.com/office/drawing/2014/chart" uri="{C3380CC4-5D6E-409C-BE32-E72D297353CC}">
              <c16:uniqueId val="{00000006-903A-430C-A025-E5209D79DDD6}"/>
            </c:ext>
          </c:extLst>
        </c:ser>
        <c:ser>
          <c:idx val="3"/>
          <c:order val="3"/>
          <c:spPr>
            <a:solidFill>
              <a:schemeClr val="accent1">
                <a:lumMod val="20000"/>
                <a:lumOff val="80000"/>
              </a:schemeClr>
            </a:solidFill>
            <a:ln>
              <a:solidFill>
                <a:schemeClr val="accent1"/>
              </a:solidFill>
            </a:ln>
            <a:effectLst/>
          </c:spPr>
          <c:invertIfNegative val="0"/>
          <c:dPt>
            <c:idx val="2"/>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08-903A-430C-A025-E5209D79DDD6}"/>
              </c:ext>
            </c:extLst>
          </c:dPt>
          <c:dPt>
            <c:idx val="3"/>
            <c:invertIfNegative val="0"/>
            <c:bubble3D val="0"/>
            <c:spPr>
              <a:solidFill>
                <a:schemeClr val="accent2">
                  <a:lumMod val="40000"/>
                  <a:lumOff val="60000"/>
                </a:schemeClr>
              </a:solidFill>
              <a:ln>
                <a:solidFill>
                  <a:schemeClr val="accent2">
                    <a:lumMod val="75000"/>
                  </a:schemeClr>
                </a:solidFill>
              </a:ln>
              <a:effectLst/>
            </c:spPr>
            <c:extLst>
              <c:ext xmlns:c16="http://schemas.microsoft.com/office/drawing/2014/chart" uri="{C3380CC4-5D6E-409C-BE32-E72D297353CC}">
                <c16:uniqueId val="{0000000A-903A-430C-A025-E5209D79DDD6}"/>
              </c:ext>
            </c:extLst>
          </c:dPt>
          <c:cat>
            <c:strRef>
              <c:f>[cch.xlsx]boxp!$I$32:$L$32</c:f>
              <c:strCache>
                <c:ptCount val="4"/>
                <c:pt idx="0">
                  <c:v>Old RN</c:v>
                </c:pt>
                <c:pt idx="1">
                  <c:v>New RN</c:v>
                </c:pt>
                <c:pt idx="2">
                  <c:v>Old NA</c:v>
                </c:pt>
                <c:pt idx="3">
                  <c:v>New NA</c:v>
                </c:pt>
              </c:strCache>
            </c:strRef>
          </c:cat>
          <c:val>
            <c:numRef>
              <c:f>[cch.xlsx]boxp!$I$36:$L$36</c:f>
              <c:numCache>
                <c:formatCode>General</c:formatCode>
                <c:ptCount val="4"/>
                <c:pt idx="0" formatCode="0.000">
                  <c:v>30.674999999999997</c:v>
                </c:pt>
                <c:pt idx="1">
                  <c:v>15.799999999999997</c:v>
                </c:pt>
                <c:pt idx="2">
                  <c:v>8.3999999999999986</c:v>
                </c:pt>
                <c:pt idx="3">
                  <c:v>4.2250000000000014</c:v>
                </c:pt>
              </c:numCache>
            </c:numRef>
          </c:val>
          <c:extLst>
            <c:ext xmlns:c16="http://schemas.microsoft.com/office/drawing/2014/chart" uri="{C3380CC4-5D6E-409C-BE32-E72D297353CC}">
              <c16:uniqueId val="{0000000B-903A-430C-A025-E5209D79DDD6}"/>
            </c:ext>
          </c:extLst>
        </c:ser>
        <c:ser>
          <c:idx val="4"/>
          <c:order val="4"/>
          <c:spPr>
            <a:noFill/>
            <a:ln>
              <a:noFill/>
            </a:ln>
            <a:effectLst/>
          </c:spPr>
          <c:invertIfNegative val="0"/>
          <c:errBars>
            <c:errBarType val="minus"/>
            <c:errValType val="percentage"/>
            <c:noEndCap val="1"/>
            <c:val val="100"/>
            <c:spPr>
              <a:noFill/>
              <a:ln w="9525" cap="flat" cmpd="sng" algn="ctr">
                <a:solidFill>
                  <a:schemeClr val="tx1">
                    <a:lumMod val="65000"/>
                    <a:lumOff val="35000"/>
                  </a:schemeClr>
                </a:solidFill>
                <a:round/>
              </a:ln>
              <a:effectLst/>
            </c:spPr>
          </c:errBars>
          <c:cat>
            <c:strRef>
              <c:f>[cch.xlsx]boxp!$I$32:$L$32</c:f>
              <c:strCache>
                <c:ptCount val="4"/>
                <c:pt idx="0">
                  <c:v>Old RN</c:v>
                </c:pt>
                <c:pt idx="1">
                  <c:v>New RN</c:v>
                </c:pt>
                <c:pt idx="2">
                  <c:v>Old NA</c:v>
                </c:pt>
                <c:pt idx="3">
                  <c:v>New NA</c:v>
                </c:pt>
              </c:strCache>
            </c:strRef>
          </c:cat>
          <c:val>
            <c:numRef>
              <c:f>[cch.xlsx]boxp!$I$37:$L$37</c:f>
              <c:numCache>
                <c:formatCode>General</c:formatCode>
                <c:ptCount val="4"/>
                <c:pt idx="0" formatCode="0.000">
                  <c:v>39.775000000000006</c:v>
                </c:pt>
                <c:pt idx="1">
                  <c:v>57.2</c:v>
                </c:pt>
                <c:pt idx="2">
                  <c:v>45</c:v>
                </c:pt>
                <c:pt idx="3">
                  <c:v>41.875</c:v>
                </c:pt>
              </c:numCache>
            </c:numRef>
          </c:val>
          <c:extLst>
            <c:ext xmlns:c16="http://schemas.microsoft.com/office/drawing/2014/chart" uri="{C3380CC4-5D6E-409C-BE32-E72D297353CC}">
              <c16:uniqueId val="{0000000C-903A-430C-A025-E5209D79DDD6}"/>
            </c:ext>
          </c:extLst>
        </c:ser>
        <c:dLbls>
          <c:showLegendKey val="0"/>
          <c:showVal val="0"/>
          <c:showCatName val="0"/>
          <c:showSerName val="0"/>
          <c:showPercent val="0"/>
          <c:showBubbleSize val="0"/>
        </c:dLbls>
        <c:gapWidth val="100"/>
        <c:overlap val="100"/>
        <c:axId val="694776376"/>
        <c:axId val="694773096"/>
      </c:barChart>
      <c:catAx>
        <c:axId val="694776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694773096"/>
        <c:crosses val="autoZero"/>
        <c:auto val="1"/>
        <c:lblAlgn val="ctr"/>
        <c:lblOffset val="100"/>
        <c:noMultiLvlLbl val="0"/>
      </c:catAx>
      <c:valAx>
        <c:axId val="694773096"/>
        <c:scaling>
          <c:orientation val="minMax"/>
          <c:max val="12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694776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C857-6205-49B0-85E6-6DB996FB68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8EB24C-8129-455E-B6F7-F75A016F0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EC0935-D611-44C7-8DDE-1DDB1FFAB214}"/>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5" name="Footer Placeholder 4">
            <a:extLst>
              <a:ext uri="{FF2B5EF4-FFF2-40B4-BE49-F238E27FC236}">
                <a16:creationId xmlns:a16="http://schemas.microsoft.com/office/drawing/2014/main" id="{06EB6690-6049-4268-87A7-7B3E138B1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66B2E-6596-4BA1-AE2D-DDAE55529232}"/>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1852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F9B6-6DAF-4F4D-ADD2-D3BD833D1F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34F4FD-C988-4130-857A-489F2E936D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8E06A1-07B6-4E78-8599-4A4AF6A9F457}"/>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5" name="Footer Placeholder 4">
            <a:extLst>
              <a:ext uri="{FF2B5EF4-FFF2-40B4-BE49-F238E27FC236}">
                <a16:creationId xmlns:a16="http://schemas.microsoft.com/office/drawing/2014/main" id="{2B29702A-5F9B-426B-B50E-B9599D5EAF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59416-4E3B-442E-8762-553D6FBC9729}"/>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139389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8694C5-5833-4571-8CC7-B71B279E85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F76AF8-9398-4C88-A67B-A74CE9EAD3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B55EB6-9FA1-49E0-BC08-0A513DC2A269}"/>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5" name="Footer Placeholder 4">
            <a:extLst>
              <a:ext uri="{FF2B5EF4-FFF2-40B4-BE49-F238E27FC236}">
                <a16:creationId xmlns:a16="http://schemas.microsoft.com/office/drawing/2014/main" id="{F8D03B27-ACD9-4F54-A39D-FC46BD97A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F2825-8A20-48BE-A44A-FED2EB500456}"/>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45603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AABC2-3DCE-498F-9DB8-8A424E40B1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4B65F-EB7C-4949-AEF4-243B3BE4BE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2CE89-2E68-41F9-BEEC-3AED6E9AE923}"/>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5" name="Footer Placeholder 4">
            <a:extLst>
              <a:ext uri="{FF2B5EF4-FFF2-40B4-BE49-F238E27FC236}">
                <a16:creationId xmlns:a16="http://schemas.microsoft.com/office/drawing/2014/main" id="{4B6A8890-97A0-4924-9F0B-0FC5991F2C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51EE2-2ABA-4ACF-99D5-86C50F082D8B}"/>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346102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C83F-FAC8-4D4F-B7EC-AA089D28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3A9C22-D763-40AD-9991-BD07051AF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B64372-7EF4-4D59-A3DD-52EA793A8531}"/>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5" name="Footer Placeholder 4">
            <a:extLst>
              <a:ext uri="{FF2B5EF4-FFF2-40B4-BE49-F238E27FC236}">
                <a16:creationId xmlns:a16="http://schemas.microsoft.com/office/drawing/2014/main" id="{8501F77C-C61C-479F-BE2E-E9B897A4E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6B7827-0E58-4652-9ED9-15B2A90FCD7C}"/>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44809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3452-551A-406D-8F60-7E1249D97B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A62766-D1EF-4CD4-9B52-4F2A0CDDAC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D3EBBF-AE33-49D2-B905-349D4877F4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DBF880-06C4-4B5D-8260-4A43C5D020AA}"/>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6" name="Footer Placeholder 5">
            <a:extLst>
              <a:ext uri="{FF2B5EF4-FFF2-40B4-BE49-F238E27FC236}">
                <a16:creationId xmlns:a16="http://schemas.microsoft.com/office/drawing/2014/main" id="{1F4FB567-7BA1-49AE-9100-34293E736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955FC9-BEC2-46AA-ADC1-0E085C7B70A3}"/>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409827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D0AD-C5D9-4376-90DF-4D73E7412E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FD303-0203-448E-B361-EF74CC118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A54E29-A767-4A88-80B9-65BA38F48B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2192AA-B754-4A70-B217-46B772CD5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C43423-70F6-4ED0-BBC1-462D332E05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D23F8C-B063-495C-AF56-237F30051BC7}"/>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8" name="Footer Placeholder 7">
            <a:extLst>
              <a:ext uri="{FF2B5EF4-FFF2-40B4-BE49-F238E27FC236}">
                <a16:creationId xmlns:a16="http://schemas.microsoft.com/office/drawing/2014/main" id="{012C3D54-C007-40E9-9E0F-0FD481C3D6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2D901A-FCDA-4068-976A-B1CBF7795046}"/>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286431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5F77-BFD1-4907-8B0E-0B70448AE6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4CD85E-D4EF-4C3A-9CD4-1D303A619625}"/>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4" name="Footer Placeholder 3">
            <a:extLst>
              <a:ext uri="{FF2B5EF4-FFF2-40B4-BE49-F238E27FC236}">
                <a16:creationId xmlns:a16="http://schemas.microsoft.com/office/drawing/2014/main" id="{CC4CA954-DB97-4964-AB34-0EA0A11FFD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E6934F-7ED8-4959-940F-79BD1C4EF393}"/>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119970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07934-491F-4CFC-9548-4BC7FB4D16A0}"/>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3" name="Footer Placeholder 2">
            <a:extLst>
              <a:ext uri="{FF2B5EF4-FFF2-40B4-BE49-F238E27FC236}">
                <a16:creationId xmlns:a16="http://schemas.microsoft.com/office/drawing/2014/main" id="{83C571E2-80EE-48C5-91A8-7EC00B49F7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2747EA-6FF7-4FFE-B0E3-4F397B711616}"/>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62338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11F5-0C55-4886-9C71-5BE801C5E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D83F31-EB27-44AF-9AC5-31B661D572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EAB4DC-2592-49D3-AAD8-75AA6A42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1B73E6-0EEE-4E48-8487-8E215A5C4320}"/>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6" name="Footer Placeholder 5">
            <a:extLst>
              <a:ext uri="{FF2B5EF4-FFF2-40B4-BE49-F238E27FC236}">
                <a16:creationId xmlns:a16="http://schemas.microsoft.com/office/drawing/2014/main" id="{835C8501-EC58-4DFB-99F8-35E48DE122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BC3B9A-5FFE-46A3-B98C-5E1BE506DB6B}"/>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854991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7051-C0E3-47AA-8EDB-089E20353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46CC4B-8966-4979-BF92-3CC199538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B73443-4DB2-49F7-818D-26FCDBC70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356A2-3215-438B-BCBF-938F19D4F241}"/>
              </a:ext>
            </a:extLst>
          </p:cNvPr>
          <p:cNvSpPr>
            <a:spLocks noGrp="1"/>
          </p:cNvSpPr>
          <p:nvPr>
            <p:ph type="dt" sz="half" idx="10"/>
          </p:nvPr>
        </p:nvSpPr>
        <p:spPr/>
        <p:txBody>
          <a:bodyPr/>
          <a:lstStyle/>
          <a:p>
            <a:fld id="{2AEB1ABF-8561-47C3-8587-89879C6F92DA}" type="datetimeFigureOut">
              <a:rPr lang="en-IN" smtClean="0"/>
              <a:t>08-10-2018</a:t>
            </a:fld>
            <a:endParaRPr lang="en-IN"/>
          </a:p>
        </p:txBody>
      </p:sp>
      <p:sp>
        <p:nvSpPr>
          <p:cNvPr id="6" name="Footer Placeholder 5">
            <a:extLst>
              <a:ext uri="{FF2B5EF4-FFF2-40B4-BE49-F238E27FC236}">
                <a16:creationId xmlns:a16="http://schemas.microsoft.com/office/drawing/2014/main" id="{0826419D-D36A-4A28-93AF-69FD3919C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49722D-FA7A-4F14-8A0A-E9187F3F32E2}"/>
              </a:ext>
            </a:extLst>
          </p:cNvPr>
          <p:cNvSpPr>
            <a:spLocks noGrp="1"/>
          </p:cNvSpPr>
          <p:nvPr>
            <p:ph type="sldNum" sz="quarter" idx="12"/>
          </p:nvPr>
        </p:nvSpPr>
        <p:spPr/>
        <p:txBody>
          <a:bodyPr/>
          <a:lstStyle/>
          <a:p>
            <a:fld id="{F19F19E2-001E-47B3-BE81-4B9C56B09E6B}" type="slidenum">
              <a:rPr lang="en-IN" smtClean="0"/>
              <a:t>‹#›</a:t>
            </a:fld>
            <a:endParaRPr lang="en-IN"/>
          </a:p>
        </p:txBody>
      </p:sp>
    </p:spTree>
    <p:extLst>
      <p:ext uri="{BB962C8B-B14F-4D97-AF65-F5344CB8AC3E}">
        <p14:creationId xmlns:p14="http://schemas.microsoft.com/office/powerpoint/2010/main" val="405324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FF34E-71DF-4373-BD10-ACFC5708AB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409574-1898-4C89-8CAB-5EE1599712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635001-4DC3-4BE9-8641-5267EDCB9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B1ABF-8561-47C3-8587-89879C6F92DA}" type="datetimeFigureOut">
              <a:rPr lang="en-IN" smtClean="0"/>
              <a:t>08-10-2018</a:t>
            </a:fld>
            <a:endParaRPr lang="en-IN"/>
          </a:p>
        </p:txBody>
      </p:sp>
      <p:sp>
        <p:nvSpPr>
          <p:cNvPr id="5" name="Footer Placeholder 4">
            <a:extLst>
              <a:ext uri="{FF2B5EF4-FFF2-40B4-BE49-F238E27FC236}">
                <a16:creationId xmlns:a16="http://schemas.microsoft.com/office/drawing/2014/main" id="{0362A082-E514-4CA6-AD87-5708E3E29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6113E9-BB7A-41BF-8538-FF0DDEB41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F19E2-001E-47B3-BE81-4B9C56B09E6B}" type="slidenum">
              <a:rPr lang="en-IN" smtClean="0"/>
              <a:t>‹#›</a:t>
            </a:fld>
            <a:endParaRPr lang="en-IN"/>
          </a:p>
        </p:txBody>
      </p:sp>
    </p:spTree>
    <p:extLst>
      <p:ext uri="{BB962C8B-B14F-4D97-AF65-F5344CB8AC3E}">
        <p14:creationId xmlns:p14="http://schemas.microsoft.com/office/powerpoint/2010/main" val="1826072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602F-2937-4F60-A5D2-C976F7D9818E}"/>
              </a:ext>
            </a:extLst>
          </p:cNvPr>
          <p:cNvSpPr>
            <a:spLocks noGrp="1"/>
          </p:cNvSpPr>
          <p:nvPr>
            <p:ph type="ctrTitle"/>
          </p:nvPr>
        </p:nvSpPr>
        <p:spPr>
          <a:xfrm>
            <a:off x="1325217" y="393493"/>
            <a:ext cx="10866782" cy="477838"/>
          </a:xfrm>
        </p:spPr>
        <p:txBody>
          <a:bodyPr>
            <a:noAutofit/>
          </a:bodyPr>
          <a:lstStyle/>
          <a:p>
            <a:pPr algn="l"/>
            <a:r>
              <a:rPr lang="en-IN" sz="3200" b="1" u="sng" dirty="0">
                <a:latin typeface="Arial Rounded MT Bold" panose="020F0704030504030204" pitchFamily="34" charset="0"/>
              </a:rPr>
              <a:t>Design and purpose of the experiment</a:t>
            </a:r>
          </a:p>
        </p:txBody>
      </p:sp>
      <p:sp>
        <p:nvSpPr>
          <p:cNvPr id="4" name="TextBox 3">
            <a:extLst>
              <a:ext uri="{FF2B5EF4-FFF2-40B4-BE49-F238E27FC236}">
                <a16:creationId xmlns:a16="http://schemas.microsoft.com/office/drawing/2014/main" id="{9D11AE9B-A661-429E-9F8C-04CBE95B7D3D}"/>
              </a:ext>
            </a:extLst>
          </p:cNvPr>
          <p:cNvSpPr txBox="1"/>
          <p:nvPr/>
        </p:nvSpPr>
        <p:spPr>
          <a:xfrm>
            <a:off x="1325217" y="1272209"/>
            <a:ext cx="9369287" cy="501675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Arial Rounded MT Bold" panose="020F0704030504030204" pitchFamily="34" charset="0"/>
              </a:rPr>
              <a:t>City Centre Hospital (CCH) Group has developed a new computer system to assist nurses who were staffing inpatient care areas.</a:t>
            </a:r>
          </a:p>
          <a:p>
            <a:pPr marL="285750" indent="-285750">
              <a:buFont typeface="Arial" panose="020B0604020202020204" pitchFamily="34" charset="0"/>
              <a:buChar char="•"/>
            </a:pPr>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 Inpatient Care at CCH consists of 7 floor with 4 wings at each floor.</a:t>
            </a:r>
          </a:p>
          <a:p>
            <a:pPr marL="285750" indent="-285750">
              <a:buFont typeface="Arial" panose="020B0604020202020204" pitchFamily="34" charset="0"/>
              <a:buChar char="•"/>
            </a:pPr>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CCH nursing staff includes Registered Nurses (RN) and Nursing Assistants (NA).</a:t>
            </a:r>
          </a:p>
          <a:p>
            <a:pPr marL="285750" indent="-285750">
              <a:buFont typeface="Arial" panose="020B0604020202020204" pitchFamily="34" charset="0"/>
              <a:buChar char="•"/>
            </a:pPr>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The new system Computerizes the patient records</a:t>
            </a:r>
          </a:p>
          <a:p>
            <a:pPr marL="285750" indent="-285750">
              <a:buFont typeface="Arial" panose="020B0604020202020204" pitchFamily="34" charset="0"/>
              <a:buChar char="•"/>
            </a:pPr>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Belief: The new System reduces the nurses’ time spend on administration work.</a:t>
            </a:r>
          </a:p>
          <a:p>
            <a:pPr marL="285750" indent="-285750">
              <a:buFont typeface="Arial" panose="020B0604020202020204" pitchFamily="34" charset="0"/>
              <a:buChar char="•"/>
            </a:pPr>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For Evaluation 2 surgical wings were selected.</a:t>
            </a:r>
          </a:p>
          <a:p>
            <a:pPr marL="285750" indent="-285750">
              <a:buFont typeface="Arial" panose="020B0604020202020204" pitchFamily="34" charset="0"/>
              <a:buChar char="•"/>
            </a:pPr>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Purpose: To Objectively prove their belief.</a:t>
            </a:r>
          </a:p>
        </p:txBody>
      </p:sp>
    </p:spTree>
    <p:extLst>
      <p:ext uri="{BB962C8B-B14F-4D97-AF65-F5344CB8AC3E}">
        <p14:creationId xmlns:p14="http://schemas.microsoft.com/office/powerpoint/2010/main" val="243997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5B17A7-F267-41F8-AB44-8797BF9111FF}"/>
              </a:ext>
            </a:extLst>
          </p:cNvPr>
          <p:cNvSpPr/>
          <p:nvPr/>
        </p:nvSpPr>
        <p:spPr>
          <a:xfrm>
            <a:off x="583095" y="298172"/>
            <a:ext cx="10058399" cy="3877985"/>
          </a:xfrm>
          <a:prstGeom prst="rect">
            <a:avLst/>
          </a:prstGeom>
        </p:spPr>
        <p:txBody>
          <a:bodyPr wrap="square">
            <a:spAutoFit/>
          </a:bodyPr>
          <a:lstStyle/>
          <a:p>
            <a:r>
              <a:rPr lang="en-IN" sz="2800" b="1" dirty="0">
                <a:latin typeface="Arial Rounded MT Bold" panose="020F0704030504030204" pitchFamily="34" charset="0"/>
              </a:rPr>
              <a:t>Evaluation</a:t>
            </a:r>
          </a:p>
          <a:p>
            <a:pPr marL="285750" indent="-285750">
              <a:buFont typeface="Arial" panose="020B0604020202020204" pitchFamily="34" charset="0"/>
              <a:buChar char="•"/>
            </a:pPr>
            <a:endParaRPr lang="en-IN"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New System was given to the “10 Gold” wing and the “8 Blue” wing still uses the Old System</a:t>
            </a:r>
          </a:p>
          <a:p>
            <a:pPr marL="285750" indent="-285750">
              <a:buFont typeface="Arial" panose="020B0604020202020204" pitchFamily="34" charset="0"/>
              <a:buChar char="•"/>
            </a:pPr>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Period: 12 hr Day shift tested for a week</a:t>
            </a:r>
          </a:p>
          <a:p>
            <a:pPr marL="285750" indent="-285750">
              <a:buFont typeface="Arial" panose="020B0604020202020204" pitchFamily="34" charset="0"/>
              <a:buChar char="•"/>
            </a:pPr>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“8 Blue” wing has 36 RNs and 13 NAs while “10 Gold” wing has 34 RNs and 12 NAs.</a:t>
            </a:r>
          </a:p>
          <a:p>
            <a:pPr marL="285750" indent="-285750">
              <a:buFont typeface="Arial" panose="020B0604020202020204" pitchFamily="34" charset="0"/>
              <a:buChar char="•"/>
            </a:pPr>
            <a:endParaRPr lang="en-IN" sz="2000" dirty="0">
              <a:latin typeface="Arial Rounded MT Bold" panose="020F0704030504030204" pitchFamily="34" charset="0"/>
            </a:endParaRPr>
          </a:p>
          <a:p>
            <a:pPr marL="285750" indent="-285750">
              <a:buFont typeface="Arial" panose="020B0604020202020204" pitchFamily="34" charset="0"/>
              <a:buChar char="•"/>
            </a:pPr>
            <a:r>
              <a:rPr lang="en-IN" sz="2000" dirty="0">
                <a:latin typeface="Arial Rounded MT Bold" panose="020F0704030504030204" pitchFamily="34" charset="0"/>
              </a:rPr>
              <a:t>They were asked to note down the Categories of activity in every 5 Minutes interval.</a:t>
            </a:r>
          </a:p>
        </p:txBody>
      </p:sp>
      <p:graphicFrame>
        <p:nvGraphicFramePr>
          <p:cNvPr id="6" name="Table 5">
            <a:extLst>
              <a:ext uri="{FF2B5EF4-FFF2-40B4-BE49-F238E27FC236}">
                <a16:creationId xmlns:a16="http://schemas.microsoft.com/office/drawing/2014/main" id="{4D00A9F9-05F9-4899-9D76-55F7D3EF264F}"/>
              </a:ext>
            </a:extLst>
          </p:cNvPr>
          <p:cNvGraphicFramePr>
            <a:graphicFrameLocks noGrp="1"/>
          </p:cNvGraphicFramePr>
          <p:nvPr>
            <p:extLst>
              <p:ext uri="{D42A27DB-BD31-4B8C-83A1-F6EECF244321}">
                <p14:modId xmlns:p14="http://schemas.microsoft.com/office/powerpoint/2010/main" val="2491013231"/>
              </p:ext>
            </p:extLst>
          </p:nvPr>
        </p:nvGraphicFramePr>
        <p:xfrm>
          <a:off x="980661" y="4346713"/>
          <a:ext cx="9753597" cy="2213115"/>
        </p:xfrm>
        <a:graphic>
          <a:graphicData uri="http://schemas.openxmlformats.org/drawingml/2006/table">
            <a:tbl>
              <a:tblPr firstRow="1" bandRow="1">
                <a:tableStyleId>{21E4AEA4-8DFA-4A89-87EB-49C32662AFE0}</a:tableStyleId>
              </a:tblPr>
              <a:tblGrid>
                <a:gridCol w="3306775">
                  <a:extLst>
                    <a:ext uri="{9D8B030D-6E8A-4147-A177-3AD203B41FA5}">
                      <a16:colId xmlns:a16="http://schemas.microsoft.com/office/drawing/2014/main" val="3638849117"/>
                    </a:ext>
                  </a:extLst>
                </a:gridCol>
                <a:gridCol w="3223411">
                  <a:extLst>
                    <a:ext uri="{9D8B030D-6E8A-4147-A177-3AD203B41FA5}">
                      <a16:colId xmlns:a16="http://schemas.microsoft.com/office/drawing/2014/main" val="2818167720"/>
                    </a:ext>
                  </a:extLst>
                </a:gridCol>
                <a:gridCol w="3223411">
                  <a:extLst>
                    <a:ext uri="{9D8B030D-6E8A-4147-A177-3AD203B41FA5}">
                      <a16:colId xmlns:a16="http://schemas.microsoft.com/office/drawing/2014/main" val="3124504666"/>
                    </a:ext>
                  </a:extLst>
                </a:gridCol>
              </a:tblGrid>
              <a:tr h="466863">
                <a:tc>
                  <a:txBody>
                    <a:bodyPr/>
                    <a:lstStyle/>
                    <a:p>
                      <a:pPr algn="ctr"/>
                      <a:r>
                        <a:rPr lang="en-IN" sz="2400" dirty="0"/>
                        <a:t>Direct Patient Care</a:t>
                      </a:r>
                    </a:p>
                  </a:txBody>
                  <a:tcPr/>
                </a:tc>
                <a:tc>
                  <a:txBody>
                    <a:bodyPr/>
                    <a:lstStyle/>
                    <a:p>
                      <a:pPr algn="ctr"/>
                      <a:r>
                        <a:rPr lang="en-IN" sz="2400" dirty="0"/>
                        <a:t>Non Nursing Tasks</a:t>
                      </a:r>
                    </a:p>
                  </a:txBody>
                  <a:tcPr/>
                </a:tc>
                <a:tc>
                  <a:txBody>
                    <a:bodyPr/>
                    <a:lstStyle/>
                    <a:p>
                      <a:pPr algn="ctr"/>
                      <a:r>
                        <a:rPr lang="en-IN" sz="2400" dirty="0"/>
                        <a:t>Indirect Patient Care</a:t>
                      </a:r>
                    </a:p>
                  </a:txBody>
                  <a:tcPr/>
                </a:tc>
                <a:extLst>
                  <a:ext uri="{0D108BD9-81ED-4DB2-BD59-A6C34878D82A}">
                    <a16:rowId xmlns:a16="http://schemas.microsoft.com/office/drawing/2014/main" val="3121622247"/>
                  </a:ext>
                </a:extLst>
              </a:tr>
              <a:tr h="582084">
                <a:tc>
                  <a:txBody>
                    <a:bodyPr/>
                    <a:lstStyle/>
                    <a:p>
                      <a:r>
                        <a:rPr lang="en-IN" sz="2000" dirty="0"/>
                        <a:t>1) Giving Medication</a:t>
                      </a:r>
                    </a:p>
                  </a:txBody>
                  <a:tcPr/>
                </a:tc>
                <a:tc>
                  <a:txBody>
                    <a:bodyPr/>
                    <a:lstStyle/>
                    <a:p>
                      <a:r>
                        <a:rPr lang="en-IN" sz="2000" dirty="0"/>
                        <a:t>1) Food Service</a:t>
                      </a:r>
                    </a:p>
                  </a:txBody>
                  <a:tcPr/>
                </a:tc>
                <a:tc>
                  <a:txBody>
                    <a:bodyPr/>
                    <a:lstStyle/>
                    <a:p>
                      <a:r>
                        <a:rPr lang="en-IN" sz="2000" dirty="0"/>
                        <a:t>1) Paperwork</a:t>
                      </a:r>
                    </a:p>
                  </a:txBody>
                  <a:tcPr/>
                </a:tc>
                <a:extLst>
                  <a:ext uri="{0D108BD9-81ED-4DB2-BD59-A6C34878D82A}">
                    <a16:rowId xmlns:a16="http://schemas.microsoft.com/office/drawing/2014/main" val="3149932966"/>
                  </a:ext>
                </a:extLst>
              </a:tr>
              <a:tr h="582084">
                <a:tc>
                  <a:txBody>
                    <a:bodyPr/>
                    <a:lstStyle/>
                    <a:p>
                      <a:r>
                        <a:rPr lang="en-IN" sz="2000" dirty="0"/>
                        <a:t>2) Hygiene </a:t>
                      </a:r>
                    </a:p>
                  </a:txBody>
                  <a:tcPr/>
                </a:tc>
                <a:tc>
                  <a:txBody>
                    <a:bodyPr/>
                    <a:lstStyle/>
                    <a:p>
                      <a:r>
                        <a:rPr lang="en-IN" sz="2000" dirty="0"/>
                        <a:t>2) House Keeping</a:t>
                      </a:r>
                    </a:p>
                  </a:txBody>
                  <a:tcPr/>
                </a:tc>
                <a:tc>
                  <a:txBody>
                    <a:bodyPr/>
                    <a:lstStyle/>
                    <a:p>
                      <a:r>
                        <a:rPr lang="en-IN" sz="2000" dirty="0"/>
                        <a:t>2) Breaks</a:t>
                      </a:r>
                    </a:p>
                  </a:txBody>
                  <a:tcPr/>
                </a:tc>
                <a:extLst>
                  <a:ext uri="{0D108BD9-81ED-4DB2-BD59-A6C34878D82A}">
                    <a16:rowId xmlns:a16="http://schemas.microsoft.com/office/drawing/2014/main" val="4272986579"/>
                  </a:ext>
                </a:extLst>
              </a:tr>
              <a:tr h="582084">
                <a:tc>
                  <a:txBody>
                    <a:bodyPr/>
                    <a:lstStyle/>
                    <a:p>
                      <a:r>
                        <a:rPr lang="en-IN" sz="2000" dirty="0"/>
                        <a:t>3) Assessments</a:t>
                      </a:r>
                    </a:p>
                  </a:txBody>
                  <a:tcPr/>
                </a:tc>
                <a:tc>
                  <a:txBody>
                    <a:bodyPr/>
                    <a:lstStyle/>
                    <a:p>
                      <a:endParaRPr lang="en-IN" sz="2000"/>
                    </a:p>
                  </a:txBody>
                  <a:tcPr/>
                </a:tc>
                <a:tc>
                  <a:txBody>
                    <a:bodyPr/>
                    <a:lstStyle/>
                    <a:p>
                      <a:r>
                        <a:rPr lang="en-IN" sz="2000" b="1" dirty="0"/>
                        <a:t>3) Nursing Administration</a:t>
                      </a:r>
                    </a:p>
                  </a:txBody>
                  <a:tcPr/>
                </a:tc>
                <a:extLst>
                  <a:ext uri="{0D108BD9-81ED-4DB2-BD59-A6C34878D82A}">
                    <a16:rowId xmlns:a16="http://schemas.microsoft.com/office/drawing/2014/main" val="467064545"/>
                  </a:ext>
                </a:extLst>
              </a:tr>
            </a:tbl>
          </a:graphicData>
        </a:graphic>
      </p:graphicFrame>
    </p:spTree>
    <p:extLst>
      <p:ext uri="{BB962C8B-B14F-4D97-AF65-F5344CB8AC3E}">
        <p14:creationId xmlns:p14="http://schemas.microsoft.com/office/powerpoint/2010/main" val="175577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7B6C1B8D-485E-4BDC-88AE-9FD1AFAC45F5}"/>
              </a:ext>
            </a:extLst>
          </p:cNvPr>
          <p:cNvGraphicFramePr>
            <a:graphicFrameLocks/>
          </p:cNvGraphicFramePr>
          <p:nvPr>
            <p:extLst>
              <p:ext uri="{D42A27DB-BD31-4B8C-83A1-F6EECF244321}">
                <p14:modId xmlns:p14="http://schemas.microsoft.com/office/powerpoint/2010/main" val="794594966"/>
              </p:ext>
            </p:extLst>
          </p:nvPr>
        </p:nvGraphicFramePr>
        <p:xfrm>
          <a:off x="591811" y="172279"/>
          <a:ext cx="4726843" cy="33101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35D0C33-2F46-4608-83CE-9DFE214402B5}"/>
              </a:ext>
            </a:extLst>
          </p:cNvPr>
          <p:cNvGraphicFramePr>
            <a:graphicFrameLocks/>
          </p:cNvGraphicFramePr>
          <p:nvPr>
            <p:extLst>
              <p:ext uri="{D42A27DB-BD31-4B8C-83A1-F6EECF244321}">
                <p14:modId xmlns:p14="http://schemas.microsoft.com/office/powerpoint/2010/main" val="1524878001"/>
              </p:ext>
            </p:extLst>
          </p:nvPr>
        </p:nvGraphicFramePr>
        <p:xfrm>
          <a:off x="591811" y="3429000"/>
          <a:ext cx="4726843" cy="30668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0A850A5-D564-4E36-9AF4-331D8A0576DC}"/>
              </a:ext>
            </a:extLst>
          </p:cNvPr>
          <p:cNvGraphicFramePr>
            <a:graphicFrameLocks/>
          </p:cNvGraphicFramePr>
          <p:nvPr>
            <p:extLst>
              <p:ext uri="{D42A27DB-BD31-4B8C-83A1-F6EECF244321}">
                <p14:modId xmlns:p14="http://schemas.microsoft.com/office/powerpoint/2010/main" val="3998436168"/>
              </p:ext>
            </p:extLst>
          </p:nvPr>
        </p:nvGraphicFramePr>
        <p:xfrm>
          <a:off x="6096000" y="172279"/>
          <a:ext cx="4548614" cy="294793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2C31BBF4-2585-4FE9-95C3-E021BC927328}"/>
              </a:ext>
            </a:extLst>
          </p:cNvPr>
          <p:cNvGraphicFramePr>
            <a:graphicFrameLocks/>
          </p:cNvGraphicFramePr>
          <p:nvPr>
            <p:extLst>
              <p:ext uri="{D42A27DB-BD31-4B8C-83A1-F6EECF244321}">
                <p14:modId xmlns:p14="http://schemas.microsoft.com/office/powerpoint/2010/main" val="3421501468"/>
              </p:ext>
            </p:extLst>
          </p:nvPr>
        </p:nvGraphicFramePr>
        <p:xfrm>
          <a:off x="6096000" y="3482425"/>
          <a:ext cx="4519706" cy="301340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9526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1282BB-F2EB-48F2-AFF4-69FCA1F3E17F}"/>
              </a:ext>
            </a:extLst>
          </p:cNvPr>
          <p:cNvSpPr/>
          <p:nvPr/>
        </p:nvSpPr>
        <p:spPr>
          <a:xfrm>
            <a:off x="662608" y="464437"/>
            <a:ext cx="10866783" cy="1631216"/>
          </a:xfrm>
          <a:prstGeom prst="rect">
            <a:avLst/>
          </a:prstGeom>
        </p:spPr>
        <p:txBody>
          <a:bodyPr wrap="square">
            <a:spAutoFit/>
          </a:bodyPr>
          <a:lstStyle/>
          <a:p>
            <a:r>
              <a:rPr lang="en-IN" sz="2800" b="1" u="sng" dirty="0">
                <a:latin typeface="Arial Rounded MT Bold" panose="020F0704030504030204" pitchFamily="34" charset="0"/>
              </a:rPr>
              <a:t>Problems faced during the tabulation of results from diary</a:t>
            </a:r>
          </a:p>
          <a:p>
            <a:endParaRPr lang="en-IN" dirty="0">
              <a:latin typeface="Arial Rounded MT Bold" panose="020F0704030504030204" pitchFamily="34" charset="0"/>
            </a:endParaRPr>
          </a:p>
          <a:p>
            <a:pPr marL="342900" indent="-342900">
              <a:buAutoNum type="arabicParenR"/>
            </a:pPr>
            <a:r>
              <a:rPr lang="en-IN" dirty="0">
                <a:latin typeface="Arial Rounded MT Bold" panose="020F0704030504030204" pitchFamily="34" charset="0"/>
              </a:rPr>
              <a:t>Many Nurses checked more than 1 activity per 5 mins timeslot</a:t>
            </a:r>
          </a:p>
          <a:p>
            <a:pPr marL="342900" indent="-342900">
              <a:buAutoNum type="arabicParenR"/>
            </a:pPr>
            <a:endParaRPr lang="en-IN" dirty="0">
              <a:latin typeface="Arial Rounded MT Bold" panose="020F0704030504030204" pitchFamily="34" charset="0"/>
            </a:endParaRPr>
          </a:p>
          <a:p>
            <a:pPr marL="342900" indent="-342900">
              <a:buAutoNum type="arabicParenR"/>
            </a:pPr>
            <a:r>
              <a:rPr lang="en-IN" dirty="0">
                <a:latin typeface="Arial Rounded MT Bold" panose="020F0704030504030204" pitchFamily="34" charset="0"/>
              </a:rPr>
              <a:t>There were many timeslots with no activity had been checked</a:t>
            </a:r>
          </a:p>
        </p:txBody>
      </p:sp>
      <p:pic>
        <p:nvPicPr>
          <p:cNvPr id="7" name="Picture 6">
            <a:extLst>
              <a:ext uri="{FF2B5EF4-FFF2-40B4-BE49-F238E27FC236}">
                <a16:creationId xmlns:a16="http://schemas.microsoft.com/office/drawing/2014/main" id="{5143E97E-B894-473E-8E84-AD4313ADA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904" y="2293586"/>
            <a:ext cx="5391883" cy="4524990"/>
          </a:xfrm>
          <a:prstGeom prst="rect">
            <a:avLst/>
          </a:prstGeom>
        </p:spPr>
      </p:pic>
    </p:spTree>
    <p:extLst>
      <p:ext uri="{BB962C8B-B14F-4D97-AF65-F5344CB8AC3E}">
        <p14:creationId xmlns:p14="http://schemas.microsoft.com/office/powerpoint/2010/main" val="290030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52637-D6EA-4C69-9D00-72075A30BBC8}"/>
              </a:ext>
            </a:extLst>
          </p:cNvPr>
          <p:cNvSpPr/>
          <p:nvPr/>
        </p:nvSpPr>
        <p:spPr>
          <a:xfrm>
            <a:off x="463826" y="248725"/>
            <a:ext cx="11728173" cy="6494085"/>
          </a:xfrm>
          <a:prstGeom prst="rect">
            <a:avLst/>
          </a:prstGeom>
        </p:spPr>
        <p:txBody>
          <a:bodyPr wrap="square">
            <a:spAutoFit/>
          </a:bodyPr>
          <a:lstStyle/>
          <a:p>
            <a:pPr lvl="0"/>
            <a:r>
              <a:rPr lang="en-IN" sz="2800" b="1" u="sng" dirty="0">
                <a:solidFill>
                  <a:prstClr val="black"/>
                </a:solidFill>
                <a:latin typeface="Arial Rounded MT Bold" panose="020F0704030504030204" pitchFamily="34" charset="0"/>
              </a:rPr>
              <a:t>Why 2 Sample t-test?</a:t>
            </a:r>
          </a:p>
          <a:p>
            <a:pPr lvl="0"/>
            <a:endParaRPr lang="en-IN" sz="2800" b="1" u="sng" dirty="0">
              <a:solidFill>
                <a:prstClr val="black"/>
              </a:solidFill>
              <a:latin typeface="Arial Rounded MT Bold" panose="020F0704030504030204" pitchFamily="34" charset="0"/>
            </a:endParaRPr>
          </a:p>
          <a:p>
            <a:pPr marL="342900" lvl="0" indent="-342900">
              <a:buFont typeface="Arial" panose="020B0604020202020204" pitchFamily="34" charset="0"/>
              <a:buChar char="•"/>
            </a:pPr>
            <a:r>
              <a:rPr lang="en-IN" dirty="0">
                <a:solidFill>
                  <a:prstClr val="black"/>
                </a:solidFill>
                <a:latin typeface="Arial Rounded MT Bold" panose="020F0704030504030204" pitchFamily="34" charset="0"/>
              </a:rPr>
              <a:t>T-tests are a type of hypothesis test that allows you to compare means</a:t>
            </a:r>
          </a:p>
          <a:p>
            <a:pPr marL="342900" lvl="0" indent="-342900">
              <a:buFont typeface="Arial" panose="020B0604020202020204" pitchFamily="34" charset="0"/>
              <a:buChar char="•"/>
            </a:pPr>
            <a:endParaRPr lang="en-IN" dirty="0">
              <a:solidFill>
                <a:prstClr val="black"/>
              </a:solidFill>
              <a:latin typeface="Arial Rounded MT Bold" panose="020F0704030504030204" pitchFamily="34" charset="0"/>
            </a:endParaRPr>
          </a:p>
          <a:p>
            <a:pPr marL="342900" lvl="0" indent="-342900">
              <a:buFont typeface="Arial" panose="020B0604020202020204" pitchFamily="34" charset="0"/>
              <a:buChar char="•"/>
            </a:pPr>
            <a:r>
              <a:rPr lang="en-IN" dirty="0">
                <a:latin typeface="Arial Rounded MT Bold" panose="020F0704030504030204" pitchFamily="34" charset="0"/>
              </a:rPr>
              <a:t>Signal / noise analogy</a:t>
            </a:r>
          </a:p>
          <a:p>
            <a:pPr marL="342900" lvl="0" indent="-342900">
              <a:buFont typeface="Arial" panose="020B0604020202020204" pitchFamily="34" charset="0"/>
              <a:buChar char="•"/>
            </a:pPr>
            <a:endParaRPr lang="en-IN" dirty="0">
              <a:latin typeface="Arial Rounded MT Bold" panose="020F0704030504030204" pitchFamily="34" charset="0"/>
            </a:endParaRPr>
          </a:p>
          <a:p>
            <a:pPr marL="342900" lvl="0" indent="-342900">
              <a:buFont typeface="Arial" panose="020B0604020202020204" pitchFamily="34" charset="0"/>
              <a:buChar char="•"/>
            </a:pPr>
            <a:r>
              <a:rPr lang="en-IN" dirty="0">
                <a:latin typeface="Arial Rounded MT Bold" panose="020F0704030504030204" pitchFamily="34" charset="0"/>
              </a:rPr>
              <a:t>The One Sample t Test determines whether the sample mean is statistically different from a known or hypothesized population mean</a:t>
            </a:r>
          </a:p>
          <a:p>
            <a:pPr marL="342900" lvl="0" indent="-342900">
              <a:buFont typeface="Arial" panose="020B0604020202020204" pitchFamily="34" charset="0"/>
              <a:buChar char="•"/>
            </a:pPr>
            <a:endParaRPr lang="en-IN" dirty="0">
              <a:latin typeface="Arial Rounded MT Bold" panose="020F0704030504030204" pitchFamily="34" charset="0"/>
            </a:endParaRPr>
          </a:p>
          <a:p>
            <a:pPr marL="342900" lvl="0" indent="-342900">
              <a:buFont typeface="Arial" panose="020B0604020202020204" pitchFamily="34" charset="0"/>
              <a:buChar char="•"/>
            </a:pPr>
            <a:r>
              <a:rPr lang="en-IN" dirty="0">
                <a:latin typeface="Arial Rounded MT Bold" panose="020F0704030504030204" pitchFamily="34" charset="0"/>
              </a:rPr>
              <a:t>The paired t-test and the 1-sample t-test are actually the same test in disguise! As we saw above, a 1-sample t-test compares one sample mean to a null hypothesis value. A paired t-test simply calculates the difference between paired observations (e.g., before and after) and then performs a 1-sample t-test on the differences.</a:t>
            </a:r>
          </a:p>
          <a:p>
            <a:pPr marL="342900" lvl="0" indent="-342900">
              <a:buFont typeface="Arial" panose="020B0604020202020204" pitchFamily="34" charset="0"/>
              <a:buChar char="•"/>
            </a:pPr>
            <a:endParaRPr lang="en-IN" dirty="0">
              <a:latin typeface="Arial Rounded MT Bold" panose="020F0704030504030204" pitchFamily="34" charset="0"/>
            </a:endParaRPr>
          </a:p>
          <a:p>
            <a:pPr marL="342900" lvl="0" indent="-342900">
              <a:buFont typeface="Arial" panose="020B0604020202020204" pitchFamily="34" charset="0"/>
              <a:buChar char="•"/>
            </a:pPr>
            <a:r>
              <a:rPr lang="en-IN" dirty="0">
                <a:latin typeface="Arial Rounded MT Bold" panose="020F0704030504030204" pitchFamily="34" charset="0"/>
              </a:rPr>
              <a:t>The 2-sample t-test takes your sample data from two groups and boils it down to the t-value. The process is very similar to the 1-sample t-test, and you can still use the analogy of the signal-to-noise ratio. Unlike the paired t-test, the 2-sample t-test requires independent groups for each sample.</a:t>
            </a:r>
          </a:p>
          <a:p>
            <a:pPr marL="342900" lvl="0" indent="-342900">
              <a:buFont typeface="Arial" panose="020B0604020202020204" pitchFamily="34" charset="0"/>
              <a:buChar char="•"/>
            </a:pPr>
            <a:endParaRPr lang="en-IN" dirty="0">
              <a:latin typeface="Arial Rounded MT Bold" panose="020F0704030504030204" pitchFamily="34" charset="0"/>
            </a:endParaRPr>
          </a:p>
          <a:p>
            <a:pPr marL="342900" lvl="0" indent="-342900">
              <a:buFont typeface="Arial" panose="020B0604020202020204" pitchFamily="34" charset="0"/>
              <a:buChar char="•"/>
            </a:pPr>
            <a:r>
              <a:rPr lang="en-IN" dirty="0">
                <a:latin typeface="Arial Rounded MT Bold" panose="020F0704030504030204" pitchFamily="34" charset="0"/>
              </a:rPr>
              <a:t>The default null hypothesis for a 2-sample t-test is that the two groups are equal. You can see in the equation that when the two groups are equal, the difference (and the entire ratio) also equals zero. As the difference between the two groups grows in either a positive or negative direction, the signal becomes stronger.</a:t>
            </a:r>
          </a:p>
        </p:txBody>
      </p:sp>
    </p:spTree>
    <p:extLst>
      <p:ext uri="{BB962C8B-B14F-4D97-AF65-F5344CB8AC3E}">
        <p14:creationId xmlns:p14="http://schemas.microsoft.com/office/powerpoint/2010/main" val="2314681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471</Words>
  <Application>Microsoft Office PowerPoint</Application>
  <PresentationFormat>Widescreen</PresentationFormat>
  <Paragraphs>56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Rounded MT Bold</vt:lpstr>
      <vt:lpstr>Calibri</vt:lpstr>
      <vt:lpstr>Calibri Light</vt:lpstr>
      <vt:lpstr>Office Theme</vt:lpstr>
      <vt:lpstr>Design and purpose of the experiment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purpose of the experiment</dc:title>
  <dc:creator>Sreeraj.Punnoli@smu.ca</dc:creator>
  <cp:lastModifiedBy>Sreeraj.Punnoli@smu.ca</cp:lastModifiedBy>
  <cp:revision>15</cp:revision>
  <dcterms:created xsi:type="dcterms:W3CDTF">2018-10-09T00:58:33Z</dcterms:created>
  <dcterms:modified xsi:type="dcterms:W3CDTF">2018-10-09T06:16:22Z</dcterms:modified>
</cp:coreProperties>
</file>