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67" r:id="rId2"/>
    <p:sldId id="268" r:id="rId3"/>
    <p:sldId id="275" r:id="rId4"/>
    <p:sldId id="270" r:id="rId5"/>
    <p:sldId id="271" r:id="rId6"/>
    <p:sldId id="273" r:id="rId7"/>
    <p:sldId id="274" r:id="rId8"/>
    <p:sldId id="278" r:id="rId9"/>
    <p:sldId id="276" r:id="rId10"/>
    <p:sldId id="279" r:id="rId11"/>
    <p:sldId id="282" r:id="rId12"/>
    <p:sldId id="280" r:id="rId13"/>
    <p:sldId id="281" r:id="rId14"/>
    <p:sldId id="277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Sreeraj\Downloads\c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Sreeraj\Downloads\cc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Sreeraj\Downloads\cc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Sreeraj\Downloads\c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2000" b="0" dirty="0">
                <a:solidFill>
                  <a:schemeClr val="tx1"/>
                </a:solidFill>
                <a:latin typeface="+mn-lt"/>
              </a:rPr>
              <a:t>Nurse</a:t>
            </a:r>
            <a:r>
              <a:rPr lang="en-MY" sz="2000" b="0" baseline="0" dirty="0">
                <a:solidFill>
                  <a:schemeClr val="tx1"/>
                </a:solidFill>
                <a:latin typeface="+mn-lt"/>
              </a:rPr>
              <a:t> Administration</a:t>
            </a:r>
            <a:endParaRPr lang="en-MY" sz="2000" b="0" dirty="0">
              <a:solidFill>
                <a:schemeClr val="tx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898075240595"/>
          <c:y val="0.191597404491105"/>
          <c:w val="0.860899801889769"/>
          <c:h val="0.66837094486698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[cch.xlsx]boxp!$I$32:$L$32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[cch.xlsx]boxp!$I$33:$L$33</c:f>
              <c:numCache>
                <c:formatCode>General</c:formatCode>
                <c:ptCount val="4"/>
                <c:pt idx="0" formatCode="0.000">
                  <c:v>5.0</c:v>
                </c:pt>
                <c:pt idx="1">
                  <c:v>7.5</c:v>
                </c:pt>
                <c:pt idx="2">
                  <c:v>15.4</c:v>
                </c:pt>
                <c:pt idx="3">
                  <c:v>4.1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3A-430C-A025-E5209D79DDD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[cch.xlsx]boxp!$I$32:$L$32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[cch.xlsx]boxp!$I$34:$L$34</c:f>
              <c:numCache>
                <c:formatCode>General</c:formatCode>
                <c:ptCount val="4"/>
                <c:pt idx="0" formatCode="0.000">
                  <c:v>25.0</c:v>
                </c:pt>
                <c:pt idx="1">
                  <c:v>18.125</c:v>
                </c:pt>
                <c:pt idx="2">
                  <c:v>4.6</c:v>
                </c:pt>
                <c:pt idx="3">
                  <c:v>4.675000000000001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3A-430C-A025-E5209D79DDD6}"/>
            </c:ext>
          </c:extLst>
        </c:ser>
        <c:ser>
          <c:idx val="2"/>
          <c:order val="2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3A-430C-A025-E5209D79DDD6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3A-430C-A025-E5209D79DDD6}"/>
              </c:ext>
            </c:extLst>
          </c:dPt>
          <c:cat>
            <c:strRef>
              <c:f>[cch.xlsx]boxp!$I$32:$L$32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[cch.xlsx]boxp!$I$35:$L$35</c:f>
              <c:numCache>
                <c:formatCode>General</c:formatCode>
                <c:ptCount val="4"/>
                <c:pt idx="0" formatCode="0.000">
                  <c:v>15.55</c:v>
                </c:pt>
                <c:pt idx="1">
                  <c:v>16.375</c:v>
                </c:pt>
                <c:pt idx="2">
                  <c:v>26.6</c:v>
                </c:pt>
                <c:pt idx="3">
                  <c:v>7.624999999999989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03A-430C-A025-E5209D79DDD6}"/>
            </c:ext>
          </c:extLst>
        </c:ser>
        <c:ser>
          <c:idx val="3"/>
          <c:order val="3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03A-430C-A025-E5209D79DDD6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03A-430C-A025-E5209D79DDD6}"/>
              </c:ext>
            </c:extLst>
          </c:dPt>
          <c:cat>
            <c:strRef>
              <c:f>[cch.xlsx]boxp!$I$32:$L$32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[cch.xlsx]boxp!$I$36:$L$36</c:f>
              <c:numCache>
                <c:formatCode>General</c:formatCode>
                <c:ptCount val="4"/>
                <c:pt idx="0" formatCode="0.000">
                  <c:v>30.675</c:v>
                </c:pt>
                <c:pt idx="1">
                  <c:v>15.8</c:v>
                </c:pt>
                <c:pt idx="2">
                  <c:v>8.400000000000002</c:v>
                </c:pt>
                <c:pt idx="3">
                  <c:v>4.225000000000001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03A-430C-A025-E5209D79DDD6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[cch.xlsx]boxp!$I$32:$L$32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[cch.xlsx]boxp!$I$37:$L$37</c:f>
              <c:numCache>
                <c:formatCode>General</c:formatCode>
                <c:ptCount val="4"/>
                <c:pt idx="0" formatCode="0.000">
                  <c:v>39.77500000000001</c:v>
                </c:pt>
                <c:pt idx="1">
                  <c:v>57.2</c:v>
                </c:pt>
                <c:pt idx="2">
                  <c:v>45.0</c:v>
                </c:pt>
                <c:pt idx="3">
                  <c:v>41.875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03A-430C-A025-E5209D79DD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262347040"/>
        <c:axId val="1004458576"/>
      </c:barChart>
      <c:catAx>
        <c:axId val="126234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458576"/>
        <c:crosses val="autoZero"/>
        <c:auto val="1"/>
        <c:lblAlgn val="ctr"/>
        <c:lblOffset val="100"/>
        <c:noMultiLvlLbl val="0"/>
      </c:catAx>
      <c:valAx>
        <c:axId val="1004458576"/>
        <c:scaling>
          <c:orientation val="minMax"/>
          <c:max val="1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34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2000" b="0" dirty="0">
                <a:solidFill>
                  <a:schemeClr val="tx1"/>
                </a:solidFill>
              </a:rPr>
              <a:t>Direct Patient Care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63148383263517"/>
          <c:y val="0.127845389395948"/>
          <c:w val="0.840283038806239"/>
          <c:h val="0.694686687667074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[cch.xlsx]boxp!$I$3:$L$3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[cch.xlsx]boxp!$I$4:$L$4</c:f>
              <c:numCache>
                <c:formatCode>General</c:formatCode>
                <c:ptCount val="4"/>
                <c:pt idx="0" formatCode="0.000">
                  <c:v>181.0</c:v>
                </c:pt>
                <c:pt idx="1">
                  <c:v>275.0</c:v>
                </c:pt>
                <c:pt idx="2" formatCode="0.000">
                  <c:v>210.0</c:v>
                </c:pt>
                <c:pt idx="3">
                  <c:v>315.0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22-4764-A614-9E903F545EB1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[cch.xlsx]boxp!$I$3:$L$3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[cch.xlsx]boxp!$I$5:$L$5</c:f>
              <c:numCache>
                <c:formatCode>General</c:formatCode>
                <c:ptCount val="4"/>
                <c:pt idx="0" formatCode="0.000">
                  <c:v>167.75</c:v>
                </c:pt>
                <c:pt idx="1">
                  <c:v>101.0</c:v>
                </c:pt>
                <c:pt idx="2" formatCode="0.000">
                  <c:v>114.0</c:v>
                </c:pt>
                <c:pt idx="3">
                  <c:v>101.0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22-4764-A614-9E903F545EB1}"/>
            </c:ext>
          </c:extLst>
        </c:ser>
        <c:ser>
          <c:idx val="2"/>
          <c:order val="2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422-4764-A614-9E903F545EB1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422-4764-A614-9E903F545EB1}"/>
              </c:ext>
            </c:extLst>
          </c:dPt>
          <c:cat>
            <c:strRef>
              <c:f>[cch.xlsx]boxp!$I$3:$L$3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[cch.xlsx]boxp!$I$6:$L$6</c:f>
              <c:numCache>
                <c:formatCode>General</c:formatCode>
                <c:ptCount val="4"/>
                <c:pt idx="0" formatCode="0.000">
                  <c:v>34.5</c:v>
                </c:pt>
                <c:pt idx="1">
                  <c:v>41.5</c:v>
                </c:pt>
                <c:pt idx="2" formatCode="0.000">
                  <c:v>47.5</c:v>
                </c:pt>
                <c:pt idx="3">
                  <c:v>41.5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422-4764-A614-9E903F545EB1}"/>
            </c:ext>
          </c:extLst>
        </c:ser>
        <c:ser>
          <c:idx val="3"/>
          <c:order val="3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0422-4764-A614-9E903F545EB1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0422-4764-A614-9E903F545EB1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0422-4764-A614-9E903F545EB1}"/>
              </c:ext>
            </c:extLst>
          </c:dPt>
          <c:cat>
            <c:strRef>
              <c:f>[cch.xlsx]boxp!$I$3:$L$3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[cch.xlsx]boxp!$I$7:$L$7</c:f>
              <c:numCache>
                <c:formatCode>General</c:formatCode>
                <c:ptCount val="4"/>
                <c:pt idx="0" formatCode="0.000">
                  <c:v>57.375</c:v>
                </c:pt>
                <c:pt idx="1">
                  <c:v>39.0</c:v>
                </c:pt>
                <c:pt idx="2" formatCode="0.000">
                  <c:v>53.5</c:v>
                </c:pt>
                <c:pt idx="3">
                  <c:v>39.0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0422-4764-A614-9E903F545EB1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[cch.xlsx]boxp!$I$3:$L$3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[cch.xlsx]boxp!$I$8:$L$8</c:f>
              <c:numCache>
                <c:formatCode>General</c:formatCode>
                <c:ptCount val="4"/>
                <c:pt idx="0" formatCode="0.000">
                  <c:v>84.37499999999998</c:v>
                </c:pt>
                <c:pt idx="1">
                  <c:v>120.5</c:v>
                </c:pt>
                <c:pt idx="2" formatCode="0.000">
                  <c:v>70.0</c:v>
                </c:pt>
                <c:pt idx="3">
                  <c:v>120.5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422-4764-A614-9E903F545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262081776"/>
        <c:axId val="1262083824"/>
      </c:barChart>
      <c:catAx>
        <c:axId val="126208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083824"/>
        <c:crosses val="autoZero"/>
        <c:auto val="1"/>
        <c:lblAlgn val="ctr"/>
        <c:lblOffset val="100"/>
        <c:noMultiLvlLbl val="0"/>
      </c:catAx>
      <c:valAx>
        <c:axId val="1262083824"/>
        <c:scaling>
          <c:orientation val="minMax"/>
          <c:max val="700.0"/>
          <c:min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08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2000" b="0" dirty="0">
                <a:solidFill>
                  <a:schemeClr val="tx1"/>
                </a:solidFill>
              </a:rPr>
              <a:t>Indirect Patient Care</a:t>
            </a:r>
          </a:p>
        </c:rich>
      </c:tx>
      <c:layout>
        <c:manualLayout>
          <c:xMode val="edge"/>
          <c:yMode val="edge"/>
          <c:x val="0.293243258566201"/>
          <c:y val="0.0315706393054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8747474979814"/>
          <c:y val="0.19146620379098"/>
          <c:w val="0.85312624900684"/>
          <c:h val="0.68854981593833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[cch.xlsx]boxp!$I$21:$L$21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[cch.xlsx]boxp!$I$22:$L$22</c:f>
              <c:numCache>
                <c:formatCode>General</c:formatCode>
                <c:ptCount val="4"/>
                <c:pt idx="0" formatCode="0.000">
                  <c:v>190.0</c:v>
                </c:pt>
                <c:pt idx="1">
                  <c:v>53.0</c:v>
                </c:pt>
                <c:pt idx="2">
                  <c:v>180.0</c:v>
                </c:pt>
                <c:pt idx="3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86-41C1-A3F0-4EB2DBC1FE85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[cch.xlsx]boxp!$I$21:$L$21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[cch.xlsx]boxp!$I$23:$L$23</c:f>
              <c:numCache>
                <c:formatCode>General</c:formatCode>
                <c:ptCount val="4"/>
                <c:pt idx="0" formatCode="0.000">
                  <c:v>49.375</c:v>
                </c:pt>
                <c:pt idx="1">
                  <c:v>157.75</c:v>
                </c:pt>
                <c:pt idx="2">
                  <c:v>42.5</c:v>
                </c:pt>
                <c:pt idx="3">
                  <c:v>88.5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C86-41C1-A3F0-4EB2DBC1FE85}"/>
            </c:ext>
          </c:extLst>
        </c:ser>
        <c:ser>
          <c:idx val="2"/>
          <c:order val="2"/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86-41C1-A3F0-4EB2DBC1FE8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C86-41C1-A3F0-4EB2DBC1FE8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dPt>
          <c:cat>
            <c:strRef>
              <c:f>[cch.xlsx]boxp!$I$21:$L$21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[cch.xlsx]boxp!$I$24:$L$24</c:f>
              <c:numCache>
                <c:formatCode>General</c:formatCode>
                <c:ptCount val="4"/>
                <c:pt idx="0" formatCode="0.000">
                  <c:v>41.875</c:v>
                </c:pt>
                <c:pt idx="1">
                  <c:v>46.75</c:v>
                </c:pt>
                <c:pt idx="2">
                  <c:v>30.0</c:v>
                </c:pt>
                <c:pt idx="3">
                  <c:v>58.0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C86-41C1-A3F0-4EB2DBC1FE85}"/>
            </c:ext>
          </c:extLst>
        </c:ser>
        <c:ser>
          <c:idx val="3"/>
          <c:order val="3"/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C86-41C1-A3F0-4EB2DBC1FE8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C86-41C1-A3F0-4EB2DBC1FE8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</c:dPt>
          <c:cat>
            <c:strRef>
              <c:f>[cch.xlsx]boxp!$I$21:$L$21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[cch.xlsx]boxp!$I$25:$L$25</c:f>
              <c:numCache>
                <c:formatCode>General</c:formatCode>
                <c:ptCount val="4"/>
                <c:pt idx="0" formatCode="0.000">
                  <c:v>54.75</c:v>
                </c:pt>
                <c:pt idx="1">
                  <c:v>43.125</c:v>
                </c:pt>
                <c:pt idx="2">
                  <c:v>36.5</c:v>
                </c:pt>
                <c:pt idx="3">
                  <c:v>26.25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C86-41C1-A3F0-4EB2DBC1FE85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[cch.xlsx]boxp!$I$21:$L$21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[cch.xlsx]boxp!$I$26:$L$26</c:f>
              <c:numCache>
                <c:formatCode>General</c:formatCode>
                <c:ptCount val="4"/>
                <c:pt idx="0" formatCode="0.000">
                  <c:v>193.0</c:v>
                </c:pt>
                <c:pt idx="1">
                  <c:v>79.37499999999998</c:v>
                </c:pt>
                <c:pt idx="2">
                  <c:v>127.8</c:v>
                </c:pt>
                <c:pt idx="3">
                  <c:v>102.25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C86-41C1-A3F0-4EB2DBC1F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04161632"/>
        <c:axId val="1004473456"/>
      </c:barChart>
      <c:catAx>
        <c:axId val="100416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473456"/>
        <c:crosses val="autoZero"/>
        <c:auto val="1"/>
        <c:lblAlgn val="ctr"/>
        <c:lblOffset val="100"/>
        <c:noMultiLvlLbl val="0"/>
      </c:catAx>
      <c:valAx>
        <c:axId val="100447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16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 sz="2000" b="0" dirty="0">
                <a:solidFill>
                  <a:schemeClr val="tx1"/>
                </a:solidFill>
              </a:rPr>
              <a:t>Non-Nursing Tasks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089736584406"/>
          <c:y val="0.186411095527505"/>
          <c:w val="0.861104970061413"/>
          <c:h val="0.686905351546693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[cch.xlsx]boxp!$I$12:$L$12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[cch.xlsx]boxp!$I$13:$L$13</c:f>
              <c:numCache>
                <c:formatCode>General</c:formatCode>
                <c:ptCount val="4"/>
                <c:pt idx="0" formatCode="0.000">
                  <c:v>0.0</c:v>
                </c:pt>
                <c:pt idx="1">
                  <c:v>0.0</c:v>
                </c:pt>
                <c:pt idx="2">
                  <c:v>5.0</c:v>
                </c:pt>
                <c:pt idx="3">
                  <c:v>17.0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20-4EEC-919F-C040AF9F0D67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[cch.xlsx]boxp!$I$12:$L$12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[cch.xlsx]boxp!$I$14:$L$14</c:f>
              <c:numCache>
                <c:formatCode>General</c:formatCode>
                <c:ptCount val="4"/>
                <c:pt idx="0" formatCode="0.000">
                  <c:v>4.375</c:v>
                </c:pt>
                <c:pt idx="1">
                  <c:v>15.65</c:v>
                </c:pt>
                <c:pt idx="2">
                  <c:v>35.0</c:v>
                </c:pt>
                <c:pt idx="3">
                  <c:v>31.25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20-4EEC-919F-C040AF9F0D67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F20-4EEC-919F-C040AF9F0D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F20-4EEC-919F-C040AF9F0D6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F20-4EEC-919F-C040AF9F0D6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F20-4EEC-919F-C040AF9F0D67}"/>
              </c:ext>
            </c:extLst>
          </c:dPt>
          <c:cat>
            <c:strRef>
              <c:f>[cch.xlsx]boxp!$I$12:$L$12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[cch.xlsx]boxp!$I$15:$L$15</c:f>
              <c:numCache>
                <c:formatCode>General</c:formatCode>
                <c:ptCount val="4"/>
                <c:pt idx="0" formatCode="0.000">
                  <c:v>11.875</c:v>
                </c:pt>
                <c:pt idx="1">
                  <c:v>21.35</c:v>
                </c:pt>
                <c:pt idx="2">
                  <c:v>20.0</c:v>
                </c:pt>
                <c:pt idx="3">
                  <c:v>7.75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F20-4EEC-919F-C040AF9F0D67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1F20-4EEC-919F-C040AF9F0D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1F20-4EEC-919F-C040AF9F0D6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1F20-4EEC-919F-C040AF9F0D6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alpha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1F20-4EEC-919F-C040AF9F0D67}"/>
              </c:ext>
            </c:extLst>
          </c:dPt>
          <c:cat>
            <c:strRef>
              <c:f>[cch.xlsx]boxp!$I$12:$L$12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[cch.xlsx]boxp!$I$16:$L$16</c:f>
              <c:numCache>
                <c:formatCode>General</c:formatCode>
                <c:ptCount val="4"/>
                <c:pt idx="0" formatCode="0.000">
                  <c:v>26.875</c:v>
                </c:pt>
                <c:pt idx="1">
                  <c:v>17.75</c:v>
                </c:pt>
                <c:pt idx="2">
                  <c:v>35.0</c:v>
                </c:pt>
                <c:pt idx="3">
                  <c:v>20.25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1F20-4EEC-919F-C040AF9F0D67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[cch.xlsx]boxp!$I$12:$L$12</c:f>
              <c:strCache>
                <c:ptCount val="4"/>
                <c:pt idx="0">
                  <c:v>Old RN</c:v>
                </c:pt>
                <c:pt idx="1">
                  <c:v>New RN</c:v>
                </c:pt>
                <c:pt idx="2">
                  <c:v>Old NA</c:v>
                </c:pt>
                <c:pt idx="3">
                  <c:v>New NA</c:v>
                </c:pt>
              </c:strCache>
            </c:strRef>
          </c:cat>
          <c:val>
            <c:numRef>
              <c:f>[cch.xlsx]boxp!$I$17:$L$17</c:f>
              <c:numCache>
                <c:formatCode>General</c:formatCode>
                <c:ptCount val="4"/>
                <c:pt idx="0" formatCode="0.000">
                  <c:v>66.87499999999998</c:v>
                </c:pt>
                <c:pt idx="1">
                  <c:v>25.25</c:v>
                </c:pt>
                <c:pt idx="2">
                  <c:v>190.0</c:v>
                </c:pt>
                <c:pt idx="3">
                  <c:v>138.75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1F20-4EEC-919F-C040AF9F0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03506688"/>
        <c:axId val="1004469872"/>
      </c:barChart>
      <c:catAx>
        <c:axId val="100350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469872"/>
        <c:crosses val="autoZero"/>
        <c:auto val="1"/>
        <c:lblAlgn val="ctr"/>
        <c:lblOffset val="100"/>
        <c:noMultiLvlLbl val="0"/>
      </c:catAx>
      <c:valAx>
        <c:axId val="100446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50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40A7C-60BB-EB46-990E-4B8562CBDAAC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DB338-8DB5-AE47-A4EE-62619168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EB1ABF-8561-47C3-8587-89879C6F92DA}" type="datetimeFigureOut">
              <a:rPr lang="en-IN" smtClean="0"/>
              <a:t>09/10/18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9F19E2-001E-47B3-BE81-4B9C56B09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7925" y="3135231"/>
            <a:ext cx="3771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2000" dirty="0" smtClean="0">
                <a:ea typeface="微软雅黑" panose="020B0503020204020204" pitchFamily="34" charset="-122"/>
              </a:rPr>
              <a:t>MCDA 5520 Case 4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9624" y="4259000"/>
            <a:ext cx="401894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altLang="zh-CN" sz="2000" dirty="0" smtClean="0">
                <a:ea typeface="微软雅黑" panose="020B0503020204020204" pitchFamily="34" charset="-122"/>
              </a:rPr>
              <a:t>Present by</a:t>
            </a:r>
            <a:r>
              <a:rPr lang="en-CA" altLang="zh-CN" sz="2000" dirty="0">
                <a:ea typeface="微软雅黑" panose="020B0503020204020204" pitchFamily="34" charset="-122"/>
              </a:rPr>
              <a:t>: </a:t>
            </a:r>
            <a:r>
              <a:rPr lang="en-CA" altLang="zh-CN" sz="2000" dirty="0" smtClean="0">
                <a:ea typeface="微软雅黑" panose="020B0503020204020204" pitchFamily="34" charset="-122"/>
              </a:rPr>
              <a:t> </a:t>
            </a:r>
            <a:r>
              <a:rPr lang="en-CA" altLang="zh-CN" sz="2000" dirty="0" err="1" smtClean="0">
                <a:ea typeface="微软雅黑" panose="020B0503020204020204" pitchFamily="34" charset="-122"/>
              </a:rPr>
              <a:t>Sreeraj</a:t>
            </a:r>
            <a:r>
              <a:rPr lang="en-CA" altLang="zh-CN" sz="2000" dirty="0" smtClean="0">
                <a:ea typeface="微软雅黑" panose="020B0503020204020204" pitchFamily="34" charset="-122"/>
              </a:rPr>
              <a:t> </a:t>
            </a:r>
            <a:r>
              <a:rPr lang="en-CA" altLang="zh-CN" sz="2000" dirty="0" err="1" smtClean="0">
                <a:ea typeface="微软雅黑" panose="020B0503020204020204" pitchFamily="34" charset="-122"/>
              </a:rPr>
              <a:t>Punnoli</a:t>
            </a:r>
            <a:endParaRPr lang="en-CA" altLang="zh-CN" sz="2000" dirty="0" smtClean="0"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CA" altLang="zh-CN" sz="2000" dirty="0">
                <a:ea typeface="微软雅黑" panose="020B0503020204020204" pitchFamily="34" charset="-122"/>
              </a:rPr>
              <a:t>	</a:t>
            </a:r>
            <a:r>
              <a:rPr lang="en-CA" altLang="zh-CN" sz="2000" dirty="0" smtClean="0">
                <a:ea typeface="微软雅黑" panose="020B0503020204020204" pitchFamily="34" charset="-122"/>
              </a:rPr>
              <a:t>      Caner Irfanoglu</a:t>
            </a:r>
          </a:p>
          <a:p>
            <a:pPr algn="just">
              <a:lnSpc>
                <a:spcPct val="150000"/>
              </a:lnSpc>
            </a:pPr>
            <a:r>
              <a:rPr lang="en-CA" altLang="zh-CN" sz="2000" dirty="0">
                <a:ea typeface="微软雅黑" panose="020B0503020204020204" pitchFamily="34" charset="-122"/>
              </a:rPr>
              <a:t> </a:t>
            </a:r>
            <a:r>
              <a:rPr lang="en-CA" altLang="zh-CN" sz="2000" dirty="0" smtClean="0">
                <a:ea typeface="微软雅黑" panose="020B0503020204020204" pitchFamily="34" charset="-122"/>
              </a:rPr>
              <a:t>                     </a:t>
            </a:r>
            <a:r>
              <a:rPr lang="en-CA" altLang="zh-CN" sz="2000" dirty="0" err="1" smtClean="0">
                <a:ea typeface="微软雅黑" panose="020B0503020204020204" pitchFamily="34" charset="-122"/>
              </a:rPr>
              <a:t>Diven</a:t>
            </a:r>
            <a:r>
              <a:rPr lang="en-CA" altLang="zh-CN" sz="2000" dirty="0" smtClean="0">
                <a:ea typeface="微软雅黑" panose="020B0503020204020204" pitchFamily="34" charset="-122"/>
              </a:rPr>
              <a:t> </a:t>
            </a:r>
            <a:r>
              <a:rPr lang="en-CA" altLang="zh-CN" sz="2000" dirty="0">
                <a:ea typeface="微软雅黑" panose="020B0503020204020204" pitchFamily="34" charset="-122"/>
              </a:rPr>
              <a:t>Sambhwani</a:t>
            </a:r>
            <a:endParaRPr lang="en-CA" altLang="zh-CN" sz="2000" dirty="0" smtClean="0"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CA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CA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2251" y="1026577"/>
            <a:ext cx="52225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4800" dirty="0" smtClean="0">
                <a:latin typeface="+mj-lt"/>
                <a:ea typeface="造字工房明黑（非商用）常规体" pitchFamily="2" charset="-122"/>
              </a:rPr>
              <a:t>City Center Hospital </a:t>
            </a:r>
          </a:p>
          <a:p>
            <a:r>
              <a:rPr lang="en-CA" altLang="zh-CN" sz="3600" b="1" dirty="0" smtClean="0">
                <a:latin typeface="+mj-lt"/>
                <a:ea typeface="造字工房明黑（非商用）常规体" pitchFamily="2" charset="-122"/>
              </a:rPr>
              <a:t>      </a:t>
            </a:r>
            <a:r>
              <a:rPr lang="en-CA" altLang="zh-CN" sz="3600" dirty="0" smtClean="0">
                <a:latin typeface="+mj-lt"/>
                <a:ea typeface="造字工房明黑（非商用）常规体" pitchFamily="2" charset="-122"/>
              </a:rPr>
              <a:t>Hypothesis Testing</a:t>
            </a:r>
            <a:endParaRPr lang="zh-CN" altLang="en-US" sz="3600" dirty="0">
              <a:latin typeface="+mj-lt"/>
              <a:ea typeface="造字工房明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68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Why use 2 </a:t>
            </a:r>
            <a:r>
              <a:rPr lang="mr-IN" sz="4000" dirty="0" smtClean="0"/>
              <a:t>–</a:t>
            </a:r>
            <a:r>
              <a:rPr lang="en-IN" sz="4000" dirty="0" smtClean="0"/>
              <a:t> sample t test?</a:t>
            </a:r>
            <a:endParaRPr lang="en-IN" sz="4000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912108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In statistics, t-tests are a type of hypothesis test that allows you to compare </a:t>
            </a:r>
            <a:r>
              <a:rPr lang="en-US" dirty="0" smtClean="0"/>
              <a:t>means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The One Sample </a:t>
            </a:r>
            <a:r>
              <a:rPr lang="en-US" i="1" dirty="0" smtClean="0"/>
              <a:t>t</a:t>
            </a:r>
            <a:r>
              <a:rPr lang="en-US" dirty="0" smtClean="0"/>
              <a:t> Test determines whether the sample mean is statistically different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from a known or hypothesized population mean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The paired t-test and the 1-sample t-test are actually the same test in disguise!</a:t>
            </a:r>
            <a:r>
              <a:rPr lang="en-US" dirty="0" smtClean="0">
                <a:effectLst/>
              </a:rPr>
              <a:t>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2-sample t-test requires independent groups for each </a:t>
            </a:r>
            <a:r>
              <a:rPr lang="en-US" dirty="0" smtClean="0"/>
              <a:t>sample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The default null hypothesis for a 2-sample t-test is that the two groups are equal</a:t>
            </a:r>
            <a:r>
              <a:rPr lang="en-US" dirty="0" smtClean="0">
                <a:effectLst/>
              </a:rPr>
              <a:t> </a:t>
            </a:r>
            <a:endParaRPr lang="en-US" dirty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charset="0"/>
                <a:cs typeface="Calibri" charset="0"/>
              </a:rPr>
              <a:t>Visualization </a:t>
            </a:r>
            <a:r>
              <a:rPr lang="en-US" dirty="0" smtClean="0">
                <a:ea typeface="Calibri" charset="0"/>
                <a:cs typeface="Calibri" charset="0"/>
              </a:rPr>
              <a:t>of </a:t>
            </a:r>
            <a:r>
              <a:rPr lang="en-US" dirty="0">
                <a:ea typeface="Calibri" charset="0"/>
                <a:cs typeface="Calibri" charset="0"/>
              </a:rPr>
              <a:t>Rejection Region</a:t>
            </a:r>
            <a:endParaRPr lang="en-US" dirty="0"/>
          </a:p>
        </p:txBody>
      </p:sp>
      <p:pic>
        <p:nvPicPr>
          <p:cNvPr id="4" name="Picture 3" descr="../../../Screen%20Shot%202018-10-08%20at%202.14.07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2" y="1944902"/>
            <a:ext cx="5854435" cy="90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jection%20reg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20" y="2801634"/>
            <a:ext cx="4654120" cy="32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799419" y="6051272"/>
            <a:ext cx="3492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Figure 7: Two tailed distribution 95 % Interval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86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" charset="0"/>
                <a:cs typeface="Calibri" charset="0"/>
              </a:rPr>
              <a:t>Bartlett’s variance test &amp; Calculating t-values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48979"/>
            <a:ext cx="1049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running a two-sample equal-variance t-test, the basic assumptions are that the distributions </a:t>
            </a:r>
            <a:endParaRPr lang="en-US" sz="2000" dirty="0" smtClean="0"/>
          </a:p>
          <a:p>
            <a:r>
              <a:rPr lang="en-US" sz="2000" dirty="0" smtClean="0"/>
              <a:t>of </a:t>
            </a:r>
            <a:r>
              <a:rPr lang="en-US" sz="2000" dirty="0"/>
              <a:t>the two populations are normal, and that the variances of the two distributions are the same.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5" y="2723796"/>
            <a:ext cx="5069976" cy="3214623"/>
          </a:xfrm>
          <a:prstGeom prst="rect">
            <a:avLst/>
          </a:prstGeom>
        </p:spPr>
      </p:pic>
      <p:pic>
        <p:nvPicPr>
          <p:cNvPr id="6" name="Content Placeholder 3" descr="../../../Screen%20Shot%202018-10-08%20at%201.39.16%20PM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674" y="3668688"/>
            <a:ext cx="34671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52025" y="5938419"/>
            <a:ext cx="478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5: </a:t>
            </a:r>
            <a:r>
              <a:rPr lang="en-US" sz="1400" dirty="0"/>
              <a:t>p-values for Bartlett test of homogeneity of variances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53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charset="0"/>
                <a:cs typeface="Calibri" charset="0"/>
              </a:rPr>
              <a:t>Interpretation of t &amp; p </a:t>
            </a:r>
            <a:r>
              <a:rPr lang="mr-IN" dirty="0">
                <a:ea typeface="Calibri" charset="0"/>
                <a:cs typeface="Calibri" charset="0"/>
              </a:rPr>
              <a:t>–</a:t>
            </a:r>
            <a:r>
              <a:rPr lang="en-US" dirty="0">
                <a:ea typeface="Calibri" charset="0"/>
                <a:cs typeface="Calibri" charset="0"/>
              </a:rPr>
              <a:t> values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0148"/>
              </p:ext>
            </p:extLst>
          </p:nvPr>
        </p:nvGraphicFramePr>
        <p:xfrm>
          <a:off x="523203" y="2288400"/>
          <a:ext cx="5089805" cy="276190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017961"/>
                <a:gridCol w="1017961"/>
                <a:gridCol w="1017961"/>
                <a:gridCol w="1017961"/>
                <a:gridCol w="1017961"/>
              </a:tblGrid>
              <a:tr h="442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Nurse Type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Direct Care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Non-Nursing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Indirect Care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Nurse’s Admin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1041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t-values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3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-1.58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-1.38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2.02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1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-1.62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0.06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3.09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1041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1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6" y="1990987"/>
            <a:ext cx="5390568" cy="3205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109" y="5182700"/>
            <a:ext cx="411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2</a:t>
            </a:r>
            <a:r>
              <a:rPr lang="en-US" sz="1400" dirty="0"/>
              <a:t>: t &amp; p-values for each category of two samples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14868" y="5182700"/>
            <a:ext cx="242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Figure 6: Bar chart for p-values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                </a:t>
            </a:r>
            <a:r>
              <a:rPr lang="en-US" sz="2800" dirty="0"/>
              <a:t>Comparison of p-values with replicate </a:t>
            </a:r>
            <a:r>
              <a:rPr lang="en-US" sz="2800" dirty="0" smtClean="0"/>
              <a:t>data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                    </a:t>
            </a:r>
            <a:r>
              <a:rPr lang="en-US" sz="2800" dirty="0"/>
              <a:t>Final Evaluation &amp; Suggestions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                    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1345809" y="2432410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345810" y="1845734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 charset="0"/>
                <a:cs typeface="Calibri" charset="0"/>
              </a:rPr>
              <a:t>Comparing p-values with Replicated </a:t>
            </a:r>
            <a:r>
              <a:rPr lang="en-US" dirty="0" smtClean="0">
                <a:ea typeface="Calibri" charset="0"/>
                <a:cs typeface="Calibri" charset="0"/>
              </a:rPr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42" y="2183755"/>
            <a:ext cx="5165538" cy="32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0" y="2130320"/>
            <a:ext cx="5283641" cy="3361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880" y="5451825"/>
            <a:ext cx="3346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8: Bar chart for p-values 1 week data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990142" y="5451825"/>
            <a:ext cx="3346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9: Bar chart for p-values 2 week data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8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charset="0"/>
                <a:cs typeface="Calibri" charset="0"/>
              </a:rPr>
              <a:t>Final Evaluation &amp; </a:t>
            </a:r>
            <a:r>
              <a:rPr lang="en-US" dirty="0" smtClean="0">
                <a:ea typeface="Calibri" charset="0"/>
                <a:cs typeface="Calibri" charset="0"/>
              </a:rPr>
              <a:t>Suggestions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103931"/>
            <a:ext cx="66303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New system looks promising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There may exist human factors 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More data would help clarify 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Currently null hypothesis can be rejected with 70% CL </a:t>
            </a: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  <a:p>
            <a:r>
              <a:rPr lang="en-US" dirty="0" smtClean="0"/>
              <a:t>                                                             1 </a:t>
            </a:r>
            <a:r>
              <a:rPr lang="en-US" dirty="0"/>
              <a:t>more set of observations</a:t>
            </a:r>
          </a:p>
          <a:p>
            <a:r>
              <a:rPr lang="en-US" dirty="0" smtClean="0"/>
              <a:t>For 95% CL rejection at least </a:t>
            </a:r>
          </a:p>
          <a:p>
            <a:r>
              <a:rPr lang="en-US" dirty="0" smtClean="0"/>
              <a:t>                                                             Perform </a:t>
            </a:r>
            <a:r>
              <a:rPr lang="en-US" dirty="0"/>
              <a:t>for at least 2 other wings</a:t>
            </a:r>
          </a:p>
          <a:p>
            <a:pPr lvl="0"/>
            <a:r>
              <a:rPr lang="en-US" dirty="0" smtClean="0"/>
              <a:t>                                                              </a:t>
            </a:r>
            <a:endParaRPr lang="en-US" dirty="0"/>
          </a:p>
          <a:p>
            <a:pPr marL="285750" indent="-285750">
              <a:buFont typeface="Courier New" charset="0"/>
              <a:buChar char="o"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9636137">
            <a:off x="3863336" y="4542605"/>
            <a:ext cx="423287" cy="14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529467">
            <a:off x="3868545" y="4871323"/>
            <a:ext cx="423287" cy="14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59" y="731520"/>
            <a:ext cx="10235542" cy="49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124221"/>
            <a:ext cx="46704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Part 1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Design and purpose of the </a:t>
            </a:r>
            <a:r>
              <a:rPr lang="en-US" dirty="0" smtClean="0"/>
              <a:t>experiment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/>
              <a:t>Survey Framework 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Box plots 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Challenges </a:t>
            </a:r>
            <a:r>
              <a:rPr lang="en-US" dirty="0" smtClean="0"/>
              <a:t>on gathering data and effects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055" y="2124221"/>
            <a:ext cx="464992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Part 2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Why use </a:t>
            </a:r>
            <a:r>
              <a:rPr lang="en-US" dirty="0" smtClean="0"/>
              <a:t>2 - sample t test</a:t>
            </a:r>
            <a:r>
              <a:rPr lang="en-US" dirty="0"/>
              <a:t>?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Bartlett’s variance test &amp; Calculating </a:t>
            </a:r>
            <a:r>
              <a:rPr lang="en-US" dirty="0" smtClean="0"/>
              <a:t>t-values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Visualization of Rejection </a:t>
            </a:r>
            <a:r>
              <a:rPr lang="en-US" dirty="0" smtClean="0"/>
              <a:t>zone 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Interpretation of t &amp; </a:t>
            </a:r>
            <a:r>
              <a:rPr lang="en-US" dirty="0" smtClean="0"/>
              <a:t>p-values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147" y="4416445"/>
            <a:ext cx="478673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Part 3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Comparison of p-values with replicate data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/>
              <a:t>Final Evaluation &amp; 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2800" dirty="0" smtClean="0"/>
              <a:t>	                Design </a:t>
            </a:r>
            <a:r>
              <a:rPr lang="en-US" sz="2800" dirty="0"/>
              <a:t>and purpose of the </a:t>
            </a:r>
            <a:r>
              <a:rPr lang="en-US" sz="2800" dirty="0" smtClean="0"/>
              <a:t>experiment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800" dirty="0" smtClean="0"/>
              <a:t>                           Survey Framework </a:t>
            </a:r>
            <a:endParaRPr lang="en-US" sz="2800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sz="2800" dirty="0" smtClean="0"/>
              <a:t>                           Box plots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800" dirty="0" smtClean="0"/>
              <a:t>                           Challenges on gathering data and effects  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345808" y="3019086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45809" y="2432410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345810" y="1845734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345807" y="3623213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14" y="903250"/>
            <a:ext cx="10058400" cy="789506"/>
          </a:xfrm>
        </p:spPr>
        <p:txBody>
          <a:bodyPr/>
          <a:lstStyle/>
          <a:p>
            <a:r>
              <a:rPr lang="en-IN" dirty="0">
                <a:ea typeface="Calibri Light" charset="0"/>
                <a:cs typeface="Calibri Light" charset="0"/>
              </a:rPr>
              <a:t>Design and purpose of the </a:t>
            </a:r>
            <a:r>
              <a:rPr lang="en-IN" dirty="0" smtClean="0">
                <a:ea typeface="Calibri Light" charset="0"/>
                <a:cs typeface="Calibri Light" charset="0"/>
              </a:rPr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City Centre Hospital (CCH) Group has developed a new computer system to assist nurses who were staffing inpatient care areas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 Inpatient Care at CCH consists of 7 floor with 4 wings at each floor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CCH nursing staff includes Registered Nurses (RN) and Nursing Assistants (NA</a:t>
            </a:r>
            <a:r>
              <a:rPr lang="en-IN" dirty="0" smtClean="0"/>
              <a:t>).</a:t>
            </a:r>
            <a:endParaRPr lang="en-I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new system Computerizes the patient </a:t>
            </a:r>
            <a:r>
              <a:rPr lang="en-IN" dirty="0" smtClean="0"/>
              <a:t>records</a:t>
            </a:r>
            <a:endParaRPr lang="en-I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Belief: The new System reduces the nurses’ time spend on administration work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For Evaluation 2 surgical wings were selected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Purpose: To Objectively prove their belief.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6" y="1887938"/>
            <a:ext cx="10058400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Period: 12 hr Day shift tested for a </a:t>
            </a:r>
            <a:r>
              <a:rPr lang="en-IN" dirty="0" smtClean="0"/>
              <a:t>week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“8 Blue” wing has 36 RNs and 13 NAs while “10 Gold” wing has 34 RNs and 12 NAs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were asked to note down the Categories of activity in every 5 Minutes interval.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314" y="903250"/>
            <a:ext cx="10058400" cy="789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ea typeface="Calibri Light" charset="0"/>
                <a:cs typeface="Calibri Light" charset="0"/>
              </a:rPr>
              <a:t>Survey Framework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4D00A9F9-05F9-4899-9D76-55F7D3EF2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88037"/>
              </p:ext>
            </p:extLst>
          </p:nvPr>
        </p:nvGraphicFramePr>
        <p:xfrm>
          <a:off x="1433999" y="3658256"/>
          <a:ext cx="9095030" cy="1584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83500">
                  <a:extLst>
                    <a:ext uri="{9D8B030D-6E8A-4147-A177-3AD203B41FA5}">
                      <a16:colId xmlns="" xmlns:a16="http://schemas.microsoft.com/office/drawing/2014/main" val="3638849117"/>
                    </a:ext>
                  </a:extLst>
                </a:gridCol>
                <a:gridCol w="3005765">
                  <a:extLst>
                    <a:ext uri="{9D8B030D-6E8A-4147-A177-3AD203B41FA5}">
                      <a16:colId xmlns="" xmlns:a16="http://schemas.microsoft.com/office/drawing/2014/main" val="2818167720"/>
                    </a:ext>
                  </a:extLst>
                </a:gridCol>
                <a:gridCol w="3005765">
                  <a:extLst>
                    <a:ext uri="{9D8B030D-6E8A-4147-A177-3AD203B41FA5}">
                      <a16:colId xmlns="" xmlns:a16="http://schemas.microsoft.com/office/drawing/2014/main" val="3124504666"/>
                    </a:ext>
                  </a:extLst>
                </a:gridCol>
              </a:tblGrid>
              <a:tr h="27335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Direct Patient Care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Non Nursing Tasks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Indirect Patient Care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1622247"/>
                  </a:ext>
                </a:extLst>
              </a:tr>
              <a:tr h="340817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Giving </a:t>
                      </a:r>
                      <a:r>
                        <a:rPr lang="en-IN" sz="2000" dirty="0"/>
                        <a:t>Medication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Food </a:t>
                      </a:r>
                      <a:r>
                        <a:rPr lang="en-IN" sz="2000" dirty="0"/>
                        <a:t>Service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Paperwork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932966"/>
                  </a:ext>
                </a:extLst>
              </a:tr>
              <a:tr h="340817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Hygiene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House </a:t>
                      </a:r>
                      <a:r>
                        <a:rPr lang="en-IN" sz="2000" dirty="0"/>
                        <a:t>Keeping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Breaks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986579"/>
                  </a:ext>
                </a:extLst>
              </a:tr>
              <a:tr h="340817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Assessments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u="sng" dirty="0" smtClean="0"/>
                        <a:t>Nursing</a:t>
                      </a:r>
                      <a:r>
                        <a:rPr lang="en-IN" sz="2000" b="1" u="sng" dirty="0" smtClean="0"/>
                        <a:t> </a:t>
                      </a:r>
                      <a:r>
                        <a:rPr lang="en-IN" sz="2000" b="0" u="sng" dirty="0"/>
                        <a:t>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70645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33999" y="5423368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1: Nurse Task’s breakdown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13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 - 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C31BBF4-2585-4FE9-95C3-E021BC9273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9552319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B6C1B8D-485E-4BDC-88AE-9FD1AFAC45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216301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0160" y="5715099"/>
            <a:ext cx="3050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1: Nurse Administration Boxplot 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218238" y="5715099"/>
            <a:ext cx="2868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Figure </a:t>
            </a:r>
            <a:r>
              <a:rPr lang="en-US" sz="1400" dirty="0" smtClean="0"/>
              <a:t>2: Direct Patient Care Boxplot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92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 - II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60A850A5-D564-4E36-9AF4-331D8A0576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9622064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535D0C33-2F46-4608-83CE-9DFE21440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92750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1096963" y="5885816"/>
            <a:ext cx="3007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Figure 3</a:t>
            </a:r>
            <a:r>
              <a:rPr lang="en-US" sz="1400" smtClean="0"/>
              <a:t>: Indirect </a:t>
            </a:r>
            <a:r>
              <a:rPr lang="en-US" sz="1400" dirty="0" smtClean="0"/>
              <a:t>Patient Care Boxplot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243445" y="5824002"/>
            <a:ext cx="2838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Figure </a:t>
            </a:r>
            <a:r>
              <a:rPr lang="en-US" sz="1400" dirty="0" smtClean="0"/>
              <a:t>4: Non-Nursing Tasks Boxplot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13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dirty="0" smtClean="0">
                <a:ea typeface="Calibri" charset="0"/>
                <a:cs typeface="Calibri" charset="0"/>
              </a:rPr>
              <a:t>   Many Nurses checked more than 1 activity per 5 mins timeslot</a:t>
            </a:r>
            <a:endParaRPr lang="en-IN" dirty="0">
              <a:ea typeface="Calibri" charset="0"/>
              <a:cs typeface="Calibri" charset="0"/>
            </a:endParaRPr>
          </a:p>
          <a:p>
            <a:pPr>
              <a:buFont typeface="Arial" charset="0"/>
              <a:buChar char="•"/>
            </a:pPr>
            <a:r>
              <a:rPr lang="en-IN" dirty="0" smtClean="0">
                <a:ea typeface="Calibri" charset="0"/>
                <a:cs typeface="Calibri" charset="0"/>
              </a:rPr>
              <a:t>   There </a:t>
            </a:r>
            <a:r>
              <a:rPr lang="en-IN" dirty="0">
                <a:ea typeface="Calibri" charset="0"/>
                <a:cs typeface="Calibri" charset="0"/>
              </a:rPr>
              <a:t>were many timeslots with no activity had been </a:t>
            </a:r>
            <a:r>
              <a:rPr lang="en-IN" dirty="0" smtClean="0">
                <a:ea typeface="Calibri" charset="0"/>
                <a:cs typeface="Calibri" charset="0"/>
              </a:rPr>
              <a:t>checked</a:t>
            </a:r>
            <a:endParaRPr lang="en-IN" dirty="0">
              <a:ea typeface="Calibri" charset="0"/>
              <a:cs typeface="Calibri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Challenges on gathering data and </a:t>
            </a:r>
            <a:r>
              <a:rPr lang="en-IN" sz="4000" dirty="0" smtClean="0"/>
              <a:t>effects 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43E97E-B894-473E-8E84-AD4313AD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40" y="3100039"/>
            <a:ext cx="2927498" cy="245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                Why </a:t>
            </a:r>
            <a:r>
              <a:rPr lang="en-US" sz="2800" dirty="0"/>
              <a:t>use </a:t>
            </a:r>
            <a:r>
              <a:rPr lang="en-US" sz="2800" dirty="0" smtClean="0"/>
              <a:t>2 - sample t test</a:t>
            </a:r>
            <a:r>
              <a:rPr lang="en-US" sz="2800" dirty="0"/>
              <a:t>?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800" dirty="0" smtClean="0"/>
              <a:t>                           Bartlett’s </a:t>
            </a:r>
            <a:r>
              <a:rPr lang="en-US" sz="2800" dirty="0"/>
              <a:t>variance test &amp; Calculating t-values </a:t>
            </a:r>
          </a:p>
          <a:p>
            <a:pPr marL="0" indent="0">
              <a:buNone/>
            </a:pPr>
            <a:r>
              <a:rPr lang="en-US" sz="2800" dirty="0" smtClean="0"/>
              <a:t>		     Visualization of Rejection Region</a:t>
            </a:r>
          </a:p>
          <a:p>
            <a:pPr marL="0" indent="0">
              <a:buNone/>
            </a:pPr>
            <a:r>
              <a:rPr lang="en-US" sz="2800" dirty="0" smtClean="0"/>
              <a:t>		     Interpretation </a:t>
            </a:r>
            <a:r>
              <a:rPr lang="en-US" sz="2800" dirty="0"/>
              <a:t>of t &amp; p-values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Clr>
                <a:schemeClr val="accent1"/>
              </a:buClr>
              <a:buNone/>
            </a:pP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345808" y="3019086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45809" y="2432410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345810" y="1845734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5808" y="3605762"/>
            <a:ext cx="1434905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</TotalTime>
  <Words>550</Words>
  <Application>Microsoft Macintosh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Courier New</vt:lpstr>
      <vt:lpstr>Mangal</vt:lpstr>
      <vt:lpstr>Times New Roman</vt:lpstr>
      <vt:lpstr>Wingdings</vt:lpstr>
      <vt:lpstr>微软雅黑</vt:lpstr>
      <vt:lpstr>造字工房明黑（非商用）常规体</vt:lpstr>
      <vt:lpstr>Arial</vt:lpstr>
      <vt:lpstr>Retrospect</vt:lpstr>
      <vt:lpstr>PowerPoint Presentation</vt:lpstr>
      <vt:lpstr>Contents</vt:lpstr>
      <vt:lpstr>PART 1 </vt:lpstr>
      <vt:lpstr>Design and purpose of the experiment</vt:lpstr>
      <vt:lpstr>PowerPoint Presentation</vt:lpstr>
      <vt:lpstr>Boxplots - I</vt:lpstr>
      <vt:lpstr>Boxplots - II</vt:lpstr>
      <vt:lpstr>Challenges on gathering data and effects </vt:lpstr>
      <vt:lpstr>PART 2 </vt:lpstr>
      <vt:lpstr>Why use 2 – sample t test?</vt:lpstr>
      <vt:lpstr>Visualization of Rejection Region</vt:lpstr>
      <vt:lpstr>Bartlett’s variance test &amp; Calculating t-values</vt:lpstr>
      <vt:lpstr>Interpretation of t &amp; p – values </vt:lpstr>
      <vt:lpstr>PART 3</vt:lpstr>
      <vt:lpstr>Comparing p-values with Replicated Data</vt:lpstr>
      <vt:lpstr>Final Evaluation &amp; Suggestions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purpose of the experiment</dc:title>
  <dc:creator>Sreeraj.Punnoli@smu.ca</dc:creator>
  <cp:lastModifiedBy>Caner Irfanoglu</cp:lastModifiedBy>
  <cp:revision>63</cp:revision>
  <dcterms:created xsi:type="dcterms:W3CDTF">2018-10-09T00:58:33Z</dcterms:created>
  <dcterms:modified xsi:type="dcterms:W3CDTF">2018-10-09T16:56:02Z</dcterms:modified>
</cp:coreProperties>
</file>