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 snapToObjects="1">
      <p:cViewPr>
        <p:scale>
          <a:sx n="144" d="100"/>
          <a:sy n="144" d="100"/>
        </p:scale>
        <p:origin x="144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Caner/Downloads/Brand%20Equity%207B10E023A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dirty="0" smtClean="0"/>
              <a:t>Brand</a:t>
            </a:r>
            <a:r>
              <a:rPr lang="en-IN" baseline="0" dirty="0" smtClean="0"/>
              <a:t> Equities </a:t>
            </a:r>
            <a:r>
              <a:rPr lang="en-IN" sz="2128" b="1" i="0" u="none" strike="noStrike" cap="none" normalizeH="0" baseline="0" dirty="0" smtClean="0">
                <a:effectLst/>
              </a:rPr>
              <a:t>Averages </a:t>
            </a:r>
            <a:r>
              <a:rPr lang="en-IN" baseline="0" dirty="0" smtClean="0"/>
              <a:t>for Fast Food Companies</a:t>
            </a:r>
            <a:endParaRPr lang="en-I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266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hr-HR"/>
                      <a:t>6.85</a:t>
                    </a:r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7525-4526-82CC-B528A114A497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Q4_ANOVA!$C$226</c:f>
              <c:strCache>
                <c:ptCount val="1"/>
                <c:pt idx="0">
                  <c:v>brand_equity</c:v>
                </c:pt>
              </c:strCache>
            </c:strRef>
          </c:cat>
          <c:val>
            <c:numRef>
              <c:f>Q4_ANOVA!$C$227</c:f>
              <c:numCache>
                <c:formatCode>0.000</c:formatCode>
                <c:ptCount val="1"/>
                <c:pt idx="0">
                  <c:v>6.852402597402595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525-4526-82CC-B528A114A497}"/>
            </c:ext>
          </c:extLst>
        </c:ser>
        <c:ser>
          <c:idx val="1"/>
          <c:order val="1"/>
          <c:tx>
            <c:v>264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nb-NO"/>
                      <a:t>5.75</a:t>
                    </a:r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7525-4526-82CC-B528A114A497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Q4_ANOVA!$C$226</c:f>
              <c:strCache>
                <c:ptCount val="1"/>
                <c:pt idx="0">
                  <c:v>brand_equity</c:v>
                </c:pt>
              </c:strCache>
            </c:strRef>
          </c:cat>
          <c:val>
            <c:numRef>
              <c:f>Q4_ANOVA!$C$228</c:f>
              <c:numCache>
                <c:formatCode>0.000</c:formatCode>
                <c:ptCount val="1"/>
                <c:pt idx="0">
                  <c:v>5.746013745704472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525-4526-82CC-B528A114A497}"/>
            </c:ext>
          </c:extLst>
        </c:ser>
        <c:ser>
          <c:idx val="2"/>
          <c:order val="2"/>
          <c:tx>
            <c:v>263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nb-NO"/>
                      <a:t>5.68</a:t>
                    </a:r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7525-4526-82CC-B528A114A497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Q4_ANOVA!$C$226</c:f>
              <c:strCache>
                <c:ptCount val="1"/>
                <c:pt idx="0">
                  <c:v>brand_equity</c:v>
                </c:pt>
              </c:strCache>
            </c:strRef>
          </c:cat>
          <c:val>
            <c:numRef>
              <c:f>Q4_ANOVA!$C$229</c:f>
              <c:numCache>
                <c:formatCode>0.000</c:formatCode>
                <c:ptCount val="1"/>
                <c:pt idx="0">
                  <c:v>5.67742049469965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7525-4526-82CC-B528A114A497}"/>
            </c:ext>
          </c:extLst>
        </c:ser>
        <c:ser>
          <c:idx val="3"/>
          <c:order val="3"/>
          <c:tx>
            <c:v>267</c:v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nb-NO"/>
                      <a:t>5.54</a:t>
                    </a:r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7525-4526-82CC-B528A114A497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Q4_ANOVA!$C$226</c:f>
              <c:strCache>
                <c:ptCount val="1"/>
                <c:pt idx="0">
                  <c:v>brand_equity</c:v>
                </c:pt>
              </c:strCache>
            </c:strRef>
          </c:cat>
          <c:val>
            <c:numRef>
              <c:f>Q4_ANOVA!$C$230</c:f>
              <c:numCache>
                <c:formatCode>0.000</c:formatCode>
                <c:ptCount val="1"/>
                <c:pt idx="0">
                  <c:v>5.53824503311258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7525-4526-82CC-B528A114A497}"/>
            </c:ext>
          </c:extLst>
        </c:ser>
        <c:ser>
          <c:idx val="4"/>
          <c:order val="4"/>
          <c:tx>
            <c:v>265</c:v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nb-NO"/>
                      <a:t>5.28</a:t>
                    </a:r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7525-4526-82CC-B528A114A497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Q4_ANOVA!$C$226</c:f>
              <c:strCache>
                <c:ptCount val="1"/>
                <c:pt idx="0">
                  <c:v>brand_equity</c:v>
                </c:pt>
              </c:strCache>
            </c:strRef>
          </c:cat>
          <c:val>
            <c:numRef>
              <c:f>Q4_ANOVA!$C$231</c:f>
              <c:numCache>
                <c:formatCode>0.000</c:formatCode>
                <c:ptCount val="1"/>
                <c:pt idx="0">
                  <c:v>5.273670886075948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7525-4526-82CC-B528A114A49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396764944"/>
        <c:axId val="1396768336"/>
      </c:barChart>
      <c:catAx>
        <c:axId val="139676494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Brands</a:t>
                </a:r>
              </a:p>
            </c:rich>
          </c:tx>
          <c:layout>
            <c:manualLayout>
              <c:xMode val="edge"/>
              <c:yMode val="edge"/>
              <c:x val="0.492899829148715"/>
              <c:y val="0.849732808398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crossAx val="1396768336"/>
        <c:crosses val="autoZero"/>
        <c:auto val="1"/>
        <c:lblAlgn val="ctr"/>
        <c:lblOffset val="100"/>
        <c:tickMarkSkip val="5"/>
        <c:noMultiLvlLbl val="0"/>
      </c:catAx>
      <c:valAx>
        <c:axId val="13967683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Average Brand Equity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676494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D0D4-1402-7848-9580-DDF25A70F8D1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B619-A3CA-1441-82EA-5E3D2E978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9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D0D4-1402-7848-9580-DDF25A70F8D1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B619-A3CA-1441-82EA-5E3D2E978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D0D4-1402-7848-9580-DDF25A70F8D1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B619-A3CA-1441-82EA-5E3D2E978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D0D4-1402-7848-9580-DDF25A70F8D1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B619-A3CA-1441-82EA-5E3D2E978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D0D4-1402-7848-9580-DDF25A70F8D1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B619-A3CA-1441-82EA-5E3D2E978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D0D4-1402-7848-9580-DDF25A70F8D1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B619-A3CA-1441-82EA-5E3D2E978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5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D0D4-1402-7848-9580-DDF25A70F8D1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B619-A3CA-1441-82EA-5E3D2E978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1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D0D4-1402-7848-9580-DDF25A70F8D1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B619-A3CA-1441-82EA-5E3D2E978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1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D0D4-1402-7848-9580-DDF25A70F8D1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B619-A3CA-1441-82EA-5E3D2E978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6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D0D4-1402-7848-9580-DDF25A70F8D1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B619-A3CA-1441-82EA-5E3D2E978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7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D0D4-1402-7848-9580-DDF25A70F8D1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B619-A3CA-1441-82EA-5E3D2E978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3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5D0D4-1402-7848-9580-DDF25A70F8D1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8B619-A3CA-1441-82EA-5E3D2E978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1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49425"/>
          </a:xfrm>
        </p:spPr>
        <p:txBody>
          <a:bodyPr>
            <a:noAutofit/>
          </a:bodyPr>
          <a:lstStyle/>
          <a:p>
            <a:pPr lvl="0"/>
            <a:r>
              <a:rPr lang="en-US" sz="3200" dirty="0"/>
              <a:t>What statistical analysis is suitable to compare brand equity across brands? Why? Compare brand equity across brands for your chosen category. </a:t>
            </a:r>
            <a:br>
              <a:rPr lang="en-US" sz="3200" dirty="0"/>
            </a:br>
            <a:endParaRPr lang="en-US" sz="32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00000000-0008-0000-0A00-00001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58581"/>
              </p:ext>
            </p:extLst>
          </p:nvPr>
        </p:nvGraphicFramePr>
        <p:xfrm>
          <a:off x="1923060" y="1848282"/>
          <a:ext cx="7868640" cy="4700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467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7973" y="685799"/>
            <a:ext cx="5145961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One way </a:t>
            </a:r>
            <a:r>
              <a:rPr lang="en-US" dirty="0" err="1" smtClean="0"/>
              <a:t>Anova</a:t>
            </a:r>
            <a:r>
              <a:rPr lang="en-US" dirty="0" smtClean="0"/>
              <a:t> for comparing brand means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H</a:t>
            </a:r>
            <a:r>
              <a:rPr lang="en-US" baseline="-25000" dirty="0" smtClean="0"/>
              <a:t>0    </a:t>
            </a:r>
            <a:r>
              <a:rPr lang="en-US" dirty="0" smtClean="0"/>
              <a:t>             </a:t>
            </a:r>
            <a:r>
              <a:rPr lang="en-US" dirty="0"/>
              <a:t>µ</a:t>
            </a:r>
            <a:r>
              <a:rPr lang="en-US" baseline="-25000" dirty="0"/>
              <a:t>263 </a:t>
            </a:r>
            <a:r>
              <a:rPr lang="en-US" dirty="0"/>
              <a:t>= µ</a:t>
            </a:r>
            <a:r>
              <a:rPr lang="en-US" baseline="-25000" dirty="0"/>
              <a:t>264</a:t>
            </a:r>
            <a:r>
              <a:rPr lang="en-US" dirty="0"/>
              <a:t>= µ</a:t>
            </a:r>
            <a:r>
              <a:rPr lang="en-US" baseline="-25000" dirty="0"/>
              <a:t>265</a:t>
            </a:r>
            <a:r>
              <a:rPr lang="en-US" dirty="0"/>
              <a:t>= µ</a:t>
            </a:r>
            <a:r>
              <a:rPr lang="en-US" baseline="-25000" dirty="0"/>
              <a:t>266</a:t>
            </a:r>
            <a:r>
              <a:rPr lang="en-US" dirty="0"/>
              <a:t>= </a:t>
            </a:r>
            <a:r>
              <a:rPr lang="en-US" dirty="0" smtClean="0"/>
              <a:t>µ</a:t>
            </a:r>
            <a:r>
              <a:rPr lang="en-US" baseline="-25000" dirty="0" smtClean="0"/>
              <a:t>267</a:t>
            </a:r>
            <a:endParaRPr lang="en-US" baseline="-25000" dirty="0"/>
          </a:p>
          <a:p>
            <a:pPr marL="285750" lvl="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H</a:t>
            </a:r>
            <a:r>
              <a:rPr lang="en-US" baseline="-25000" dirty="0"/>
              <a:t>1    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 </a:t>
            </a:r>
            <a:r>
              <a:rPr lang="en-US" dirty="0" smtClean="0"/>
              <a:t>         At </a:t>
            </a:r>
            <a:r>
              <a:rPr lang="en-US" dirty="0"/>
              <a:t>least one brand has </a:t>
            </a:r>
            <a:r>
              <a:rPr lang="en-US" dirty="0" smtClean="0"/>
              <a:t> </a:t>
            </a:r>
            <a:r>
              <a:rPr lang="en-US" dirty="0"/>
              <a:t>different mean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baseline="-25000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baseline="-250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614489" y="1440997"/>
            <a:ext cx="600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614489" y="1852613"/>
            <a:ext cx="600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421830"/>
              </p:ext>
            </p:extLst>
          </p:nvPr>
        </p:nvGraphicFramePr>
        <p:xfrm>
          <a:off x="948095" y="2874916"/>
          <a:ext cx="5065716" cy="1674971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266429"/>
                <a:gridCol w="1266429"/>
                <a:gridCol w="1266429"/>
                <a:gridCol w="1266429"/>
              </a:tblGrid>
              <a:tr h="2368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Pair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t-value 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p-value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Significant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54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266 - 264 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8.064 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2.06 * 10</a:t>
                      </a:r>
                      <a:r>
                        <a:rPr lang="en-US" sz="1200" baseline="30000">
                          <a:effectLst/>
                        </a:rPr>
                        <a:t>-15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Yes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054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264 - 263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0.45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0.33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54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264 - 267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1.13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0.13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54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264 - 265 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2.72 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0.003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Yes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054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263 - 267 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0.72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0.24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54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263 - 265 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2.32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0.01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Yes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054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267 - 265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1.51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0.06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07973" y="46751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Table : Pairwise brand comparison 95% CL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7973" y="5345718"/>
            <a:ext cx="407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Conclusion : 266 &gt; 264 = 263 = 267 &gt; 265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1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19935"/>
          </a:xfrm>
        </p:spPr>
        <p:txBody>
          <a:bodyPr>
            <a:noAutofit/>
          </a:bodyPr>
          <a:lstStyle/>
          <a:p>
            <a:pPr lvl="0"/>
            <a:r>
              <a:rPr lang="en-US" sz="3200" dirty="0"/>
              <a:t>Compare loyalty, relevance, familiarity, uniqueness and popularity for the brands of your chosen category using the appropriate statistical analysis.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MANOVA is the appropriate test for comparing differences of multiple dependent variables to an independent ( grouping ) variable. </a:t>
            </a:r>
          </a:p>
          <a:p>
            <a:r>
              <a:rPr lang="en-US" sz="1800" dirty="0" smtClean="0"/>
              <a:t>Before performing MANOVA following assumptions needs to be tested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Independent random sampling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Level of measurement of the variables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Linearity of the dependent variables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Multivariate normality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Multivariate homogeneity of variance within groups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Multivariate homogeneity of variance between groups</a:t>
            </a:r>
          </a:p>
          <a:p>
            <a:pPr marL="800100" lvl="1" indent="-342900">
              <a:buFont typeface="+mj-lt"/>
              <a:buAutoNum type="arabicPeriod"/>
            </a:pPr>
            <a:endParaRPr lang="en-US" sz="1400" dirty="0"/>
          </a:p>
          <a:p>
            <a:pPr marL="457200" lvl="1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19700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Assumptions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1800" dirty="0"/>
              <a:t>Independent random </a:t>
            </a:r>
            <a:r>
              <a:rPr lang="en-US" sz="1800" dirty="0" smtClean="0"/>
              <a:t>sampling</a:t>
            </a: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1800" dirty="0" smtClean="0"/>
              <a:t>Assuming </a:t>
            </a:r>
            <a:r>
              <a:rPr lang="en-US" sz="1800" dirty="0" err="1" smtClean="0"/>
              <a:t>surveyees</a:t>
            </a:r>
            <a:r>
              <a:rPr lang="en-US" sz="1800" dirty="0" smtClean="0"/>
              <a:t> do not effect each other</a:t>
            </a:r>
          </a:p>
          <a:p>
            <a:pPr marL="228600" lvl="1">
              <a:spcBef>
                <a:spcPts val="1000"/>
              </a:spcBef>
            </a:pPr>
            <a:endParaRPr lang="en-US" sz="1800" dirty="0"/>
          </a:p>
          <a:p>
            <a:pPr marL="228600" lvl="1">
              <a:spcBef>
                <a:spcPts val="1000"/>
              </a:spcBef>
            </a:pPr>
            <a:r>
              <a:rPr lang="en-US" sz="1800" dirty="0"/>
              <a:t>Level of measurement of the </a:t>
            </a:r>
            <a:r>
              <a:rPr lang="en-US" sz="1800" dirty="0" smtClean="0"/>
              <a:t>variables</a:t>
            </a:r>
          </a:p>
          <a:p>
            <a:pPr marL="228600" lvl="1">
              <a:spcBef>
                <a:spcPts val="1000"/>
              </a:spcBef>
            </a:pPr>
            <a:r>
              <a:rPr lang="en-US" sz="1800" dirty="0" smtClean="0"/>
              <a:t>Ordinal data is treated as interval data </a:t>
            </a:r>
          </a:p>
          <a:p>
            <a:pPr marL="228600" lvl="1">
              <a:spcBef>
                <a:spcPts val="1000"/>
              </a:spcBef>
            </a:pPr>
            <a:endParaRPr lang="en-US" sz="1800" dirty="0"/>
          </a:p>
          <a:p>
            <a:pPr marL="228600" lvl="1">
              <a:spcBef>
                <a:spcPts val="1000"/>
              </a:spcBef>
            </a:pPr>
            <a:endParaRPr lang="en-US" sz="1800" dirty="0"/>
          </a:p>
          <a:p>
            <a:pPr marL="228600" lvl="1">
              <a:spcBef>
                <a:spcPts val="1000"/>
              </a:spcBef>
            </a:pPr>
            <a:endParaRPr lang="en-US" sz="1800" dirty="0" smtClean="0"/>
          </a:p>
          <a:p>
            <a:pPr marL="228600" lvl="1">
              <a:spcBef>
                <a:spcPts val="1000"/>
              </a:spcBef>
            </a:pPr>
            <a:endParaRPr lang="en-US" sz="1800" dirty="0"/>
          </a:p>
          <a:p>
            <a:pPr marL="228600" lvl="1">
              <a:spcBef>
                <a:spcPts val="1000"/>
              </a:spcBef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36000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MANOVA OUTPUT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398541"/>
              </p:ext>
            </p:extLst>
          </p:nvPr>
        </p:nvGraphicFramePr>
        <p:xfrm>
          <a:off x="838200" y="2870960"/>
          <a:ext cx="5065716" cy="126407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524990"/>
                <a:gridCol w="1007868"/>
                <a:gridCol w="1266429"/>
                <a:gridCol w="1266429"/>
              </a:tblGrid>
              <a:tr h="2368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Dependent Variable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F-value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Pr</a:t>
                      </a:r>
                      <a:r>
                        <a:rPr lang="en-US" sz="1200" dirty="0" smtClean="0">
                          <a:effectLst/>
                        </a:rPr>
                        <a:t> ( &gt; F )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Significant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54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Loyality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12.11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1.09 </a:t>
                      </a:r>
                      <a:r>
                        <a:rPr lang="en-US" sz="1200" dirty="0">
                          <a:effectLst/>
                        </a:rPr>
                        <a:t>* </a:t>
                      </a:r>
                      <a:r>
                        <a:rPr lang="en-US" sz="1200" dirty="0" smtClean="0">
                          <a:effectLst/>
                        </a:rPr>
                        <a:t>10</a:t>
                      </a:r>
                      <a:r>
                        <a:rPr lang="en-US" sz="1200" baseline="30000" dirty="0" smtClean="0">
                          <a:effectLst/>
                        </a:rPr>
                        <a:t>-9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Yes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054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Familiarity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36.77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</a:rPr>
                        <a:t>2.20 * 10</a:t>
                      </a:r>
                      <a:r>
                        <a:rPr lang="en-US" sz="1200" baseline="30000" dirty="0" smtClean="0">
                          <a:effectLst/>
                        </a:rPr>
                        <a:t>-15</a:t>
                      </a:r>
                      <a:endParaRPr lang="en-US" sz="1200" dirty="0" smtClean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Yes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054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Uniqueness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14.33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</a:rPr>
                        <a:t>1.77 * 10</a:t>
                      </a:r>
                      <a:r>
                        <a:rPr lang="en-US" sz="1200" baseline="30000" dirty="0" smtClean="0">
                          <a:effectLst/>
                        </a:rPr>
                        <a:t>-11</a:t>
                      </a:r>
                      <a:endParaRPr lang="en-US" sz="1200" dirty="0" smtClean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Yes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054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Relevance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6.18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</a:rPr>
                        <a:t>6.28 * 10</a:t>
                      </a:r>
                      <a:r>
                        <a:rPr lang="en-US" sz="1200" baseline="30000" dirty="0" smtClean="0">
                          <a:effectLst/>
                        </a:rPr>
                        <a:t>-5</a:t>
                      </a:r>
                      <a:endParaRPr lang="en-US" sz="1200" dirty="0" smtClean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Yes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054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Popularity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57.42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2.20 * 10</a:t>
                      </a:r>
                      <a:r>
                        <a:rPr lang="en-US" sz="1200" baseline="30000" dirty="0" smtClean="0">
                          <a:effectLst/>
                        </a:rPr>
                        <a:t>-15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Yes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4035" y="4250892"/>
            <a:ext cx="2424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: MANOVA output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585545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0  </a:t>
            </a:r>
            <a:r>
              <a:rPr lang="en-US" baseline="-25000" dirty="0" smtClean="0"/>
              <a:t>                     </a:t>
            </a:r>
            <a:r>
              <a:rPr lang="en-US" dirty="0" smtClean="0"/>
              <a:t>No </a:t>
            </a:r>
            <a:r>
              <a:rPr lang="en-US" dirty="0"/>
              <a:t>differences exist in the ratings of </a:t>
            </a:r>
            <a:r>
              <a:rPr lang="en-US" dirty="0" smtClean="0"/>
              <a:t>loyalty</a:t>
            </a:r>
            <a:r>
              <a:rPr lang="en-US" dirty="0"/>
              <a:t>, familiarity, </a:t>
            </a:r>
          </a:p>
          <a:p>
            <a:r>
              <a:rPr lang="en-US" dirty="0"/>
              <a:t>uniqueness, relevance and popularity among different </a:t>
            </a:r>
            <a:r>
              <a:rPr lang="en-US" dirty="0" smtClean="0"/>
              <a:t>fast food brands. </a:t>
            </a:r>
            <a:endParaRPr lang="en-US" dirty="0"/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243014" y="1769610"/>
            <a:ext cx="600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8200" y="2264140"/>
            <a:ext cx="608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1                       </a:t>
            </a:r>
            <a:r>
              <a:rPr lang="en-US" dirty="0" smtClean="0"/>
              <a:t>There exist differences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43014" y="2457263"/>
            <a:ext cx="600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4035" y="4648136"/>
            <a:ext cx="494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Conclusion : All 5 metrics vary depending on brand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08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Comparing metrics for brands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988122"/>
              </p:ext>
            </p:extLst>
          </p:nvPr>
        </p:nvGraphicFramePr>
        <p:xfrm>
          <a:off x="838198" y="3453409"/>
          <a:ext cx="5473825" cy="245035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567493"/>
                <a:gridCol w="1259996"/>
                <a:gridCol w="2646336"/>
              </a:tblGrid>
              <a:tr h="3703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Dependent Variable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Test 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Comparison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8004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Loyality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Chi - </a:t>
                      </a:r>
                      <a:r>
                        <a:rPr lang="en-US" sz="1200" dirty="0" err="1" smtClean="0">
                          <a:effectLst/>
                        </a:rPr>
                        <a:t>Sq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266 &gt; rest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8004"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Anova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266 &gt; rest &amp; 263</a:t>
                      </a:r>
                      <a:r>
                        <a:rPr lang="en-US" sz="1200" baseline="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&gt; 265</a:t>
                      </a:r>
                      <a:endParaRPr lang="en-US" sz="1200" dirty="0" smtClean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8004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</a:rPr>
                        <a:t>Familiarity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endParaRPr lang="en-US" sz="1200" dirty="0" smtClean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Chi - </a:t>
                      </a:r>
                      <a:r>
                        <a:rPr lang="en-US" sz="1200" dirty="0" err="1" smtClean="0">
                          <a:effectLst/>
                        </a:rPr>
                        <a:t>Sq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266 &gt; rest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8004"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Anova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266 &gt; 264 =</a:t>
                      </a:r>
                      <a:r>
                        <a:rPr lang="en-US" sz="1200" baseline="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263 &gt; 267 = 265</a:t>
                      </a:r>
                      <a:endParaRPr lang="en-US" sz="1200" dirty="0" smtClean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8004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</a:rPr>
                        <a:t>Uniqueness</a:t>
                      </a:r>
                      <a:endParaRPr lang="en-US" sz="1200" dirty="0" smtClean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Chi - </a:t>
                      </a:r>
                      <a:r>
                        <a:rPr lang="en-US" sz="1200" dirty="0" err="1" smtClean="0">
                          <a:effectLst/>
                        </a:rPr>
                        <a:t>Sq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266 &gt; rest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8004"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Anova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266 &gt; rest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8004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</a:rPr>
                        <a:t>Relevance</a:t>
                      </a:r>
                      <a:endParaRPr lang="en-US" sz="1200" dirty="0" smtClean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Chi - </a:t>
                      </a:r>
                      <a:r>
                        <a:rPr lang="en-US" sz="1200" dirty="0" err="1" smtClean="0">
                          <a:effectLst/>
                        </a:rPr>
                        <a:t>Sq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266 &gt; rest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8004"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Anova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266 &gt; rest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8004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</a:rPr>
                        <a:t>Popularity</a:t>
                      </a:r>
                      <a:endParaRPr lang="en-US" sz="1200" dirty="0" smtClean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Chi - </a:t>
                      </a:r>
                      <a:r>
                        <a:rPr lang="en-US" sz="1200" dirty="0" err="1" smtClean="0">
                          <a:effectLst/>
                        </a:rPr>
                        <a:t>Sq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266 &gt; 264 &gt;  263 = 265</a:t>
                      </a:r>
                      <a:r>
                        <a:rPr lang="en-US" sz="1200" baseline="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= 267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8004"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Anova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266 &gt; 264 &gt; 263 = 267 &gt; 265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499282"/>
            <a:ext cx="1409448" cy="5191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2369" y="1957058"/>
            <a:ext cx="544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Performing Chi-</a:t>
            </a:r>
            <a:r>
              <a:rPr lang="en-US" dirty="0" err="1" smtClean="0"/>
              <a:t>Sq</a:t>
            </a:r>
            <a:r>
              <a:rPr lang="en-US" dirty="0" smtClean="0"/>
              <a:t> on binaries and </a:t>
            </a:r>
            <a:r>
              <a:rPr lang="en-US" dirty="0" err="1" smtClean="0"/>
              <a:t>Anova</a:t>
            </a:r>
            <a:r>
              <a:rPr lang="en-US" dirty="0" smtClean="0"/>
              <a:t> for 1-10 scale.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2369" y="5969428"/>
            <a:ext cx="5208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: Comparison of brands for dependent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31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420</Words>
  <Application>Microsoft Macintosh PowerPoint</Application>
  <PresentationFormat>Widescreen</PresentationFormat>
  <Paragraphs>125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Times New Roman</vt:lpstr>
      <vt:lpstr>Arial</vt:lpstr>
      <vt:lpstr>Office Theme</vt:lpstr>
      <vt:lpstr>What statistical analysis is suitable to compare brand equity across brands? Why? Compare brand equity across brands for your chosen category.  </vt:lpstr>
      <vt:lpstr>PowerPoint Presentation</vt:lpstr>
      <vt:lpstr>Compare loyalty, relevance, familiarity, uniqueness and popularity for the brands of your chosen category using the appropriate statistical analysis.  </vt:lpstr>
      <vt:lpstr>Assumptions</vt:lpstr>
      <vt:lpstr>MANOVA OUTPUT</vt:lpstr>
      <vt:lpstr>Comparing metrics for brands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Caner Irfanoglu</dc:creator>
  <cp:lastModifiedBy>Caner Irfanoglu</cp:lastModifiedBy>
  <cp:revision>28</cp:revision>
  <dcterms:created xsi:type="dcterms:W3CDTF">2018-10-22T19:18:15Z</dcterms:created>
  <dcterms:modified xsi:type="dcterms:W3CDTF">2018-10-23T14:00:13Z</dcterms:modified>
</cp:coreProperties>
</file>