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Diven/Desktop/Orion_v2_noN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>
                <a:solidFill>
                  <a:schemeClr val="tx1"/>
                </a:solidFill>
              </a:rPr>
              <a:t>Expected Profit vs Winning Bid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Sheet2!$N$10</c:f>
              <c:strCache>
                <c:ptCount val="1"/>
                <c:pt idx="0">
                  <c:v>Expected Profit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Pt>
            <c:idx val="19"/>
            <c:marker>
              <c:symbol val="diamond"/>
              <c:size val="10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6C36-324E-8603-2B667106DD86}"/>
              </c:ext>
            </c:extLst>
          </c:dPt>
          <c:xVal>
            <c:numRef>
              <c:f>Sheet2!$J$11:$J$48</c:f>
              <c:numCache>
                <c:formatCode>General</c:formatCode>
                <c:ptCount val="38"/>
                <c:pt idx="0">
                  <c:v>240000.0</c:v>
                </c:pt>
                <c:pt idx="1">
                  <c:v>241000.0</c:v>
                </c:pt>
                <c:pt idx="2">
                  <c:v>242000.0</c:v>
                </c:pt>
                <c:pt idx="3">
                  <c:v>243000.0</c:v>
                </c:pt>
                <c:pt idx="4">
                  <c:v>244000.0</c:v>
                </c:pt>
                <c:pt idx="5">
                  <c:v>245000.0</c:v>
                </c:pt>
                <c:pt idx="6">
                  <c:v>246000.0</c:v>
                </c:pt>
                <c:pt idx="7">
                  <c:v>247000.0</c:v>
                </c:pt>
                <c:pt idx="8">
                  <c:v>248000.0</c:v>
                </c:pt>
                <c:pt idx="9">
                  <c:v>249000.0</c:v>
                </c:pt>
                <c:pt idx="10">
                  <c:v>250000.0</c:v>
                </c:pt>
                <c:pt idx="11">
                  <c:v>251000.0</c:v>
                </c:pt>
                <c:pt idx="12">
                  <c:v>252000.0</c:v>
                </c:pt>
                <c:pt idx="13">
                  <c:v>253000.0</c:v>
                </c:pt>
                <c:pt idx="14">
                  <c:v>254000.0</c:v>
                </c:pt>
                <c:pt idx="15">
                  <c:v>255000.0</c:v>
                </c:pt>
                <c:pt idx="16">
                  <c:v>256000.0</c:v>
                </c:pt>
                <c:pt idx="17">
                  <c:v>257000.0</c:v>
                </c:pt>
                <c:pt idx="18">
                  <c:v>258000.0</c:v>
                </c:pt>
                <c:pt idx="19">
                  <c:v>259000.0</c:v>
                </c:pt>
                <c:pt idx="20">
                  <c:v>260000.0</c:v>
                </c:pt>
                <c:pt idx="21">
                  <c:v>261000.0</c:v>
                </c:pt>
                <c:pt idx="22">
                  <c:v>262000.0</c:v>
                </c:pt>
                <c:pt idx="23">
                  <c:v>263000.0</c:v>
                </c:pt>
                <c:pt idx="24">
                  <c:v>264000.0</c:v>
                </c:pt>
                <c:pt idx="25">
                  <c:v>265000.0</c:v>
                </c:pt>
                <c:pt idx="26">
                  <c:v>266000.0</c:v>
                </c:pt>
                <c:pt idx="27">
                  <c:v>267000.0</c:v>
                </c:pt>
                <c:pt idx="28">
                  <c:v>268000.0</c:v>
                </c:pt>
                <c:pt idx="29">
                  <c:v>269000.0</c:v>
                </c:pt>
                <c:pt idx="30">
                  <c:v>270000.0</c:v>
                </c:pt>
                <c:pt idx="31">
                  <c:v>271000.0</c:v>
                </c:pt>
                <c:pt idx="32">
                  <c:v>272000.0</c:v>
                </c:pt>
                <c:pt idx="33">
                  <c:v>273000.0</c:v>
                </c:pt>
                <c:pt idx="34">
                  <c:v>274000.0</c:v>
                </c:pt>
                <c:pt idx="35">
                  <c:v>275000.0</c:v>
                </c:pt>
                <c:pt idx="36">
                  <c:v>276000.0</c:v>
                </c:pt>
                <c:pt idx="37">
                  <c:v>277000.0</c:v>
                </c:pt>
              </c:numCache>
            </c:numRef>
          </c:xVal>
          <c:yVal>
            <c:numRef>
              <c:f>Sheet2!$N$11:$N$48</c:f>
              <c:numCache>
                <c:formatCode>_(* #,##0.00_);_(* \(#,##0.00\);_(* "-"??_);_(@_)</c:formatCode>
                <c:ptCount val="38"/>
                <c:pt idx="0">
                  <c:v>5441.407544700871</c:v>
                </c:pt>
                <c:pt idx="1">
                  <c:v>6330.780971686791</c:v>
                </c:pt>
                <c:pt idx="2">
                  <c:v>7197.945995071277</c:v>
                </c:pt>
                <c:pt idx="3">
                  <c:v>8040.040150789061</c:v>
                </c:pt>
                <c:pt idx="4">
                  <c:v>8854.055455336912</c:v>
                </c:pt>
                <c:pt idx="5">
                  <c:v>9636.864730091991</c:v>
                </c:pt>
                <c:pt idx="6">
                  <c:v>10385.25330036303</c:v>
                </c:pt>
                <c:pt idx="7">
                  <c:v>11095.95587598546</c:v>
                </c:pt>
                <c:pt idx="8">
                  <c:v>11765.6982475231</c:v>
                </c:pt>
                <c:pt idx="9">
                  <c:v>12391.2432543692</c:v>
                </c:pt>
                <c:pt idx="10">
                  <c:v>12969.44030462402</c:v>
                </c:pt>
                <c:pt idx="11">
                  <c:v>13497.27755847662</c:v>
                </c:pt>
                <c:pt idx="12">
                  <c:v>13971.93573411602</c:v>
                </c:pt>
                <c:pt idx="13">
                  <c:v>14390.84236505613</c:v>
                </c:pt>
                <c:pt idx="14">
                  <c:v>14751.72523690457</c:v>
                </c:pt>
                <c:pt idx="15">
                  <c:v>15052.66366601238</c:v>
                </c:pt>
                <c:pt idx="16">
                  <c:v>15292.13625700434</c:v>
                </c:pt>
                <c:pt idx="17">
                  <c:v>15469.06379442354</c:v>
                </c:pt>
                <c:pt idx="18">
                  <c:v>15582.84598750832</c:v>
                </c:pt>
                <c:pt idx="19">
                  <c:v>15633.39089652281</c:v>
                </c:pt>
                <c:pt idx="20">
                  <c:v>15621.13602223756</c:v>
                </c:pt>
                <c:pt idx="21">
                  <c:v>15547.06023333853</c:v>
                </c:pt>
                <c:pt idx="22">
                  <c:v>15412.6859341348</c:v>
                </c:pt>
                <c:pt idx="23">
                  <c:v>15220.07112970243</c:v>
                </c:pt>
                <c:pt idx="24">
                  <c:v>14971.79131893697</c:v>
                </c:pt>
                <c:pt idx="25">
                  <c:v>14670.91142827815</c:v>
                </c:pt>
                <c:pt idx="26">
                  <c:v>14320.9482799021</c:v>
                </c:pt>
                <c:pt idx="27">
                  <c:v>13925.82435759376</c:v>
                </c:pt>
                <c:pt idx="28">
                  <c:v>13489.81388128601</c:v>
                </c:pt>
                <c:pt idx="29">
                  <c:v>13017.4824181374</c:v>
                </c:pt>
                <c:pt idx="30">
                  <c:v>12513.62143598425</c:v>
                </c:pt>
                <c:pt idx="31">
                  <c:v>11983.17933759269</c:v>
                </c:pt>
                <c:pt idx="32">
                  <c:v>11431.19059676002</c:v>
                </c:pt>
                <c:pt idx="33">
                  <c:v>10862.70464745395</c:v>
                </c:pt>
                <c:pt idx="34">
                  <c:v>10282.7161544593</c:v>
                </c:pt>
                <c:pt idx="35">
                  <c:v>9696.098220203212</c:v>
                </c:pt>
                <c:pt idx="36">
                  <c:v>9107.539961345708</c:v>
                </c:pt>
                <c:pt idx="37">
                  <c:v>8521.48972595933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6C36-324E-8603-2B667106DD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5436240"/>
        <c:axId val="1265444112"/>
      </c:scatterChart>
      <c:valAx>
        <c:axId val="126543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Winning</a:t>
                </a:r>
                <a:r>
                  <a:rPr lang="en-US" sz="1200" baseline="0">
                    <a:solidFill>
                      <a:schemeClr val="tx1"/>
                    </a:solidFill>
                  </a:rPr>
                  <a:t> Bid ($)</a:t>
                </a:r>
                <a:endParaRPr lang="en-US" sz="120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265444112"/>
        <c:crosses val="autoZero"/>
        <c:crossBetween val="midCat"/>
      </c:valAx>
      <c:valAx>
        <c:axId val="126544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Expected Profit ($)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_(* #,##0_);_(* \(#,##0\);_(* &quot;-&quot;_);_(@_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436240"/>
        <c:crossesAt val="235000.0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6395BE-B423-4188-A6DA-61C9F2AB7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6625BE-329B-47D0-B968-91E7E817D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028AA8-1150-46DA-A6F6-EFFA6811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C0E-DF55-4195-9E69-5329C0421A4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C4AB2A-5561-4D2A-98D3-E584B0B9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034C56-67A9-4598-9C15-7E367D7D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924-1A0E-4099-902D-DDE7AC281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45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A6ABE3-964C-4A8D-947E-60641B98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11B5E74-7468-4603-8389-63E47796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A21280-2693-4097-817F-1EE54AA0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C0E-DF55-4195-9E69-5329C0421A4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57B5C4-E682-4E14-BEF2-C25995A3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AB23D9-BBE4-4CA3-8E6C-A5E88D56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924-1A0E-4099-902D-DDE7AC281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73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DE1224-A3B1-4EBF-872D-F8DB20A8F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EFF01A6-ED01-48B3-9E8E-4A6FE6F17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4835D8-305A-4F27-B652-6ACEDC2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C0E-DF55-4195-9E69-5329C0421A4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03BAA6-0DB2-4CDB-92C9-DAA93286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61071F-3392-4CE4-9D1C-C825B705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924-1A0E-4099-902D-DDE7AC281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4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09FA75-D7B3-461D-BFBF-7662D5A5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D1D5C6-30A3-4BE2-B523-5CA3EDE1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E36390-D32C-48E7-817A-D1CD40A7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C0E-DF55-4195-9E69-5329C0421A4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B59936-3501-484B-AA31-B7D0EE9A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55921-CC9E-4AC9-97BF-60998A53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924-1A0E-4099-902D-DDE7AC281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9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20E2BB-6D2C-49D0-B3E7-AC544B61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E96D7F-0538-4833-BCE6-68D7EBBB7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E1FB02-23A2-4086-BD03-FEC4C9DE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C0E-DF55-4195-9E69-5329C0421A4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CC551B-E3FC-462C-A439-928525AD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517AF8-77A5-44A4-9E4A-F37F2C0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924-1A0E-4099-902D-DDE7AC281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8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5BB18-DD9B-40E2-9785-0F54DB57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196A0B-5F03-408B-A2B4-DDA220553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059B09-E535-453A-BDB1-0203600F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CB3C64-E0C9-478A-B00D-58047432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C0E-DF55-4195-9E69-5329C0421A4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2BB9B3-053C-4E6F-97E1-C18C5B6B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4AFB28-CADA-4E49-ACC2-ACD14FA7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924-1A0E-4099-902D-DDE7AC281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2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DE39AE-FB54-4A20-BE83-8A6689CA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E740C7-CFBE-4EBB-A564-B05263372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61EC69-6001-4D42-884A-C89FEC99D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AC6796-FA2E-410B-B6C5-3CBA6C549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40E0DB-BFFD-4957-9266-5757C884C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B951FF1-F61A-4074-A147-D9256ABC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C0E-DF55-4195-9E69-5329C0421A4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2DA6498-CCD7-49FA-8BE5-A0A52172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8B8C09-ED28-46A6-A05D-4A989BDE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924-1A0E-4099-902D-DDE7AC281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26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54866F-B2C3-4807-A3D5-07F8B32C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C8405CE-7BF3-4C9A-9D76-5C9D7193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C0E-DF55-4195-9E69-5329C0421A4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5363DA-FA7B-4894-8765-B4948520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17F93E-62BD-4008-A168-2AA0FA82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924-1A0E-4099-902D-DDE7AC281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24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76695D-C8F8-4C9F-B83B-DEDDBBD6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C0E-DF55-4195-9E69-5329C0421A4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F2FE33F-223D-40A3-8D14-664AC70E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47DBBA-4EA0-4A84-A542-CCBE5317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924-1A0E-4099-902D-DDE7AC281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51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8BF7DC-54D6-40B4-AD85-F47728F8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E6A56B-5FF6-460C-8A09-B840FB30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8B0B74-890E-48EE-AFD0-6DAEA035B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C27AE5-086C-498F-90E0-2BB4B79F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C0E-DF55-4195-9E69-5329C0421A4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F0E991-C228-495E-AD48-042E549F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E8FEA-1D11-4347-B720-80254F95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924-1A0E-4099-902D-DDE7AC281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4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0C8EF-A382-4B7E-A0C5-F067A39A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7BF8CD1-FE14-45B0-A142-1798C5FEE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1C1756-9742-4B52-B651-4F8987697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B679F4-7345-47D8-94D0-BCE13C5C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CC0E-DF55-4195-9E69-5329C0421A4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675186-EA99-42EC-8BD7-4FC4EF15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AC2747-C3B1-4B93-8021-E164585C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924-1A0E-4099-902D-DDE7AC281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5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AFF61A-B5F4-434A-8D19-5C8BF178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E37DC5-ADA5-4E7C-BEC9-F7BD14DB9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5C2E58-5EB0-446C-A99A-71D9A1D0C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CC0E-DF55-4195-9E69-5329C0421A46}" type="datetimeFigureOut">
              <a:rPr lang="en-IN" smtClean="0"/>
              <a:t>30/10/18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2DD78C-8A58-4732-80AF-CDFF04A47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0F61A-8AED-4DB9-8559-0747EB3B0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BC924-1A0E-4099-902D-DDE7AC2812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5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583280-C2B0-4B9F-8DC4-DED4DB34B91E}"/>
              </a:ext>
            </a:extLst>
          </p:cNvPr>
          <p:cNvSpPr txBox="1"/>
          <p:nvPr/>
        </p:nvSpPr>
        <p:spPr>
          <a:xfrm>
            <a:off x="967409" y="728870"/>
            <a:ext cx="10257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latin typeface="Century" panose="02040604050505020304" pitchFamily="18" charset="0"/>
              </a:rPr>
              <a:t>Build a model that will help Orion to predict winning bids and allow the company to maximize total contribution (profit).</a:t>
            </a:r>
          </a:p>
          <a:p>
            <a:pPr lvl="0"/>
            <a:endParaRPr lang="en-US" b="1" dirty="0">
              <a:latin typeface="Century" panose="02040604050505020304" pitchFamily="18" charset="0"/>
            </a:endParaRPr>
          </a:p>
          <a:p>
            <a:pPr lvl="0"/>
            <a:endParaRPr lang="en-US" b="1" dirty="0">
              <a:latin typeface="Century" panose="02040604050505020304" pitchFamily="18" charset="0"/>
            </a:endParaRPr>
          </a:p>
          <a:p>
            <a:pPr lvl="0"/>
            <a:r>
              <a:rPr lang="en-US" b="1" dirty="0">
                <a:latin typeface="Century" panose="02040604050505020304" pitchFamily="18" charset="0"/>
              </a:rPr>
              <a:t>Assumptions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latin typeface="Century" panose="02040604050505020304" pitchFamily="18" charset="0"/>
              </a:rPr>
              <a:t>Neglect Multi Collinearity (Independent)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latin typeface="Century" panose="02040604050505020304" pitchFamily="18" charset="0"/>
              </a:rPr>
              <a:t>Based on lowest price of bid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latin typeface="Century" panose="02040604050505020304" pitchFamily="18" charset="0"/>
              </a:rPr>
              <a:t>Type of bid is not taken into consideration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latin typeface="Century" panose="02040604050505020304" pitchFamily="18" charset="0"/>
              </a:rPr>
              <a:t>Based on the Cost of Orion buses (Company specific)</a:t>
            </a:r>
          </a:p>
          <a:p>
            <a:pPr marL="800100" lvl="1" indent="-342900">
              <a:buFont typeface="+mj-lt"/>
              <a:buAutoNum type="arabicPeriod"/>
            </a:pPr>
            <a:endParaRPr lang="en-IN" dirty="0">
              <a:latin typeface="Century" panose="020406040505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N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3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2F9958-ED1F-424B-872E-B259ABF447B2}"/>
              </a:ext>
            </a:extLst>
          </p:cNvPr>
          <p:cNvSpPr/>
          <p:nvPr/>
        </p:nvSpPr>
        <p:spPr>
          <a:xfrm>
            <a:off x="993913" y="4361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>
                <a:latin typeface="Century" panose="02040604050505020304" pitchFamily="18" charset="0"/>
              </a:rPr>
              <a:t>Regression Analysis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956CC93-58E6-413D-9A47-7E5C99D54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3" y="1347787"/>
            <a:ext cx="10351972" cy="523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4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450BC29-292C-441C-B151-35FDF27696C6}"/>
              </a:ext>
            </a:extLst>
          </p:cNvPr>
          <p:cNvSpPr/>
          <p:nvPr/>
        </p:nvSpPr>
        <p:spPr>
          <a:xfrm>
            <a:off x="1563756" y="1284307"/>
            <a:ext cx="9912627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CMMI10"/>
              </a:rPr>
              <a:t>Winning Bid </a:t>
            </a:r>
            <a:r>
              <a:rPr lang="en-IN" dirty="0">
                <a:latin typeface="CMR10"/>
              </a:rPr>
              <a:t>= </a:t>
            </a:r>
            <a:r>
              <a:rPr lang="en-IN" dirty="0"/>
              <a:t>µ0 </a:t>
            </a:r>
            <a:r>
              <a:rPr lang="en-IN" dirty="0">
                <a:latin typeface="CMR10"/>
              </a:rPr>
              <a:t>+ </a:t>
            </a:r>
            <a:r>
              <a:rPr lang="en-IN" dirty="0"/>
              <a:t>µ1*Quantity + µ2*</a:t>
            </a:r>
            <a:r>
              <a:rPr lang="en-IN" dirty="0" err="1"/>
              <a:t>Orion_Cost_Per_Bus</a:t>
            </a:r>
            <a:r>
              <a:rPr lang="en-IN" dirty="0"/>
              <a:t> + µ3*Length + µ4*</a:t>
            </a:r>
            <a:r>
              <a:rPr lang="en-IN" dirty="0" err="1"/>
              <a:t>Low_Floor</a:t>
            </a:r>
            <a:r>
              <a:rPr lang="en-IN" dirty="0"/>
              <a:t> + µ5*</a:t>
            </a:r>
            <a:r>
              <a:rPr lang="en-IN" dirty="0" err="1"/>
              <a:t>Fuel_D</a:t>
            </a:r>
            <a:r>
              <a:rPr lang="en-IN" dirty="0"/>
              <a:t> </a:t>
            </a:r>
          </a:p>
          <a:p>
            <a:pPr>
              <a:lnSpc>
                <a:spcPct val="200000"/>
              </a:lnSpc>
            </a:pPr>
            <a:r>
              <a:rPr lang="en-IN" dirty="0"/>
              <a:t>	        + µ6*</a:t>
            </a:r>
            <a:r>
              <a:rPr lang="en-IN" dirty="0" err="1"/>
              <a:t>Fuel_Hyb</a:t>
            </a:r>
            <a:r>
              <a:rPr lang="en-IN" dirty="0"/>
              <a:t> + </a:t>
            </a:r>
            <a:r>
              <a:rPr lang="en-IN" dirty="0" smtClean="0"/>
              <a:t>E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rgbClr val="FF0000"/>
                </a:solidFill>
              </a:rPr>
              <a:t>Instead </a:t>
            </a:r>
            <a:r>
              <a:rPr lang="en-IN" dirty="0">
                <a:solidFill>
                  <a:srgbClr val="FF0000"/>
                </a:solidFill>
              </a:rPr>
              <a:t>of </a:t>
            </a:r>
            <a:r>
              <a:rPr lang="en-IN" dirty="0" smtClean="0">
                <a:solidFill>
                  <a:srgbClr val="FF0000"/>
                </a:solidFill>
              </a:rPr>
              <a:t>µ use x here </a:t>
            </a: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rgbClr val="FF0000"/>
                </a:solidFill>
              </a:rPr>
              <a:t>We don’t have the model with Mark up ?</a:t>
            </a: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rgbClr val="FF0000"/>
                </a:solidFill>
              </a:rPr>
              <a:t>Refer to ANOVA results in the last slide to justify selection of variables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endParaRPr lang="en-IN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endParaRPr lang="en-IN" dirty="0"/>
          </a:p>
          <a:p>
            <a:pPr>
              <a:lnSpc>
                <a:spcPct val="200000"/>
              </a:lnSpc>
            </a:pPr>
            <a:r>
              <a:rPr lang="en-IN" b="1" dirty="0"/>
              <a:t>Winning Bid </a:t>
            </a:r>
            <a:r>
              <a:rPr lang="en-IN" dirty="0"/>
              <a:t>= 25190.98 - 375.41 * Quantity + 0.94 * </a:t>
            </a:r>
            <a:r>
              <a:rPr lang="en-IN" dirty="0" err="1"/>
              <a:t>Orion_Cost_Per_Bus</a:t>
            </a:r>
            <a:r>
              <a:rPr lang="en-IN" dirty="0"/>
              <a:t> + 1070.75 * Length</a:t>
            </a:r>
          </a:p>
          <a:p>
            <a:pPr>
              <a:lnSpc>
                <a:spcPct val="200000"/>
              </a:lnSpc>
            </a:pPr>
            <a:r>
              <a:rPr lang="en-IN" dirty="0"/>
              <a:t>	        - 6832.06 * </a:t>
            </a:r>
            <a:r>
              <a:rPr lang="en-IN" dirty="0" err="1"/>
              <a:t>Low_Floor</a:t>
            </a:r>
            <a:r>
              <a:rPr lang="en-IN" dirty="0"/>
              <a:t> - 6004.45 * </a:t>
            </a:r>
            <a:r>
              <a:rPr lang="en-IN" dirty="0" err="1"/>
              <a:t>Fuel_D</a:t>
            </a:r>
            <a:r>
              <a:rPr lang="en-IN" dirty="0"/>
              <a:t> + 39323.86 * </a:t>
            </a:r>
            <a:r>
              <a:rPr lang="en-IN" dirty="0" err="1"/>
              <a:t>Fuel_Hyb</a:t>
            </a:r>
            <a:r>
              <a:rPr lang="en-IN" dirty="0"/>
              <a:t> 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	Where </a:t>
            </a:r>
            <a:r>
              <a:rPr lang="en-IN" dirty="0" err="1"/>
              <a:t>Low_Floor</a:t>
            </a:r>
            <a:r>
              <a:rPr lang="en-IN" dirty="0"/>
              <a:t>, </a:t>
            </a:r>
            <a:r>
              <a:rPr lang="en-IN" dirty="0" err="1"/>
              <a:t>Fuel_D</a:t>
            </a:r>
            <a:r>
              <a:rPr lang="en-IN" dirty="0"/>
              <a:t>, </a:t>
            </a:r>
            <a:r>
              <a:rPr lang="en-IN" dirty="0" err="1"/>
              <a:t>Fuel_Hyb</a:t>
            </a:r>
            <a:r>
              <a:rPr lang="en-IN" dirty="0"/>
              <a:t> takes values 0 or 1 </a:t>
            </a:r>
          </a:p>
          <a:p>
            <a:pPr>
              <a:lnSpc>
                <a:spcPct val="200000"/>
              </a:lnSpc>
            </a:pPr>
            <a:endParaRPr lang="en-IN" dirty="0"/>
          </a:p>
          <a:p>
            <a:pPr>
              <a:lnSpc>
                <a:spcPct val="200000"/>
              </a:lnSpc>
            </a:pPr>
            <a:r>
              <a:rPr lang="en-IN" b="1" dirty="0"/>
              <a:t>Profit = Winning Bid - Orion Production Cost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E8E42BD-9C34-49F2-AA86-DC595DFF0FE7}"/>
              </a:ext>
            </a:extLst>
          </p:cNvPr>
          <p:cNvSpPr/>
          <p:nvPr/>
        </p:nvSpPr>
        <p:spPr>
          <a:xfrm>
            <a:off x="993913" y="4361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>
                <a:latin typeface="Century" panose="02040604050505020304" pitchFamily="18" charset="0"/>
              </a:rPr>
              <a:t>Regression Model </a:t>
            </a:r>
          </a:p>
        </p:txBody>
      </p:sp>
    </p:spTree>
    <p:extLst>
      <p:ext uri="{BB962C8B-B14F-4D97-AF65-F5344CB8AC3E}">
        <p14:creationId xmlns:p14="http://schemas.microsoft.com/office/powerpoint/2010/main" val="306216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8493753-0D99-49A4-9094-A3B9C6F0854D}"/>
              </a:ext>
            </a:extLst>
          </p:cNvPr>
          <p:cNvSpPr/>
          <p:nvPr/>
        </p:nvSpPr>
        <p:spPr>
          <a:xfrm>
            <a:off x="993913" y="63495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>
                <a:latin typeface="Century" panose="02040604050505020304" pitchFamily="18" charset="0"/>
              </a:rPr>
              <a:t>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F044828-54F8-42B3-8001-FEEAC2A312CA}"/>
              </a:ext>
            </a:extLst>
          </p:cNvPr>
          <p:cNvSpPr txBox="1"/>
          <p:nvPr/>
        </p:nvSpPr>
        <p:spPr>
          <a:xfrm>
            <a:off x="1086678" y="1444487"/>
            <a:ext cx="6268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entury" panose="02040604050505020304" pitchFamily="18" charset="0"/>
              </a:rPr>
              <a:t>R Square value is 84.83 %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Century" panose="02040604050505020304" pitchFamily="18" charset="0"/>
              </a:rPr>
              <a:t>Simple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  <a:latin typeface="Century" panose="02040604050505020304" pitchFamily="18" charset="0"/>
              </a:rPr>
              <a:t>Easy to interpret and modify</a:t>
            </a:r>
            <a:endParaRPr lang="en-IN" dirty="0" smtClean="0">
              <a:solidFill>
                <a:srgbClr val="FF0000"/>
              </a:solidFill>
              <a:latin typeface="Century" panose="020406040505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3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DA44069-61B6-4E88-B65B-D1BF9F7DF791}"/>
              </a:ext>
            </a:extLst>
          </p:cNvPr>
          <p:cNvSpPr/>
          <p:nvPr/>
        </p:nvSpPr>
        <p:spPr>
          <a:xfrm>
            <a:off x="1020418" y="6071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>
                <a:latin typeface="Century" panose="02040604050505020304" pitchFamily="18" charset="0"/>
              </a:rPr>
              <a:t>Limitations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FADD40-6575-4D1A-9CC6-FC080B7FA849}"/>
              </a:ext>
            </a:extLst>
          </p:cNvPr>
          <p:cNvSpPr/>
          <p:nvPr/>
        </p:nvSpPr>
        <p:spPr>
          <a:xfrm>
            <a:off x="609600" y="1286837"/>
            <a:ext cx="7765774" cy="221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latin typeface="Century" panose="02040604050505020304" pitchFamily="18" charset="0"/>
              </a:rPr>
              <a:t>Neglecting Multi Collinearity (Independent)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latin typeface="Century" panose="02040604050505020304" pitchFamily="18" charset="0"/>
              </a:rPr>
              <a:t>Based on lowest price of bid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latin typeface="Century" panose="02040604050505020304" pitchFamily="18" charset="0"/>
              </a:rPr>
              <a:t>Type of bid is not taken into consideration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latin typeface="Century" panose="02040604050505020304" pitchFamily="18" charset="0"/>
              </a:rPr>
              <a:t>Based on the Cost of Orion buses (Company specific)</a:t>
            </a:r>
          </a:p>
        </p:txBody>
      </p:sp>
    </p:spTree>
    <p:extLst>
      <p:ext uri="{BB962C8B-B14F-4D97-AF65-F5344CB8AC3E}">
        <p14:creationId xmlns:p14="http://schemas.microsoft.com/office/powerpoint/2010/main" val="50952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8CBA3B-E4FA-164F-BC49-B4DFEBBA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much would be the bid for the contract</a:t>
            </a:r>
            <a:r>
              <a:rPr lang="en-US" sz="2800" dirty="0">
                <a:effectLst/>
              </a:rPr>
              <a:t> 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2D5DCD-A2B1-1742-932F-8BC1DF1B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9831"/>
            <a:ext cx="2626895" cy="2440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Given Values:</a:t>
            </a:r>
          </a:p>
          <a:p>
            <a:pPr lvl="1"/>
            <a:r>
              <a:rPr lang="en-US" sz="1800" dirty="0"/>
              <a:t>Quantity: 5</a:t>
            </a:r>
          </a:p>
          <a:p>
            <a:pPr lvl="1"/>
            <a:r>
              <a:rPr lang="en-US" sz="1800" dirty="0"/>
              <a:t>Orion Cost : $234,229</a:t>
            </a:r>
          </a:p>
          <a:p>
            <a:pPr lvl="1"/>
            <a:r>
              <a:rPr lang="en-US" sz="1800" dirty="0"/>
              <a:t>Length : 30</a:t>
            </a:r>
          </a:p>
          <a:p>
            <a:pPr lvl="1"/>
            <a:r>
              <a:rPr lang="en-US" sz="1800" dirty="0"/>
              <a:t>Low floor</a:t>
            </a:r>
          </a:p>
          <a:p>
            <a:pPr lvl="1"/>
            <a:r>
              <a:rPr lang="en-US" sz="1800" dirty="0"/>
              <a:t>Diesel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F0D7F59-AB56-7D4A-A3B7-E6DB735326CB}"/>
              </a:ext>
            </a:extLst>
          </p:cNvPr>
          <p:cNvSpPr txBox="1"/>
          <p:nvPr/>
        </p:nvSpPr>
        <p:spPr>
          <a:xfrm>
            <a:off x="4215064" y="2299831"/>
            <a:ext cx="2803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Coefficients: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Intercept- 6000.59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Quan- 480.24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Orion_Cost</a:t>
            </a:r>
            <a:r>
              <a:rPr lang="en-US" dirty="0"/>
              <a:t>- 1.03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Length- 1131.26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HighFloor-6047.12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Diesel- 4963.74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2B58D9D-BB79-4049-95FE-3371E8941037}"/>
              </a:ext>
            </a:extLst>
          </p:cNvPr>
          <p:cNvSpPr txBox="1"/>
          <p:nvPr/>
        </p:nvSpPr>
        <p:spPr>
          <a:xfrm>
            <a:off x="7976937" y="2853828"/>
            <a:ext cx="3489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</a:t>
            </a:r>
            <a:r>
              <a:rPr lang="en-US" dirty="0"/>
              <a:t>: 264,110.90</a:t>
            </a:r>
          </a:p>
          <a:p>
            <a:endParaRPr lang="en-US" dirty="0"/>
          </a:p>
          <a:p>
            <a:r>
              <a:rPr lang="en-US" b="1" dirty="0"/>
              <a:t>Standard</a:t>
            </a:r>
            <a:r>
              <a:rPr lang="en-US" dirty="0"/>
              <a:t> </a:t>
            </a:r>
            <a:r>
              <a:rPr lang="en-US" b="1" dirty="0"/>
              <a:t>Deviation</a:t>
            </a:r>
            <a:r>
              <a:rPr lang="en-US" dirty="0"/>
              <a:t>: 15,264.99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3317" y="5164919"/>
            <a:ext cx="930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Needs to be updated </a:t>
            </a:r>
            <a:r>
              <a:rPr lang="en-US" dirty="0" err="1" smtClean="0">
                <a:solidFill>
                  <a:srgbClr val="FF0000"/>
                </a:solidFill>
              </a:rPr>
              <a:t>withcoefficients</a:t>
            </a:r>
            <a:r>
              <a:rPr lang="en-US" dirty="0" smtClean="0">
                <a:solidFill>
                  <a:srgbClr val="FF0000"/>
                </a:solidFill>
              </a:rPr>
              <a:t> mean and standard deviation calculated in the previous part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3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C95BC-C53E-CB40-960F-2341C433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83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8D7F2E3-95E1-934D-9133-B8AF12FCF8B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096000" y="1443789"/>
          <a:ext cx="5257800" cy="4787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DA6E680-F25B-054D-A33B-B8477F8B8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84" y="950495"/>
            <a:ext cx="4394200" cy="554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5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189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</vt:lpstr>
      <vt:lpstr>CMMI10</vt:lpstr>
      <vt:lpstr>CMR10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much would be the bid for the contract ?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Sreeraj.Punnoli@smu.ca</dc:creator>
  <cp:lastModifiedBy>Caner Irfanoglu</cp:lastModifiedBy>
  <cp:revision>9</cp:revision>
  <dcterms:created xsi:type="dcterms:W3CDTF">2018-10-30T01:45:19Z</dcterms:created>
  <dcterms:modified xsi:type="dcterms:W3CDTF">2018-10-30T11:42:37Z</dcterms:modified>
</cp:coreProperties>
</file>