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82" r:id="rId6"/>
    <p:sldId id="283" r:id="rId7"/>
    <p:sldId id="284" r:id="rId8"/>
    <p:sldId id="285" r:id="rId9"/>
    <p:sldId id="259" r:id="rId10"/>
    <p:sldId id="288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309" r:id="rId19"/>
    <p:sldId id="294" r:id="rId20"/>
    <p:sldId id="295" r:id="rId21"/>
    <p:sldId id="260" r:id="rId22"/>
    <p:sldId id="296" r:id="rId23"/>
    <p:sldId id="297" r:id="rId24"/>
    <p:sldId id="261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62" r:id="rId34"/>
    <p:sldId id="306" r:id="rId35"/>
    <p:sldId id="307" r:id="rId36"/>
    <p:sldId id="263" r:id="rId37"/>
    <p:sldId id="308" r:id="rId38"/>
    <p:sldId id="280" r:id="rId3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5643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527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6174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9081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6547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6203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434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303285" y="481821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917469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0639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388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8851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1291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4" r:id="rId8"/>
    <p:sldLayoutId id="2147483668" r:id="rId9"/>
    <p:sldLayoutId id="2147483669" r:id="rId10"/>
    <p:sldLayoutId id="2147483670" r:id="rId11"/>
    <p:sldLayoutId id="2147483671" r:id="rId12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295054" y="2018908"/>
            <a:ext cx="4667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CA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MCDA 5520 Team Project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5495330" y="1436886"/>
            <a:ext cx="0" cy="917972"/>
          </a:xfrm>
          <a:prstGeom prst="line">
            <a:avLst/>
          </a:prstGeom>
          <a:ln w="0">
            <a:solidFill>
              <a:srgbClr val="AED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24524" y="2648347"/>
            <a:ext cx="2975372" cy="0"/>
          </a:xfrm>
          <a:prstGeom prst="line">
            <a:avLst/>
          </a:prstGeom>
          <a:ln w="0">
            <a:solidFill>
              <a:srgbClr val="AED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68216" y="3434953"/>
            <a:ext cx="5520928" cy="547688"/>
            <a:chOff x="3493119" y="4376948"/>
            <a:chExt cx="7360973" cy="730804"/>
          </a:xfrm>
        </p:grpSpPr>
        <p:grpSp>
          <p:nvGrpSpPr>
            <p:cNvPr id="8" name="组合 481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483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>
            <a:grpSpLocks/>
          </p:cNvGrpSpPr>
          <p:nvPr/>
        </p:nvGrpSpPr>
        <p:grpSpPr bwMode="auto">
          <a:xfrm flipH="1" flipV="1">
            <a:off x="2868216" y="1139428"/>
            <a:ext cx="5520928" cy="547688"/>
            <a:chOff x="3424715" y="4465315"/>
            <a:chExt cx="7360973" cy="730804"/>
          </a:xfrm>
        </p:grpSpPr>
        <p:grpSp>
          <p:nvGrpSpPr>
            <p:cNvPr id="15" name="组合 729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730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043238" y="2729099"/>
            <a:ext cx="536118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Group Members</a:t>
            </a:r>
            <a:r>
              <a:rPr lang="en-CA" altLang="zh-CN" sz="14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: Caner </a:t>
            </a:r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Irfanoglu</a:t>
            </a:r>
          </a:p>
          <a:p>
            <a:r>
              <a:rPr lang="en-CA" altLang="zh-CN" sz="14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            Diven </a:t>
            </a:r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Sambhwani</a:t>
            </a:r>
          </a:p>
          <a:p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           </a:t>
            </a:r>
            <a:r>
              <a:rPr lang="en-CA" altLang="zh-CN" sz="14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Madeleine Leong</a:t>
            </a:r>
          </a:p>
          <a:p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            </a:t>
            </a:r>
            <a:r>
              <a:rPr lang="en-CA" altLang="zh-CN" sz="14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Sreeraj </a:t>
            </a:r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Punnoli</a:t>
            </a:r>
          </a:p>
          <a:p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           </a:t>
            </a:r>
            <a:r>
              <a:rPr lang="en-CA" altLang="zh-CN" sz="14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Tom Tong </a:t>
            </a:r>
          </a:p>
        </p:txBody>
      </p:sp>
      <p:sp>
        <p:nvSpPr>
          <p:cNvPr id="22" name="矩形 21"/>
          <p:cNvSpPr/>
          <p:nvPr/>
        </p:nvSpPr>
        <p:spPr>
          <a:xfrm>
            <a:off x="2947914" y="1184384"/>
            <a:ext cx="5361531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zh-CN" sz="3200" b="1" spc="113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lephant" pitchFamily="18" charset="0"/>
              </a:rPr>
              <a:t>The Professor Proposes</a:t>
            </a:r>
            <a:endParaRPr lang="zh-CN" altLang="en-US" sz="3200" b="1" spc="113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lephant" pitchFamily="18" charset="0"/>
            </a:endParaRPr>
          </a:p>
        </p:txBody>
      </p:sp>
      <p:grpSp>
        <p:nvGrpSpPr>
          <p:cNvPr id="23" name="组合 4"/>
          <p:cNvGrpSpPr>
            <a:grpSpLocks/>
          </p:cNvGrpSpPr>
          <p:nvPr/>
        </p:nvGrpSpPr>
        <p:grpSpPr bwMode="auto">
          <a:xfrm>
            <a:off x="209551" y="1206104"/>
            <a:ext cx="2215754" cy="2543175"/>
            <a:chOff x="2097740" y="1026947"/>
            <a:chExt cx="3581908" cy="4096383"/>
          </a:xfrm>
        </p:grpSpPr>
        <p:sp>
          <p:nvSpPr>
            <p:cNvPr id="24" name="等腰三角形 23"/>
            <p:cNvSpPr/>
            <p:nvPr/>
          </p:nvSpPr>
          <p:spPr>
            <a:xfrm>
              <a:off x="2097740" y="1026947"/>
              <a:ext cx="3581908" cy="308763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2097740" y="2035700"/>
              <a:ext cx="3581908" cy="308763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2" y="2075652"/>
            <a:ext cx="1263591" cy="9329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43049" y="4802133"/>
            <a:ext cx="1532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12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December 4</a:t>
            </a:r>
            <a:r>
              <a:rPr lang="en-CA" altLang="zh-CN" sz="1200" baseline="300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th</a:t>
            </a:r>
            <a:r>
              <a:rPr lang="en-CA" altLang="zh-CN" sz="12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, 2018</a:t>
            </a:r>
            <a:endParaRPr lang="en-CA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2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429816"/>
            <a:chOff x="3896989" y="298683"/>
            <a:chExt cx="4398022" cy="573159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 Types of the Variables 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ounded Rectangle 90"/>
          <p:cNvSpPr/>
          <p:nvPr/>
        </p:nvSpPr>
        <p:spPr>
          <a:xfrm>
            <a:off x="3817173" y="753554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724681" y="1302961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Categorical 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016321" y="1302961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Numerical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46775" y="1974123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Ordinal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879942" y="1974123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Nominal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060075" y="2645285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060075" y="3213571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060075" y="3724780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60074" y="4253433"/>
            <a:ext cx="932384" cy="233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Symmetry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076277" y="4764642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059140" y="2645139"/>
            <a:ext cx="1184386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Wholesaler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059140" y="3213425"/>
            <a:ext cx="1184386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Certificatio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5016759" y="1974123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Interva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153576" y="1974123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Ratio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466876" y="2645139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Elbow Connector 105"/>
          <p:cNvCxnSpPr>
            <a:stCxn id="91" idx="2"/>
            <a:endCxn id="92" idx="0"/>
          </p:cNvCxnSpPr>
          <p:nvPr/>
        </p:nvCxnSpPr>
        <p:spPr>
          <a:xfrm rot="5400000">
            <a:off x="3422221" y="136617"/>
            <a:ext cx="240195" cy="209249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1" idx="2"/>
            <a:endCxn id="93" idx="0"/>
          </p:cNvCxnSpPr>
          <p:nvPr/>
        </p:nvCxnSpPr>
        <p:spPr>
          <a:xfrm rot="16200000" flipH="1">
            <a:off x="5568041" y="83289"/>
            <a:ext cx="240195" cy="219914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2" idx="2"/>
            <a:endCxn id="94" idx="0"/>
          </p:cNvCxnSpPr>
          <p:nvPr/>
        </p:nvCxnSpPr>
        <p:spPr>
          <a:xfrm rot="5400000">
            <a:off x="1826144" y="1304195"/>
            <a:ext cx="361950" cy="97790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2" idx="2"/>
            <a:endCxn id="95" idx="0"/>
          </p:cNvCxnSpPr>
          <p:nvPr/>
        </p:nvCxnSpPr>
        <p:spPr>
          <a:xfrm rot="16200000" flipH="1">
            <a:off x="2892727" y="1215517"/>
            <a:ext cx="361950" cy="115526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3" idx="2"/>
            <a:endCxn id="103" idx="0"/>
          </p:cNvCxnSpPr>
          <p:nvPr/>
        </p:nvCxnSpPr>
        <p:spPr>
          <a:xfrm rot="5400000">
            <a:off x="6106956" y="1293367"/>
            <a:ext cx="361950" cy="99956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3" idx="2"/>
            <a:endCxn id="104" idx="0"/>
          </p:cNvCxnSpPr>
          <p:nvPr/>
        </p:nvCxnSpPr>
        <p:spPr>
          <a:xfrm rot="16200000" flipH="1">
            <a:off x="7175364" y="1224520"/>
            <a:ext cx="361950" cy="113725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5" idx="2"/>
            <a:endCxn id="101" idx="0"/>
          </p:cNvCxnSpPr>
          <p:nvPr/>
        </p:nvCxnSpPr>
        <p:spPr>
          <a:xfrm>
            <a:off x="3651333" y="2283335"/>
            <a:ext cx="0" cy="3618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4" idx="2"/>
            <a:endCxn id="96" idx="0"/>
          </p:cNvCxnSpPr>
          <p:nvPr/>
        </p:nvCxnSpPr>
        <p:spPr>
          <a:xfrm>
            <a:off x="1518166" y="2283335"/>
            <a:ext cx="0" cy="3619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7466876" y="3213425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7924967" y="2283335"/>
            <a:ext cx="0" cy="3618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01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02" y="1558042"/>
            <a:ext cx="3009832" cy="2230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81" y="1578769"/>
            <a:ext cx="2862038" cy="2230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" y="1578769"/>
            <a:ext cx="2430480" cy="2230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826" y="3887268"/>
            <a:ext cx="676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1339" y="3895480"/>
            <a:ext cx="6384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7712" y="3895480"/>
            <a:ext cx="1221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Certification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组合 1972"/>
          <p:cNvGrpSpPr>
            <a:grpSpLocks/>
          </p:cNvGrpSpPr>
          <p:nvPr/>
        </p:nvGrpSpPr>
        <p:grpSpPr bwMode="auto">
          <a:xfrm>
            <a:off x="2357438" y="223838"/>
            <a:ext cx="4430274" cy="975472"/>
            <a:chOff x="3896989" y="298683"/>
            <a:chExt cx="4398022" cy="1300791"/>
          </a:xfrm>
        </p:grpSpPr>
        <p:sp>
          <p:nvSpPr>
            <p:cNvPr id="13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4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73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Distribution of Independent Variables – I </a:t>
              </a:r>
            </a:p>
          </p:txBody>
        </p:sp>
        <p:cxnSp>
          <p:nvCxnSpPr>
            <p:cNvPr id="15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634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9" y="1485901"/>
            <a:ext cx="2534325" cy="2284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49" y="1485900"/>
            <a:ext cx="2624855" cy="2284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2" y="1485901"/>
            <a:ext cx="2882750" cy="2284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3331" y="3884008"/>
            <a:ext cx="935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Symmetry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6288" y="3884008"/>
            <a:ext cx="1006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Polish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015" y="3884008"/>
            <a:ext cx="8537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Distribution of Independent Variables – </a:t>
              </a:r>
              <a:r>
                <a:rPr lang="en-CA" altLang="zh-CN" sz="15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II </a:t>
              </a:r>
              <a:endParaRPr lang="en-CA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0581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Density Distribution for Price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70" y="968477"/>
            <a:ext cx="4103207" cy="41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Density Distribution for Price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56" y="968477"/>
            <a:ext cx="4046436" cy="4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9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Carat</a:t>
              </a:r>
              <a:endParaRPr lang="en-CA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price_carat_one_colo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33" y="976819"/>
            <a:ext cx="6168069" cy="3870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534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vs. Clarity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price%20vs.%20clarif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72" y="968477"/>
            <a:ext cx="3998804" cy="4026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059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Cut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price_vs_cu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68" y="976819"/>
            <a:ext cx="3768012" cy="4049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322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</a:t>
              </a:r>
              <a:r>
                <a:rPr lang="en-CA" altLang="zh-CN" sz="15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Polish</a:t>
              </a:r>
              <a:endParaRPr lang="en-CA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price_vs_polis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81" y="968477"/>
            <a:ext cx="3634785" cy="407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802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</a:t>
              </a:r>
              <a:r>
                <a:rPr lang="en-CA" altLang="zh-CN" sz="15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Symmetry</a:t>
              </a:r>
              <a:endParaRPr lang="en-CA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price_vs_symmet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976819"/>
            <a:ext cx="4383613" cy="403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968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8" name="组合 1977"/>
          <p:cNvGrpSpPr>
            <a:grpSpLocks/>
          </p:cNvGrpSpPr>
          <p:nvPr/>
        </p:nvGrpSpPr>
        <p:grpSpPr bwMode="auto">
          <a:xfrm>
            <a:off x="464345" y="2120500"/>
            <a:ext cx="1890968" cy="781273"/>
            <a:chOff x="619637" y="2706202"/>
            <a:chExt cx="2521348" cy="1041696"/>
          </a:xfrm>
        </p:grpSpPr>
        <p:sp>
          <p:nvSpPr>
            <p:cNvPr id="1979" name="文本框 5620"/>
            <p:cNvSpPr txBox="1">
              <a:spLocks noChangeArrowheads="1"/>
            </p:cNvSpPr>
            <p:nvPr/>
          </p:nvSpPr>
          <p:spPr bwMode="auto">
            <a:xfrm>
              <a:off x="1391520" y="2706202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0" name="文本框 5621"/>
            <p:cNvSpPr txBox="1">
              <a:spLocks noChangeArrowheads="1"/>
            </p:cNvSpPr>
            <p:nvPr/>
          </p:nvSpPr>
          <p:spPr bwMode="auto">
            <a:xfrm>
              <a:off x="619637" y="3050272"/>
              <a:ext cx="2521348" cy="697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Instruction &amp; Problem Statement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89" name="组合 1988"/>
          <p:cNvGrpSpPr>
            <a:grpSpLocks/>
          </p:cNvGrpSpPr>
          <p:nvPr/>
        </p:nvGrpSpPr>
        <p:grpSpPr bwMode="auto">
          <a:xfrm>
            <a:off x="6975292" y="2120501"/>
            <a:ext cx="1590209" cy="565830"/>
            <a:chOff x="4772706" y="3211960"/>
            <a:chExt cx="2120327" cy="754439"/>
          </a:xfrm>
        </p:grpSpPr>
        <p:sp>
          <p:nvSpPr>
            <p:cNvPr id="1990" name="文本框 5649"/>
            <p:cNvSpPr txBox="1">
              <a:spLocks noChangeArrowheads="1"/>
            </p:cNvSpPr>
            <p:nvPr/>
          </p:nvSpPr>
          <p:spPr bwMode="auto">
            <a:xfrm>
              <a:off x="5199283" y="3211960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1" name="文本框 5650"/>
            <p:cNvSpPr txBox="1">
              <a:spLocks noChangeArrowheads="1"/>
            </p:cNvSpPr>
            <p:nvPr/>
          </p:nvSpPr>
          <p:spPr bwMode="auto">
            <a:xfrm>
              <a:off x="4772706" y="3556030"/>
              <a:ext cx="2120327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Pre-work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94" name="组合 1993"/>
          <p:cNvGrpSpPr>
            <a:grpSpLocks/>
          </p:cNvGrpSpPr>
          <p:nvPr/>
        </p:nvGrpSpPr>
        <p:grpSpPr bwMode="auto">
          <a:xfrm>
            <a:off x="3829660" y="2120500"/>
            <a:ext cx="1512067" cy="781273"/>
            <a:chOff x="8808812" y="3357819"/>
            <a:chExt cx="2016135" cy="1041696"/>
          </a:xfrm>
        </p:grpSpPr>
        <p:sp>
          <p:nvSpPr>
            <p:cNvPr id="1995" name="文本框 5657"/>
            <p:cNvSpPr txBox="1">
              <a:spLocks noChangeArrowheads="1"/>
            </p:cNvSpPr>
            <p:nvPr/>
          </p:nvSpPr>
          <p:spPr bwMode="auto">
            <a:xfrm>
              <a:off x="9235389" y="3357819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6" name="文本框 5658"/>
            <p:cNvSpPr txBox="1">
              <a:spLocks noChangeArrowheads="1"/>
            </p:cNvSpPr>
            <p:nvPr/>
          </p:nvSpPr>
          <p:spPr bwMode="auto">
            <a:xfrm>
              <a:off x="8808812" y="3701889"/>
              <a:ext cx="2016135" cy="697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06" name="组合 2005"/>
          <p:cNvGrpSpPr>
            <a:grpSpLocks/>
          </p:cNvGrpSpPr>
          <p:nvPr/>
        </p:nvGrpSpPr>
        <p:grpSpPr bwMode="auto">
          <a:xfrm>
            <a:off x="723319" y="3768327"/>
            <a:ext cx="1512067" cy="781273"/>
            <a:chOff x="964943" y="5024585"/>
            <a:chExt cx="2016135" cy="1041695"/>
          </a:xfrm>
        </p:grpSpPr>
        <p:sp>
          <p:nvSpPr>
            <p:cNvPr id="2007" name="文本框 5667"/>
            <p:cNvSpPr txBox="1">
              <a:spLocks noChangeArrowheads="1"/>
            </p:cNvSpPr>
            <p:nvPr/>
          </p:nvSpPr>
          <p:spPr bwMode="auto">
            <a:xfrm>
              <a:off x="1391520" y="5024585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8" name="文本框 5668"/>
            <p:cNvSpPr txBox="1">
              <a:spLocks noChangeArrowheads="1"/>
            </p:cNvSpPr>
            <p:nvPr/>
          </p:nvSpPr>
          <p:spPr bwMode="auto">
            <a:xfrm>
              <a:off x="964943" y="5368655"/>
              <a:ext cx="2016135" cy="69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17" name="组合 2016"/>
          <p:cNvGrpSpPr>
            <a:grpSpLocks/>
          </p:cNvGrpSpPr>
          <p:nvPr/>
        </p:nvGrpSpPr>
        <p:grpSpPr bwMode="auto">
          <a:xfrm>
            <a:off x="3829661" y="3764753"/>
            <a:ext cx="1512067" cy="781273"/>
            <a:chOff x="5105446" y="5019101"/>
            <a:chExt cx="2016135" cy="1041695"/>
          </a:xfrm>
        </p:grpSpPr>
        <p:sp>
          <p:nvSpPr>
            <p:cNvPr id="2018" name="文本框 5674"/>
            <p:cNvSpPr txBox="1">
              <a:spLocks noChangeArrowheads="1"/>
            </p:cNvSpPr>
            <p:nvPr/>
          </p:nvSpPr>
          <p:spPr bwMode="auto">
            <a:xfrm>
              <a:off x="5532023" y="5019101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9" name="文本框 5675"/>
            <p:cNvSpPr txBox="1">
              <a:spLocks noChangeArrowheads="1"/>
            </p:cNvSpPr>
            <p:nvPr/>
          </p:nvSpPr>
          <p:spPr bwMode="auto">
            <a:xfrm>
              <a:off x="5105446" y="5363171"/>
              <a:ext cx="2016135" cy="69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Selection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26" name="组合 2025"/>
          <p:cNvGrpSpPr>
            <a:grpSpLocks/>
          </p:cNvGrpSpPr>
          <p:nvPr/>
        </p:nvGrpSpPr>
        <p:grpSpPr bwMode="auto">
          <a:xfrm>
            <a:off x="6975293" y="3794516"/>
            <a:ext cx="1512067" cy="565830"/>
            <a:chOff x="9299929" y="5059479"/>
            <a:chExt cx="2016135" cy="754439"/>
          </a:xfrm>
        </p:grpSpPr>
        <p:sp>
          <p:nvSpPr>
            <p:cNvPr id="2027" name="文本框 5688"/>
            <p:cNvSpPr txBox="1">
              <a:spLocks noChangeArrowheads="1"/>
            </p:cNvSpPr>
            <p:nvPr/>
          </p:nvSpPr>
          <p:spPr bwMode="auto">
            <a:xfrm>
              <a:off x="9726506" y="5059479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06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8" name="文本框 5689"/>
            <p:cNvSpPr txBox="1">
              <a:spLocks noChangeArrowheads="1"/>
            </p:cNvSpPr>
            <p:nvPr/>
          </p:nvSpPr>
          <p:spPr bwMode="auto">
            <a:xfrm>
              <a:off x="9299929" y="5403549"/>
              <a:ext cx="2016135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Conclusion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31" name="文本框 2030"/>
          <p:cNvSpPr txBox="1">
            <a:spLocks noChangeArrowheads="1"/>
          </p:cNvSpPr>
          <p:nvPr/>
        </p:nvSpPr>
        <p:spPr bwMode="auto">
          <a:xfrm>
            <a:off x="3029547" y="367398"/>
            <a:ext cx="3043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CA" altLang="zh-CN" sz="3600" dirty="0" smtClean="0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600" dirty="0">
              <a:solidFill>
                <a:srgbClr val="AED5D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32" name="组合 2031"/>
          <p:cNvGrpSpPr>
            <a:grpSpLocks/>
          </p:cNvGrpSpPr>
          <p:nvPr/>
        </p:nvGrpSpPr>
        <p:grpSpPr bwMode="auto">
          <a:xfrm>
            <a:off x="5754292" y="491393"/>
            <a:ext cx="2309813" cy="366713"/>
            <a:chOff x="7043462" y="790424"/>
            <a:chExt cx="3080506" cy="488462"/>
          </a:xfrm>
        </p:grpSpPr>
        <p:cxnSp>
          <p:nvCxnSpPr>
            <p:cNvPr id="2033" name="直接连接符 2032"/>
            <p:cNvCxnSpPr/>
            <p:nvPr/>
          </p:nvCxnSpPr>
          <p:spPr>
            <a:xfrm>
              <a:off x="7043462" y="790424"/>
              <a:ext cx="3080506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4" name="直接连接符 2033"/>
            <p:cNvCxnSpPr/>
            <p:nvPr/>
          </p:nvCxnSpPr>
          <p:spPr>
            <a:xfrm>
              <a:off x="7241948" y="1034655"/>
              <a:ext cx="2057905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5" name="直接连接符 2034"/>
            <p:cNvCxnSpPr/>
            <p:nvPr/>
          </p:nvCxnSpPr>
          <p:spPr>
            <a:xfrm>
              <a:off x="7491247" y="1278886"/>
              <a:ext cx="882867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6" name="组合 2035"/>
          <p:cNvGrpSpPr>
            <a:grpSpLocks/>
          </p:cNvGrpSpPr>
          <p:nvPr/>
        </p:nvGrpSpPr>
        <p:grpSpPr bwMode="auto">
          <a:xfrm flipH="1">
            <a:off x="1043244" y="495375"/>
            <a:ext cx="2311003" cy="366713"/>
            <a:chOff x="7043462" y="790424"/>
            <a:chExt cx="3080506" cy="488462"/>
          </a:xfrm>
        </p:grpSpPr>
        <p:cxnSp>
          <p:nvCxnSpPr>
            <p:cNvPr id="2037" name="直接连接符 2036"/>
            <p:cNvCxnSpPr/>
            <p:nvPr/>
          </p:nvCxnSpPr>
          <p:spPr>
            <a:xfrm>
              <a:off x="7043462" y="790424"/>
              <a:ext cx="3080506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8" name="直接连接符 2037"/>
            <p:cNvCxnSpPr/>
            <p:nvPr/>
          </p:nvCxnSpPr>
          <p:spPr>
            <a:xfrm>
              <a:off x="7241845" y="1034655"/>
              <a:ext cx="2058433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9" name="直接连接符 2038"/>
            <p:cNvCxnSpPr/>
            <p:nvPr/>
          </p:nvCxnSpPr>
          <p:spPr>
            <a:xfrm>
              <a:off x="7491016" y="1278886"/>
              <a:ext cx="883999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55" y="1647826"/>
            <a:ext cx="623137" cy="46008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44" y="1641786"/>
            <a:ext cx="623137" cy="46008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13" y="1643754"/>
            <a:ext cx="623137" cy="46008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55" y="3298555"/>
            <a:ext cx="623137" cy="46008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33" y="3309880"/>
            <a:ext cx="623137" cy="46008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70" y="3296418"/>
            <a:ext cx="623137" cy="4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3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</a:t>
              </a:r>
              <a:r>
                <a:rPr lang="en-CA" altLang="zh-CN" sz="15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Color</a:t>
              </a:r>
              <a:endParaRPr lang="en-CA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price_vs_colo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79" y="976819"/>
            <a:ext cx="6135371" cy="4018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85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42975" y="1402558"/>
            <a:ext cx="2266950" cy="2060972"/>
            <a:chOff x="936563" y="1869446"/>
            <a:chExt cx="3327177" cy="3025534"/>
          </a:xfrm>
        </p:grpSpPr>
        <p:sp>
          <p:nvSpPr>
            <p:cNvPr id="3" name="Rectangle 104"/>
            <p:cNvSpPr>
              <a:spLocks noChangeArrowheads="1"/>
            </p:cNvSpPr>
            <p:nvPr/>
          </p:nvSpPr>
          <p:spPr bwMode="auto">
            <a:xfrm>
              <a:off x="93656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" name="Freeform 105"/>
            <p:cNvSpPr>
              <a:spLocks/>
            </p:cNvSpPr>
            <p:nvPr/>
          </p:nvSpPr>
          <p:spPr bwMode="auto">
            <a:xfrm>
              <a:off x="205633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6"/>
            <p:cNvSpPr>
              <a:spLocks/>
            </p:cNvSpPr>
            <p:nvPr/>
          </p:nvSpPr>
          <p:spPr bwMode="auto">
            <a:xfrm>
              <a:off x="93656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7"/>
            <p:cNvSpPr>
              <a:spLocks/>
            </p:cNvSpPr>
            <p:nvPr/>
          </p:nvSpPr>
          <p:spPr bwMode="auto">
            <a:xfrm>
              <a:off x="205633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93656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205633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138805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138805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11" name="组合 67"/>
            <p:cNvGrpSpPr>
              <a:grpSpLocks/>
            </p:cNvGrpSpPr>
            <p:nvPr/>
          </p:nvGrpSpPr>
          <p:grpSpPr bwMode="auto">
            <a:xfrm>
              <a:off x="2758814" y="1869446"/>
              <a:ext cx="1504926" cy="3025534"/>
              <a:chOff x="5600700" y="2627313"/>
              <a:chExt cx="993775" cy="160972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38875" y="3429001"/>
                <a:ext cx="352425" cy="808038"/>
              </a:xfrm>
              <a:custGeom>
                <a:avLst/>
                <a:gdLst>
                  <a:gd name="T0" fmla="*/ 2147483647 w 222"/>
                  <a:gd name="T1" fmla="*/ 2147483647 h 509"/>
                  <a:gd name="T2" fmla="*/ 2147483647 w 222"/>
                  <a:gd name="T3" fmla="*/ 0 h 509"/>
                  <a:gd name="T4" fmla="*/ 2147483647 w 222"/>
                  <a:gd name="T5" fmla="*/ 0 h 509"/>
                  <a:gd name="T6" fmla="*/ 0 w 222"/>
                  <a:gd name="T7" fmla="*/ 2147483647 h 509"/>
                  <a:gd name="T8" fmla="*/ 0 w 222"/>
                  <a:gd name="T9" fmla="*/ 2147483647 h 509"/>
                  <a:gd name="T10" fmla="*/ 2147483647 w 222"/>
                  <a:gd name="T11" fmla="*/ 2147483647 h 509"/>
                  <a:gd name="T12" fmla="*/ 2147483647 w 222"/>
                  <a:gd name="T13" fmla="*/ 2147483647 h 5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2" h="509">
                    <a:moveTo>
                      <a:pt x="222" y="112"/>
                    </a:moveTo>
                    <a:lnTo>
                      <a:pt x="112" y="0"/>
                    </a:lnTo>
                    <a:lnTo>
                      <a:pt x="0" y="112"/>
                    </a:lnTo>
                    <a:lnTo>
                      <a:pt x="0" y="509"/>
                    </a:lnTo>
                    <a:lnTo>
                      <a:pt x="222" y="286"/>
                    </a:lnTo>
                    <a:lnTo>
                      <a:pt x="222" y="112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6238875" y="2627313"/>
                <a:ext cx="355600" cy="801688"/>
              </a:xfrm>
              <a:custGeom>
                <a:avLst/>
                <a:gdLst>
                  <a:gd name="T0" fmla="*/ 2147483647 w 224"/>
                  <a:gd name="T1" fmla="*/ 2147483647 h 505"/>
                  <a:gd name="T2" fmla="*/ 2147483647 w 224"/>
                  <a:gd name="T3" fmla="*/ 2147483647 h 505"/>
                  <a:gd name="T4" fmla="*/ 0 w 224"/>
                  <a:gd name="T5" fmla="*/ 0 h 505"/>
                  <a:gd name="T6" fmla="*/ 0 w 224"/>
                  <a:gd name="T7" fmla="*/ 2147483647 h 505"/>
                  <a:gd name="T8" fmla="*/ 0 w 224"/>
                  <a:gd name="T9" fmla="*/ 2147483647 h 505"/>
                  <a:gd name="T10" fmla="*/ 2147483647 w 224"/>
                  <a:gd name="T11" fmla="*/ 2147483647 h 505"/>
                  <a:gd name="T12" fmla="*/ 2147483647 w 224"/>
                  <a:gd name="T13" fmla="*/ 2147483647 h 5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4" h="505">
                    <a:moveTo>
                      <a:pt x="224" y="391"/>
                    </a:moveTo>
                    <a:lnTo>
                      <a:pt x="224" y="224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0" y="391"/>
                    </a:lnTo>
                    <a:lnTo>
                      <a:pt x="112" y="505"/>
                    </a:lnTo>
                    <a:lnTo>
                      <a:pt x="224" y="391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6238875" y="3248026"/>
                <a:ext cx="177800" cy="358775"/>
              </a:xfrm>
              <a:custGeom>
                <a:avLst/>
                <a:gdLst>
                  <a:gd name="T0" fmla="*/ 0 w 112"/>
                  <a:gd name="T1" fmla="*/ 0 h 226"/>
                  <a:gd name="T2" fmla="*/ 0 w 112"/>
                  <a:gd name="T3" fmla="*/ 2147483647 h 226"/>
                  <a:gd name="T4" fmla="*/ 2147483647 w 112"/>
                  <a:gd name="T5" fmla="*/ 2147483647 h 226"/>
                  <a:gd name="T6" fmla="*/ 0 w 112"/>
                  <a:gd name="T7" fmla="*/ 0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226">
                    <a:moveTo>
                      <a:pt x="0" y="0"/>
                    </a:moveTo>
                    <a:lnTo>
                      <a:pt x="0" y="226"/>
                    </a:lnTo>
                    <a:lnTo>
                      <a:pt x="112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5600700" y="2627313"/>
                <a:ext cx="638175" cy="355600"/>
              </a:xfrm>
              <a:custGeom>
                <a:avLst/>
                <a:gdLst>
                  <a:gd name="T0" fmla="*/ 0 w 402"/>
                  <a:gd name="T1" fmla="*/ 0 h 224"/>
                  <a:gd name="T2" fmla="*/ 2147483647 w 402"/>
                  <a:gd name="T3" fmla="*/ 2147483647 h 224"/>
                  <a:gd name="T4" fmla="*/ 0 w 402"/>
                  <a:gd name="T5" fmla="*/ 2147483647 h 224"/>
                  <a:gd name="T6" fmla="*/ 2147483647 w 402"/>
                  <a:gd name="T7" fmla="*/ 2147483647 h 224"/>
                  <a:gd name="T8" fmla="*/ 0 w 402"/>
                  <a:gd name="T9" fmla="*/ 2147483647 h 224"/>
                  <a:gd name="T10" fmla="*/ 2147483647 w 402"/>
                  <a:gd name="T11" fmla="*/ 2147483647 h 224"/>
                  <a:gd name="T12" fmla="*/ 0 w 402"/>
                  <a:gd name="T13" fmla="*/ 2147483647 h 224"/>
                  <a:gd name="T14" fmla="*/ 2147483647 w 402"/>
                  <a:gd name="T15" fmla="*/ 2147483647 h 224"/>
                  <a:gd name="T16" fmla="*/ 0 w 402"/>
                  <a:gd name="T17" fmla="*/ 2147483647 h 224"/>
                  <a:gd name="T18" fmla="*/ 2147483647 w 402"/>
                  <a:gd name="T19" fmla="*/ 2147483647 h 224"/>
                  <a:gd name="T20" fmla="*/ 2147483647 w 402"/>
                  <a:gd name="T21" fmla="*/ 2147483647 h 224"/>
                  <a:gd name="T22" fmla="*/ 2147483647 w 402"/>
                  <a:gd name="T23" fmla="*/ 0 h 224"/>
                  <a:gd name="T24" fmla="*/ 0 w 402"/>
                  <a:gd name="T25" fmla="*/ 0 h 2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224">
                    <a:moveTo>
                      <a:pt x="0" y="0"/>
                    </a:moveTo>
                    <a:lnTo>
                      <a:pt x="31" y="27"/>
                    </a:lnTo>
                    <a:lnTo>
                      <a:pt x="0" y="55"/>
                    </a:lnTo>
                    <a:lnTo>
                      <a:pt x="31" y="84"/>
                    </a:lnTo>
                    <a:lnTo>
                      <a:pt x="0" y="112"/>
                    </a:lnTo>
                    <a:lnTo>
                      <a:pt x="31" y="141"/>
                    </a:lnTo>
                    <a:lnTo>
                      <a:pt x="0" y="169"/>
                    </a:lnTo>
                    <a:lnTo>
                      <a:pt x="31" y="196"/>
                    </a:lnTo>
                    <a:lnTo>
                      <a:pt x="0" y="224"/>
                    </a:lnTo>
                    <a:lnTo>
                      <a:pt x="43" y="224"/>
                    </a:lnTo>
                    <a:lnTo>
                      <a:pt x="402" y="224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5600700" y="3248026"/>
                <a:ext cx="638175" cy="358775"/>
              </a:xfrm>
              <a:custGeom>
                <a:avLst/>
                <a:gdLst>
                  <a:gd name="T0" fmla="*/ 0 w 402"/>
                  <a:gd name="T1" fmla="*/ 0 h 226"/>
                  <a:gd name="T2" fmla="*/ 2147483647 w 402"/>
                  <a:gd name="T3" fmla="*/ 2147483647 h 226"/>
                  <a:gd name="T4" fmla="*/ 0 w 402"/>
                  <a:gd name="T5" fmla="*/ 2147483647 h 226"/>
                  <a:gd name="T6" fmla="*/ 2147483647 w 402"/>
                  <a:gd name="T7" fmla="*/ 2147483647 h 226"/>
                  <a:gd name="T8" fmla="*/ 0 w 402"/>
                  <a:gd name="T9" fmla="*/ 2147483647 h 226"/>
                  <a:gd name="T10" fmla="*/ 2147483647 w 402"/>
                  <a:gd name="T11" fmla="*/ 2147483647 h 226"/>
                  <a:gd name="T12" fmla="*/ 0 w 402"/>
                  <a:gd name="T13" fmla="*/ 2147483647 h 226"/>
                  <a:gd name="T14" fmla="*/ 2147483647 w 402"/>
                  <a:gd name="T15" fmla="*/ 2147483647 h 226"/>
                  <a:gd name="T16" fmla="*/ 0 w 402"/>
                  <a:gd name="T17" fmla="*/ 2147483647 h 226"/>
                  <a:gd name="T18" fmla="*/ 2147483647 w 402"/>
                  <a:gd name="T19" fmla="*/ 2147483647 h 226"/>
                  <a:gd name="T20" fmla="*/ 2147483647 w 402"/>
                  <a:gd name="T21" fmla="*/ 0 h 226"/>
                  <a:gd name="T22" fmla="*/ 0 w 402"/>
                  <a:gd name="T23" fmla="*/ 0 h 2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02" h="226">
                    <a:moveTo>
                      <a:pt x="0" y="0"/>
                    </a:moveTo>
                    <a:lnTo>
                      <a:pt x="31" y="28"/>
                    </a:lnTo>
                    <a:lnTo>
                      <a:pt x="0" y="57"/>
                    </a:lnTo>
                    <a:lnTo>
                      <a:pt x="31" y="85"/>
                    </a:lnTo>
                    <a:lnTo>
                      <a:pt x="0" y="112"/>
                    </a:lnTo>
                    <a:lnTo>
                      <a:pt x="31" y="140"/>
                    </a:lnTo>
                    <a:lnTo>
                      <a:pt x="0" y="169"/>
                    </a:lnTo>
                    <a:lnTo>
                      <a:pt x="31" y="197"/>
                    </a:lnTo>
                    <a:lnTo>
                      <a:pt x="0" y="226"/>
                    </a:lnTo>
                    <a:lnTo>
                      <a:pt x="402" y="226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5600700" y="3883026"/>
                <a:ext cx="638175" cy="354013"/>
              </a:xfrm>
              <a:custGeom>
                <a:avLst/>
                <a:gdLst>
                  <a:gd name="T0" fmla="*/ 0 w 402"/>
                  <a:gd name="T1" fmla="*/ 0 h 223"/>
                  <a:gd name="T2" fmla="*/ 2147483647 w 402"/>
                  <a:gd name="T3" fmla="*/ 2147483647 h 223"/>
                  <a:gd name="T4" fmla="*/ 0 w 402"/>
                  <a:gd name="T5" fmla="*/ 2147483647 h 223"/>
                  <a:gd name="T6" fmla="*/ 2147483647 w 402"/>
                  <a:gd name="T7" fmla="*/ 2147483647 h 223"/>
                  <a:gd name="T8" fmla="*/ 0 w 402"/>
                  <a:gd name="T9" fmla="*/ 2147483647 h 223"/>
                  <a:gd name="T10" fmla="*/ 2147483647 w 402"/>
                  <a:gd name="T11" fmla="*/ 2147483647 h 223"/>
                  <a:gd name="T12" fmla="*/ 0 w 402"/>
                  <a:gd name="T13" fmla="*/ 2147483647 h 223"/>
                  <a:gd name="T14" fmla="*/ 2147483647 w 402"/>
                  <a:gd name="T15" fmla="*/ 2147483647 h 223"/>
                  <a:gd name="T16" fmla="*/ 0 w 402"/>
                  <a:gd name="T17" fmla="*/ 2147483647 h 223"/>
                  <a:gd name="T18" fmla="*/ 2147483647 w 402"/>
                  <a:gd name="T19" fmla="*/ 2147483647 h 223"/>
                  <a:gd name="T20" fmla="*/ 2147483647 w 402"/>
                  <a:gd name="T21" fmla="*/ 0 h 223"/>
                  <a:gd name="T22" fmla="*/ 0 w 402"/>
                  <a:gd name="T23" fmla="*/ 0 h 2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02" h="223">
                    <a:moveTo>
                      <a:pt x="0" y="0"/>
                    </a:moveTo>
                    <a:lnTo>
                      <a:pt x="31" y="28"/>
                    </a:lnTo>
                    <a:lnTo>
                      <a:pt x="0" y="57"/>
                    </a:lnTo>
                    <a:lnTo>
                      <a:pt x="31" y="83"/>
                    </a:lnTo>
                    <a:lnTo>
                      <a:pt x="0" y="112"/>
                    </a:lnTo>
                    <a:lnTo>
                      <a:pt x="31" y="140"/>
                    </a:lnTo>
                    <a:lnTo>
                      <a:pt x="0" y="169"/>
                    </a:lnTo>
                    <a:lnTo>
                      <a:pt x="31" y="197"/>
                    </a:lnTo>
                    <a:lnTo>
                      <a:pt x="0" y="223"/>
                    </a:lnTo>
                    <a:lnTo>
                      <a:pt x="402" y="223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182072" y="1669364"/>
            <a:ext cx="3470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Pre-work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080637" y="2466359"/>
            <a:ext cx="3693794" cy="592747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3617120" y="2982514"/>
            <a:ext cx="4600575" cy="456009"/>
            <a:chOff x="3493119" y="4376948"/>
            <a:chExt cx="7360973" cy="730804"/>
          </a:xfrm>
        </p:grpSpPr>
        <p:grpSp>
          <p:nvGrpSpPr>
            <p:cNvPr id="41" name="组合 84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245907" y="1811298"/>
                <a:ext cx="0" cy="108655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85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5400000">
                <a:off x="5245906" y="1811298"/>
                <a:ext cx="0" cy="1086554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>
            <a:grpSpLocks/>
          </p:cNvGrpSpPr>
          <p:nvPr/>
        </p:nvGrpSpPr>
        <p:grpSpPr bwMode="auto">
          <a:xfrm flipH="1" flipV="1">
            <a:off x="3617120" y="1390655"/>
            <a:ext cx="4600575" cy="456010"/>
            <a:chOff x="3424715" y="4465315"/>
            <a:chExt cx="7360973" cy="730804"/>
          </a:xfrm>
        </p:grpSpPr>
        <p:grpSp>
          <p:nvGrpSpPr>
            <p:cNvPr id="48" name="组合 91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5245906" y="1811298"/>
                <a:ext cx="0" cy="1086554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92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5245907" y="1811297"/>
                <a:ext cx="0" cy="108655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1631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Pre-work</a:t>
              </a:r>
              <a:endParaRPr lang="en-CA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ANOVA</a:t>
              </a:r>
              <a:endParaRPr lang="en-CA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xmlns="" id="{FAEB2AC9-0CED-7146-B8E9-DB0E1C00D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380519"/>
              </p:ext>
            </p:extLst>
          </p:nvPr>
        </p:nvGraphicFramePr>
        <p:xfrm>
          <a:off x="234950" y="1572260"/>
          <a:ext cx="8699500" cy="2288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xmlns="" val="1230531286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xmlns="" val="321248004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xmlns="" val="2448800044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xmlns="" val="1533790640"/>
                    </a:ext>
                  </a:extLst>
                </a:gridCol>
              </a:tblGrid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v/s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4382646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285160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5932791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5101992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0993788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3513935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60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25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Pre-work</a:t>
              </a:r>
              <a:endParaRPr lang="en-CA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MULTICOLLINEARITY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0A8469B-E62A-BB48-9084-29404BEE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33" y="976819"/>
            <a:ext cx="3983082" cy="39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80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867438" y="1666351"/>
            <a:ext cx="42161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Feature Engineering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21717" y="2487783"/>
            <a:ext cx="3794723" cy="608943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5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548064" y="3032519"/>
            <a:ext cx="4726781" cy="469106"/>
            <a:chOff x="3493119" y="4376948"/>
            <a:chExt cx="7360973" cy="730804"/>
          </a:xfrm>
        </p:grpSpPr>
        <p:grpSp>
          <p:nvGrpSpPr>
            <p:cNvPr id="25" name="组合 32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5400000">
                <a:off x="5245381" y="1811823"/>
                <a:ext cx="0" cy="108550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33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245381" y="1811823"/>
                <a:ext cx="0" cy="108550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>
            <a:grpSpLocks/>
          </p:cNvGrpSpPr>
          <p:nvPr/>
        </p:nvGrpSpPr>
        <p:grpSpPr bwMode="auto">
          <a:xfrm flipH="1" flipV="1">
            <a:off x="3548064" y="1412081"/>
            <a:ext cx="4726781" cy="469106"/>
            <a:chOff x="3424715" y="4465315"/>
            <a:chExt cx="7360973" cy="730804"/>
          </a:xfrm>
        </p:grpSpPr>
        <p:grpSp>
          <p:nvGrpSpPr>
            <p:cNvPr id="32" name="组合 39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5400000">
                <a:off x="5245381" y="1811823"/>
                <a:ext cx="0" cy="108550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40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5245381" y="1811823"/>
                <a:ext cx="0" cy="108550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873920" y="1402558"/>
            <a:ext cx="2284810" cy="2116931"/>
            <a:chOff x="936563" y="1869446"/>
            <a:chExt cx="3263347" cy="3025534"/>
          </a:xfrm>
        </p:grpSpPr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93656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205633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93656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205633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93656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auto">
            <a:xfrm>
              <a:off x="205633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38805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auto">
            <a:xfrm>
              <a:off x="138805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47" name="组合 60"/>
            <p:cNvGrpSpPr>
              <a:grpSpLocks/>
            </p:cNvGrpSpPr>
            <p:nvPr/>
          </p:nvGrpSpPr>
          <p:grpSpPr bwMode="auto">
            <a:xfrm>
              <a:off x="2694040" y="1869446"/>
              <a:ext cx="1505870" cy="3025534"/>
              <a:chOff x="5572125" y="2627313"/>
              <a:chExt cx="1050925" cy="1609725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5572125" y="2627313"/>
                <a:ext cx="695325" cy="976313"/>
              </a:xfrm>
              <a:custGeom>
                <a:avLst/>
                <a:gdLst>
                  <a:gd name="T0" fmla="*/ 0 w 438"/>
                  <a:gd name="T1" fmla="*/ 2147483647 h 615"/>
                  <a:gd name="T2" fmla="*/ 0 w 438"/>
                  <a:gd name="T3" fmla="*/ 2147483647 h 615"/>
                  <a:gd name="T4" fmla="*/ 2147483647 w 438"/>
                  <a:gd name="T5" fmla="*/ 2147483647 h 615"/>
                  <a:gd name="T6" fmla="*/ 2147483647 w 438"/>
                  <a:gd name="T7" fmla="*/ 2147483647 h 615"/>
                  <a:gd name="T8" fmla="*/ 2147483647 w 438"/>
                  <a:gd name="T9" fmla="*/ 0 h 615"/>
                  <a:gd name="T10" fmla="*/ 0 w 438"/>
                  <a:gd name="T11" fmla="*/ 2147483647 h 6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8" h="615">
                    <a:moveTo>
                      <a:pt x="0" y="488"/>
                    </a:moveTo>
                    <a:lnTo>
                      <a:pt x="0" y="615"/>
                    </a:lnTo>
                    <a:lnTo>
                      <a:pt x="198" y="615"/>
                    </a:lnTo>
                    <a:lnTo>
                      <a:pt x="438" y="343"/>
                    </a:lnTo>
                    <a:lnTo>
                      <a:pt x="438" y="0"/>
                    </a:lnTo>
                    <a:lnTo>
                      <a:pt x="0" y="488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6267450" y="2760663"/>
                <a:ext cx="355600" cy="1476375"/>
              </a:xfrm>
              <a:custGeom>
                <a:avLst/>
                <a:gdLst>
                  <a:gd name="T0" fmla="*/ 0 w 224"/>
                  <a:gd name="T1" fmla="*/ 2147483647 h 930"/>
                  <a:gd name="T2" fmla="*/ 2147483647 w 224"/>
                  <a:gd name="T3" fmla="*/ 2147483647 h 930"/>
                  <a:gd name="T4" fmla="*/ 2147483647 w 224"/>
                  <a:gd name="T5" fmla="*/ 0 h 930"/>
                  <a:gd name="T6" fmla="*/ 0 w 224"/>
                  <a:gd name="T7" fmla="*/ 2147483647 h 930"/>
                  <a:gd name="T8" fmla="*/ 0 w 224"/>
                  <a:gd name="T9" fmla="*/ 2147483647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4" h="930">
                    <a:moveTo>
                      <a:pt x="0" y="930"/>
                    </a:moveTo>
                    <a:lnTo>
                      <a:pt x="224" y="930"/>
                    </a:lnTo>
                    <a:lnTo>
                      <a:pt x="224" y="0"/>
                    </a:lnTo>
                    <a:lnTo>
                      <a:pt x="0" y="259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6267450" y="2627313"/>
                <a:ext cx="355600" cy="544513"/>
              </a:xfrm>
              <a:custGeom>
                <a:avLst/>
                <a:gdLst>
                  <a:gd name="T0" fmla="*/ 0 w 224"/>
                  <a:gd name="T1" fmla="*/ 0 h 343"/>
                  <a:gd name="T2" fmla="*/ 0 w 224"/>
                  <a:gd name="T3" fmla="*/ 2147483647 h 343"/>
                  <a:gd name="T4" fmla="*/ 2147483647 w 224"/>
                  <a:gd name="T5" fmla="*/ 2147483647 h 343"/>
                  <a:gd name="T6" fmla="*/ 2147483647 w 224"/>
                  <a:gd name="T7" fmla="*/ 0 h 343"/>
                  <a:gd name="T8" fmla="*/ 0 w 224"/>
                  <a:gd name="T9" fmla="*/ 0 h 3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4" h="343">
                    <a:moveTo>
                      <a:pt x="0" y="0"/>
                    </a:moveTo>
                    <a:lnTo>
                      <a:pt x="0" y="343"/>
                    </a:lnTo>
                    <a:lnTo>
                      <a:pt x="224" y="84"/>
                    </a:lnTo>
                    <a:lnTo>
                      <a:pt x="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5572125" y="3603626"/>
                <a:ext cx="314325" cy="358775"/>
              </a:xfrm>
              <a:custGeom>
                <a:avLst/>
                <a:gdLst>
                  <a:gd name="T0" fmla="*/ 0 w 198"/>
                  <a:gd name="T1" fmla="*/ 2147483647 h 226"/>
                  <a:gd name="T2" fmla="*/ 2147483647 w 198"/>
                  <a:gd name="T3" fmla="*/ 0 h 226"/>
                  <a:gd name="T4" fmla="*/ 0 w 198"/>
                  <a:gd name="T5" fmla="*/ 0 h 226"/>
                  <a:gd name="T6" fmla="*/ 0 w 198"/>
                  <a:gd name="T7" fmla="*/ 2147483647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" h="226">
                    <a:moveTo>
                      <a:pt x="0" y="226"/>
                    </a:moveTo>
                    <a:lnTo>
                      <a:pt x="198" y="0"/>
                    </a:lnTo>
                    <a:lnTo>
                      <a:pt x="0" y="0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5572125" y="3603626"/>
                <a:ext cx="557213" cy="358775"/>
              </a:xfrm>
              <a:custGeom>
                <a:avLst/>
                <a:gdLst>
                  <a:gd name="T0" fmla="*/ 2147483647 w 351"/>
                  <a:gd name="T1" fmla="*/ 2147483647 h 226"/>
                  <a:gd name="T2" fmla="*/ 2147483647 w 351"/>
                  <a:gd name="T3" fmla="*/ 0 h 226"/>
                  <a:gd name="T4" fmla="*/ 2147483647 w 351"/>
                  <a:gd name="T5" fmla="*/ 0 h 226"/>
                  <a:gd name="T6" fmla="*/ 0 w 351"/>
                  <a:gd name="T7" fmla="*/ 2147483647 h 226"/>
                  <a:gd name="T8" fmla="*/ 2147483647 w 351"/>
                  <a:gd name="T9" fmla="*/ 2147483647 h 226"/>
                  <a:gd name="T10" fmla="*/ 2147483647 w 351"/>
                  <a:gd name="T11" fmla="*/ 2147483647 h 226"/>
                  <a:gd name="T12" fmla="*/ 2147483647 w 351"/>
                  <a:gd name="T13" fmla="*/ 2147483647 h 226"/>
                  <a:gd name="T14" fmla="*/ 2147483647 w 351"/>
                  <a:gd name="T15" fmla="*/ 2147483647 h 226"/>
                  <a:gd name="T16" fmla="*/ 2147483647 w 351"/>
                  <a:gd name="T17" fmla="*/ 2147483647 h 226"/>
                  <a:gd name="T18" fmla="*/ 2147483647 w 351"/>
                  <a:gd name="T19" fmla="*/ 2147483647 h 226"/>
                  <a:gd name="T20" fmla="*/ 2147483647 w 351"/>
                  <a:gd name="T21" fmla="*/ 2147483647 h 226"/>
                  <a:gd name="T22" fmla="*/ 2147483647 w 351"/>
                  <a:gd name="T23" fmla="*/ 2147483647 h 2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51" h="226">
                    <a:moveTo>
                      <a:pt x="320" y="28"/>
                    </a:moveTo>
                    <a:lnTo>
                      <a:pt x="351" y="0"/>
                    </a:lnTo>
                    <a:lnTo>
                      <a:pt x="198" y="0"/>
                    </a:lnTo>
                    <a:lnTo>
                      <a:pt x="0" y="226"/>
                    </a:lnTo>
                    <a:lnTo>
                      <a:pt x="351" y="226"/>
                    </a:lnTo>
                    <a:lnTo>
                      <a:pt x="320" y="197"/>
                    </a:lnTo>
                    <a:lnTo>
                      <a:pt x="351" y="168"/>
                    </a:lnTo>
                    <a:lnTo>
                      <a:pt x="320" y="140"/>
                    </a:lnTo>
                    <a:lnTo>
                      <a:pt x="351" y="111"/>
                    </a:lnTo>
                    <a:lnTo>
                      <a:pt x="320" y="85"/>
                    </a:lnTo>
                    <a:lnTo>
                      <a:pt x="351" y="57"/>
                    </a:lnTo>
                    <a:lnTo>
                      <a:pt x="320" y="28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0109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830997"/>
            <a:chOff x="3896989" y="298683"/>
            <a:chExt cx="4398022" cy="1108133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1108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Why Performing Analysis on Blue Cluster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Dimonds%20two%20Cluster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72" y="800295"/>
            <a:ext cx="5342431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2349" y="800295"/>
            <a:ext cx="34316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Carat is a significant predictor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49" y="1885168"/>
            <a:ext cx="34316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Using all available data may lead bias, since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Lower carat and Higher carat traits may differ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49" y="2732047"/>
            <a:ext cx="349989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of the data for blue cluster lies between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0.8 - 1.3 carats, which is a relatively small interval Blue cluster is more favorable under linearity assumption (Carat vs. Price not linear for the whole carat range - as given in the pdf 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349" y="1315288"/>
            <a:ext cx="34316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Professor’s Diamond lies in the blue cluster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60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Getting to know variables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06496" y="1967301"/>
            <a:ext cx="7918130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Price is the prediction variable (Dependent)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Carat, Clarity, Color, Polish, Symmetry, Cut, Certification, Wholesaler are predictors (Independent variables)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Categorical Variable levels should be distinct based on their price prediction ability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Wholesaler needs to be excluded from prediction, since it is not a diamond characteristic (May introduce bias)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61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57188" y="1173898"/>
            <a:ext cx="1804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Clarity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Originally had 7 levels.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Grouped to 3 levels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64603"/>
              </p:ext>
            </p:extLst>
          </p:nvPr>
        </p:nvGraphicFramePr>
        <p:xfrm>
          <a:off x="357188" y="2302649"/>
          <a:ext cx="8396196" cy="245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1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6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3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993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93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19679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1953">
                <a:tc>
                  <a:txBody>
                    <a:bodyPr/>
                    <a:lstStyle/>
                    <a:p>
                      <a:r>
                        <a:rPr lang="en-US" dirty="0" smtClean="0"/>
                        <a:t>Clarity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</a:p>
                    <a:p>
                      <a:r>
                        <a:rPr lang="en-US" dirty="0" smtClean="0"/>
                        <a:t>I1</a:t>
                      </a:r>
                    </a:p>
                    <a:p>
                      <a:r>
                        <a:rPr lang="en-US" dirty="0" smtClean="0"/>
                        <a:t>SI3</a:t>
                      </a:r>
                    </a:p>
                    <a:p>
                      <a:r>
                        <a:rPr lang="en-US" dirty="0" smtClean="0"/>
                        <a:t>SI2</a:t>
                      </a:r>
                    </a:p>
                    <a:p>
                      <a:r>
                        <a:rPr lang="en-US" dirty="0" smtClean="0"/>
                        <a:t>SI1</a:t>
                      </a:r>
                    </a:p>
                    <a:p>
                      <a:r>
                        <a:rPr lang="en-US" dirty="0" smtClean="0"/>
                        <a:t>VS2</a:t>
                      </a:r>
                    </a:p>
                    <a:p>
                      <a:r>
                        <a:rPr lang="en-US" dirty="0" smtClean="0"/>
                        <a:t>VS1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Flawed</a:t>
                      </a:r>
                      <a:r>
                        <a:rPr lang="en-US" baseline="0" dirty="0" smtClean="0"/>
                        <a:t> Naked Eye</a:t>
                      </a:r>
                    </a:p>
                    <a:p>
                      <a:r>
                        <a:rPr lang="en-US" baseline="0" dirty="0" smtClean="0"/>
                        <a:t>10x Zoom Flaws</a:t>
                      </a:r>
                    </a:p>
                    <a:p>
                      <a:r>
                        <a:rPr lang="en-US" baseline="0" dirty="0" smtClean="0"/>
                        <a:t>30x Zoom Flaws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Levels Insignificant for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125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62693" y="1169957"/>
            <a:ext cx="56137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78510"/>
              </p:ext>
            </p:extLst>
          </p:nvPr>
        </p:nvGraphicFramePr>
        <p:xfrm>
          <a:off x="363694" y="1827278"/>
          <a:ext cx="8422830" cy="209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3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3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3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08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67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7095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0191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</a:p>
                    <a:p>
                      <a:r>
                        <a:rPr lang="en-US" dirty="0" smtClean="0"/>
                        <a:t>J,K</a:t>
                      </a:r>
                    </a:p>
                    <a:p>
                      <a:r>
                        <a:rPr lang="en-US" dirty="0" smtClean="0"/>
                        <a:t>G,H,I</a:t>
                      </a:r>
                    </a:p>
                    <a:p>
                      <a:r>
                        <a:rPr lang="en-US" dirty="0" smtClean="0"/>
                        <a:t>F,D,E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 Colorless</a:t>
                      </a:r>
                    </a:p>
                    <a:p>
                      <a:r>
                        <a:rPr lang="en-US" dirty="0" smtClean="0"/>
                        <a:t>Lightly</a:t>
                      </a:r>
                      <a:r>
                        <a:rPr lang="en-US" baseline="0" dirty="0" smtClean="0"/>
                        <a:t> 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Levels Insignificant for price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54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58194" y="1152202"/>
            <a:ext cx="6011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Polish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90427"/>
              </p:ext>
            </p:extLst>
          </p:nvPr>
        </p:nvGraphicFramePr>
        <p:xfrm>
          <a:off x="374943" y="1791768"/>
          <a:ext cx="8431704" cy="229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5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52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18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79683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2277">
                <a:tc>
                  <a:txBody>
                    <a:bodyPr/>
                    <a:lstStyle/>
                    <a:p>
                      <a:r>
                        <a:rPr lang="en-US" dirty="0" smtClean="0"/>
                        <a:t>Polish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+ 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sample size for F and I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93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033464" y="1488281"/>
            <a:ext cx="1927622" cy="2028825"/>
            <a:chOff x="1072118" y="2010159"/>
            <a:chExt cx="2873858" cy="2564306"/>
          </a:xfrm>
        </p:grpSpPr>
        <p:grpSp>
          <p:nvGrpSpPr>
            <p:cNvPr id="6" name="组合 2117"/>
            <p:cNvGrpSpPr>
              <a:grpSpLocks/>
            </p:cNvGrpSpPr>
            <p:nvPr/>
          </p:nvGrpSpPr>
          <p:grpSpPr bwMode="auto">
            <a:xfrm>
              <a:off x="2887139" y="2010159"/>
              <a:ext cx="1058837" cy="2535186"/>
              <a:chOff x="3018965" y="2007635"/>
              <a:chExt cx="1058837" cy="2535186"/>
            </a:xfrm>
          </p:grpSpPr>
          <p:sp>
            <p:nvSpPr>
              <p:cNvPr id="15" name="Rectangle 98"/>
              <p:cNvSpPr>
                <a:spLocks noChangeArrowheads="1"/>
              </p:cNvSpPr>
              <p:nvPr/>
            </p:nvSpPr>
            <p:spPr bwMode="auto">
              <a:xfrm>
                <a:off x="3596320" y="2572994"/>
                <a:ext cx="481482" cy="1969827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6" name="Freeform 99"/>
              <p:cNvSpPr>
                <a:spLocks/>
              </p:cNvSpPr>
              <p:nvPr/>
            </p:nvSpPr>
            <p:spPr bwMode="auto">
              <a:xfrm>
                <a:off x="3595177" y="2007635"/>
                <a:ext cx="482625" cy="565359"/>
              </a:xfrm>
              <a:custGeom>
                <a:avLst/>
                <a:gdLst>
                  <a:gd name="T0" fmla="*/ 2147483647 w 228"/>
                  <a:gd name="T1" fmla="*/ 2147483647 h 224"/>
                  <a:gd name="T2" fmla="*/ 0 w 228"/>
                  <a:gd name="T3" fmla="*/ 0 h 224"/>
                  <a:gd name="T4" fmla="*/ 0 w 228"/>
                  <a:gd name="T5" fmla="*/ 2147483647 h 224"/>
                  <a:gd name="T6" fmla="*/ 2147483647 w 228"/>
                  <a:gd name="T7" fmla="*/ 2147483647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8" h="224">
                    <a:moveTo>
                      <a:pt x="228" y="224"/>
                    </a:moveTo>
                    <a:lnTo>
                      <a:pt x="0" y="0"/>
                    </a:lnTo>
                    <a:lnTo>
                      <a:pt x="0" y="224"/>
                    </a:lnTo>
                    <a:lnTo>
                      <a:pt x="228" y="224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00"/>
              <p:cNvSpPr>
                <a:spLocks/>
              </p:cNvSpPr>
              <p:nvPr/>
            </p:nvSpPr>
            <p:spPr bwMode="auto">
              <a:xfrm>
                <a:off x="3018965" y="2007635"/>
                <a:ext cx="575455" cy="565359"/>
              </a:xfrm>
              <a:custGeom>
                <a:avLst/>
                <a:gdLst>
                  <a:gd name="T0" fmla="*/ 0 w 228"/>
                  <a:gd name="T1" fmla="*/ 0 h 224"/>
                  <a:gd name="T2" fmla="*/ 2147483647 w 228"/>
                  <a:gd name="T3" fmla="*/ 2147483647 h 224"/>
                  <a:gd name="T4" fmla="*/ 0 w 228"/>
                  <a:gd name="T5" fmla="*/ 2147483647 h 224"/>
                  <a:gd name="T6" fmla="*/ 2147483647 w 228"/>
                  <a:gd name="T7" fmla="*/ 2147483647 h 224"/>
                  <a:gd name="T8" fmla="*/ 0 w 228"/>
                  <a:gd name="T9" fmla="*/ 2147483647 h 224"/>
                  <a:gd name="T10" fmla="*/ 2147483647 w 228"/>
                  <a:gd name="T11" fmla="*/ 2147483647 h 224"/>
                  <a:gd name="T12" fmla="*/ 0 w 228"/>
                  <a:gd name="T13" fmla="*/ 2147483647 h 224"/>
                  <a:gd name="T14" fmla="*/ 2147483647 w 228"/>
                  <a:gd name="T15" fmla="*/ 2147483647 h 224"/>
                  <a:gd name="T16" fmla="*/ 0 w 228"/>
                  <a:gd name="T17" fmla="*/ 2147483647 h 224"/>
                  <a:gd name="T18" fmla="*/ 2147483647 w 228"/>
                  <a:gd name="T19" fmla="*/ 2147483647 h 224"/>
                  <a:gd name="T20" fmla="*/ 2147483647 w 228"/>
                  <a:gd name="T21" fmla="*/ 0 h 224"/>
                  <a:gd name="T22" fmla="*/ 0 w 228"/>
                  <a:gd name="T23" fmla="*/ 0 h 2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28" h="224">
                    <a:moveTo>
                      <a:pt x="0" y="0"/>
                    </a:moveTo>
                    <a:lnTo>
                      <a:pt x="34" y="29"/>
                    </a:lnTo>
                    <a:lnTo>
                      <a:pt x="0" y="55"/>
                    </a:lnTo>
                    <a:lnTo>
                      <a:pt x="34" y="84"/>
                    </a:lnTo>
                    <a:lnTo>
                      <a:pt x="0" y="112"/>
                    </a:lnTo>
                    <a:lnTo>
                      <a:pt x="34" y="141"/>
                    </a:lnTo>
                    <a:lnTo>
                      <a:pt x="0" y="169"/>
                    </a:lnTo>
                    <a:lnTo>
                      <a:pt x="34" y="195"/>
                    </a:lnTo>
                    <a:lnTo>
                      <a:pt x="0" y="224"/>
                    </a:lnTo>
                    <a:lnTo>
                      <a:pt x="228" y="224"/>
                    </a:lnTo>
                    <a:lnTo>
                      <a:pt x="2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104"/>
            <p:cNvSpPr>
              <a:spLocks noChangeArrowheads="1"/>
            </p:cNvSpPr>
            <p:nvPr/>
          </p:nvSpPr>
          <p:spPr bwMode="auto">
            <a:xfrm>
              <a:off x="1072118" y="2575518"/>
              <a:ext cx="451491" cy="1428541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8" name="Freeform 105"/>
            <p:cNvSpPr>
              <a:spLocks/>
            </p:cNvSpPr>
            <p:nvPr/>
          </p:nvSpPr>
          <p:spPr bwMode="auto">
            <a:xfrm>
              <a:off x="2191893" y="2010159"/>
              <a:ext cx="449502" cy="565359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6"/>
            <p:cNvSpPr>
              <a:spLocks/>
            </p:cNvSpPr>
            <p:nvPr/>
          </p:nvSpPr>
          <p:spPr bwMode="auto">
            <a:xfrm>
              <a:off x="1072118" y="4004058"/>
              <a:ext cx="451491" cy="570407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7"/>
            <p:cNvSpPr>
              <a:spLocks/>
            </p:cNvSpPr>
            <p:nvPr/>
          </p:nvSpPr>
          <p:spPr bwMode="auto">
            <a:xfrm>
              <a:off x="2191893" y="4004058"/>
              <a:ext cx="449502" cy="570407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8"/>
            <p:cNvSpPr>
              <a:spLocks/>
            </p:cNvSpPr>
            <p:nvPr/>
          </p:nvSpPr>
          <p:spPr bwMode="auto">
            <a:xfrm>
              <a:off x="1072118" y="2010159"/>
              <a:ext cx="451491" cy="565359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09"/>
            <p:cNvSpPr>
              <a:spLocks noChangeArrowheads="1"/>
            </p:cNvSpPr>
            <p:nvPr/>
          </p:nvSpPr>
          <p:spPr bwMode="auto">
            <a:xfrm>
              <a:off x="2191893" y="2575518"/>
              <a:ext cx="449502" cy="1428541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3" name="Rectangle 110"/>
            <p:cNvSpPr>
              <a:spLocks noChangeArrowheads="1"/>
            </p:cNvSpPr>
            <p:nvPr/>
          </p:nvSpPr>
          <p:spPr bwMode="auto">
            <a:xfrm>
              <a:off x="1523608" y="2010159"/>
              <a:ext cx="668286" cy="56535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" name="Rectangle 111"/>
            <p:cNvSpPr>
              <a:spLocks noChangeArrowheads="1"/>
            </p:cNvSpPr>
            <p:nvPr/>
          </p:nvSpPr>
          <p:spPr bwMode="auto">
            <a:xfrm>
              <a:off x="1523608" y="4004058"/>
              <a:ext cx="668286" cy="57040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062412" y="1638301"/>
            <a:ext cx="3415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Instruction &amp; Problem Statement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952274" y="2544936"/>
            <a:ext cx="3636449" cy="583544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3493295" y="3068241"/>
            <a:ext cx="4530329" cy="448865"/>
            <a:chOff x="3493119" y="4376948"/>
            <a:chExt cx="7360973" cy="730804"/>
          </a:xfrm>
        </p:grpSpPr>
        <p:grpSp>
          <p:nvGrpSpPr>
            <p:cNvPr id="41" name="组合 2106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245750" y="1811454"/>
                <a:ext cx="0" cy="108624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2107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5400000">
                <a:off x="5245750" y="1811454"/>
                <a:ext cx="0" cy="108624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>
            <a:grpSpLocks/>
          </p:cNvGrpSpPr>
          <p:nvPr/>
        </p:nvGrpSpPr>
        <p:grpSpPr bwMode="auto">
          <a:xfrm flipH="1" flipV="1">
            <a:off x="3493295" y="1469233"/>
            <a:ext cx="4530329" cy="448866"/>
            <a:chOff x="3424715" y="4465315"/>
            <a:chExt cx="7360973" cy="730804"/>
          </a:xfrm>
        </p:grpSpPr>
        <p:grpSp>
          <p:nvGrpSpPr>
            <p:cNvPr id="48" name="组合 2100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5245750" y="1811454"/>
                <a:ext cx="0" cy="108624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2101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5245750" y="1811454"/>
                <a:ext cx="0" cy="108624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5104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88403" y="1106977"/>
            <a:ext cx="90056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Symmetry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56457"/>
              </p:ext>
            </p:extLst>
          </p:nvPr>
        </p:nvGraphicFramePr>
        <p:xfrm>
          <a:off x="278398" y="1658603"/>
          <a:ext cx="8590392" cy="269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53587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7352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  <a:r>
                        <a:rPr lang="en-US" baseline="0" dirty="0" smtClean="0"/>
                        <a:t> + X + 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Small sample size for I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Low predictive ability difference between V-X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446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76752" y="1063425"/>
            <a:ext cx="4267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81509"/>
              </p:ext>
            </p:extLst>
          </p:nvPr>
        </p:nvGraphicFramePr>
        <p:xfrm>
          <a:off x="260644" y="1702992"/>
          <a:ext cx="8652540" cy="21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25317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1233">
                <a:tc>
                  <a:txBody>
                    <a:bodyPr/>
                    <a:lstStyle/>
                    <a:p>
                      <a:r>
                        <a:rPr lang="en-US" dirty="0" smtClean="0"/>
                        <a:t>Cut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All levels distinct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Bin Sizes are large enough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70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486814" y="1089869"/>
            <a:ext cx="105048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Certification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55919"/>
              </p:ext>
            </p:extLst>
          </p:nvPr>
        </p:nvGraphicFramePr>
        <p:xfrm>
          <a:off x="234011" y="1729623"/>
          <a:ext cx="8670294" cy="216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21135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6538"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AGS</a:t>
                      </a:r>
                    </a:p>
                    <a:p>
                      <a:r>
                        <a:rPr lang="en-US" dirty="0" smtClean="0"/>
                        <a:t>GIA</a:t>
                      </a:r>
                    </a:p>
                    <a:p>
                      <a:r>
                        <a:rPr lang="en-US" dirty="0" smtClean="0"/>
                        <a:t>EGL</a:t>
                      </a:r>
                    </a:p>
                    <a:p>
                      <a:r>
                        <a:rPr lang="en-US" dirty="0" smtClean="0"/>
                        <a:t>DOW</a:t>
                      </a:r>
                    </a:p>
                    <a:p>
                      <a:r>
                        <a:rPr lang="en-US" dirty="0" smtClean="0"/>
                        <a:t>IGI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AGS</a:t>
                      </a:r>
                      <a:r>
                        <a:rPr lang="en-US" baseline="0" dirty="0" smtClean="0"/>
                        <a:t> + GIA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EGL</a:t>
                      </a:r>
                      <a:r>
                        <a:rPr lang="en-US" baseline="0" dirty="0" smtClean="0"/>
                        <a:t> + DOW + IGI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 smtClean="0"/>
                        <a:t>Two most respected labs vs. others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65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192793" y="1594824"/>
            <a:ext cx="35218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 Selection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63045" y="2459212"/>
            <a:ext cx="3748847" cy="601581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5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593308" y="3018235"/>
            <a:ext cx="4670822" cy="463153"/>
            <a:chOff x="3493119" y="4376948"/>
            <a:chExt cx="7360973" cy="730804"/>
          </a:xfrm>
        </p:grpSpPr>
        <p:grpSp>
          <p:nvGrpSpPr>
            <p:cNvPr id="25" name="组合 32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5400000">
                <a:off x="5246058" y="1811146"/>
                <a:ext cx="0" cy="1086858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33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246058" y="1811146"/>
                <a:ext cx="0" cy="1086858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>
            <a:grpSpLocks/>
          </p:cNvGrpSpPr>
          <p:nvPr/>
        </p:nvGrpSpPr>
        <p:grpSpPr bwMode="auto">
          <a:xfrm flipH="1" flipV="1">
            <a:off x="3593308" y="1383510"/>
            <a:ext cx="4670822" cy="463154"/>
            <a:chOff x="3424715" y="4465315"/>
            <a:chExt cx="7360973" cy="730804"/>
          </a:xfrm>
        </p:grpSpPr>
        <p:grpSp>
          <p:nvGrpSpPr>
            <p:cNvPr id="32" name="组合 39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5400000">
                <a:off x="5246058" y="1811146"/>
                <a:ext cx="0" cy="1086858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40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5246058" y="1811146"/>
                <a:ext cx="0" cy="1086858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919162" y="1402557"/>
            <a:ext cx="2311004" cy="2091929"/>
            <a:chOff x="936563" y="1869446"/>
            <a:chExt cx="3340560" cy="3025534"/>
          </a:xfrm>
        </p:grpSpPr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93656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205633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93656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205633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93656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auto">
            <a:xfrm>
              <a:off x="205633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38805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auto">
            <a:xfrm>
              <a:off x="138805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47" name="组合 65"/>
            <p:cNvGrpSpPr>
              <a:grpSpLocks/>
            </p:cNvGrpSpPr>
            <p:nvPr/>
          </p:nvGrpSpPr>
          <p:grpSpPr bwMode="auto">
            <a:xfrm>
              <a:off x="2784163" y="1869446"/>
              <a:ext cx="1492960" cy="3025533"/>
              <a:chOff x="5468938" y="2627313"/>
              <a:chExt cx="1257300" cy="1609726"/>
            </a:xfrm>
          </p:grpSpPr>
          <p:sp>
            <p:nvSpPr>
              <p:cNvPr id="48" name="Rectangle 5"/>
              <p:cNvSpPr>
                <a:spLocks noChangeArrowheads="1"/>
              </p:cNvSpPr>
              <p:nvPr/>
            </p:nvSpPr>
            <p:spPr bwMode="auto">
              <a:xfrm>
                <a:off x="5468938" y="2982913"/>
                <a:ext cx="360363" cy="207963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6373813" y="3549651"/>
                <a:ext cx="352425" cy="333375"/>
              </a:xfrm>
              <a:custGeom>
                <a:avLst/>
                <a:gdLst>
                  <a:gd name="T0" fmla="*/ 0 w 222"/>
                  <a:gd name="T1" fmla="*/ 0 h 210"/>
                  <a:gd name="T2" fmla="*/ 0 w 222"/>
                  <a:gd name="T3" fmla="*/ 2147483647 h 210"/>
                  <a:gd name="T4" fmla="*/ 2147483647 w 222"/>
                  <a:gd name="T5" fmla="*/ 2147483647 h 210"/>
                  <a:gd name="T6" fmla="*/ 2147483647 w 222"/>
                  <a:gd name="T7" fmla="*/ 2147483647 h 210"/>
                  <a:gd name="T8" fmla="*/ 2147483647 w 222"/>
                  <a:gd name="T9" fmla="*/ 0 h 210"/>
                  <a:gd name="T10" fmla="*/ 2147483647 w 222"/>
                  <a:gd name="T11" fmla="*/ 0 h 210"/>
                  <a:gd name="T12" fmla="*/ 0 w 222"/>
                  <a:gd name="T13" fmla="*/ 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2" h="210">
                    <a:moveTo>
                      <a:pt x="0" y="0"/>
                    </a:moveTo>
                    <a:lnTo>
                      <a:pt x="0" y="210"/>
                    </a:lnTo>
                    <a:lnTo>
                      <a:pt x="220" y="210"/>
                    </a:lnTo>
                    <a:lnTo>
                      <a:pt x="222" y="207"/>
                    </a:lnTo>
                    <a:lnTo>
                      <a:pt x="222" y="0"/>
                    </a:lnTo>
                    <a:lnTo>
                      <a:pt x="2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5829301" y="2627313"/>
                <a:ext cx="893763" cy="355600"/>
              </a:xfrm>
              <a:custGeom>
                <a:avLst/>
                <a:gdLst>
                  <a:gd name="T0" fmla="*/ 2147483647 w 563"/>
                  <a:gd name="T1" fmla="*/ 2147483647 h 224"/>
                  <a:gd name="T2" fmla="*/ 2147483647 w 563"/>
                  <a:gd name="T3" fmla="*/ 0 h 224"/>
                  <a:gd name="T4" fmla="*/ 0 w 563"/>
                  <a:gd name="T5" fmla="*/ 0 h 224"/>
                  <a:gd name="T6" fmla="*/ 0 w 563"/>
                  <a:gd name="T7" fmla="*/ 2147483647 h 224"/>
                  <a:gd name="T8" fmla="*/ 2147483647 w 563"/>
                  <a:gd name="T9" fmla="*/ 2147483647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3" h="224">
                    <a:moveTo>
                      <a:pt x="563" y="224"/>
                    </a:moveTo>
                    <a:lnTo>
                      <a:pt x="343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563" y="224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/>
            </p:nvSpPr>
            <p:spPr bwMode="auto">
              <a:xfrm>
                <a:off x="5829301" y="3190876"/>
                <a:ext cx="544513" cy="35877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2" name="Rectangle 9"/>
              <p:cNvSpPr>
                <a:spLocks noChangeArrowheads="1"/>
              </p:cNvSpPr>
              <p:nvPr/>
            </p:nvSpPr>
            <p:spPr bwMode="auto">
              <a:xfrm>
                <a:off x="5829301" y="3883026"/>
                <a:ext cx="544513" cy="35401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5473701" y="3883026"/>
                <a:ext cx="355600" cy="354013"/>
              </a:xfrm>
              <a:custGeom>
                <a:avLst/>
                <a:gdLst>
                  <a:gd name="T0" fmla="*/ 0 w 224"/>
                  <a:gd name="T1" fmla="*/ 0 h 223"/>
                  <a:gd name="T2" fmla="*/ 2147483647 w 224"/>
                  <a:gd name="T3" fmla="*/ 2147483647 h 223"/>
                  <a:gd name="T4" fmla="*/ 2147483647 w 224"/>
                  <a:gd name="T5" fmla="*/ 0 h 223"/>
                  <a:gd name="T6" fmla="*/ 0 w 224"/>
                  <a:gd name="T7" fmla="*/ 0 h 2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4" h="223">
                    <a:moveTo>
                      <a:pt x="0" y="0"/>
                    </a:moveTo>
                    <a:lnTo>
                      <a:pt x="224" y="223"/>
                    </a:lnTo>
                    <a:lnTo>
                      <a:pt x="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5468938" y="2627313"/>
                <a:ext cx="360363" cy="355600"/>
              </a:xfrm>
              <a:prstGeom prst="rect">
                <a:avLst/>
              </a:pr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5468938" y="3190876"/>
                <a:ext cx="360363" cy="358775"/>
              </a:xfrm>
              <a:custGeom>
                <a:avLst/>
                <a:gdLst>
                  <a:gd name="T0" fmla="*/ 0 w 227"/>
                  <a:gd name="T1" fmla="*/ 0 h 226"/>
                  <a:gd name="T2" fmla="*/ 2147483647 w 227"/>
                  <a:gd name="T3" fmla="*/ 2147483647 h 226"/>
                  <a:gd name="T4" fmla="*/ 2147483647 w 227"/>
                  <a:gd name="T5" fmla="*/ 0 h 226"/>
                  <a:gd name="T6" fmla="*/ 0 w 227"/>
                  <a:gd name="T7" fmla="*/ 0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7" h="226">
                    <a:moveTo>
                      <a:pt x="0" y="0"/>
                    </a:moveTo>
                    <a:lnTo>
                      <a:pt x="227" y="226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6373813" y="3190876"/>
                <a:ext cx="349250" cy="358775"/>
              </a:xfrm>
              <a:custGeom>
                <a:avLst/>
                <a:gdLst>
                  <a:gd name="T0" fmla="*/ 0 w 220"/>
                  <a:gd name="T1" fmla="*/ 0 h 226"/>
                  <a:gd name="T2" fmla="*/ 0 w 220"/>
                  <a:gd name="T3" fmla="*/ 2147483647 h 226"/>
                  <a:gd name="T4" fmla="*/ 2147483647 w 220"/>
                  <a:gd name="T5" fmla="*/ 2147483647 h 226"/>
                  <a:gd name="T6" fmla="*/ 0 w 220"/>
                  <a:gd name="T7" fmla="*/ 0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" h="226">
                    <a:moveTo>
                      <a:pt x="0" y="0"/>
                    </a:moveTo>
                    <a:lnTo>
                      <a:pt x="0" y="226"/>
                    </a:lnTo>
                    <a:lnTo>
                      <a:pt x="220" y="2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>
                <a:spLocks/>
              </p:cNvSpPr>
              <p:nvPr/>
            </p:nvSpPr>
            <p:spPr bwMode="auto">
              <a:xfrm>
                <a:off x="6373813" y="3883026"/>
                <a:ext cx="349250" cy="354013"/>
              </a:xfrm>
              <a:custGeom>
                <a:avLst/>
                <a:gdLst>
                  <a:gd name="T0" fmla="*/ 0 w 220"/>
                  <a:gd name="T1" fmla="*/ 2147483647 h 223"/>
                  <a:gd name="T2" fmla="*/ 2147483647 w 220"/>
                  <a:gd name="T3" fmla="*/ 0 h 223"/>
                  <a:gd name="T4" fmla="*/ 0 w 220"/>
                  <a:gd name="T5" fmla="*/ 0 h 223"/>
                  <a:gd name="T6" fmla="*/ 0 w 220"/>
                  <a:gd name="T7" fmla="*/ 2147483647 h 2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" h="223">
                    <a:moveTo>
                      <a:pt x="0" y="223"/>
                    </a:moveTo>
                    <a:lnTo>
                      <a:pt x="220" y="0"/>
                    </a:lnTo>
                    <a:lnTo>
                      <a:pt x="0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15"/>
              <p:cNvSpPr>
                <a:spLocks/>
              </p:cNvSpPr>
              <p:nvPr/>
            </p:nvSpPr>
            <p:spPr bwMode="auto">
              <a:xfrm>
                <a:off x="5468938" y="3670301"/>
                <a:ext cx="360363" cy="212725"/>
              </a:xfrm>
              <a:custGeom>
                <a:avLst/>
                <a:gdLst>
                  <a:gd name="T0" fmla="*/ 2147483647 w 227"/>
                  <a:gd name="T1" fmla="*/ 0 h 134"/>
                  <a:gd name="T2" fmla="*/ 2147483647 w 227"/>
                  <a:gd name="T3" fmla="*/ 2147483647 h 134"/>
                  <a:gd name="T4" fmla="*/ 2147483647 w 227"/>
                  <a:gd name="T5" fmla="*/ 0 h 134"/>
                  <a:gd name="T6" fmla="*/ 2147483647 w 227"/>
                  <a:gd name="T7" fmla="*/ 2147483647 h 134"/>
                  <a:gd name="T8" fmla="*/ 2147483647 w 227"/>
                  <a:gd name="T9" fmla="*/ 0 h 134"/>
                  <a:gd name="T10" fmla="*/ 2147483647 w 227"/>
                  <a:gd name="T11" fmla="*/ 2147483647 h 134"/>
                  <a:gd name="T12" fmla="*/ 2147483647 w 227"/>
                  <a:gd name="T13" fmla="*/ 0 h 134"/>
                  <a:gd name="T14" fmla="*/ 2147483647 w 227"/>
                  <a:gd name="T15" fmla="*/ 2147483647 h 134"/>
                  <a:gd name="T16" fmla="*/ 0 w 227"/>
                  <a:gd name="T17" fmla="*/ 0 h 134"/>
                  <a:gd name="T18" fmla="*/ 0 w 227"/>
                  <a:gd name="T19" fmla="*/ 2147483647 h 134"/>
                  <a:gd name="T20" fmla="*/ 2147483647 w 227"/>
                  <a:gd name="T21" fmla="*/ 2147483647 h 134"/>
                  <a:gd name="T22" fmla="*/ 2147483647 w 227"/>
                  <a:gd name="T23" fmla="*/ 2147483647 h 134"/>
                  <a:gd name="T24" fmla="*/ 2147483647 w 227"/>
                  <a:gd name="T25" fmla="*/ 0 h 1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7" h="134">
                    <a:moveTo>
                      <a:pt x="227" y="0"/>
                    </a:moveTo>
                    <a:lnTo>
                      <a:pt x="198" y="31"/>
                    </a:lnTo>
                    <a:lnTo>
                      <a:pt x="170" y="0"/>
                    </a:lnTo>
                    <a:lnTo>
                      <a:pt x="143" y="31"/>
                    </a:lnTo>
                    <a:lnTo>
                      <a:pt x="115" y="0"/>
                    </a:lnTo>
                    <a:lnTo>
                      <a:pt x="86" y="31"/>
                    </a:lnTo>
                    <a:lnTo>
                      <a:pt x="58" y="0"/>
                    </a:lnTo>
                    <a:lnTo>
                      <a:pt x="29" y="31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" y="134"/>
                    </a:lnTo>
                    <a:lnTo>
                      <a:pt x="227" y="134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433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Selection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Variable Selection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D0853FD5-7BDE-FB44-8242-FA0024B64F80}"/>
              </a:ext>
            </a:extLst>
          </p:cNvPr>
          <p:cNvSpPr txBox="1">
            <a:spLocks/>
          </p:cNvSpPr>
          <p:nvPr/>
        </p:nvSpPr>
        <p:spPr>
          <a:xfrm>
            <a:off x="355968" y="1269507"/>
            <a:ext cx="4180522" cy="210458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Step 1: Construct a model with all independent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Cut variable is partially significant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Regroup Cut into 2 groups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Fair, Good =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Very Good, Exceptional, Ideal =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xmlns="" id="{D3CB2C45-8555-AC49-BC70-06773B88C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" r="-3" b="5716"/>
          <a:stretch/>
        </p:blipFill>
        <p:spPr>
          <a:xfrm>
            <a:off x="4649756" y="976819"/>
            <a:ext cx="3902826" cy="3985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5415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Selection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Variable Selection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568932E-BC79-394F-90BF-3E126AF7E0E0}"/>
              </a:ext>
            </a:extLst>
          </p:cNvPr>
          <p:cNvSpPr txBox="1">
            <a:spLocks/>
          </p:cNvSpPr>
          <p:nvPr/>
        </p:nvSpPr>
        <p:spPr>
          <a:xfrm>
            <a:off x="364845" y="1106977"/>
            <a:ext cx="3949703" cy="185839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Adjusted R</a:t>
            </a:r>
            <a:r>
              <a:rPr lang="en-US" baseline="30000" dirty="0" smtClean="0">
                <a:solidFill>
                  <a:schemeClr val="bg1"/>
                </a:solidFill>
              </a:rPr>
              <a:t>2 </a:t>
            </a:r>
            <a:r>
              <a:rPr lang="en-US" dirty="0" smtClean="0">
                <a:solidFill>
                  <a:schemeClr val="bg1"/>
                </a:solidFill>
              </a:rPr>
              <a:t>increased from 42.65% to 42.88%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Take consideration for Cut and Polish variables because the p-value is approx. to 10%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xmlns="" id="{23467A5D-EBAF-D54B-995C-10D4CB2C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9" b="-1"/>
          <a:stretch/>
        </p:blipFill>
        <p:spPr>
          <a:xfrm>
            <a:off x="4492632" y="976819"/>
            <a:ext cx="3896766" cy="39796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2375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96542" y="1400176"/>
            <a:ext cx="2280047" cy="2109788"/>
            <a:chOff x="1069913" y="1866468"/>
            <a:chExt cx="3272545" cy="3028512"/>
          </a:xfrm>
        </p:grpSpPr>
        <p:sp>
          <p:nvSpPr>
            <p:cNvPr id="3" name="Rectangle 104"/>
            <p:cNvSpPr>
              <a:spLocks noChangeArrowheads="1"/>
            </p:cNvSpPr>
            <p:nvPr/>
          </p:nvSpPr>
          <p:spPr bwMode="auto">
            <a:xfrm>
              <a:off x="106991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" name="Freeform 105"/>
            <p:cNvSpPr>
              <a:spLocks/>
            </p:cNvSpPr>
            <p:nvPr/>
          </p:nvSpPr>
          <p:spPr bwMode="auto">
            <a:xfrm>
              <a:off x="218968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6"/>
            <p:cNvSpPr>
              <a:spLocks/>
            </p:cNvSpPr>
            <p:nvPr/>
          </p:nvSpPr>
          <p:spPr bwMode="auto">
            <a:xfrm>
              <a:off x="106991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7"/>
            <p:cNvSpPr>
              <a:spLocks/>
            </p:cNvSpPr>
            <p:nvPr/>
          </p:nvSpPr>
          <p:spPr bwMode="auto">
            <a:xfrm>
              <a:off x="218968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106991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218968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152140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152140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11" name="组合 29"/>
            <p:cNvGrpSpPr>
              <a:grpSpLocks/>
            </p:cNvGrpSpPr>
            <p:nvPr/>
          </p:nvGrpSpPr>
          <p:grpSpPr bwMode="auto">
            <a:xfrm>
              <a:off x="2762724" y="1866468"/>
              <a:ext cx="1579734" cy="3025533"/>
              <a:chOff x="5411788" y="2627313"/>
              <a:chExt cx="1368425" cy="160972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5508626" y="2982913"/>
                <a:ext cx="360363" cy="265113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5508626" y="3606801"/>
                <a:ext cx="360363" cy="276225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6424613" y="3606801"/>
                <a:ext cx="355600" cy="276225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5868988" y="3883026"/>
                <a:ext cx="555625" cy="35401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5868988" y="3248026"/>
                <a:ext cx="555625" cy="35877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5868988" y="2627313"/>
                <a:ext cx="892175" cy="355600"/>
              </a:xfrm>
              <a:custGeom>
                <a:avLst/>
                <a:gdLst>
                  <a:gd name="T0" fmla="*/ 2147483647 w 562"/>
                  <a:gd name="T1" fmla="*/ 2147483647 h 224"/>
                  <a:gd name="T2" fmla="*/ 2147483647 w 562"/>
                  <a:gd name="T3" fmla="*/ 0 h 224"/>
                  <a:gd name="T4" fmla="*/ 0 w 562"/>
                  <a:gd name="T5" fmla="*/ 0 h 224"/>
                  <a:gd name="T6" fmla="*/ 0 w 562"/>
                  <a:gd name="T7" fmla="*/ 2147483647 h 224"/>
                  <a:gd name="T8" fmla="*/ 2147483647 w 562"/>
                  <a:gd name="T9" fmla="*/ 2147483647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2" h="224">
                    <a:moveTo>
                      <a:pt x="562" y="224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562" y="224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5508626" y="3883026"/>
                <a:ext cx="360363" cy="354013"/>
              </a:xfrm>
              <a:custGeom>
                <a:avLst/>
                <a:gdLst>
                  <a:gd name="T0" fmla="*/ 0 w 227"/>
                  <a:gd name="T1" fmla="*/ 0 h 223"/>
                  <a:gd name="T2" fmla="*/ 2147483647 w 227"/>
                  <a:gd name="T3" fmla="*/ 2147483647 h 223"/>
                  <a:gd name="T4" fmla="*/ 2147483647 w 227"/>
                  <a:gd name="T5" fmla="*/ 0 h 223"/>
                  <a:gd name="T6" fmla="*/ 0 w 227"/>
                  <a:gd name="T7" fmla="*/ 0 h 2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7" h="223">
                    <a:moveTo>
                      <a:pt x="0" y="0"/>
                    </a:moveTo>
                    <a:lnTo>
                      <a:pt x="227" y="223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6424613" y="3883026"/>
                <a:ext cx="355600" cy="354013"/>
              </a:xfrm>
              <a:custGeom>
                <a:avLst/>
                <a:gdLst>
                  <a:gd name="T0" fmla="*/ 0 w 224"/>
                  <a:gd name="T1" fmla="*/ 2147483647 h 223"/>
                  <a:gd name="T2" fmla="*/ 2147483647 w 224"/>
                  <a:gd name="T3" fmla="*/ 0 h 223"/>
                  <a:gd name="T4" fmla="*/ 0 w 224"/>
                  <a:gd name="T5" fmla="*/ 0 h 223"/>
                  <a:gd name="T6" fmla="*/ 0 w 224"/>
                  <a:gd name="T7" fmla="*/ 2147483647 h 2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4" h="223">
                    <a:moveTo>
                      <a:pt x="0" y="223"/>
                    </a:moveTo>
                    <a:lnTo>
                      <a:pt x="224" y="0"/>
                    </a:lnTo>
                    <a:lnTo>
                      <a:pt x="0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5508626" y="3248026"/>
                <a:ext cx="360363" cy="358775"/>
              </a:xfrm>
              <a:prstGeom prst="rect">
                <a:avLst/>
              </a:pr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424613" y="3248026"/>
                <a:ext cx="355600" cy="358775"/>
              </a:xfrm>
              <a:custGeom>
                <a:avLst/>
                <a:gdLst>
                  <a:gd name="T0" fmla="*/ 0 w 224"/>
                  <a:gd name="T1" fmla="*/ 2147483647 h 226"/>
                  <a:gd name="T2" fmla="*/ 2147483647 w 224"/>
                  <a:gd name="T3" fmla="*/ 2147483647 h 226"/>
                  <a:gd name="T4" fmla="*/ 0 w 224"/>
                  <a:gd name="T5" fmla="*/ 0 h 226"/>
                  <a:gd name="T6" fmla="*/ 0 w 224"/>
                  <a:gd name="T7" fmla="*/ 2147483647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4" h="226">
                    <a:moveTo>
                      <a:pt x="0" y="226"/>
                    </a:moveTo>
                    <a:lnTo>
                      <a:pt x="224" y="226"/>
                    </a:lnTo>
                    <a:lnTo>
                      <a:pt x="0" y="0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5508626" y="2627313"/>
                <a:ext cx="360363" cy="355600"/>
              </a:xfrm>
              <a:custGeom>
                <a:avLst/>
                <a:gdLst>
                  <a:gd name="T0" fmla="*/ 2147483647 w 227"/>
                  <a:gd name="T1" fmla="*/ 0 h 224"/>
                  <a:gd name="T2" fmla="*/ 0 w 227"/>
                  <a:gd name="T3" fmla="*/ 2147483647 h 224"/>
                  <a:gd name="T4" fmla="*/ 2147483647 w 227"/>
                  <a:gd name="T5" fmla="*/ 2147483647 h 224"/>
                  <a:gd name="T6" fmla="*/ 2147483647 w 227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7" h="224">
                    <a:moveTo>
                      <a:pt x="227" y="0"/>
                    </a:moveTo>
                    <a:lnTo>
                      <a:pt x="0" y="224"/>
                    </a:lnTo>
                    <a:lnTo>
                      <a:pt x="227" y="224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5411788" y="3248026"/>
                <a:ext cx="96838" cy="358775"/>
              </a:xfrm>
              <a:custGeom>
                <a:avLst/>
                <a:gdLst>
                  <a:gd name="T0" fmla="*/ 2147483647 w 61"/>
                  <a:gd name="T1" fmla="*/ 2147483647 h 226"/>
                  <a:gd name="T2" fmla="*/ 0 w 61"/>
                  <a:gd name="T3" fmla="*/ 2147483647 h 226"/>
                  <a:gd name="T4" fmla="*/ 2147483647 w 61"/>
                  <a:gd name="T5" fmla="*/ 2147483647 h 226"/>
                  <a:gd name="T6" fmla="*/ 0 w 61"/>
                  <a:gd name="T7" fmla="*/ 2147483647 h 226"/>
                  <a:gd name="T8" fmla="*/ 2147483647 w 61"/>
                  <a:gd name="T9" fmla="*/ 2147483647 h 226"/>
                  <a:gd name="T10" fmla="*/ 0 w 61"/>
                  <a:gd name="T11" fmla="*/ 2147483647 h 226"/>
                  <a:gd name="T12" fmla="*/ 2147483647 w 61"/>
                  <a:gd name="T13" fmla="*/ 2147483647 h 226"/>
                  <a:gd name="T14" fmla="*/ 0 w 61"/>
                  <a:gd name="T15" fmla="*/ 2147483647 h 226"/>
                  <a:gd name="T16" fmla="*/ 2147483647 w 61"/>
                  <a:gd name="T17" fmla="*/ 2147483647 h 226"/>
                  <a:gd name="T18" fmla="*/ 0 w 61"/>
                  <a:gd name="T19" fmla="*/ 0 h 226"/>
                  <a:gd name="T20" fmla="*/ 2147483647 w 61"/>
                  <a:gd name="T21" fmla="*/ 0 h 226"/>
                  <a:gd name="T22" fmla="*/ 2147483647 w 61"/>
                  <a:gd name="T23" fmla="*/ 2147483647 h 2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1" h="226">
                    <a:moveTo>
                      <a:pt x="61" y="226"/>
                    </a:moveTo>
                    <a:lnTo>
                      <a:pt x="0" y="226"/>
                    </a:lnTo>
                    <a:lnTo>
                      <a:pt x="30" y="197"/>
                    </a:lnTo>
                    <a:lnTo>
                      <a:pt x="0" y="169"/>
                    </a:lnTo>
                    <a:lnTo>
                      <a:pt x="30" y="140"/>
                    </a:lnTo>
                    <a:lnTo>
                      <a:pt x="0" y="112"/>
                    </a:lnTo>
                    <a:lnTo>
                      <a:pt x="30" y="85"/>
                    </a:lnTo>
                    <a:lnTo>
                      <a:pt x="0" y="57"/>
                    </a:lnTo>
                    <a:lnTo>
                      <a:pt x="30" y="28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61" y="226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4157664" y="1552580"/>
            <a:ext cx="35468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42819" y="2459215"/>
            <a:ext cx="3776372" cy="605998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3570686" y="2996797"/>
            <a:ext cx="4704159" cy="466725"/>
            <a:chOff x="3493119" y="4376948"/>
            <a:chExt cx="7360973" cy="730804"/>
          </a:xfrm>
        </p:grpSpPr>
        <p:grpSp>
          <p:nvGrpSpPr>
            <p:cNvPr id="47" name="组合 53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5400000">
                <a:off x="5245512" y="1811693"/>
                <a:ext cx="0" cy="108576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54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5400000">
                <a:off x="5245511" y="1811693"/>
                <a:ext cx="0" cy="108576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 flipH="1" flipV="1">
            <a:off x="3570686" y="1383512"/>
            <a:ext cx="4704159" cy="466725"/>
            <a:chOff x="3424715" y="4465315"/>
            <a:chExt cx="7360973" cy="730804"/>
          </a:xfrm>
        </p:grpSpPr>
        <p:grpSp>
          <p:nvGrpSpPr>
            <p:cNvPr id="54" name="组合 60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5400000">
                <a:off x="5245511" y="1811692"/>
                <a:ext cx="0" cy="108576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61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400000">
                <a:off x="5245512" y="1811692"/>
                <a:ext cx="0" cy="108576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3054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Conclusion</a:t>
              </a:r>
              <a:endPara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Final Pricing Model </a:t>
              </a:r>
              <a:r>
                <a:rPr lang="en-CA" altLang="zh-CN" sz="15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for 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Diamond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B0F5FC-D36C-0745-9081-4C797E9B1763}"/>
              </a:ext>
            </a:extLst>
          </p:cNvPr>
          <p:cNvSpPr txBox="1">
            <a:spLocks/>
          </p:cNvSpPr>
          <p:nvPr/>
        </p:nvSpPr>
        <p:spPr>
          <a:xfrm>
            <a:off x="465338" y="1106977"/>
            <a:ext cx="4133295" cy="184607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Price for professor’s diamond ring = </a:t>
            </a:r>
            <a:r>
              <a:rPr lang="en-US" dirty="0" smtClean="0">
                <a:highlight>
                  <a:srgbClr val="FFFF00"/>
                </a:highlight>
              </a:rPr>
              <a:t>$2,753.87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Difference from the quoted price = 346.14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Consider the ring material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703C312-7A5D-9545-920C-0A662EDF0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46683"/>
              </p:ext>
            </p:extLst>
          </p:nvPr>
        </p:nvGraphicFramePr>
        <p:xfrm>
          <a:off x="4598633" y="968477"/>
          <a:ext cx="4314546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182">
                  <a:extLst>
                    <a:ext uri="{9D8B030D-6E8A-4147-A177-3AD203B41FA5}">
                      <a16:colId xmlns:a16="http://schemas.microsoft.com/office/drawing/2014/main" xmlns="" val="1050377603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xmlns="" val="2029531052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xmlns="" val="161718354"/>
                    </a:ext>
                  </a:extLst>
                </a:gridCol>
              </a:tblGrid>
              <a:tr h="191004">
                <a:tc>
                  <a:txBody>
                    <a:bodyPr/>
                    <a:lstStyle/>
                    <a:p>
                      <a:r>
                        <a:rPr lang="en-US" sz="85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661512"/>
                  </a:ext>
                </a:extLst>
              </a:tr>
              <a:tr h="143451">
                <a:tc>
                  <a:txBody>
                    <a:bodyPr/>
                    <a:lstStyle/>
                    <a:p>
                      <a:r>
                        <a:rPr lang="en-US" sz="850" dirty="0"/>
                        <a:t>Carat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782.85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3836630"/>
                  </a:ext>
                </a:extLst>
              </a:tr>
              <a:tr h="190059">
                <a:tc>
                  <a:txBody>
                    <a:bodyPr/>
                    <a:lstStyle/>
                    <a:p>
                      <a:r>
                        <a:rPr lang="en-US" sz="850" dirty="0"/>
                        <a:t>Colour2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262.90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D-I – 1</a:t>
                      </a:r>
                    </a:p>
                    <a:p>
                      <a:r>
                        <a:rPr lang="en-US" sz="85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3561146"/>
                  </a:ext>
                </a:extLst>
              </a:tr>
              <a:tr h="135017">
                <a:tc>
                  <a:txBody>
                    <a:bodyPr/>
                    <a:lstStyle/>
                    <a:p>
                      <a:r>
                        <a:rPr lang="en-US" sz="850" dirty="0"/>
                        <a:t>Clarity2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467.22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SI1, SI2,SI3 – 1</a:t>
                      </a:r>
                    </a:p>
                    <a:p>
                      <a:r>
                        <a:rPr lang="en-US" sz="85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64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50" dirty="0"/>
                        <a:t>Clarity3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553.02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VS1, VS2, VVS1, VVS2 – 1</a:t>
                      </a:r>
                    </a:p>
                    <a:p>
                      <a:r>
                        <a:rPr lang="en-US" sz="85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000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50" dirty="0"/>
                        <a:t>Cut2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68.91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Very Good, Exceptional, Ideal – 1</a:t>
                      </a:r>
                    </a:p>
                    <a:p>
                      <a:r>
                        <a:rPr lang="en-US" sz="85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204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50" dirty="0"/>
                        <a:t>Certification2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100.21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AGS, GIA – 1</a:t>
                      </a:r>
                    </a:p>
                    <a:p>
                      <a:r>
                        <a:rPr lang="en-US" sz="85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494715"/>
                  </a:ext>
                </a:extLst>
              </a:tr>
              <a:tr h="324707">
                <a:tc>
                  <a:txBody>
                    <a:bodyPr/>
                    <a:lstStyle/>
                    <a:p>
                      <a:r>
                        <a:rPr lang="en-US" sz="850" dirty="0"/>
                        <a:t>Polish2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96.89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Very Good – 1</a:t>
                      </a:r>
                    </a:p>
                    <a:p>
                      <a:r>
                        <a:rPr lang="en-US" sz="85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8205326"/>
                  </a:ext>
                </a:extLst>
              </a:tr>
              <a:tr h="324707">
                <a:tc>
                  <a:txBody>
                    <a:bodyPr/>
                    <a:lstStyle/>
                    <a:p>
                      <a:r>
                        <a:rPr lang="en-US" sz="850" dirty="0"/>
                        <a:t>Polish3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115.84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Exceptional, Ideal – 1</a:t>
                      </a:r>
                    </a:p>
                    <a:p>
                      <a:r>
                        <a:rPr lang="en-US" sz="85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0055571"/>
                  </a:ext>
                </a:extLst>
              </a:tr>
              <a:tr h="324707">
                <a:tc>
                  <a:txBody>
                    <a:bodyPr/>
                    <a:lstStyle/>
                    <a:p>
                      <a:r>
                        <a:rPr lang="en-US" sz="850" dirty="0"/>
                        <a:t>Symmetry2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209.59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Good – 1</a:t>
                      </a:r>
                    </a:p>
                    <a:p>
                      <a:r>
                        <a:rPr lang="en-US" sz="85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49803"/>
                  </a:ext>
                </a:extLst>
              </a:tr>
              <a:tr h="458410">
                <a:tc>
                  <a:txBody>
                    <a:bodyPr/>
                    <a:lstStyle/>
                    <a:p>
                      <a:r>
                        <a:rPr lang="en-US" sz="850" dirty="0"/>
                        <a:t>Symmetry3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225.33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Very Good, Exceptional, Ideal – 1</a:t>
                      </a:r>
                    </a:p>
                    <a:p>
                      <a:r>
                        <a:rPr lang="en-US" sz="85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7962648"/>
                  </a:ext>
                </a:extLst>
              </a:tr>
              <a:tr h="191004">
                <a:tc>
                  <a:txBody>
                    <a:bodyPr/>
                    <a:lstStyle/>
                    <a:p>
                      <a:r>
                        <a:rPr lang="en-US" sz="85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50" dirty="0"/>
                        <a:t>1187.63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523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71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327795" y="2126628"/>
            <a:ext cx="4667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CA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68811" y="3201591"/>
            <a:ext cx="5520928" cy="547688"/>
            <a:chOff x="3493119" y="4376948"/>
            <a:chExt cx="7360973" cy="730804"/>
          </a:xfrm>
        </p:grpSpPr>
        <p:grpSp>
          <p:nvGrpSpPr>
            <p:cNvPr id="8" name="组合 481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483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>
            <a:grpSpLocks/>
          </p:cNvGrpSpPr>
          <p:nvPr/>
        </p:nvGrpSpPr>
        <p:grpSpPr bwMode="auto">
          <a:xfrm flipH="1" flipV="1">
            <a:off x="2868810" y="1206104"/>
            <a:ext cx="5520928" cy="547688"/>
            <a:chOff x="3424715" y="4465315"/>
            <a:chExt cx="7360973" cy="730804"/>
          </a:xfrm>
        </p:grpSpPr>
        <p:grpSp>
          <p:nvGrpSpPr>
            <p:cNvPr id="15" name="组合 729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730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4"/>
          <p:cNvGrpSpPr>
            <a:grpSpLocks/>
          </p:cNvGrpSpPr>
          <p:nvPr/>
        </p:nvGrpSpPr>
        <p:grpSpPr bwMode="auto">
          <a:xfrm>
            <a:off x="209551" y="1206104"/>
            <a:ext cx="2215754" cy="2543175"/>
            <a:chOff x="2097740" y="1026947"/>
            <a:chExt cx="3581908" cy="4096383"/>
          </a:xfrm>
        </p:grpSpPr>
        <p:sp>
          <p:nvSpPr>
            <p:cNvPr id="24" name="等腰三角形 23"/>
            <p:cNvSpPr/>
            <p:nvPr/>
          </p:nvSpPr>
          <p:spPr>
            <a:xfrm>
              <a:off x="2097740" y="1026947"/>
              <a:ext cx="3581908" cy="308763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2097740" y="2035700"/>
              <a:ext cx="3581908" cy="308763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2" y="2075652"/>
            <a:ext cx="1263591" cy="9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Color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Hero_Color_700x39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97890"/>
            <a:ext cx="5943600" cy="334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517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Clarity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Hero_Clarity_700x394-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920432"/>
            <a:ext cx="5876925" cy="330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879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Cut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Hero_Cut_700x39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97890"/>
            <a:ext cx="5943600" cy="334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53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Carat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Hero Carat Weight_1920x108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97890"/>
            <a:ext cx="5943600" cy="334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50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Problem Statement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749709"/>
            <a:ext cx="5890111" cy="41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3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31070" y="1402558"/>
            <a:ext cx="2212181" cy="2050256"/>
            <a:chOff x="936563" y="1869446"/>
            <a:chExt cx="3263348" cy="3025534"/>
          </a:xfrm>
        </p:grpSpPr>
        <p:sp>
          <p:nvSpPr>
            <p:cNvPr id="3" name="Rectangle 104"/>
            <p:cNvSpPr>
              <a:spLocks noChangeArrowheads="1"/>
            </p:cNvSpPr>
            <p:nvPr/>
          </p:nvSpPr>
          <p:spPr bwMode="auto">
            <a:xfrm>
              <a:off x="93656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" name="Freeform 105"/>
            <p:cNvSpPr>
              <a:spLocks/>
            </p:cNvSpPr>
            <p:nvPr/>
          </p:nvSpPr>
          <p:spPr bwMode="auto">
            <a:xfrm>
              <a:off x="205633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6"/>
            <p:cNvSpPr>
              <a:spLocks/>
            </p:cNvSpPr>
            <p:nvPr/>
          </p:nvSpPr>
          <p:spPr bwMode="auto">
            <a:xfrm>
              <a:off x="93656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7"/>
            <p:cNvSpPr>
              <a:spLocks/>
            </p:cNvSpPr>
            <p:nvPr/>
          </p:nvSpPr>
          <p:spPr bwMode="auto">
            <a:xfrm>
              <a:off x="205633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93656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205633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138805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138805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11" name="组合 122"/>
            <p:cNvGrpSpPr>
              <a:grpSpLocks/>
            </p:cNvGrpSpPr>
            <p:nvPr/>
          </p:nvGrpSpPr>
          <p:grpSpPr bwMode="auto">
            <a:xfrm>
              <a:off x="2705739" y="1869446"/>
              <a:ext cx="1494172" cy="3025534"/>
              <a:chOff x="5468938" y="2627313"/>
              <a:chExt cx="1254126" cy="160972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5468938" y="3675063"/>
                <a:ext cx="360363" cy="207963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6370638" y="2982913"/>
                <a:ext cx="352425" cy="333375"/>
              </a:xfrm>
              <a:custGeom>
                <a:avLst/>
                <a:gdLst>
                  <a:gd name="T0" fmla="*/ 0 w 222"/>
                  <a:gd name="T1" fmla="*/ 0 h 210"/>
                  <a:gd name="T2" fmla="*/ 0 w 222"/>
                  <a:gd name="T3" fmla="*/ 2147483647 h 210"/>
                  <a:gd name="T4" fmla="*/ 2147483647 w 222"/>
                  <a:gd name="T5" fmla="*/ 2147483647 h 210"/>
                  <a:gd name="T6" fmla="*/ 2147483647 w 222"/>
                  <a:gd name="T7" fmla="*/ 2147483647 h 210"/>
                  <a:gd name="T8" fmla="*/ 2147483647 w 222"/>
                  <a:gd name="T9" fmla="*/ 2147483647 h 210"/>
                  <a:gd name="T10" fmla="*/ 2147483647 w 222"/>
                  <a:gd name="T11" fmla="*/ 0 h 210"/>
                  <a:gd name="T12" fmla="*/ 0 w 222"/>
                  <a:gd name="T13" fmla="*/ 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2" h="210">
                    <a:moveTo>
                      <a:pt x="0" y="0"/>
                    </a:moveTo>
                    <a:lnTo>
                      <a:pt x="0" y="210"/>
                    </a:lnTo>
                    <a:lnTo>
                      <a:pt x="222" y="210"/>
                    </a:lnTo>
                    <a:lnTo>
                      <a:pt x="222" y="2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5829301" y="3883026"/>
                <a:ext cx="893763" cy="354013"/>
              </a:xfrm>
              <a:custGeom>
                <a:avLst/>
                <a:gdLst>
                  <a:gd name="T0" fmla="*/ 2147483647 w 563"/>
                  <a:gd name="T1" fmla="*/ 2147483647 h 223"/>
                  <a:gd name="T2" fmla="*/ 2147483647 w 563"/>
                  <a:gd name="T3" fmla="*/ 0 h 223"/>
                  <a:gd name="T4" fmla="*/ 0 w 563"/>
                  <a:gd name="T5" fmla="*/ 0 h 223"/>
                  <a:gd name="T6" fmla="*/ 0 w 563"/>
                  <a:gd name="T7" fmla="*/ 2147483647 h 223"/>
                  <a:gd name="T8" fmla="*/ 2147483647 w 563"/>
                  <a:gd name="T9" fmla="*/ 2147483647 h 2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3" h="223">
                    <a:moveTo>
                      <a:pt x="341" y="223"/>
                    </a:moveTo>
                    <a:lnTo>
                      <a:pt x="563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341" y="22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5829301" y="3316288"/>
                <a:ext cx="541338" cy="35877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5826126" y="2627313"/>
                <a:ext cx="544513" cy="35560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5468938" y="3883026"/>
                <a:ext cx="360363" cy="354013"/>
              </a:xfrm>
              <a:prstGeom prst="rect">
                <a:avLst/>
              </a:pr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5468938" y="3316288"/>
                <a:ext cx="360363" cy="358775"/>
              </a:xfrm>
              <a:custGeom>
                <a:avLst/>
                <a:gdLst>
                  <a:gd name="T0" fmla="*/ 0 w 227"/>
                  <a:gd name="T1" fmla="*/ 2147483647 h 226"/>
                  <a:gd name="T2" fmla="*/ 2147483647 w 227"/>
                  <a:gd name="T3" fmla="*/ 2147483647 h 226"/>
                  <a:gd name="T4" fmla="*/ 2147483647 w 227"/>
                  <a:gd name="T5" fmla="*/ 0 h 226"/>
                  <a:gd name="T6" fmla="*/ 0 w 227"/>
                  <a:gd name="T7" fmla="*/ 2147483647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7" h="226">
                    <a:moveTo>
                      <a:pt x="0" y="226"/>
                    </a:moveTo>
                    <a:lnTo>
                      <a:pt x="227" y="226"/>
                    </a:lnTo>
                    <a:lnTo>
                      <a:pt x="227" y="0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6370638" y="3316288"/>
                <a:ext cx="352425" cy="358775"/>
              </a:xfrm>
              <a:custGeom>
                <a:avLst/>
                <a:gdLst>
                  <a:gd name="T0" fmla="*/ 0 w 222"/>
                  <a:gd name="T1" fmla="*/ 2147483647 h 226"/>
                  <a:gd name="T2" fmla="*/ 2147483647 w 222"/>
                  <a:gd name="T3" fmla="*/ 0 h 226"/>
                  <a:gd name="T4" fmla="*/ 0 w 222"/>
                  <a:gd name="T5" fmla="*/ 0 h 226"/>
                  <a:gd name="T6" fmla="*/ 0 w 222"/>
                  <a:gd name="T7" fmla="*/ 2147483647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226">
                    <a:moveTo>
                      <a:pt x="0" y="226"/>
                    </a:moveTo>
                    <a:lnTo>
                      <a:pt x="222" y="0"/>
                    </a:lnTo>
                    <a:lnTo>
                      <a:pt x="0" y="0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5468938" y="2627313"/>
                <a:ext cx="357188" cy="355600"/>
              </a:xfrm>
              <a:custGeom>
                <a:avLst/>
                <a:gdLst>
                  <a:gd name="T0" fmla="*/ 0 w 225"/>
                  <a:gd name="T1" fmla="*/ 2147483647 h 224"/>
                  <a:gd name="T2" fmla="*/ 2147483647 w 225"/>
                  <a:gd name="T3" fmla="*/ 2147483647 h 224"/>
                  <a:gd name="T4" fmla="*/ 2147483647 w 225"/>
                  <a:gd name="T5" fmla="*/ 0 h 224"/>
                  <a:gd name="T6" fmla="*/ 0 w 225"/>
                  <a:gd name="T7" fmla="*/ 2147483647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5" h="224">
                    <a:moveTo>
                      <a:pt x="0" y="224"/>
                    </a:moveTo>
                    <a:lnTo>
                      <a:pt x="225" y="224"/>
                    </a:lnTo>
                    <a:lnTo>
                      <a:pt x="225" y="0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370638" y="2627313"/>
                <a:ext cx="352425" cy="355600"/>
              </a:xfrm>
              <a:custGeom>
                <a:avLst/>
                <a:gdLst>
                  <a:gd name="T0" fmla="*/ 0 w 222"/>
                  <a:gd name="T1" fmla="*/ 0 h 224"/>
                  <a:gd name="T2" fmla="*/ 0 w 222"/>
                  <a:gd name="T3" fmla="*/ 2147483647 h 224"/>
                  <a:gd name="T4" fmla="*/ 2147483647 w 222"/>
                  <a:gd name="T5" fmla="*/ 2147483647 h 224"/>
                  <a:gd name="T6" fmla="*/ 0 w 222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224">
                    <a:moveTo>
                      <a:pt x="0" y="0"/>
                    </a:moveTo>
                    <a:lnTo>
                      <a:pt x="0" y="224"/>
                    </a:lnTo>
                    <a:lnTo>
                      <a:pt x="22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5468938" y="2982913"/>
                <a:ext cx="360363" cy="211138"/>
              </a:xfrm>
              <a:custGeom>
                <a:avLst/>
                <a:gdLst>
                  <a:gd name="T0" fmla="*/ 0 w 227"/>
                  <a:gd name="T1" fmla="*/ 0 h 133"/>
                  <a:gd name="T2" fmla="*/ 0 w 227"/>
                  <a:gd name="T3" fmla="*/ 2147483647 h 133"/>
                  <a:gd name="T4" fmla="*/ 2147483647 w 227"/>
                  <a:gd name="T5" fmla="*/ 2147483647 h 133"/>
                  <a:gd name="T6" fmla="*/ 2147483647 w 227"/>
                  <a:gd name="T7" fmla="*/ 2147483647 h 133"/>
                  <a:gd name="T8" fmla="*/ 2147483647 w 227"/>
                  <a:gd name="T9" fmla="*/ 2147483647 h 133"/>
                  <a:gd name="T10" fmla="*/ 2147483647 w 227"/>
                  <a:gd name="T11" fmla="*/ 2147483647 h 133"/>
                  <a:gd name="T12" fmla="*/ 2147483647 w 227"/>
                  <a:gd name="T13" fmla="*/ 2147483647 h 133"/>
                  <a:gd name="T14" fmla="*/ 2147483647 w 227"/>
                  <a:gd name="T15" fmla="*/ 2147483647 h 133"/>
                  <a:gd name="T16" fmla="*/ 2147483647 w 227"/>
                  <a:gd name="T17" fmla="*/ 2147483647 h 133"/>
                  <a:gd name="T18" fmla="*/ 2147483647 w 227"/>
                  <a:gd name="T19" fmla="*/ 2147483647 h 133"/>
                  <a:gd name="T20" fmla="*/ 2147483647 w 227"/>
                  <a:gd name="T21" fmla="*/ 0 h 133"/>
                  <a:gd name="T22" fmla="*/ 0 w 227"/>
                  <a:gd name="T23" fmla="*/ 0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27" h="133">
                    <a:moveTo>
                      <a:pt x="0" y="0"/>
                    </a:moveTo>
                    <a:lnTo>
                      <a:pt x="0" y="133"/>
                    </a:lnTo>
                    <a:lnTo>
                      <a:pt x="29" y="102"/>
                    </a:lnTo>
                    <a:lnTo>
                      <a:pt x="58" y="133"/>
                    </a:lnTo>
                    <a:lnTo>
                      <a:pt x="86" y="102"/>
                    </a:lnTo>
                    <a:lnTo>
                      <a:pt x="112" y="133"/>
                    </a:lnTo>
                    <a:lnTo>
                      <a:pt x="141" y="102"/>
                    </a:lnTo>
                    <a:lnTo>
                      <a:pt x="170" y="133"/>
                    </a:lnTo>
                    <a:lnTo>
                      <a:pt x="198" y="102"/>
                    </a:lnTo>
                    <a:lnTo>
                      <a:pt x="227" y="133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034176" y="1692644"/>
            <a:ext cx="3871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Descriptive Analysis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67447" y="2466359"/>
            <a:ext cx="3675444" cy="589802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605214" y="2982517"/>
            <a:ext cx="4579144" cy="453628"/>
            <a:chOff x="3493119" y="4376948"/>
            <a:chExt cx="7360973" cy="730804"/>
          </a:xfrm>
        </p:grpSpPr>
        <p:grpSp>
          <p:nvGrpSpPr>
            <p:cNvPr id="46" name="组合 131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5245902" y="1811302"/>
                <a:ext cx="0" cy="1086547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132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5400000">
                <a:off x="5245902" y="1811302"/>
                <a:ext cx="0" cy="1086547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/>
          <p:cNvGrpSpPr>
            <a:grpSpLocks/>
          </p:cNvGrpSpPr>
          <p:nvPr/>
        </p:nvGrpSpPr>
        <p:grpSpPr bwMode="auto">
          <a:xfrm flipH="1" flipV="1">
            <a:off x="3605214" y="1390656"/>
            <a:ext cx="4579144" cy="453629"/>
            <a:chOff x="3424715" y="4465315"/>
            <a:chExt cx="7360973" cy="730804"/>
          </a:xfrm>
        </p:grpSpPr>
        <p:grpSp>
          <p:nvGrpSpPr>
            <p:cNvPr id="53" name="组合 138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5245902" y="1811302"/>
                <a:ext cx="0" cy="1086547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139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400000">
                <a:off x="5245902" y="1811302"/>
                <a:ext cx="0" cy="1086547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9360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836</Words>
  <Application>Microsoft Macintosh PowerPoint</Application>
  <PresentationFormat>On-screen Show (16:9)</PresentationFormat>
  <Paragraphs>320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Elephant</vt:lpstr>
      <vt:lpstr>宋体</vt:lpstr>
      <vt:lpstr>微软雅黑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cp:lastModifiedBy>Caner Irfanoglu</cp:lastModifiedBy>
  <cp:revision>41</cp:revision>
  <dcterms:created xsi:type="dcterms:W3CDTF">2016-12-18T07:24:13Z</dcterms:created>
  <dcterms:modified xsi:type="dcterms:W3CDTF">2018-12-04T16:06:20Z</dcterms:modified>
</cp:coreProperties>
</file>