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82" r:id="rId6"/>
    <p:sldId id="283" r:id="rId7"/>
    <p:sldId id="284" r:id="rId8"/>
    <p:sldId id="285" r:id="rId9"/>
    <p:sldId id="259" r:id="rId10"/>
    <p:sldId id="288" r:id="rId11"/>
    <p:sldId id="286" r:id="rId12"/>
    <p:sldId id="287" r:id="rId13"/>
    <p:sldId id="289" r:id="rId14"/>
    <p:sldId id="290" r:id="rId15"/>
    <p:sldId id="291" r:id="rId16"/>
    <p:sldId id="292" r:id="rId17"/>
    <p:sldId id="293" r:id="rId18"/>
    <p:sldId id="309" r:id="rId19"/>
    <p:sldId id="294" r:id="rId20"/>
    <p:sldId id="295" r:id="rId21"/>
    <p:sldId id="260" r:id="rId22"/>
    <p:sldId id="296" r:id="rId23"/>
    <p:sldId id="297" r:id="rId24"/>
    <p:sldId id="261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262" r:id="rId34"/>
    <p:sldId id="306" r:id="rId35"/>
    <p:sldId id="307" r:id="rId36"/>
    <p:sldId id="310" r:id="rId37"/>
    <p:sldId id="311" r:id="rId38"/>
    <p:sldId id="312" r:id="rId39"/>
    <p:sldId id="263" r:id="rId40"/>
    <p:sldId id="308" r:id="rId41"/>
    <p:sldId id="280" r:id="rId42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>
        <p:scale>
          <a:sx n="147" d="100"/>
          <a:sy n="147" d="100"/>
        </p:scale>
        <p:origin x="680" y="2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6DBA-00BD-4CF4-A6CE-86037B60D068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3D42-9C82-4196-9EAA-4B4CE2CCA5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056430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6DBA-00BD-4CF4-A6CE-86037B60D068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3D42-9C82-4196-9EAA-4B4CE2CCA5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852796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6DBA-00BD-4CF4-A6CE-86037B60D068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3D42-9C82-4196-9EAA-4B4CE2CCA5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761747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6DBA-00BD-4CF4-A6CE-86037B60D068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3D42-9C82-4196-9EAA-4B4CE2CCA5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290814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6DBA-00BD-4CF4-A6CE-86037B60D068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3D42-9C82-4196-9EAA-4B4CE2CCA5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565471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6DBA-00BD-4CF4-A6CE-86037B60D068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3D42-9C82-4196-9EAA-4B4CE2CCA5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562039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6DBA-00BD-4CF4-A6CE-86037B60D068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3D42-9C82-4196-9EAA-4B4CE2CCA5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64344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6DBA-00BD-4CF4-A6CE-86037B60D068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3D42-9C82-4196-9EAA-4B4CE2CCA53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3303285" y="4818218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49174697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6DBA-00BD-4CF4-A6CE-86037B60D068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3D42-9C82-4196-9EAA-4B4CE2CCA5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206397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6DBA-00BD-4CF4-A6CE-86037B60D068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3D42-9C82-4196-9EAA-4B4CE2CCA5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438875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321"/>
            <a:ext cx="9142858" cy="5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288513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6DBA-00BD-4CF4-A6CE-86037B60D068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3D42-9C82-4196-9EAA-4B4CE2CCA5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712914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86DBA-00BD-4CF4-A6CE-86037B60D068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93D42-9C82-4196-9EAA-4B4CE2CCA5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85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84" r:id="rId8"/>
    <p:sldLayoutId id="2147483668" r:id="rId9"/>
    <p:sldLayoutId id="2147483669" r:id="rId10"/>
    <p:sldLayoutId id="2147483670" r:id="rId11"/>
    <p:sldLayoutId id="2147483671" r:id="rId12"/>
  </p:sldLayoutIdLst>
  <p:transition spd="slow">
    <p:wipe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6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7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4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3295054" y="2018908"/>
            <a:ext cx="46672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CA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MCDA 5520 Team Project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rot="5400000">
            <a:off x="5495330" y="1436886"/>
            <a:ext cx="0" cy="917972"/>
          </a:xfrm>
          <a:prstGeom prst="line">
            <a:avLst/>
          </a:prstGeom>
          <a:ln w="0">
            <a:solidFill>
              <a:srgbClr val="AED5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H="1">
            <a:off x="4124524" y="2648347"/>
            <a:ext cx="2975372" cy="0"/>
          </a:xfrm>
          <a:prstGeom prst="line">
            <a:avLst/>
          </a:prstGeom>
          <a:ln w="0">
            <a:solidFill>
              <a:srgbClr val="AED5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2868216" y="3434953"/>
            <a:ext cx="5520928" cy="547688"/>
            <a:chOff x="3493119" y="4376948"/>
            <a:chExt cx="7360973" cy="730804"/>
          </a:xfrm>
        </p:grpSpPr>
        <p:grpSp>
          <p:nvGrpSpPr>
            <p:cNvPr id="8" name="组合 481"/>
            <p:cNvGrpSpPr>
              <a:grpSpLocks/>
            </p:cNvGrpSpPr>
            <p:nvPr/>
          </p:nvGrpSpPr>
          <p:grpSpPr bwMode="auto">
            <a:xfrm flipV="1">
              <a:off x="3493119" y="4376948"/>
              <a:ext cx="1224470" cy="730804"/>
              <a:chOff x="4702629" y="2354575"/>
              <a:chExt cx="1086152" cy="587919"/>
            </a:xfrm>
          </p:grpSpPr>
          <p:cxnSp>
            <p:nvCxnSpPr>
              <p:cNvPr id="12" name="直接连接符 11"/>
              <p:cNvCxnSpPr/>
              <p:nvPr/>
            </p:nvCxnSpPr>
            <p:spPr>
              <a:xfrm>
                <a:off x="4702629" y="2354575"/>
                <a:ext cx="0" cy="587919"/>
              </a:xfrm>
              <a:prstGeom prst="line">
                <a:avLst/>
              </a:prstGeom>
              <a:ln w="0">
                <a:solidFill>
                  <a:srgbClr val="AED5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 rot="5400000">
                <a:off x="5245460" y="1811744"/>
                <a:ext cx="0" cy="1085662"/>
              </a:xfrm>
              <a:prstGeom prst="line">
                <a:avLst/>
              </a:prstGeom>
              <a:ln w="0">
                <a:solidFill>
                  <a:srgbClr val="AED5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组合 483"/>
            <p:cNvGrpSpPr>
              <a:grpSpLocks/>
            </p:cNvGrpSpPr>
            <p:nvPr/>
          </p:nvGrpSpPr>
          <p:grpSpPr bwMode="auto">
            <a:xfrm flipH="1" flipV="1">
              <a:off x="9629622" y="4376948"/>
              <a:ext cx="1224470" cy="730804"/>
              <a:chOff x="4702629" y="2354575"/>
              <a:chExt cx="1086152" cy="587919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4702629" y="2354575"/>
                <a:ext cx="0" cy="587919"/>
              </a:xfrm>
              <a:prstGeom prst="line">
                <a:avLst/>
              </a:prstGeom>
              <a:ln w="0">
                <a:solidFill>
                  <a:srgbClr val="AED5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 rot="5400000">
                <a:off x="5245460" y="1811744"/>
                <a:ext cx="0" cy="1085662"/>
              </a:xfrm>
              <a:prstGeom prst="line">
                <a:avLst/>
              </a:prstGeom>
              <a:ln w="0">
                <a:solidFill>
                  <a:srgbClr val="AED5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" name="组合 13"/>
          <p:cNvGrpSpPr>
            <a:grpSpLocks/>
          </p:cNvGrpSpPr>
          <p:nvPr/>
        </p:nvGrpSpPr>
        <p:grpSpPr bwMode="auto">
          <a:xfrm flipH="1" flipV="1">
            <a:off x="2868216" y="1139428"/>
            <a:ext cx="5520928" cy="547688"/>
            <a:chOff x="3424715" y="4465315"/>
            <a:chExt cx="7360973" cy="730804"/>
          </a:xfrm>
        </p:grpSpPr>
        <p:grpSp>
          <p:nvGrpSpPr>
            <p:cNvPr id="15" name="组合 729"/>
            <p:cNvGrpSpPr>
              <a:grpSpLocks/>
            </p:cNvGrpSpPr>
            <p:nvPr/>
          </p:nvGrpSpPr>
          <p:grpSpPr bwMode="auto">
            <a:xfrm flipV="1">
              <a:off x="3424715" y="4465315"/>
              <a:ext cx="1224470" cy="730804"/>
              <a:chOff x="4702629" y="2354575"/>
              <a:chExt cx="1086152" cy="587919"/>
            </a:xfrm>
          </p:grpSpPr>
          <p:cxnSp>
            <p:nvCxnSpPr>
              <p:cNvPr id="19" name="直接连接符 18"/>
              <p:cNvCxnSpPr/>
              <p:nvPr/>
            </p:nvCxnSpPr>
            <p:spPr>
              <a:xfrm>
                <a:off x="4702629" y="2354575"/>
                <a:ext cx="0" cy="587919"/>
              </a:xfrm>
              <a:prstGeom prst="line">
                <a:avLst/>
              </a:prstGeom>
              <a:ln w="0">
                <a:solidFill>
                  <a:srgbClr val="AED5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 rot="5400000">
                <a:off x="5245460" y="1811744"/>
                <a:ext cx="0" cy="1085662"/>
              </a:xfrm>
              <a:prstGeom prst="line">
                <a:avLst/>
              </a:prstGeom>
              <a:ln w="0">
                <a:solidFill>
                  <a:srgbClr val="AED5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组合 730"/>
            <p:cNvGrpSpPr>
              <a:grpSpLocks/>
            </p:cNvGrpSpPr>
            <p:nvPr/>
          </p:nvGrpSpPr>
          <p:grpSpPr bwMode="auto">
            <a:xfrm flipH="1" flipV="1">
              <a:off x="9561218" y="4465315"/>
              <a:ext cx="1224470" cy="730804"/>
              <a:chOff x="4702629" y="2354575"/>
              <a:chExt cx="1086152" cy="587919"/>
            </a:xfrm>
          </p:grpSpPr>
          <p:cxnSp>
            <p:nvCxnSpPr>
              <p:cNvPr id="17" name="直接连接符 16"/>
              <p:cNvCxnSpPr/>
              <p:nvPr/>
            </p:nvCxnSpPr>
            <p:spPr>
              <a:xfrm>
                <a:off x="4702629" y="2354575"/>
                <a:ext cx="0" cy="587919"/>
              </a:xfrm>
              <a:prstGeom prst="line">
                <a:avLst/>
              </a:prstGeom>
              <a:ln w="0">
                <a:solidFill>
                  <a:srgbClr val="AED5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 rot="5400000">
                <a:off x="5245460" y="1811744"/>
                <a:ext cx="0" cy="1085662"/>
              </a:xfrm>
              <a:prstGeom prst="line">
                <a:avLst/>
              </a:prstGeom>
              <a:ln w="0">
                <a:solidFill>
                  <a:srgbClr val="AED5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3043238" y="2729099"/>
            <a:ext cx="5361186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CA" altLang="zh-CN" sz="1400" dirty="0">
                <a:solidFill>
                  <a:schemeClr val="bg1"/>
                </a:solidFill>
                <a:latin typeface="Arial" charset="0"/>
                <a:ea typeface="微软雅黑" pitchFamily="34" charset="-122"/>
                <a:cs typeface="Arial" charset="0"/>
              </a:rPr>
              <a:t>Group Members: Caner Irfanoglu</a:t>
            </a:r>
          </a:p>
          <a:p>
            <a:r>
              <a:rPr lang="en-CA" altLang="zh-CN" sz="1400" dirty="0">
                <a:solidFill>
                  <a:schemeClr val="bg1"/>
                </a:solidFill>
                <a:latin typeface="Arial" charset="0"/>
                <a:ea typeface="微软雅黑" pitchFamily="34" charset="-122"/>
                <a:cs typeface="Arial" charset="0"/>
              </a:rPr>
              <a:t>                            Diven Sambhwani</a:t>
            </a:r>
          </a:p>
          <a:p>
            <a:r>
              <a:rPr lang="en-CA" altLang="zh-CN" sz="1400" dirty="0">
                <a:solidFill>
                  <a:schemeClr val="bg1"/>
                </a:solidFill>
                <a:latin typeface="Arial" charset="0"/>
                <a:ea typeface="微软雅黑" pitchFamily="34" charset="-122"/>
                <a:cs typeface="Arial" charset="0"/>
              </a:rPr>
              <a:t>                            Madeleine Leong</a:t>
            </a:r>
          </a:p>
          <a:p>
            <a:r>
              <a:rPr lang="en-CA" altLang="zh-CN" sz="1400" dirty="0">
                <a:solidFill>
                  <a:schemeClr val="bg1"/>
                </a:solidFill>
                <a:latin typeface="Arial" charset="0"/>
                <a:ea typeface="微软雅黑" pitchFamily="34" charset="-122"/>
                <a:cs typeface="Arial" charset="0"/>
              </a:rPr>
              <a:t>                            Sreeraj Punnoli</a:t>
            </a:r>
          </a:p>
          <a:p>
            <a:r>
              <a:rPr lang="en-CA" altLang="zh-CN" sz="1400" dirty="0">
                <a:solidFill>
                  <a:schemeClr val="bg1"/>
                </a:solidFill>
                <a:latin typeface="Arial" charset="0"/>
                <a:ea typeface="微软雅黑" pitchFamily="34" charset="-122"/>
                <a:cs typeface="Arial" charset="0"/>
              </a:rPr>
              <a:t>                            Tom Tong </a:t>
            </a:r>
          </a:p>
        </p:txBody>
      </p:sp>
      <p:sp>
        <p:nvSpPr>
          <p:cNvPr id="22" name="矩形 21"/>
          <p:cNvSpPr/>
          <p:nvPr/>
        </p:nvSpPr>
        <p:spPr>
          <a:xfrm>
            <a:off x="2947914" y="1184384"/>
            <a:ext cx="5361531" cy="584775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>
              <a:defRPr/>
            </a:pPr>
            <a:r>
              <a:rPr lang="en-US" altLang="zh-CN" sz="3200" b="1" spc="113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Elephant" pitchFamily="18" charset="0"/>
              </a:rPr>
              <a:t>The Professor Proposes</a:t>
            </a:r>
            <a:endParaRPr lang="zh-CN" altLang="en-US" sz="3200" b="1" spc="113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Elephant" pitchFamily="18" charset="0"/>
            </a:endParaRPr>
          </a:p>
        </p:txBody>
      </p:sp>
      <p:grpSp>
        <p:nvGrpSpPr>
          <p:cNvPr id="23" name="组合 4"/>
          <p:cNvGrpSpPr>
            <a:grpSpLocks/>
          </p:cNvGrpSpPr>
          <p:nvPr/>
        </p:nvGrpSpPr>
        <p:grpSpPr bwMode="auto">
          <a:xfrm>
            <a:off x="209551" y="1206104"/>
            <a:ext cx="2215754" cy="2543175"/>
            <a:chOff x="2097740" y="1026947"/>
            <a:chExt cx="3581908" cy="4096383"/>
          </a:xfrm>
        </p:grpSpPr>
        <p:sp>
          <p:nvSpPr>
            <p:cNvPr id="24" name="等腰三角形 23"/>
            <p:cNvSpPr/>
            <p:nvPr/>
          </p:nvSpPr>
          <p:spPr>
            <a:xfrm>
              <a:off x="2097740" y="1026947"/>
              <a:ext cx="3581908" cy="3087630"/>
            </a:xfrm>
            <a:prstGeom prst="triangl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/>
            </a:p>
          </p:txBody>
        </p:sp>
        <p:sp>
          <p:nvSpPr>
            <p:cNvPr id="25" name="等腰三角形 24"/>
            <p:cNvSpPr/>
            <p:nvPr/>
          </p:nvSpPr>
          <p:spPr>
            <a:xfrm flipV="1">
              <a:off x="2097740" y="2035700"/>
              <a:ext cx="3581908" cy="3087630"/>
            </a:xfrm>
            <a:prstGeom prst="triangl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/>
            </a:p>
          </p:txBody>
        </p:sp>
      </p:grpSp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32" y="2075652"/>
            <a:ext cx="1263591" cy="93295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543049" y="4802133"/>
            <a:ext cx="15327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altLang="zh-CN" sz="1200" dirty="0">
                <a:solidFill>
                  <a:schemeClr val="bg1"/>
                </a:solidFill>
                <a:latin typeface="Arial" charset="0"/>
                <a:ea typeface="微软雅黑" pitchFamily="34" charset="-122"/>
                <a:cs typeface="Arial" charset="0"/>
              </a:rPr>
              <a:t>December 4</a:t>
            </a:r>
            <a:r>
              <a:rPr lang="en-CA" altLang="zh-CN" sz="1200" baseline="30000" dirty="0">
                <a:solidFill>
                  <a:schemeClr val="bg1"/>
                </a:solidFill>
                <a:latin typeface="Arial" charset="0"/>
                <a:ea typeface="微软雅黑" pitchFamily="34" charset="-122"/>
                <a:cs typeface="Arial" charset="0"/>
              </a:rPr>
              <a:t>th</a:t>
            </a:r>
            <a:r>
              <a:rPr lang="en-CA" altLang="zh-CN" sz="1200" dirty="0">
                <a:solidFill>
                  <a:schemeClr val="bg1"/>
                </a:solidFill>
                <a:latin typeface="Arial" charset="0"/>
                <a:ea typeface="微软雅黑" pitchFamily="34" charset="-122"/>
                <a:cs typeface="Arial" charset="0"/>
              </a:rPr>
              <a:t>, 2018</a:t>
            </a:r>
          </a:p>
        </p:txBody>
      </p:sp>
    </p:spTree>
    <p:extLst>
      <p:ext uri="{BB962C8B-B14F-4D97-AF65-F5344CB8AC3E}">
        <p14:creationId xmlns:p14="http://schemas.microsoft.com/office/powerpoint/2010/main" val="19875293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1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972"/>
          <p:cNvGrpSpPr>
            <a:grpSpLocks/>
          </p:cNvGrpSpPr>
          <p:nvPr/>
        </p:nvGrpSpPr>
        <p:grpSpPr bwMode="auto">
          <a:xfrm>
            <a:off x="2357438" y="223838"/>
            <a:ext cx="4430274" cy="429816"/>
            <a:chOff x="3896989" y="298683"/>
            <a:chExt cx="4398022" cy="573159"/>
          </a:xfrm>
        </p:grpSpPr>
        <p:sp>
          <p:nvSpPr>
            <p:cNvPr id="16" name="文本框 1973"/>
            <p:cNvSpPr txBox="1">
              <a:spLocks noChangeArrowheads="1"/>
            </p:cNvSpPr>
            <p:nvPr/>
          </p:nvSpPr>
          <p:spPr bwMode="auto">
            <a:xfrm>
              <a:off x="3896989" y="298683"/>
              <a:ext cx="4398022" cy="554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CA" altLang="zh-CN" sz="2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Data Types of the Variables </a:t>
              </a:r>
            </a:p>
          </p:txBody>
        </p:sp>
        <p:cxnSp>
          <p:nvCxnSpPr>
            <p:cNvPr id="18" name="直接连接符 1975"/>
            <p:cNvCxnSpPr/>
            <p:nvPr/>
          </p:nvCxnSpPr>
          <p:spPr>
            <a:xfrm>
              <a:off x="5181465" y="871842"/>
              <a:ext cx="1829069" cy="0"/>
            </a:xfrm>
            <a:prstGeom prst="line">
              <a:avLst/>
            </a:prstGeom>
            <a:ln w="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Rounded Rectangle 90"/>
          <p:cNvSpPr/>
          <p:nvPr/>
        </p:nvSpPr>
        <p:spPr>
          <a:xfrm>
            <a:off x="3817173" y="753554"/>
            <a:ext cx="1542782" cy="3092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</a:t>
            </a:r>
          </a:p>
        </p:txBody>
      </p:sp>
      <p:sp>
        <p:nvSpPr>
          <p:cNvPr id="92" name="Rounded Rectangle 91"/>
          <p:cNvSpPr/>
          <p:nvPr/>
        </p:nvSpPr>
        <p:spPr>
          <a:xfrm>
            <a:off x="1724681" y="1302961"/>
            <a:ext cx="1542782" cy="3092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Categorical </a:t>
            </a:r>
          </a:p>
        </p:txBody>
      </p:sp>
      <p:sp>
        <p:nvSpPr>
          <p:cNvPr id="93" name="Rounded Rectangle 92"/>
          <p:cNvSpPr/>
          <p:nvPr/>
        </p:nvSpPr>
        <p:spPr>
          <a:xfrm>
            <a:off x="6016321" y="1302961"/>
            <a:ext cx="1542782" cy="3092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Numerical</a:t>
            </a:r>
          </a:p>
        </p:txBody>
      </p:sp>
      <p:sp>
        <p:nvSpPr>
          <p:cNvPr id="94" name="Rounded Rectangle 93"/>
          <p:cNvSpPr/>
          <p:nvPr/>
        </p:nvSpPr>
        <p:spPr>
          <a:xfrm>
            <a:off x="746775" y="1974123"/>
            <a:ext cx="1542782" cy="3092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Ordinal</a:t>
            </a:r>
          </a:p>
        </p:txBody>
      </p:sp>
      <p:sp>
        <p:nvSpPr>
          <p:cNvPr id="95" name="Rounded Rectangle 94"/>
          <p:cNvSpPr/>
          <p:nvPr/>
        </p:nvSpPr>
        <p:spPr>
          <a:xfrm>
            <a:off x="2879942" y="1974123"/>
            <a:ext cx="1542782" cy="3092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Nominal</a:t>
            </a:r>
          </a:p>
        </p:txBody>
      </p:sp>
      <p:sp>
        <p:nvSpPr>
          <p:cNvPr id="96" name="Rounded Rectangle 95"/>
          <p:cNvSpPr/>
          <p:nvPr/>
        </p:nvSpPr>
        <p:spPr>
          <a:xfrm>
            <a:off x="1060075" y="2645285"/>
            <a:ext cx="916181" cy="24658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Clarity</a:t>
            </a:r>
          </a:p>
        </p:txBody>
      </p:sp>
      <p:sp>
        <p:nvSpPr>
          <p:cNvPr id="97" name="Rounded Rectangle 96"/>
          <p:cNvSpPr/>
          <p:nvPr/>
        </p:nvSpPr>
        <p:spPr>
          <a:xfrm>
            <a:off x="1060075" y="3213571"/>
            <a:ext cx="916181" cy="24658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Color</a:t>
            </a:r>
          </a:p>
        </p:txBody>
      </p:sp>
      <p:sp>
        <p:nvSpPr>
          <p:cNvPr id="98" name="Rounded Rectangle 97"/>
          <p:cNvSpPr/>
          <p:nvPr/>
        </p:nvSpPr>
        <p:spPr>
          <a:xfrm>
            <a:off x="1060075" y="3724780"/>
            <a:ext cx="916181" cy="24658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Polish</a:t>
            </a:r>
          </a:p>
        </p:txBody>
      </p:sp>
      <p:sp>
        <p:nvSpPr>
          <p:cNvPr id="99" name="Rounded Rectangle 98"/>
          <p:cNvSpPr/>
          <p:nvPr/>
        </p:nvSpPr>
        <p:spPr>
          <a:xfrm>
            <a:off x="1060074" y="4253433"/>
            <a:ext cx="932384" cy="23396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Symmetry</a:t>
            </a:r>
          </a:p>
        </p:txBody>
      </p:sp>
      <p:sp>
        <p:nvSpPr>
          <p:cNvPr id="100" name="Rounded Rectangle 99"/>
          <p:cNvSpPr/>
          <p:nvPr/>
        </p:nvSpPr>
        <p:spPr>
          <a:xfrm>
            <a:off x="1076277" y="4764642"/>
            <a:ext cx="916181" cy="24658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Cut</a:t>
            </a:r>
          </a:p>
        </p:txBody>
      </p:sp>
      <p:sp>
        <p:nvSpPr>
          <p:cNvPr id="101" name="Rounded Rectangle 100"/>
          <p:cNvSpPr/>
          <p:nvPr/>
        </p:nvSpPr>
        <p:spPr>
          <a:xfrm>
            <a:off x="3059140" y="2645139"/>
            <a:ext cx="1184386" cy="24658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Wholesaler</a:t>
            </a:r>
          </a:p>
        </p:txBody>
      </p:sp>
      <p:sp>
        <p:nvSpPr>
          <p:cNvPr id="102" name="Rounded Rectangle 101"/>
          <p:cNvSpPr/>
          <p:nvPr/>
        </p:nvSpPr>
        <p:spPr>
          <a:xfrm>
            <a:off x="3059140" y="3213425"/>
            <a:ext cx="1184386" cy="24658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Certification</a:t>
            </a:r>
          </a:p>
        </p:txBody>
      </p:sp>
      <p:sp>
        <p:nvSpPr>
          <p:cNvPr id="103" name="Rounded Rectangle 102"/>
          <p:cNvSpPr/>
          <p:nvPr/>
        </p:nvSpPr>
        <p:spPr>
          <a:xfrm>
            <a:off x="5016759" y="1974123"/>
            <a:ext cx="1542782" cy="3092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Interval</a:t>
            </a:r>
          </a:p>
        </p:txBody>
      </p:sp>
      <p:sp>
        <p:nvSpPr>
          <p:cNvPr id="104" name="Rounded Rectangle 103"/>
          <p:cNvSpPr/>
          <p:nvPr/>
        </p:nvSpPr>
        <p:spPr>
          <a:xfrm>
            <a:off x="7153576" y="1974123"/>
            <a:ext cx="1542782" cy="3092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Ratio</a:t>
            </a:r>
          </a:p>
        </p:txBody>
      </p:sp>
      <p:sp>
        <p:nvSpPr>
          <p:cNvPr id="105" name="Rounded Rectangle 104"/>
          <p:cNvSpPr/>
          <p:nvPr/>
        </p:nvSpPr>
        <p:spPr>
          <a:xfrm>
            <a:off x="7466876" y="2645139"/>
            <a:ext cx="916181" cy="24658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Carat</a:t>
            </a:r>
          </a:p>
        </p:txBody>
      </p:sp>
      <p:cxnSp>
        <p:nvCxnSpPr>
          <p:cNvPr id="106" name="Elbow Connector 105"/>
          <p:cNvCxnSpPr>
            <a:stCxn id="91" idx="2"/>
            <a:endCxn id="92" idx="0"/>
          </p:cNvCxnSpPr>
          <p:nvPr/>
        </p:nvCxnSpPr>
        <p:spPr>
          <a:xfrm rot="5400000">
            <a:off x="3422221" y="136617"/>
            <a:ext cx="240195" cy="2092492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stCxn id="91" idx="2"/>
            <a:endCxn id="93" idx="0"/>
          </p:cNvCxnSpPr>
          <p:nvPr/>
        </p:nvCxnSpPr>
        <p:spPr>
          <a:xfrm rot="16200000" flipH="1">
            <a:off x="5568041" y="83289"/>
            <a:ext cx="240195" cy="2199148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92" idx="2"/>
            <a:endCxn id="94" idx="0"/>
          </p:cNvCxnSpPr>
          <p:nvPr/>
        </p:nvCxnSpPr>
        <p:spPr>
          <a:xfrm rot="5400000">
            <a:off x="1826144" y="1304195"/>
            <a:ext cx="361950" cy="977906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92" idx="2"/>
            <a:endCxn id="95" idx="0"/>
          </p:cNvCxnSpPr>
          <p:nvPr/>
        </p:nvCxnSpPr>
        <p:spPr>
          <a:xfrm rot="16200000" flipH="1">
            <a:off x="2892727" y="1215517"/>
            <a:ext cx="361950" cy="1155261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stCxn id="93" idx="2"/>
            <a:endCxn id="103" idx="0"/>
          </p:cNvCxnSpPr>
          <p:nvPr/>
        </p:nvCxnSpPr>
        <p:spPr>
          <a:xfrm rot="5400000">
            <a:off x="6106956" y="1293367"/>
            <a:ext cx="361950" cy="999562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93" idx="2"/>
            <a:endCxn id="104" idx="0"/>
          </p:cNvCxnSpPr>
          <p:nvPr/>
        </p:nvCxnSpPr>
        <p:spPr>
          <a:xfrm rot="16200000" flipH="1">
            <a:off x="7175364" y="1224520"/>
            <a:ext cx="361950" cy="1137255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95" idx="2"/>
            <a:endCxn id="101" idx="0"/>
          </p:cNvCxnSpPr>
          <p:nvPr/>
        </p:nvCxnSpPr>
        <p:spPr>
          <a:xfrm>
            <a:off x="3651333" y="2283335"/>
            <a:ext cx="0" cy="36180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94" idx="2"/>
            <a:endCxn id="96" idx="0"/>
          </p:cNvCxnSpPr>
          <p:nvPr/>
        </p:nvCxnSpPr>
        <p:spPr>
          <a:xfrm>
            <a:off x="1518166" y="2283335"/>
            <a:ext cx="0" cy="36195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ounded Rectangle 114"/>
          <p:cNvSpPr/>
          <p:nvPr/>
        </p:nvSpPr>
        <p:spPr>
          <a:xfrm>
            <a:off x="7466876" y="3213425"/>
            <a:ext cx="916181" cy="24658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Price</a:t>
            </a:r>
          </a:p>
        </p:txBody>
      </p:sp>
      <p:cxnSp>
        <p:nvCxnSpPr>
          <p:cNvPr id="148" name="Straight Arrow Connector 147"/>
          <p:cNvCxnSpPr/>
          <p:nvPr/>
        </p:nvCxnSpPr>
        <p:spPr>
          <a:xfrm>
            <a:off x="7924967" y="2283335"/>
            <a:ext cx="0" cy="36180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4011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302" y="1558042"/>
            <a:ext cx="3009832" cy="22302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781" y="1578769"/>
            <a:ext cx="2862038" cy="22302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19" y="1578769"/>
            <a:ext cx="2430480" cy="223025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00826" y="3887268"/>
            <a:ext cx="67646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Color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31339" y="3895480"/>
            <a:ext cx="63840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Clarity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87712" y="3895480"/>
            <a:ext cx="122101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Certification</a:t>
            </a:r>
          </a:p>
        </p:txBody>
      </p:sp>
      <p:grpSp>
        <p:nvGrpSpPr>
          <p:cNvPr id="12" name="组合 1972"/>
          <p:cNvGrpSpPr>
            <a:grpSpLocks/>
          </p:cNvGrpSpPr>
          <p:nvPr/>
        </p:nvGrpSpPr>
        <p:grpSpPr bwMode="auto">
          <a:xfrm>
            <a:off x="2357438" y="223838"/>
            <a:ext cx="4430274" cy="975472"/>
            <a:chOff x="3896989" y="298683"/>
            <a:chExt cx="4398022" cy="1300791"/>
          </a:xfrm>
        </p:grpSpPr>
        <p:sp>
          <p:nvSpPr>
            <p:cNvPr id="13" name="文本框 1973"/>
            <p:cNvSpPr txBox="1">
              <a:spLocks noChangeArrowheads="1"/>
            </p:cNvSpPr>
            <p:nvPr/>
          </p:nvSpPr>
          <p:spPr bwMode="auto">
            <a:xfrm>
              <a:off x="3896989" y="298683"/>
              <a:ext cx="4398022" cy="554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CA" altLang="zh-CN" sz="2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Descriptive Analysis</a:t>
              </a:r>
            </a:p>
          </p:txBody>
        </p:sp>
        <p:sp>
          <p:nvSpPr>
            <p:cNvPr id="14" name="文本框 1974"/>
            <p:cNvSpPr txBox="1">
              <a:spLocks noChangeArrowheads="1"/>
            </p:cNvSpPr>
            <p:nvPr/>
          </p:nvSpPr>
          <p:spPr bwMode="auto">
            <a:xfrm>
              <a:off x="3896989" y="860718"/>
              <a:ext cx="4398022" cy="738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CA" altLang="zh-CN" sz="15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Distribution of Independent Variables – I </a:t>
              </a:r>
            </a:p>
          </p:txBody>
        </p:sp>
        <p:cxnSp>
          <p:nvCxnSpPr>
            <p:cNvPr id="15" name="直接连接符 1975"/>
            <p:cNvCxnSpPr/>
            <p:nvPr/>
          </p:nvCxnSpPr>
          <p:spPr>
            <a:xfrm>
              <a:off x="5181465" y="871842"/>
              <a:ext cx="1829069" cy="0"/>
            </a:xfrm>
            <a:prstGeom prst="line">
              <a:avLst/>
            </a:prstGeom>
            <a:ln w="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26349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039" y="1485901"/>
            <a:ext cx="2534325" cy="22847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449" y="1485900"/>
            <a:ext cx="2624855" cy="22847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82" y="1485901"/>
            <a:ext cx="2882750" cy="228473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73331" y="3884008"/>
            <a:ext cx="93565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Symmetry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86288" y="3884008"/>
            <a:ext cx="100628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Polish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43015" y="3884008"/>
            <a:ext cx="85372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Cut</a:t>
            </a:r>
          </a:p>
        </p:txBody>
      </p:sp>
      <p:grpSp>
        <p:nvGrpSpPr>
          <p:cNvPr id="15" name="组合 1972"/>
          <p:cNvGrpSpPr>
            <a:grpSpLocks/>
          </p:cNvGrpSpPr>
          <p:nvPr/>
        </p:nvGrpSpPr>
        <p:grpSpPr bwMode="auto">
          <a:xfrm>
            <a:off x="2357438" y="223838"/>
            <a:ext cx="4430274" cy="744639"/>
            <a:chOff x="3896989" y="298683"/>
            <a:chExt cx="4398022" cy="992975"/>
          </a:xfrm>
        </p:grpSpPr>
        <p:sp>
          <p:nvSpPr>
            <p:cNvPr id="16" name="文本框 1973"/>
            <p:cNvSpPr txBox="1">
              <a:spLocks noChangeArrowheads="1"/>
            </p:cNvSpPr>
            <p:nvPr/>
          </p:nvSpPr>
          <p:spPr bwMode="auto">
            <a:xfrm>
              <a:off x="3896989" y="298683"/>
              <a:ext cx="4398022" cy="554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CA" altLang="zh-CN" sz="2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Descriptive Analysis</a:t>
              </a:r>
            </a:p>
          </p:txBody>
        </p:sp>
        <p:sp>
          <p:nvSpPr>
            <p:cNvPr id="17" name="文本框 1974"/>
            <p:cNvSpPr txBox="1">
              <a:spLocks noChangeArrowheads="1"/>
            </p:cNvSpPr>
            <p:nvPr/>
          </p:nvSpPr>
          <p:spPr bwMode="auto">
            <a:xfrm>
              <a:off x="3896989" y="860718"/>
              <a:ext cx="4398022" cy="430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CA" altLang="zh-CN" sz="15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Distribution of Independent Variables – II </a:t>
              </a:r>
            </a:p>
          </p:txBody>
        </p:sp>
        <p:cxnSp>
          <p:nvCxnSpPr>
            <p:cNvPr id="18" name="直接连接符 1975"/>
            <p:cNvCxnSpPr/>
            <p:nvPr/>
          </p:nvCxnSpPr>
          <p:spPr>
            <a:xfrm>
              <a:off x="5181465" y="871842"/>
              <a:ext cx="1829069" cy="0"/>
            </a:xfrm>
            <a:prstGeom prst="line">
              <a:avLst/>
            </a:prstGeom>
            <a:ln w="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05812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972"/>
          <p:cNvGrpSpPr>
            <a:grpSpLocks/>
          </p:cNvGrpSpPr>
          <p:nvPr/>
        </p:nvGrpSpPr>
        <p:grpSpPr bwMode="auto">
          <a:xfrm>
            <a:off x="2357438" y="223838"/>
            <a:ext cx="4430274" cy="744639"/>
            <a:chOff x="3896989" y="298683"/>
            <a:chExt cx="4398022" cy="992975"/>
          </a:xfrm>
        </p:grpSpPr>
        <p:sp>
          <p:nvSpPr>
            <p:cNvPr id="16" name="文本框 1973"/>
            <p:cNvSpPr txBox="1">
              <a:spLocks noChangeArrowheads="1"/>
            </p:cNvSpPr>
            <p:nvPr/>
          </p:nvSpPr>
          <p:spPr bwMode="auto">
            <a:xfrm>
              <a:off x="3896989" y="298683"/>
              <a:ext cx="4398022" cy="554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CA" altLang="zh-CN" sz="2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Descriptive Analysis</a:t>
              </a:r>
            </a:p>
          </p:txBody>
        </p:sp>
        <p:sp>
          <p:nvSpPr>
            <p:cNvPr id="17" name="文本框 1974"/>
            <p:cNvSpPr txBox="1">
              <a:spLocks noChangeArrowheads="1"/>
            </p:cNvSpPr>
            <p:nvPr/>
          </p:nvSpPr>
          <p:spPr bwMode="auto">
            <a:xfrm>
              <a:off x="3896989" y="860718"/>
              <a:ext cx="4398022" cy="430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CA" altLang="zh-CN" sz="15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Density Distribution for Price</a:t>
              </a:r>
            </a:p>
          </p:txBody>
        </p:sp>
        <p:cxnSp>
          <p:nvCxnSpPr>
            <p:cNvPr id="18" name="直接连接符 1975"/>
            <p:cNvCxnSpPr/>
            <p:nvPr/>
          </p:nvCxnSpPr>
          <p:spPr>
            <a:xfrm>
              <a:off x="5181465" y="871842"/>
              <a:ext cx="1829069" cy="0"/>
            </a:xfrm>
            <a:prstGeom prst="line">
              <a:avLst/>
            </a:prstGeom>
            <a:ln w="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970" y="968477"/>
            <a:ext cx="4103207" cy="410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6380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972"/>
          <p:cNvGrpSpPr>
            <a:grpSpLocks/>
          </p:cNvGrpSpPr>
          <p:nvPr/>
        </p:nvGrpSpPr>
        <p:grpSpPr bwMode="auto">
          <a:xfrm>
            <a:off x="2357438" y="223838"/>
            <a:ext cx="4430274" cy="744639"/>
            <a:chOff x="3896989" y="298683"/>
            <a:chExt cx="4398022" cy="992975"/>
          </a:xfrm>
        </p:grpSpPr>
        <p:sp>
          <p:nvSpPr>
            <p:cNvPr id="16" name="文本框 1973"/>
            <p:cNvSpPr txBox="1">
              <a:spLocks noChangeArrowheads="1"/>
            </p:cNvSpPr>
            <p:nvPr/>
          </p:nvSpPr>
          <p:spPr bwMode="auto">
            <a:xfrm>
              <a:off x="3896989" y="298683"/>
              <a:ext cx="4398022" cy="554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CA" altLang="zh-CN" sz="2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Descriptive Analysis</a:t>
              </a:r>
            </a:p>
          </p:txBody>
        </p:sp>
        <p:sp>
          <p:nvSpPr>
            <p:cNvPr id="17" name="文本框 1974"/>
            <p:cNvSpPr txBox="1">
              <a:spLocks noChangeArrowheads="1"/>
            </p:cNvSpPr>
            <p:nvPr/>
          </p:nvSpPr>
          <p:spPr bwMode="auto">
            <a:xfrm>
              <a:off x="3896989" y="860718"/>
              <a:ext cx="4398022" cy="430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CA" altLang="zh-CN" sz="15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Density Distribution for Price</a:t>
              </a:r>
            </a:p>
          </p:txBody>
        </p:sp>
        <p:cxnSp>
          <p:nvCxnSpPr>
            <p:cNvPr id="18" name="直接连接符 1975"/>
            <p:cNvCxnSpPr/>
            <p:nvPr/>
          </p:nvCxnSpPr>
          <p:spPr>
            <a:xfrm>
              <a:off x="5181465" y="871842"/>
              <a:ext cx="1829069" cy="0"/>
            </a:xfrm>
            <a:prstGeom prst="line">
              <a:avLst/>
            </a:prstGeom>
            <a:ln w="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356" y="968477"/>
            <a:ext cx="4046436" cy="404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8991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972"/>
          <p:cNvGrpSpPr>
            <a:grpSpLocks/>
          </p:cNvGrpSpPr>
          <p:nvPr/>
        </p:nvGrpSpPr>
        <p:grpSpPr bwMode="auto">
          <a:xfrm>
            <a:off x="2357438" y="223838"/>
            <a:ext cx="4430274" cy="744639"/>
            <a:chOff x="3896989" y="298683"/>
            <a:chExt cx="4398022" cy="992975"/>
          </a:xfrm>
        </p:grpSpPr>
        <p:sp>
          <p:nvSpPr>
            <p:cNvPr id="16" name="文本框 1973"/>
            <p:cNvSpPr txBox="1">
              <a:spLocks noChangeArrowheads="1"/>
            </p:cNvSpPr>
            <p:nvPr/>
          </p:nvSpPr>
          <p:spPr bwMode="auto">
            <a:xfrm>
              <a:off x="3896989" y="298683"/>
              <a:ext cx="4398022" cy="554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CA" altLang="zh-CN" sz="2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Descriptive Analysis</a:t>
              </a:r>
            </a:p>
          </p:txBody>
        </p:sp>
        <p:sp>
          <p:nvSpPr>
            <p:cNvPr id="17" name="文本框 1974"/>
            <p:cNvSpPr txBox="1">
              <a:spLocks noChangeArrowheads="1"/>
            </p:cNvSpPr>
            <p:nvPr/>
          </p:nvSpPr>
          <p:spPr bwMode="auto">
            <a:xfrm>
              <a:off x="3896989" y="860718"/>
              <a:ext cx="4398022" cy="430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CA" altLang="zh-CN" sz="1500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Bivariates</a:t>
              </a:r>
              <a:r>
                <a:rPr lang="en-CA" altLang="zh-CN" sz="15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: Price vs Carat</a:t>
              </a:r>
            </a:p>
          </p:txBody>
        </p:sp>
        <p:cxnSp>
          <p:nvCxnSpPr>
            <p:cNvPr id="18" name="直接连接符 1975"/>
            <p:cNvCxnSpPr/>
            <p:nvPr/>
          </p:nvCxnSpPr>
          <p:spPr>
            <a:xfrm>
              <a:off x="5181465" y="871842"/>
              <a:ext cx="1829069" cy="0"/>
            </a:xfrm>
            <a:prstGeom prst="line">
              <a:avLst/>
            </a:prstGeom>
            <a:ln w="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price_carat_one_color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033" y="976819"/>
            <a:ext cx="6168069" cy="38705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65345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972"/>
          <p:cNvGrpSpPr>
            <a:grpSpLocks/>
          </p:cNvGrpSpPr>
          <p:nvPr/>
        </p:nvGrpSpPr>
        <p:grpSpPr bwMode="auto">
          <a:xfrm>
            <a:off x="2357438" y="223838"/>
            <a:ext cx="4430274" cy="744639"/>
            <a:chOff x="3896989" y="298683"/>
            <a:chExt cx="4398022" cy="992975"/>
          </a:xfrm>
        </p:grpSpPr>
        <p:sp>
          <p:nvSpPr>
            <p:cNvPr id="16" name="文本框 1973"/>
            <p:cNvSpPr txBox="1">
              <a:spLocks noChangeArrowheads="1"/>
            </p:cNvSpPr>
            <p:nvPr/>
          </p:nvSpPr>
          <p:spPr bwMode="auto">
            <a:xfrm>
              <a:off x="3896989" y="298683"/>
              <a:ext cx="4398022" cy="554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CA" altLang="zh-CN" sz="2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Descriptive Analysis</a:t>
              </a:r>
            </a:p>
          </p:txBody>
        </p:sp>
        <p:sp>
          <p:nvSpPr>
            <p:cNvPr id="17" name="文本框 1974"/>
            <p:cNvSpPr txBox="1">
              <a:spLocks noChangeArrowheads="1"/>
            </p:cNvSpPr>
            <p:nvPr/>
          </p:nvSpPr>
          <p:spPr bwMode="auto">
            <a:xfrm>
              <a:off x="3896989" y="860718"/>
              <a:ext cx="4398022" cy="430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CA" altLang="zh-CN" sz="1500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Bivariates</a:t>
              </a:r>
              <a:r>
                <a:rPr lang="en-CA" altLang="zh-CN" sz="15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: Price vs. Clarity</a:t>
              </a:r>
            </a:p>
          </p:txBody>
        </p:sp>
        <p:cxnSp>
          <p:nvCxnSpPr>
            <p:cNvPr id="18" name="直接连接符 1975"/>
            <p:cNvCxnSpPr/>
            <p:nvPr/>
          </p:nvCxnSpPr>
          <p:spPr>
            <a:xfrm>
              <a:off x="5181465" y="871842"/>
              <a:ext cx="1829069" cy="0"/>
            </a:xfrm>
            <a:prstGeom prst="line">
              <a:avLst/>
            </a:prstGeom>
            <a:ln w="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price%20vs.%20clarify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172" y="968477"/>
            <a:ext cx="3998804" cy="40266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20593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972"/>
          <p:cNvGrpSpPr>
            <a:grpSpLocks/>
          </p:cNvGrpSpPr>
          <p:nvPr/>
        </p:nvGrpSpPr>
        <p:grpSpPr bwMode="auto">
          <a:xfrm>
            <a:off x="2357438" y="223838"/>
            <a:ext cx="4430274" cy="744639"/>
            <a:chOff x="3896989" y="298683"/>
            <a:chExt cx="4398022" cy="992975"/>
          </a:xfrm>
        </p:grpSpPr>
        <p:sp>
          <p:nvSpPr>
            <p:cNvPr id="16" name="文本框 1973"/>
            <p:cNvSpPr txBox="1">
              <a:spLocks noChangeArrowheads="1"/>
            </p:cNvSpPr>
            <p:nvPr/>
          </p:nvSpPr>
          <p:spPr bwMode="auto">
            <a:xfrm>
              <a:off x="3896989" y="298683"/>
              <a:ext cx="4398022" cy="554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CA" altLang="zh-CN" sz="2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Descriptive Analysis</a:t>
              </a:r>
            </a:p>
          </p:txBody>
        </p:sp>
        <p:sp>
          <p:nvSpPr>
            <p:cNvPr id="17" name="文本框 1974"/>
            <p:cNvSpPr txBox="1">
              <a:spLocks noChangeArrowheads="1"/>
            </p:cNvSpPr>
            <p:nvPr/>
          </p:nvSpPr>
          <p:spPr bwMode="auto">
            <a:xfrm>
              <a:off x="3896989" y="860718"/>
              <a:ext cx="4398022" cy="430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CA" altLang="zh-CN" sz="1500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Bivariates</a:t>
              </a:r>
              <a:r>
                <a:rPr lang="en-CA" altLang="zh-CN" sz="15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: Price vs Cut</a:t>
              </a:r>
            </a:p>
          </p:txBody>
        </p:sp>
        <p:cxnSp>
          <p:nvCxnSpPr>
            <p:cNvPr id="18" name="直接连接符 1975"/>
            <p:cNvCxnSpPr/>
            <p:nvPr/>
          </p:nvCxnSpPr>
          <p:spPr>
            <a:xfrm>
              <a:off x="5181465" y="871842"/>
              <a:ext cx="1829069" cy="0"/>
            </a:xfrm>
            <a:prstGeom prst="line">
              <a:avLst/>
            </a:prstGeom>
            <a:ln w="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7" descr="price_vs_cut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568" y="976819"/>
            <a:ext cx="3768012" cy="40492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13227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972"/>
          <p:cNvGrpSpPr>
            <a:grpSpLocks/>
          </p:cNvGrpSpPr>
          <p:nvPr/>
        </p:nvGrpSpPr>
        <p:grpSpPr bwMode="auto">
          <a:xfrm>
            <a:off x="2357438" y="223838"/>
            <a:ext cx="4430274" cy="744639"/>
            <a:chOff x="3896989" y="298683"/>
            <a:chExt cx="4398022" cy="992975"/>
          </a:xfrm>
        </p:grpSpPr>
        <p:sp>
          <p:nvSpPr>
            <p:cNvPr id="16" name="文本框 1973"/>
            <p:cNvSpPr txBox="1">
              <a:spLocks noChangeArrowheads="1"/>
            </p:cNvSpPr>
            <p:nvPr/>
          </p:nvSpPr>
          <p:spPr bwMode="auto">
            <a:xfrm>
              <a:off x="3896989" y="298683"/>
              <a:ext cx="4398022" cy="554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CA" altLang="zh-CN" sz="2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Descriptive Analysis</a:t>
              </a:r>
            </a:p>
          </p:txBody>
        </p:sp>
        <p:sp>
          <p:nvSpPr>
            <p:cNvPr id="17" name="文本框 1974"/>
            <p:cNvSpPr txBox="1">
              <a:spLocks noChangeArrowheads="1"/>
            </p:cNvSpPr>
            <p:nvPr/>
          </p:nvSpPr>
          <p:spPr bwMode="auto">
            <a:xfrm>
              <a:off x="3896989" y="860718"/>
              <a:ext cx="4398022" cy="430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CA" altLang="zh-CN" sz="1500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Bivariates</a:t>
              </a:r>
              <a:r>
                <a:rPr lang="en-CA" altLang="zh-CN" sz="15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: Price vs Polish</a:t>
              </a:r>
            </a:p>
          </p:txBody>
        </p:sp>
        <p:cxnSp>
          <p:nvCxnSpPr>
            <p:cNvPr id="18" name="直接连接符 1975"/>
            <p:cNvCxnSpPr/>
            <p:nvPr/>
          </p:nvCxnSpPr>
          <p:spPr>
            <a:xfrm>
              <a:off x="5181465" y="871842"/>
              <a:ext cx="1829069" cy="0"/>
            </a:xfrm>
            <a:prstGeom prst="line">
              <a:avLst/>
            </a:prstGeom>
            <a:ln w="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 descr="price_vs_polish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181" y="968477"/>
            <a:ext cx="3634785" cy="40719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78020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972"/>
          <p:cNvGrpSpPr>
            <a:grpSpLocks/>
          </p:cNvGrpSpPr>
          <p:nvPr/>
        </p:nvGrpSpPr>
        <p:grpSpPr bwMode="auto">
          <a:xfrm>
            <a:off x="2357438" y="223838"/>
            <a:ext cx="4430274" cy="744639"/>
            <a:chOff x="3896989" y="298683"/>
            <a:chExt cx="4398022" cy="992975"/>
          </a:xfrm>
        </p:grpSpPr>
        <p:sp>
          <p:nvSpPr>
            <p:cNvPr id="16" name="文本框 1973"/>
            <p:cNvSpPr txBox="1">
              <a:spLocks noChangeArrowheads="1"/>
            </p:cNvSpPr>
            <p:nvPr/>
          </p:nvSpPr>
          <p:spPr bwMode="auto">
            <a:xfrm>
              <a:off x="3896989" y="298683"/>
              <a:ext cx="4398022" cy="554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CA" altLang="zh-CN" sz="2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Descriptive Analysis</a:t>
              </a:r>
            </a:p>
          </p:txBody>
        </p:sp>
        <p:sp>
          <p:nvSpPr>
            <p:cNvPr id="17" name="文本框 1974"/>
            <p:cNvSpPr txBox="1">
              <a:spLocks noChangeArrowheads="1"/>
            </p:cNvSpPr>
            <p:nvPr/>
          </p:nvSpPr>
          <p:spPr bwMode="auto">
            <a:xfrm>
              <a:off x="3896989" y="860718"/>
              <a:ext cx="4398022" cy="430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CA" altLang="zh-CN" sz="1500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Bivariates</a:t>
              </a:r>
              <a:r>
                <a:rPr lang="en-CA" altLang="zh-CN" sz="15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: Price vs Symmetry</a:t>
              </a:r>
            </a:p>
          </p:txBody>
        </p:sp>
        <p:cxnSp>
          <p:nvCxnSpPr>
            <p:cNvPr id="18" name="直接连接符 1975"/>
            <p:cNvCxnSpPr/>
            <p:nvPr/>
          </p:nvCxnSpPr>
          <p:spPr>
            <a:xfrm>
              <a:off x="5181465" y="871842"/>
              <a:ext cx="1829069" cy="0"/>
            </a:xfrm>
            <a:prstGeom prst="line">
              <a:avLst/>
            </a:prstGeom>
            <a:ln w="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8" descr="price_vs_symmetry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438" y="976819"/>
            <a:ext cx="4383613" cy="40306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49684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8" name="组合 1977"/>
          <p:cNvGrpSpPr>
            <a:grpSpLocks/>
          </p:cNvGrpSpPr>
          <p:nvPr/>
        </p:nvGrpSpPr>
        <p:grpSpPr bwMode="auto">
          <a:xfrm>
            <a:off x="464345" y="2120500"/>
            <a:ext cx="1890968" cy="781273"/>
            <a:chOff x="619637" y="2706202"/>
            <a:chExt cx="2521348" cy="1041696"/>
          </a:xfrm>
        </p:grpSpPr>
        <p:sp>
          <p:nvSpPr>
            <p:cNvPr id="1979" name="文本框 5620"/>
            <p:cNvSpPr txBox="1">
              <a:spLocks noChangeArrowheads="1"/>
            </p:cNvSpPr>
            <p:nvPr/>
          </p:nvSpPr>
          <p:spPr bwMode="auto">
            <a:xfrm>
              <a:off x="1391520" y="2706202"/>
              <a:ext cx="1162983" cy="492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AED5D7"/>
                  </a:solidFill>
                  <a:latin typeface="微软雅黑" pitchFamily="34" charset="-122"/>
                  <a:ea typeface="微软雅黑" pitchFamily="34" charset="-122"/>
                </a:rPr>
                <a:t>01</a:t>
              </a:r>
              <a:endParaRPr lang="zh-CN" altLang="en-US">
                <a:solidFill>
                  <a:srgbClr val="AED5D7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80" name="文本框 5621"/>
            <p:cNvSpPr txBox="1">
              <a:spLocks noChangeArrowheads="1"/>
            </p:cNvSpPr>
            <p:nvPr/>
          </p:nvSpPr>
          <p:spPr bwMode="auto">
            <a:xfrm>
              <a:off x="619637" y="3050272"/>
              <a:ext cx="2521348" cy="697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CA" altLang="zh-CN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Instruction &amp; Problem Statement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989" name="组合 1988"/>
          <p:cNvGrpSpPr>
            <a:grpSpLocks/>
          </p:cNvGrpSpPr>
          <p:nvPr/>
        </p:nvGrpSpPr>
        <p:grpSpPr bwMode="auto">
          <a:xfrm>
            <a:off x="6975292" y="2120501"/>
            <a:ext cx="1590209" cy="565830"/>
            <a:chOff x="4772706" y="3211960"/>
            <a:chExt cx="2120327" cy="754439"/>
          </a:xfrm>
        </p:grpSpPr>
        <p:sp>
          <p:nvSpPr>
            <p:cNvPr id="1990" name="文本框 5649"/>
            <p:cNvSpPr txBox="1">
              <a:spLocks noChangeArrowheads="1"/>
            </p:cNvSpPr>
            <p:nvPr/>
          </p:nvSpPr>
          <p:spPr bwMode="auto">
            <a:xfrm>
              <a:off x="5199283" y="3211960"/>
              <a:ext cx="1162983" cy="492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AED5D7"/>
                  </a:solidFill>
                  <a:latin typeface="微软雅黑" pitchFamily="34" charset="-122"/>
                  <a:ea typeface="微软雅黑" pitchFamily="34" charset="-122"/>
                </a:rPr>
                <a:t>03</a:t>
              </a:r>
              <a:endParaRPr lang="zh-CN" altLang="en-US">
                <a:solidFill>
                  <a:srgbClr val="AED5D7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91" name="文本框 5650"/>
            <p:cNvSpPr txBox="1">
              <a:spLocks noChangeArrowheads="1"/>
            </p:cNvSpPr>
            <p:nvPr/>
          </p:nvSpPr>
          <p:spPr bwMode="auto">
            <a:xfrm>
              <a:off x="4772706" y="3556030"/>
              <a:ext cx="2120327" cy="410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CA" altLang="zh-CN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Pre-work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994" name="组合 1993"/>
          <p:cNvGrpSpPr>
            <a:grpSpLocks/>
          </p:cNvGrpSpPr>
          <p:nvPr/>
        </p:nvGrpSpPr>
        <p:grpSpPr bwMode="auto">
          <a:xfrm>
            <a:off x="3829660" y="2120500"/>
            <a:ext cx="1512067" cy="781273"/>
            <a:chOff x="8808812" y="3357819"/>
            <a:chExt cx="2016135" cy="1041696"/>
          </a:xfrm>
        </p:grpSpPr>
        <p:sp>
          <p:nvSpPr>
            <p:cNvPr id="1995" name="文本框 5657"/>
            <p:cNvSpPr txBox="1">
              <a:spLocks noChangeArrowheads="1"/>
            </p:cNvSpPr>
            <p:nvPr/>
          </p:nvSpPr>
          <p:spPr bwMode="auto">
            <a:xfrm>
              <a:off x="9235389" y="3357819"/>
              <a:ext cx="1162983" cy="492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AED5D7"/>
                  </a:solidFill>
                  <a:latin typeface="微软雅黑" pitchFamily="34" charset="-122"/>
                  <a:ea typeface="微软雅黑" pitchFamily="34" charset="-122"/>
                </a:rPr>
                <a:t>02</a:t>
              </a:r>
              <a:endParaRPr lang="zh-CN" altLang="en-US">
                <a:solidFill>
                  <a:srgbClr val="AED5D7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96" name="文本框 5658"/>
            <p:cNvSpPr txBox="1">
              <a:spLocks noChangeArrowheads="1"/>
            </p:cNvSpPr>
            <p:nvPr/>
          </p:nvSpPr>
          <p:spPr bwMode="auto">
            <a:xfrm>
              <a:off x="8808812" y="3701889"/>
              <a:ext cx="2016135" cy="697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CA" altLang="zh-CN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Descriptive Analysis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06" name="组合 2005"/>
          <p:cNvGrpSpPr>
            <a:grpSpLocks/>
          </p:cNvGrpSpPr>
          <p:nvPr/>
        </p:nvGrpSpPr>
        <p:grpSpPr bwMode="auto">
          <a:xfrm>
            <a:off x="723319" y="3768327"/>
            <a:ext cx="1512067" cy="781273"/>
            <a:chOff x="964943" y="5024585"/>
            <a:chExt cx="2016135" cy="1041695"/>
          </a:xfrm>
        </p:grpSpPr>
        <p:sp>
          <p:nvSpPr>
            <p:cNvPr id="2007" name="文本框 5667"/>
            <p:cNvSpPr txBox="1">
              <a:spLocks noChangeArrowheads="1"/>
            </p:cNvSpPr>
            <p:nvPr/>
          </p:nvSpPr>
          <p:spPr bwMode="auto">
            <a:xfrm>
              <a:off x="1391520" y="5024585"/>
              <a:ext cx="1162983" cy="492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AED5D7"/>
                  </a:solidFill>
                  <a:latin typeface="微软雅黑" pitchFamily="34" charset="-122"/>
                  <a:ea typeface="微软雅黑" pitchFamily="34" charset="-122"/>
                </a:rPr>
                <a:t>04</a:t>
              </a:r>
              <a:endParaRPr lang="zh-CN" altLang="en-US">
                <a:solidFill>
                  <a:srgbClr val="AED5D7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08" name="文本框 5668"/>
            <p:cNvSpPr txBox="1">
              <a:spLocks noChangeArrowheads="1"/>
            </p:cNvSpPr>
            <p:nvPr/>
          </p:nvSpPr>
          <p:spPr bwMode="auto">
            <a:xfrm>
              <a:off x="964943" y="5368655"/>
              <a:ext cx="2016135" cy="697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CA" altLang="zh-CN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Feature Engineering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17" name="组合 2016"/>
          <p:cNvGrpSpPr>
            <a:grpSpLocks/>
          </p:cNvGrpSpPr>
          <p:nvPr/>
        </p:nvGrpSpPr>
        <p:grpSpPr bwMode="auto">
          <a:xfrm>
            <a:off x="3829661" y="3764753"/>
            <a:ext cx="1512067" cy="781273"/>
            <a:chOff x="5105446" y="5019101"/>
            <a:chExt cx="2016135" cy="1041695"/>
          </a:xfrm>
        </p:grpSpPr>
        <p:sp>
          <p:nvSpPr>
            <p:cNvPr id="2018" name="文本框 5674"/>
            <p:cNvSpPr txBox="1">
              <a:spLocks noChangeArrowheads="1"/>
            </p:cNvSpPr>
            <p:nvPr/>
          </p:nvSpPr>
          <p:spPr bwMode="auto">
            <a:xfrm>
              <a:off x="5532023" y="5019101"/>
              <a:ext cx="1162983" cy="492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AED5D7"/>
                  </a:solidFill>
                  <a:latin typeface="微软雅黑" pitchFamily="34" charset="-122"/>
                  <a:ea typeface="微软雅黑" pitchFamily="34" charset="-122"/>
                </a:rPr>
                <a:t>05</a:t>
              </a:r>
              <a:endParaRPr lang="zh-CN" altLang="en-US">
                <a:solidFill>
                  <a:srgbClr val="AED5D7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19" name="文本框 5675"/>
            <p:cNvSpPr txBox="1">
              <a:spLocks noChangeArrowheads="1"/>
            </p:cNvSpPr>
            <p:nvPr/>
          </p:nvSpPr>
          <p:spPr bwMode="auto">
            <a:xfrm>
              <a:off x="5105446" y="5363171"/>
              <a:ext cx="2016135" cy="697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CA" altLang="zh-CN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Model Selection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26" name="组合 2025"/>
          <p:cNvGrpSpPr>
            <a:grpSpLocks/>
          </p:cNvGrpSpPr>
          <p:nvPr/>
        </p:nvGrpSpPr>
        <p:grpSpPr bwMode="auto">
          <a:xfrm>
            <a:off x="6975293" y="3794516"/>
            <a:ext cx="1512067" cy="565830"/>
            <a:chOff x="9299929" y="5059479"/>
            <a:chExt cx="2016135" cy="754439"/>
          </a:xfrm>
        </p:grpSpPr>
        <p:sp>
          <p:nvSpPr>
            <p:cNvPr id="2027" name="文本框 5688"/>
            <p:cNvSpPr txBox="1">
              <a:spLocks noChangeArrowheads="1"/>
            </p:cNvSpPr>
            <p:nvPr/>
          </p:nvSpPr>
          <p:spPr bwMode="auto">
            <a:xfrm>
              <a:off x="9726506" y="5059479"/>
              <a:ext cx="1162983" cy="492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AED5D7"/>
                  </a:solidFill>
                  <a:latin typeface="微软雅黑" pitchFamily="34" charset="-122"/>
                  <a:ea typeface="微软雅黑" pitchFamily="34" charset="-122"/>
                </a:rPr>
                <a:t>06</a:t>
              </a:r>
              <a:endParaRPr lang="zh-CN" altLang="en-US">
                <a:solidFill>
                  <a:srgbClr val="AED5D7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28" name="文本框 5689"/>
            <p:cNvSpPr txBox="1">
              <a:spLocks noChangeArrowheads="1"/>
            </p:cNvSpPr>
            <p:nvPr/>
          </p:nvSpPr>
          <p:spPr bwMode="auto">
            <a:xfrm>
              <a:off x="9299929" y="5403549"/>
              <a:ext cx="2016135" cy="410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CA" altLang="zh-CN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Conclusion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031" name="文本框 2030"/>
          <p:cNvSpPr txBox="1">
            <a:spLocks noChangeArrowheads="1"/>
          </p:cNvSpPr>
          <p:nvPr/>
        </p:nvSpPr>
        <p:spPr bwMode="auto">
          <a:xfrm>
            <a:off x="3029547" y="367398"/>
            <a:ext cx="30432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CA" altLang="zh-CN" sz="3600" dirty="0">
                <a:solidFill>
                  <a:srgbClr val="AED5D7"/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  <a:endParaRPr lang="zh-CN" altLang="en-US" sz="3600" dirty="0">
              <a:solidFill>
                <a:srgbClr val="AED5D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32" name="组合 2031"/>
          <p:cNvGrpSpPr>
            <a:grpSpLocks/>
          </p:cNvGrpSpPr>
          <p:nvPr/>
        </p:nvGrpSpPr>
        <p:grpSpPr bwMode="auto">
          <a:xfrm>
            <a:off x="5754292" y="491393"/>
            <a:ext cx="2309813" cy="366713"/>
            <a:chOff x="7043462" y="790424"/>
            <a:chExt cx="3080506" cy="488462"/>
          </a:xfrm>
        </p:grpSpPr>
        <p:cxnSp>
          <p:nvCxnSpPr>
            <p:cNvPr id="2033" name="直接连接符 2032"/>
            <p:cNvCxnSpPr/>
            <p:nvPr/>
          </p:nvCxnSpPr>
          <p:spPr>
            <a:xfrm>
              <a:off x="7043462" y="790424"/>
              <a:ext cx="3080506" cy="0"/>
            </a:xfrm>
            <a:prstGeom prst="line">
              <a:avLst/>
            </a:prstGeom>
            <a:ln w="0">
              <a:solidFill>
                <a:srgbClr val="AED5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4" name="直接连接符 2033"/>
            <p:cNvCxnSpPr/>
            <p:nvPr/>
          </p:nvCxnSpPr>
          <p:spPr>
            <a:xfrm>
              <a:off x="7241948" y="1034655"/>
              <a:ext cx="2057905" cy="0"/>
            </a:xfrm>
            <a:prstGeom prst="line">
              <a:avLst/>
            </a:prstGeom>
            <a:ln w="0">
              <a:solidFill>
                <a:srgbClr val="AED5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5" name="直接连接符 2034"/>
            <p:cNvCxnSpPr/>
            <p:nvPr/>
          </p:nvCxnSpPr>
          <p:spPr>
            <a:xfrm>
              <a:off x="7491247" y="1278886"/>
              <a:ext cx="882867" cy="0"/>
            </a:xfrm>
            <a:prstGeom prst="line">
              <a:avLst/>
            </a:prstGeom>
            <a:ln w="0">
              <a:solidFill>
                <a:srgbClr val="AED5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36" name="组合 2035"/>
          <p:cNvGrpSpPr>
            <a:grpSpLocks/>
          </p:cNvGrpSpPr>
          <p:nvPr/>
        </p:nvGrpSpPr>
        <p:grpSpPr bwMode="auto">
          <a:xfrm flipH="1">
            <a:off x="1043244" y="495375"/>
            <a:ext cx="2311003" cy="366713"/>
            <a:chOff x="7043462" y="790424"/>
            <a:chExt cx="3080506" cy="488462"/>
          </a:xfrm>
        </p:grpSpPr>
        <p:cxnSp>
          <p:nvCxnSpPr>
            <p:cNvPr id="2037" name="直接连接符 2036"/>
            <p:cNvCxnSpPr/>
            <p:nvPr/>
          </p:nvCxnSpPr>
          <p:spPr>
            <a:xfrm>
              <a:off x="7043462" y="790424"/>
              <a:ext cx="3080506" cy="0"/>
            </a:xfrm>
            <a:prstGeom prst="line">
              <a:avLst/>
            </a:prstGeom>
            <a:ln w="0">
              <a:solidFill>
                <a:srgbClr val="AED5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8" name="直接连接符 2037"/>
            <p:cNvCxnSpPr/>
            <p:nvPr/>
          </p:nvCxnSpPr>
          <p:spPr>
            <a:xfrm>
              <a:off x="7241845" y="1034655"/>
              <a:ext cx="2058433" cy="0"/>
            </a:xfrm>
            <a:prstGeom prst="line">
              <a:avLst/>
            </a:prstGeom>
            <a:ln w="0">
              <a:solidFill>
                <a:srgbClr val="AED5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9" name="直接连接符 2038"/>
            <p:cNvCxnSpPr/>
            <p:nvPr/>
          </p:nvCxnSpPr>
          <p:spPr>
            <a:xfrm>
              <a:off x="7491016" y="1278886"/>
              <a:ext cx="883999" cy="0"/>
            </a:xfrm>
            <a:prstGeom prst="line">
              <a:avLst/>
            </a:prstGeom>
            <a:ln w="0">
              <a:solidFill>
                <a:srgbClr val="AED5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7" name="Picture 6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555" y="1647826"/>
            <a:ext cx="623137" cy="460082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944" y="1641786"/>
            <a:ext cx="623137" cy="460082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413" y="1643754"/>
            <a:ext cx="623137" cy="460082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555" y="3298555"/>
            <a:ext cx="623137" cy="460082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433" y="3309880"/>
            <a:ext cx="623137" cy="460082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170" y="3296418"/>
            <a:ext cx="623137" cy="46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8230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000"/>
                            </p:stCondLst>
                            <p:childTnLst>
                              <p:par>
                                <p:cTn id="7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500"/>
                            </p:stCondLst>
                            <p:childTnLst>
                              <p:par>
                                <p:cTn id="7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972"/>
          <p:cNvGrpSpPr>
            <a:grpSpLocks/>
          </p:cNvGrpSpPr>
          <p:nvPr/>
        </p:nvGrpSpPr>
        <p:grpSpPr bwMode="auto">
          <a:xfrm>
            <a:off x="2357438" y="223838"/>
            <a:ext cx="4430274" cy="744639"/>
            <a:chOff x="3896989" y="298683"/>
            <a:chExt cx="4398022" cy="992975"/>
          </a:xfrm>
        </p:grpSpPr>
        <p:sp>
          <p:nvSpPr>
            <p:cNvPr id="16" name="文本框 1973"/>
            <p:cNvSpPr txBox="1">
              <a:spLocks noChangeArrowheads="1"/>
            </p:cNvSpPr>
            <p:nvPr/>
          </p:nvSpPr>
          <p:spPr bwMode="auto">
            <a:xfrm>
              <a:off x="3896989" y="298683"/>
              <a:ext cx="4398022" cy="554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CA" altLang="zh-CN" sz="2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Descriptive Analysis</a:t>
              </a:r>
            </a:p>
          </p:txBody>
        </p:sp>
        <p:sp>
          <p:nvSpPr>
            <p:cNvPr id="17" name="文本框 1974"/>
            <p:cNvSpPr txBox="1">
              <a:spLocks noChangeArrowheads="1"/>
            </p:cNvSpPr>
            <p:nvPr/>
          </p:nvSpPr>
          <p:spPr bwMode="auto">
            <a:xfrm>
              <a:off x="3896989" y="860718"/>
              <a:ext cx="4398022" cy="430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CA" altLang="zh-CN" sz="1500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Bivariates</a:t>
              </a:r>
              <a:r>
                <a:rPr lang="en-CA" altLang="zh-CN" sz="15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: Price vs Color</a:t>
              </a:r>
            </a:p>
          </p:txBody>
        </p:sp>
        <p:cxnSp>
          <p:nvCxnSpPr>
            <p:cNvPr id="18" name="直接连接符 1975"/>
            <p:cNvCxnSpPr/>
            <p:nvPr/>
          </p:nvCxnSpPr>
          <p:spPr>
            <a:xfrm>
              <a:off x="5181465" y="871842"/>
              <a:ext cx="1829069" cy="0"/>
            </a:xfrm>
            <a:prstGeom prst="line">
              <a:avLst/>
            </a:prstGeom>
            <a:ln w="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 descr="price_vs_color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979" y="976819"/>
            <a:ext cx="6135371" cy="40185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28855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942975" y="1402558"/>
            <a:ext cx="2266950" cy="2060972"/>
            <a:chOff x="936563" y="1869446"/>
            <a:chExt cx="3327177" cy="3025534"/>
          </a:xfrm>
        </p:grpSpPr>
        <p:sp>
          <p:nvSpPr>
            <p:cNvPr id="3" name="Rectangle 104"/>
            <p:cNvSpPr>
              <a:spLocks noChangeArrowheads="1"/>
            </p:cNvSpPr>
            <p:nvPr/>
          </p:nvSpPr>
          <p:spPr bwMode="auto">
            <a:xfrm>
              <a:off x="936563" y="2536493"/>
              <a:ext cx="451491" cy="1685485"/>
            </a:xfrm>
            <a:prstGeom prst="rect">
              <a:avLst/>
            </a:prstGeom>
            <a:solidFill>
              <a:schemeClr val="bg1">
                <a:alpha val="78038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4" name="Freeform 105"/>
            <p:cNvSpPr>
              <a:spLocks/>
            </p:cNvSpPr>
            <p:nvPr/>
          </p:nvSpPr>
          <p:spPr bwMode="auto">
            <a:xfrm>
              <a:off x="2056338" y="1869446"/>
              <a:ext cx="449502" cy="667047"/>
            </a:xfrm>
            <a:custGeom>
              <a:avLst/>
              <a:gdLst>
                <a:gd name="T0" fmla="*/ 2147483647 w 226"/>
                <a:gd name="T1" fmla="*/ 2147483647 h 224"/>
                <a:gd name="T2" fmla="*/ 0 w 226"/>
                <a:gd name="T3" fmla="*/ 0 h 224"/>
                <a:gd name="T4" fmla="*/ 0 w 226"/>
                <a:gd name="T5" fmla="*/ 2147483647 h 224"/>
                <a:gd name="T6" fmla="*/ 2147483647 w 226"/>
                <a:gd name="T7" fmla="*/ 2147483647 h 2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6" h="224">
                  <a:moveTo>
                    <a:pt x="226" y="224"/>
                  </a:moveTo>
                  <a:lnTo>
                    <a:pt x="0" y="0"/>
                  </a:lnTo>
                  <a:lnTo>
                    <a:pt x="0" y="224"/>
                  </a:lnTo>
                  <a:lnTo>
                    <a:pt x="226" y="224"/>
                  </a:lnTo>
                  <a:close/>
                </a:path>
              </a:pathLst>
            </a:cu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Freeform 106"/>
            <p:cNvSpPr>
              <a:spLocks/>
            </p:cNvSpPr>
            <p:nvPr/>
          </p:nvSpPr>
          <p:spPr bwMode="auto">
            <a:xfrm>
              <a:off x="936563" y="4221977"/>
              <a:ext cx="451491" cy="673003"/>
            </a:xfrm>
            <a:custGeom>
              <a:avLst/>
              <a:gdLst>
                <a:gd name="T0" fmla="*/ 2147483647 w 227"/>
                <a:gd name="T1" fmla="*/ 0 h 226"/>
                <a:gd name="T2" fmla="*/ 0 w 227"/>
                <a:gd name="T3" fmla="*/ 0 h 226"/>
                <a:gd name="T4" fmla="*/ 2147483647 w 227"/>
                <a:gd name="T5" fmla="*/ 2147483647 h 226"/>
                <a:gd name="T6" fmla="*/ 2147483647 w 227"/>
                <a:gd name="T7" fmla="*/ 0 h 22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7" h="226">
                  <a:moveTo>
                    <a:pt x="227" y="0"/>
                  </a:moveTo>
                  <a:lnTo>
                    <a:pt x="0" y="0"/>
                  </a:lnTo>
                  <a:lnTo>
                    <a:pt x="227" y="226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Freeform 107"/>
            <p:cNvSpPr>
              <a:spLocks/>
            </p:cNvSpPr>
            <p:nvPr/>
          </p:nvSpPr>
          <p:spPr bwMode="auto">
            <a:xfrm>
              <a:off x="2056338" y="4221977"/>
              <a:ext cx="449502" cy="673003"/>
            </a:xfrm>
            <a:custGeom>
              <a:avLst/>
              <a:gdLst>
                <a:gd name="T0" fmla="*/ 0 w 226"/>
                <a:gd name="T1" fmla="*/ 2147483647 h 226"/>
                <a:gd name="T2" fmla="*/ 2147483647 w 226"/>
                <a:gd name="T3" fmla="*/ 0 h 226"/>
                <a:gd name="T4" fmla="*/ 0 w 226"/>
                <a:gd name="T5" fmla="*/ 0 h 226"/>
                <a:gd name="T6" fmla="*/ 0 w 226"/>
                <a:gd name="T7" fmla="*/ 2147483647 h 22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6" h="226">
                  <a:moveTo>
                    <a:pt x="0" y="226"/>
                  </a:moveTo>
                  <a:lnTo>
                    <a:pt x="226" y="0"/>
                  </a:lnTo>
                  <a:lnTo>
                    <a:pt x="0" y="0"/>
                  </a:lnTo>
                  <a:lnTo>
                    <a:pt x="0" y="226"/>
                  </a:lnTo>
                  <a:close/>
                </a:path>
              </a:pathLst>
            </a:cu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108"/>
            <p:cNvSpPr>
              <a:spLocks/>
            </p:cNvSpPr>
            <p:nvPr/>
          </p:nvSpPr>
          <p:spPr bwMode="auto">
            <a:xfrm>
              <a:off x="936563" y="1869446"/>
              <a:ext cx="451491" cy="667047"/>
            </a:xfrm>
            <a:custGeom>
              <a:avLst/>
              <a:gdLst>
                <a:gd name="T0" fmla="*/ 2147483647 w 227"/>
                <a:gd name="T1" fmla="*/ 0 h 224"/>
                <a:gd name="T2" fmla="*/ 0 w 227"/>
                <a:gd name="T3" fmla="*/ 2147483647 h 224"/>
                <a:gd name="T4" fmla="*/ 2147483647 w 227"/>
                <a:gd name="T5" fmla="*/ 2147483647 h 224"/>
                <a:gd name="T6" fmla="*/ 2147483647 w 227"/>
                <a:gd name="T7" fmla="*/ 0 h 2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7" h="224">
                  <a:moveTo>
                    <a:pt x="227" y="0"/>
                  </a:moveTo>
                  <a:lnTo>
                    <a:pt x="0" y="224"/>
                  </a:lnTo>
                  <a:lnTo>
                    <a:pt x="227" y="224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Rectangle 109"/>
            <p:cNvSpPr>
              <a:spLocks noChangeArrowheads="1"/>
            </p:cNvSpPr>
            <p:nvPr/>
          </p:nvSpPr>
          <p:spPr bwMode="auto">
            <a:xfrm>
              <a:off x="2056338" y="2536493"/>
              <a:ext cx="449502" cy="1685485"/>
            </a:xfrm>
            <a:prstGeom prst="rect">
              <a:avLst/>
            </a:prstGeom>
            <a:solidFill>
              <a:schemeClr val="bg1">
                <a:alpha val="78038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9" name="Rectangle 110"/>
            <p:cNvSpPr>
              <a:spLocks noChangeArrowheads="1"/>
            </p:cNvSpPr>
            <p:nvPr/>
          </p:nvSpPr>
          <p:spPr bwMode="auto">
            <a:xfrm>
              <a:off x="1388053" y="1869446"/>
              <a:ext cx="668286" cy="667047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10" name="Rectangle 111"/>
            <p:cNvSpPr>
              <a:spLocks noChangeArrowheads="1"/>
            </p:cNvSpPr>
            <p:nvPr/>
          </p:nvSpPr>
          <p:spPr bwMode="auto">
            <a:xfrm>
              <a:off x="1388053" y="4221977"/>
              <a:ext cx="668286" cy="673003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grpSp>
          <p:nvGrpSpPr>
            <p:cNvPr id="11" name="组合 67"/>
            <p:cNvGrpSpPr>
              <a:grpSpLocks/>
            </p:cNvGrpSpPr>
            <p:nvPr/>
          </p:nvGrpSpPr>
          <p:grpSpPr bwMode="auto">
            <a:xfrm>
              <a:off x="2758814" y="1869446"/>
              <a:ext cx="1504926" cy="3025534"/>
              <a:chOff x="5600700" y="2627313"/>
              <a:chExt cx="993775" cy="1609726"/>
            </a:xfrm>
          </p:grpSpPr>
          <p:sp>
            <p:nvSpPr>
              <p:cNvPr id="12" name="Freeform 5"/>
              <p:cNvSpPr>
                <a:spLocks/>
              </p:cNvSpPr>
              <p:nvPr/>
            </p:nvSpPr>
            <p:spPr bwMode="auto">
              <a:xfrm>
                <a:off x="6238875" y="3429001"/>
                <a:ext cx="352425" cy="808038"/>
              </a:xfrm>
              <a:custGeom>
                <a:avLst/>
                <a:gdLst>
                  <a:gd name="T0" fmla="*/ 2147483647 w 222"/>
                  <a:gd name="T1" fmla="*/ 2147483647 h 509"/>
                  <a:gd name="T2" fmla="*/ 2147483647 w 222"/>
                  <a:gd name="T3" fmla="*/ 0 h 509"/>
                  <a:gd name="T4" fmla="*/ 2147483647 w 222"/>
                  <a:gd name="T5" fmla="*/ 0 h 509"/>
                  <a:gd name="T6" fmla="*/ 0 w 222"/>
                  <a:gd name="T7" fmla="*/ 2147483647 h 509"/>
                  <a:gd name="T8" fmla="*/ 0 w 222"/>
                  <a:gd name="T9" fmla="*/ 2147483647 h 509"/>
                  <a:gd name="T10" fmla="*/ 2147483647 w 222"/>
                  <a:gd name="T11" fmla="*/ 2147483647 h 509"/>
                  <a:gd name="T12" fmla="*/ 2147483647 w 222"/>
                  <a:gd name="T13" fmla="*/ 2147483647 h 5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22" h="509">
                    <a:moveTo>
                      <a:pt x="222" y="112"/>
                    </a:moveTo>
                    <a:lnTo>
                      <a:pt x="112" y="0"/>
                    </a:lnTo>
                    <a:lnTo>
                      <a:pt x="0" y="112"/>
                    </a:lnTo>
                    <a:lnTo>
                      <a:pt x="0" y="509"/>
                    </a:lnTo>
                    <a:lnTo>
                      <a:pt x="222" y="286"/>
                    </a:lnTo>
                    <a:lnTo>
                      <a:pt x="222" y="112"/>
                    </a:lnTo>
                    <a:close/>
                  </a:path>
                </a:pathLst>
              </a:custGeom>
              <a:solidFill>
                <a:schemeClr val="bg1">
                  <a:alpha val="78038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Freeform 6"/>
              <p:cNvSpPr>
                <a:spLocks/>
              </p:cNvSpPr>
              <p:nvPr/>
            </p:nvSpPr>
            <p:spPr bwMode="auto">
              <a:xfrm>
                <a:off x="6238875" y="2627313"/>
                <a:ext cx="355600" cy="801688"/>
              </a:xfrm>
              <a:custGeom>
                <a:avLst/>
                <a:gdLst>
                  <a:gd name="T0" fmla="*/ 2147483647 w 224"/>
                  <a:gd name="T1" fmla="*/ 2147483647 h 505"/>
                  <a:gd name="T2" fmla="*/ 2147483647 w 224"/>
                  <a:gd name="T3" fmla="*/ 2147483647 h 505"/>
                  <a:gd name="T4" fmla="*/ 0 w 224"/>
                  <a:gd name="T5" fmla="*/ 0 h 505"/>
                  <a:gd name="T6" fmla="*/ 0 w 224"/>
                  <a:gd name="T7" fmla="*/ 2147483647 h 505"/>
                  <a:gd name="T8" fmla="*/ 0 w 224"/>
                  <a:gd name="T9" fmla="*/ 2147483647 h 505"/>
                  <a:gd name="T10" fmla="*/ 2147483647 w 224"/>
                  <a:gd name="T11" fmla="*/ 2147483647 h 505"/>
                  <a:gd name="T12" fmla="*/ 2147483647 w 224"/>
                  <a:gd name="T13" fmla="*/ 2147483647 h 50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24" h="505">
                    <a:moveTo>
                      <a:pt x="224" y="391"/>
                    </a:moveTo>
                    <a:lnTo>
                      <a:pt x="224" y="224"/>
                    </a:lnTo>
                    <a:lnTo>
                      <a:pt x="0" y="0"/>
                    </a:lnTo>
                    <a:lnTo>
                      <a:pt x="0" y="224"/>
                    </a:lnTo>
                    <a:lnTo>
                      <a:pt x="0" y="391"/>
                    </a:lnTo>
                    <a:lnTo>
                      <a:pt x="112" y="505"/>
                    </a:lnTo>
                    <a:lnTo>
                      <a:pt x="224" y="391"/>
                    </a:lnTo>
                    <a:close/>
                  </a:path>
                </a:pathLst>
              </a:custGeom>
              <a:solidFill>
                <a:schemeClr val="bg1">
                  <a:alpha val="78038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Freeform 7"/>
              <p:cNvSpPr>
                <a:spLocks/>
              </p:cNvSpPr>
              <p:nvPr/>
            </p:nvSpPr>
            <p:spPr bwMode="auto">
              <a:xfrm>
                <a:off x="6238875" y="3248026"/>
                <a:ext cx="177800" cy="358775"/>
              </a:xfrm>
              <a:custGeom>
                <a:avLst/>
                <a:gdLst>
                  <a:gd name="T0" fmla="*/ 0 w 112"/>
                  <a:gd name="T1" fmla="*/ 0 h 226"/>
                  <a:gd name="T2" fmla="*/ 0 w 112"/>
                  <a:gd name="T3" fmla="*/ 2147483647 h 226"/>
                  <a:gd name="T4" fmla="*/ 2147483647 w 112"/>
                  <a:gd name="T5" fmla="*/ 2147483647 h 226"/>
                  <a:gd name="T6" fmla="*/ 0 w 112"/>
                  <a:gd name="T7" fmla="*/ 0 h 22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12" h="226">
                    <a:moveTo>
                      <a:pt x="0" y="0"/>
                    </a:moveTo>
                    <a:lnTo>
                      <a:pt x="0" y="226"/>
                    </a:lnTo>
                    <a:lnTo>
                      <a:pt x="112" y="1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30196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Freeform 8"/>
              <p:cNvSpPr>
                <a:spLocks/>
              </p:cNvSpPr>
              <p:nvPr/>
            </p:nvSpPr>
            <p:spPr bwMode="auto">
              <a:xfrm>
                <a:off x="5600700" y="2627313"/>
                <a:ext cx="638175" cy="355600"/>
              </a:xfrm>
              <a:custGeom>
                <a:avLst/>
                <a:gdLst>
                  <a:gd name="T0" fmla="*/ 0 w 402"/>
                  <a:gd name="T1" fmla="*/ 0 h 224"/>
                  <a:gd name="T2" fmla="*/ 2147483647 w 402"/>
                  <a:gd name="T3" fmla="*/ 2147483647 h 224"/>
                  <a:gd name="T4" fmla="*/ 0 w 402"/>
                  <a:gd name="T5" fmla="*/ 2147483647 h 224"/>
                  <a:gd name="T6" fmla="*/ 2147483647 w 402"/>
                  <a:gd name="T7" fmla="*/ 2147483647 h 224"/>
                  <a:gd name="T8" fmla="*/ 0 w 402"/>
                  <a:gd name="T9" fmla="*/ 2147483647 h 224"/>
                  <a:gd name="T10" fmla="*/ 2147483647 w 402"/>
                  <a:gd name="T11" fmla="*/ 2147483647 h 224"/>
                  <a:gd name="T12" fmla="*/ 0 w 402"/>
                  <a:gd name="T13" fmla="*/ 2147483647 h 224"/>
                  <a:gd name="T14" fmla="*/ 2147483647 w 402"/>
                  <a:gd name="T15" fmla="*/ 2147483647 h 224"/>
                  <a:gd name="T16" fmla="*/ 0 w 402"/>
                  <a:gd name="T17" fmla="*/ 2147483647 h 224"/>
                  <a:gd name="T18" fmla="*/ 2147483647 w 402"/>
                  <a:gd name="T19" fmla="*/ 2147483647 h 224"/>
                  <a:gd name="T20" fmla="*/ 2147483647 w 402"/>
                  <a:gd name="T21" fmla="*/ 2147483647 h 224"/>
                  <a:gd name="T22" fmla="*/ 2147483647 w 402"/>
                  <a:gd name="T23" fmla="*/ 0 h 224"/>
                  <a:gd name="T24" fmla="*/ 0 w 402"/>
                  <a:gd name="T25" fmla="*/ 0 h 2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02" h="224">
                    <a:moveTo>
                      <a:pt x="0" y="0"/>
                    </a:moveTo>
                    <a:lnTo>
                      <a:pt x="31" y="27"/>
                    </a:lnTo>
                    <a:lnTo>
                      <a:pt x="0" y="55"/>
                    </a:lnTo>
                    <a:lnTo>
                      <a:pt x="31" y="84"/>
                    </a:lnTo>
                    <a:lnTo>
                      <a:pt x="0" y="112"/>
                    </a:lnTo>
                    <a:lnTo>
                      <a:pt x="31" y="141"/>
                    </a:lnTo>
                    <a:lnTo>
                      <a:pt x="0" y="169"/>
                    </a:lnTo>
                    <a:lnTo>
                      <a:pt x="31" y="196"/>
                    </a:lnTo>
                    <a:lnTo>
                      <a:pt x="0" y="224"/>
                    </a:lnTo>
                    <a:lnTo>
                      <a:pt x="43" y="224"/>
                    </a:lnTo>
                    <a:lnTo>
                      <a:pt x="402" y="224"/>
                    </a:lnTo>
                    <a:lnTo>
                      <a:pt x="40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Freeform 9"/>
              <p:cNvSpPr>
                <a:spLocks/>
              </p:cNvSpPr>
              <p:nvPr/>
            </p:nvSpPr>
            <p:spPr bwMode="auto">
              <a:xfrm>
                <a:off x="5600700" y="3248026"/>
                <a:ext cx="638175" cy="358775"/>
              </a:xfrm>
              <a:custGeom>
                <a:avLst/>
                <a:gdLst>
                  <a:gd name="T0" fmla="*/ 0 w 402"/>
                  <a:gd name="T1" fmla="*/ 0 h 226"/>
                  <a:gd name="T2" fmla="*/ 2147483647 w 402"/>
                  <a:gd name="T3" fmla="*/ 2147483647 h 226"/>
                  <a:gd name="T4" fmla="*/ 0 w 402"/>
                  <a:gd name="T5" fmla="*/ 2147483647 h 226"/>
                  <a:gd name="T6" fmla="*/ 2147483647 w 402"/>
                  <a:gd name="T7" fmla="*/ 2147483647 h 226"/>
                  <a:gd name="T8" fmla="*/ 0 w 402"/>
                  <a:gd name="T9" fmla="*/ 2147483647 h 226"/>
                  <a:gd name="T10" fmla="*/ 2147483647 w 402"/>
                  <a:gd name="T11" fmla="*/ 2147483647 h 226"/>
                  <a:gd name="T12" fmla="*/ 0 w 402"/>
                  <a:gd name="T13" fmla="*/ 2147483647 h 226"/>
                  <a:gd name="T14" fmla="*/ 2147483647 w 402"/>
                  <a:gd name="T15" fmla="*/ 2147483647 h 226"/>
                  <a:gd name="T16" fmla="*/ 0 w 402"/>
                  <a:gd name="T17" fmla="*/ 2147483647 h 226"/>
                  <a:gd name="T18" fmla="*/ 2147483647 w 402"/>
                  <a:gd name="T19" fmla="*/ 2147483647 h 226"/>
                  <a:gd name="T20" fmla="*/ 2147483647 w 402"/>
                  <a:gd name="T21" fmla="*/ 0 h 226"/>
                  <a:gd name="T22" fmla="*/ 0 w 402"/>
                  <a:gd name="T23" fmla="*/ 0 h 22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402" h="226">
                    <a:moveTo>
                      <a:pt x="0" y="0"/>
                    </a:moveTo>
                    <a:lnTo>
                      <a:pt x="31" y="28"/>
                    </a:lnTo>
                    <a:lnTo>
                      <a:pt x="0" y="57"/>
                    </a:lnTo>
                    <a:lnTo>
                      <a:pt x="31" y="85"/>
                    </a:lnTo>
                    <a:lnTo>
                      <a:pt x="0" y="112"/>
                    </a:lnTo>
                    <a:lnTo>
                      <a:pt x="31" y="140"/>
                    </a:lnTo>
                    <a:lnTo>
                      <a:pt x="0" y="169"/>
                    </a:lnTo>
                    <a:lnTo>
                      <a:pt x="31" y="197"/>
                    </a:lnTo>
                    <a:lnTo>
                      <a:pt x="0" y="226"/>
                    </a:lnTo>
                    <a:lnTo>
                      <a:pt x="402" y="226"/>
                    </a:lnTo>
                    <a:lnTo>
                      <a:pt x="40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Freeform 10"/>
              <p:cNvSpPr>
                <a:spLocks/>
              </p:cNvSpPr>
              <p:nvPr/>
            </p:nvSpPr>
            <p:spPr bwMode="auto">
              <a:xfrm>
                <a:off x="5600700" y="3883026"/>
                <a:ext cx="638175" cy="354013"/>
              </a:xfrm>
              <a:custGeom>
                <a:avLst/>
                <a:gdLst>
                  <a:gd name="T0" fmla="*/ 0 w 402"/>
                  <a:gd name="T1" fmla="*/ 0 h 223"/>
                  <a:gd name="T2" fmla="*/ 2147483647 w 402"/>
                  <a:gd name="T3" fmla="*/ 2147483647 h 223"/>
                  <a:gd name="T4" fmla="*/ 0 w 402"/>
                  <a:gd name="T5" fmla="*/ 2147483647 h 223"/>
                  <a:gd name="T6" fmla="*/ 2147483647 w 402"/>
                  <a:gd name="T7" fmla="*/ 2147483647 h 223"/>
                  <a:gd name="T8" fmla="*/ 0 w 402"/>
                  <a:gd name="T9" fmla="*/ 2147483647 h 223"/>
                  <a:gd name="T10" fmla="*/ 2147483647 w 402"/>
                  <a:gd name="T11" fmla="*/ 2147483647 h 223"/>
                  <a:gd name="T12" fmla="*/ 0 w 402"/>
                  <a:gd name="T13" fmla="*/ 2147483647 h 223"/>
                  <a:gd name="T14" fmla="*/ 2147483647 w 402"/>
                  <a:gd name="T15" fmla="*/ 2147483647 h 223"/>
                  <a:gd name="T16" fmla="*/ 0 w 402"/>
                  <a:gd name="T17" fmla="*/ 2147483647 h 223"/>
                  <a:gd name="T18" fmla="*/ 2147483647 w 402"/>
                  <a:gd name="T19" fmla="*/ 2147483647 h 223"/>
                  <a:gd name="T20" fmla="*/ 2147483647 w 402"/>
                  <a:gd name="T21" fmla="*/ 0 h 223"/>
                  <a:gd name="T22" fmla="*/ 0 w 402"/>
                  <a:gd name="T23" fmla="*/ 0 h 22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402" h="223">
                    <a:moveTo>
                      <a:pt x="0" y="0"/>
                    </a:moveTo>
                    <a:lnTo>
                      <a:pt x="31" y="28"/>
                    </a:lnTo>
                    <a:lnTo>
                      <a:pt x="0" y="57"/>
                    </a:lnTo>
                    <a:lnTo>
                      <a:pt x="31" y="83"/>
                    </a:lnTo>
                    <a:lnTo>
                      <a:pt x="0" y="112"/>
                    </a:lnTo>
                    <a:lnTo>
                      <a:pt x="31" y="140"/>
                    </a:lnTo>
                    <a:lnTo>
                      <a:pt x="0" y="169"/>
                    </a:lnTo>
                    <a:lnTo>
                      <a:pt x="31" y="197"/>
                    </a:lnTo>
                    <a:lnTo>
                      <a:pt x="0" y="223"/>
                    </a:lnTo>
                    <a:lnTo>
                      <a:pt x="402" y="223"/>
                    </a:lnTo>
                    <a:lnTo>
                      <a:pt x="40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8" name="文本框 17"/>
          <p:cNvSpPr txBox="1">
            <a:spLocks noChangeArrowheads="1"/>
          </p:cNvSpPr>
          <p:nvPr/>
        </p:nvSpPr>
        <p:spPr bwMode="auto">
          <a:xfrm>
            <a:off x="4182072" y="1669364"/>
            <a:ext cx="34706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en-CA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Pre-work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080637" y="2466359"/>
            <a:ext cx="3693794" cy="592747"/>
            <a:chOff x="2010225" y="4867691"/>
            <a:chExt cx="5421087" cy="869927"/>
          </a:xfrm>
          <a:solidFill>
            <a:schemeClr val="bg1"/>
          </a:solidFill>
        </p:grpSpPr>
        <p:sp>
          <p:nvSpPr>
            <p:cNvPr id="21" name="Freeform 63"/>
            <p:cNvSpPr>
              <a:spLocks/>
            </p:cNvSpPr>
            <p:nvPr/>
          </p:nvSpPr>
          <p:spPr bwMode="auto">
            <a:xfrm>
              <a:off x="5452985" y="5280823"/>
              <a:ext cx="1978327" cy="47023"/>
            </a:xfrm>
            <a:custGeom>
              <a:avLst/>
              <a:gdLst>
                <a:gd name="T0" fmla="*/ 0 w 589"/>
                <a:gd name="T1" fmla="*/ 0 h 14"/>
                <a:gd name="T2" fmla="*/ 589 w 589"/>
                <a:gd name="T3" fmla="*/ 2 h 14"/>
                <a:gd name="T4" fmla="*/ 0 w 589"/>
                <a:gd name="T5" fmla="*/ 14 h 14"/>
                <a:gd name="T6" fmla="*/ 0 w 589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9" h="14">
                  <a:moveTo>
                    <a:pt x="0" y="0"/>
                  </a:moveTo>
                  <a:lnTo>
                    <a:pt x="589" y="2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2" name="Freeform 64"/>
            <p:cNvSpPr>
              <a:spLocks/>
            </p:cNvSpPr>
            <p:nvPr/>
          </p:nvSpPr>
          <p:spPr bwMode="auto">
            <a:xfrm>
              <a:off x="2010225" y="5270746"/>
              <a:ext cx="1978327" cy="57099"/>
            </a:xfrm>
            <a:custGeom>
              <a:avLst/>
              <a:gdLst>
                <a:gd name="T0" fmla="*/ 589 w 589"/>
                <a:gd name="T1" fmla="*/ 17 h 17"/>
                <a:gd name="T2" fmla="*/ 0 w 589"/>
                <a:gd name="T3" fmla="*/ 0 h 17"/>
                <a:gd name="T4" fmla="*/ 589 w 589"/>
                <a:gd name="T5" fmla="*/ 3 h 17"/>
                <a:gd name="T6" fmla="*/ 589 w 589"/>
                <a:gd name="T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9" h="17">
                  <a:moveTo>
                    <a:pt x="589" y="17"/>
                  </a:moveTo>
                  <a:lnTo>
                    <a:pt x="0" y="0"/>
                  </a:lnTo>
                  <a:lnTo>
                    <a:pt x="589" y="3"/>
                  </a:lnTo>
                  <a:lnTo>
                    <a:pt x="589" y="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" name="Freeform 65"/>
            <p:cNvSpPr>
              <a:spLocks/>
            </p:cNvSpPr>
            <p:nvPr/>
          </p:nvSpPr>
          <p:spPr bwMode="auto">
            <a:xfrm>
              <a:off x="3978476" y="5240517"/>
              <a:ext cx="614659" cy="497101"/>
            </a:xfrm>
            <a:custGeom>
              <a:avLst/>
              <a:gdLst>
                <a:gd name="T0" fmla="*/ 61 w 77"/>
                <a:gd name="T1" fmla="*/ 15 h 62"/>
                <a:gd name="T2" fmla="*/ 28 w 77"/>
                <a:gd name="T3" fmla="*/ 2 h 62"/>
                <a:gd name="T4" fmla="*/ 1 w 77"/>
                <a:gd name="T5" fmla="*/ 24 h 62"/>
                <a:gd name="T6" fmla="*/ 20 w 77"/>
                <a:gd name="T7" fmla="*/ 34 h 62"/>
                <a:gd name="T8" fmla="*/ 48 w 77"/>
                <a:gd name="T9" fmla="*/ 20 h 62"/>
                <a:gd name="T10" fmla="*/ 57 w 77"/>
                <a:gd name="T11" fmla="*/ 13 h 62"/>
                <a:gd name="T12" fmla="*/ 56 w 77"/>
                <a:gd name="T13" fmla="*/ 12 h 62"/>
                <a:gd name="T14" fmla="*/ 20 w 77"/>
                <a:gd name="T15" fmla="*/ 33 h 62"/>
                <a:gd name="T16" fmla="*/ 2 w 77"/>
                <a:gd name="T17" fmla="*/ 23 h 62"/>
                <a:gd name="T18" fmla="*/ 28 w 77"/>
                <a:gd name="T19" fmla="*/ 3 h 62"/>
                <a:gd name="T20" fmla="*/ 60 w 77"/>
                <a:gd name="T21" fmla="*/ 16 h 62"/>
                <a:gd name="T22" fmla="*/ 60 w 77"/>
                <a:gd name="T23" fmla="*/ 49 h 62"/>
                <a:gd name="T24" fmla="*/ 35 w 77"/>
                <a:gd name="T25" fmla="*/ 45 h 62"/>
                <a:gd name="T26" fmla="*/ 61 w 77"/>
                <a:gd name="T27" fmla="*/ 50 h 62"/>
                <a:gd name="T28" fmla="*/ 61 w 77"/>
                <a:gd name="T29" fmla="*/ 15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7" h="62">
                  <a:moveTo>
                    <a:pt x="61" y="15"/>
                  </a:moveTo>
                  <a:cubicBezTo>
                    <a:pt x="61" y="15"/>
                    <a:pt x="51" y="1"/>
                    <a:pt x="28" y="2"/>
                  </a:cubicBezTo>
                  <a:cubicBezTo>
                    <a:pt x="28" y="2"/>
                    <a:pt x="1" y="4"/>
                    <a:pt x="1" y="24"/>
                  </a:cubicBezTo>
                  <a:cubicBezTo>
                    <a:pt x="1" y="24"/>
                    <a:pt x="2" y="35"/>
                    <a:pt x="20" y="34"/>
                  </a:cubicBezTo>
                  <a:cubicBezTo>
                    <a:pt x="20" y="34"/>
                    <a:pt x="29" y="34"/>
                    <a:pt x="48" y="20"/>
                  </a:cubicBezTo>
                  <a:cubicBezTo>
                    <a:pt x="48" y="20"/>
                    <a:pt x="52" y="17"/>
                    <a:pt x="57" y="13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56" y="12"/>
                    <a:pt x="31" y="33"/>
                    <a:pt x="20" y="33"/>
                  </a:cubicBezTo>
                  <a:cubicBezTo>
                    <a:pt x="20" y="33"/>
                    <a:pt x="3" y="36"/>
                    <a:pt x="2" y="23"/>
                  </a:cubicBezTo>
                  <a:cubicBezTo>
                    <a:pt x="2" y="23"/>
                    <a:pt x="0" y="5"/>
                    <a:pt x="28" y="3"/>
                  </a:cubicBezTo>
                  <a:cubicBezTo>
                    <a:pt x="28" y="3"/>
                    <a:pt x="46" y="0"/>
                    <a:pt x="60" y="16"/>
                  </a:cubicBezTo>
                  <a:cubicBezTo>
                    <a:pt x="60" y="16"/>
                    <a:pt x="76" y="33"/>
                    <a:pt x="60" y="49"/>
                  </a:cubicBezTo>
                  <a:cubicBezTo>
                    <a:pt x="60" y="49"/>
                    <a:pt x="48" y="61"/>
                    <a:pt x="35" y="45"/>
                  </a:cubicBezTo>
                  <a:cubicBezTo>
                    <a:pt x="35" y="45"/>
                    <a:pt x="44" y="62"/>
                    <a:pt x="61" y="50"/>
                  </a:cubicBezTo>
                  <a:cubicBezTo>
                    <a:pt x="61" y="50"/>
                    <a:pt x="77" y="36"/>
                    <a:pt x="61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" name="Freeform 66"/>
            <p:cNvSpPr>
              <a:spLocks/>
            </p:cNvSpPr>
            <p:nvPr/>
          </p:nvSpPr>
          <p:spPr bwMode="auto">
            <a:xfrm>
              <a:off x="4441989" y="5264029"/>
              <a:ext cx="191451" cy="70535"/>
            </a:xfrm>
            <a:custGeom>
              <a:avLst/>
              <a:gdLst>
                <a:gd name="T0" fmla="*/ 0 w 24"/>
                <a:gd name="T1" fmla="*/ 8 h 9"/>
                <a:gd name="T2" fmla="*/ 24 w 24"/>
                <a:gd name="T3" fmla="*/ 5 h 9"/>
                <a:gd name="T4" fmla="*/ 1 w 24"/>
                <a:gd name="T5" fmla="*/ 9 h 9"/>
                <a:gd name="T6" fmla="*/ 0 w 24"/>
                <a:gd name="T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9">
                  <a:moveTo>
                    <a:pt x="0" y="8"/>
                  </a:moveTo>
                  <a:cubicBezTo>
                    <a:pt x="0" y="8"/>
                    <a:pt x="13" y="0"/>
                    <a:pt x="24" y="5"/>
                  </a:cubicBezTo>
                  <a:cubicBezTo>
                    <a:pt x="24" y="5"/>
                    <a:pt x="14" y="1"/>
                    <a:pt x="1" y="9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5" name="Freeform 67"/>
            <p:cNvSpPr>
              <a:spLocks/>
            </p:cNvSpPr>
            <p:nvPr/>
          </p:nvSpPr>
          <p:spPr bwMode="auto">
            <a:xfrm>
              <a:off x="4156492" y="5287540"/>
              <a:ext cx="564277" cy="258627"/>
            </a:xfrm>
            <a:custGeom>
              <a:avLst/>
              <a:gdLst>
                <a:gd name="T0" fmla="*/ 0 w 71"/>
                <a:gd name="T1" fmla="*/ 30 h 32"/>
                <a:gd name="T2" fmla="*/ 13 w 71"/>
                <a:gd name="T3" fmla="*/ 26 h 32"/>
                <a:gd name="T4" fmla="*/ 38 w 71"/>
                <a:gd name="T5" fmla="*/ 10 h 32"/>
                <a:gd name="T6" fmla="*/ 64 w 71"/>
                <a:gd name="T7" fmla="*/ 4 h 32"/>
                <a:gd name="T8" fmla="*/ 70 w 71"/>
                <a:gd name="T9" fmla="*/ 13 h 32"/>
                <a:gd name="T10" fmla="*/ 63 w 71"/>
                <a:gd name="T11" fmla="*/ 21 h 32"/>
                <a:gd name="T12" fmla="*/ 55 w 71"/>
                <a:gd name="T13" fmla="*/ 16 h 32"/>
                <a:gd name="T14" fmla="*/ 59 w 71"/>
                <a:gd name="T15" fmla="*/ 20 h 32"/>
                <a:gd name="T16" fmla="*/ 63 w 71"/>
                <a:gd name="T17" fmla="*/ 20 h 32"/>
                <a:gd name="T18" fmla="*/ 70 w 71"/>
                <a:gd name="T19" fmla="*/ 13 h 32"/>
                <a:gd name="T20" fmla="*/ 64 w 71"/>
                <a:gd name="T21" fmla="*/ 5 h 32"/>
                <a:gd name="T22" fmla="*/ 39 w 71"/>
                <a:gd name="T23" fmla="*/ 11 h 32"/>
                <a:gd name="T24" fmla="*/ 14 w 71"/>
                <a:gd name="T25" fmla="*/ 28 h 32"/>
                <a:gd name="T26" fmla="*/ 0 w 71"/>
                <a:gd name="T27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" h="32">
                  <a:moveTo>
                    <a:pt x="0" y="30"/>
                  </a:moveTo>
                  <a:cubicBezTo>
                    <a:pt x="0" y="30"/>
                    <a:pt x="4" y="32"/>
                    <a:pt x="13" y="26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8" y="10"/>
                    <a:pt x="55" y="0"/>
                    <a:pt x="64" y="4"/>
                  </a:cubicBezTo>
                  <a:cubicBezTo>
                    <a:pt x="64" y="4"/>
                    <a:pt x="71" y="6"/>
                    <a:pt x="70" y="13"/>
                  </a:cubicBezTo>
                  <a:cubicBezTo>
                    <a:pt x="70" y="13"/>
                    <a:pt x="71" y="20"/>
                    <a:pt x="63" y="21"/>
                  </a:cubicBezTo>
                  <a:cubicBezTo>
                    <a:pt x="63" y="21"/>
                    <a:pt x="55" y="22"/>
                    <a:pt x="55" y="16"/>
                  </a:cubicBezTo>
                  <a:cubicBezTo>
                    <a:pt x="55" y="16"/>
                    <a:pt x="57" y="16"/>
                    <a:pt x="59" y="20"/>
                  </a:cubicBezTo>
                  <a:cubicBezTo>
                    <a:pt x="59" y="20"/>
                    <a:pt x="61" y="21"/>
                    <a:pt x="63" y="20"/>
                  </a:cubicBezTo>
                  <a:cubicBezTo>
                    <a:pt x="63" y="20"/>
                    <a:pt x="70" y="19"/>
                    <a:pt x="70" y="13"/>
                  </a:cubicBezTo>
                  <a:cubicBezTo>
                    <a:pt x="70" y="13"/>
                    <a:pt x="70" y="7"/>
                    <a:pt x="64" y="5"/>
                  </a:cubicBezTo>
                  <a:cubicBezTo>
                    <a:pt x="64" y="5"/>
                    <a:pt x="54" y="1"/>
                    <a:pt x="39" y="11"/>
                  </a:cubicBezTo>
                  <a:cubicBezTo>
                    <a:pt x="39" y="11"/>
                    <a:pt x="18" y="26"/>
                    <a:pt x="14" y="28"/>
                  </a:cubicBezTo>
                  <a:cubicBezTo>
                    <a:pt x="14" y="28"/>
                    <a:pt x="6" y="32"/>
                    <a:pt x="0" y="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6" name="Freeform 68"/>
            <p:cNvSpPr>
              <a:spLocks/>
            </p:cNvSpPr>
            <p:nvPr/>
          </p:nvSpPr>
          <p:spPr bwMode="auto">
            <a:xfrm>
              <a:off x="4616646" y="5455480"/>
              <a:ext cx="10076" cy="33588"/>
            </a:xfrm>
            <a:custGeom>
              <a:avLst/>
              <a:gdLst>
                <a:gd name="T0" fmla="*/ 0 w 1"/>
                <a:gd name="T1" fmla="*/ 0 h 4"/>
                <a:gd name="T2" fmla="*/ 1 w 1"/>
                <a:gd name="T3" fmla="*/ 0 h 4"/>
                <a:gd name="T4" fmla="*/ 0 w 1"/>
                <a:gd name="T5" fmla="*/ 4 h 4"/>
                <a:gd name="T6" fmla="*/ 0 w 1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4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2"/>
                    <a:pt x="0" y="4"/>
                  </a:cubicBezTo>
                  <a:cubicBezTo>
                    <a:pt x="0" y="4"/>
                    <a:pt x="1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7" name="Freeform 69"/>
            <p:cNvSpPr>
              <a:spLocks/>
            </p:cNvSpPr>
            <p:nvPr/>
          </p:nvSpPr>
          <p:spPr bwMode="auto">
            <a:xfrm>
              <a:off x="3988552" y="4867691"/>
              <a:ext cx="604582" cy="490383"/>
            </a:xfrm>
            <a:custGeom>
              <a:avLst/>
              <a:gdLst>
                <a:gd name="T0" fmla="*/ 61 w 76"/>
                <a:gd name="T1" fmla="*/ 46 h 61"/>
                <a:gd name="T2" fmla="*/ 29 w 76"/>
                <a:gd name="T3" fmla="*/ 61 h 61"/>
                <a:gd name="T4" fmla="*/ 1 w 76"/>
                <a:gd name="T5" fmla="*/ 41 h 61"/>
                <a:gd name="T6" fmla="*/ 19 w 76"/>
                <a:gd name="T7" fmla="*/ 29 h 61"/>
                <a:gd name="T8" fmla="*/ 47 w 76"/>
                <a:gd name="T9" fmla="*/ 41 h 61"/>
                <a:gd name="T10" fmla="*/ 57 w 76"/>
                <a:gd name="T11" fmla="*/ 47 h 61"/>
                <a:gd name="T12" fmla="*/ 57 w 76"/>
                <a:gd name="T13" fmla="*/ 49 h 61"/>
                <a:gd name="T14" fmla="*/ 19 w 76"/>
                <a:gd name="T15" fmla="*/ 30 h 61"/>
                <a:gd name="T16" fmla="*/ 2 w 76"/>
                <a:gd name="T17" fmla="*/ 41 h 61"/>
                <a:gd name="T18" fmla="*/ 29 w 76"/>
                <a:gd name="T19" fmla="*/ 59 h 61"/>
                <a:gd name="T20" fmla="*/ 60 w 76"/>
                <a:gd name="T21" fmla="*/ 45 h 61"/>
                <a:gd name="T22" fmla="*/ 57 w 76"/>
                <a:gd name="T23" fmla="*/ 12 h 61"/>
                <a:gd name="T24" fmla="*/ 33 w 76"/>
                <a:gd name="T25" fmla="*/ 18 h 61"/>
                <a:gd name="T26" fmla="*/ 58 w 76"/>
                <a:gd name="T27" fmla="*/ 11 h 61"/>
                <a:gd name="T28" fmla="*/ 61 w 76"/>
                <a:gd name="T29" fmla="*/ 4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" h="61">
                  <a:moveTo>
                    <a:pt x="61" y="46"/>
                  </a:moveTo>
                  <a:cubicBezTo>
                    <a:pt x="61" y="46"/>
                    <a:pt x="52" y="60"/>
                    <a:pt x="29" y="61"/>
                  </a:cubicBezTo>
                  <a:cubicBezTo>
                    <a:pt x="29" y="61"/>
                    <a:pt x="2" y="61"/>
                    <a:pt x="1" y="41"/>
                  </a:cubicBezTo>
                  <a:cubicBezTo>
                    <a:pt x="1" y="41"/>
                    <a:pt x="1" y="29"/>
                    <a:pt x="19" y="29"/>
                  </a:cubicBezTo>
                  <a:cubicBezTo>
                    <a:pt x="19" y="29"/>
                    <a:pt x="28" y="28"/>
                    <a:pt x="47" y="41"/>
                  </a:cubicBezTo>
                  <a:cubicBezTo>
                    <a:pt x="47" y="41"/>
                    <a:pt x="52" y="44"/>
                    <a:pt x="57" y="47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57" y="49"/>
                    <a:pt x="30" y="30"/>
                    <a:pt x="19" y="30"/>
                  </a:cubicBezTo>
                  <a:cubicBezTo>
                    <a:pt x="19" y="30"/>
                    <a:pt x="2" y="29"/>
                    <a:pt x="2" y="41"/>
                  </a:cubicBezTo>
                  <a:cubicBezTo>
                    <a:pt x="2" y="41"/>
                    <a:pt x="0" y="59"/>
                    <a:pt x="29" y="59"/>
                  </a:cubicBezTo>
                  <a:cubicBezTo>
                    <a:pt x="29" y="59"/>
                    <a:pt x="47" y="61"/>
                    <a:pt x="60" y="45"/>
                  </a:cubicBezTo>
                  <a:cubicBezTo>
                    <a:pt x="60" y="45"/>
                    <a:pt x="75" y="27"/>
                    <a:pt x="57" y="12"/>
                  </a:cubicBezTo>
                  <a:cubicBezTo>
                    <a:pt x="57" y="12"/>
                    <a:pt x="45" y="0"/>
                    <a:pt x="33" y="18"/>
                  </a:cubicBezTo>
                  <a:cubicBezTo>
                    <a:pt x="33" y="18"/>
                    <a:pt x="41" y="0"/>
                    <a:pt x="58" y="11"/>
                  </a:cubicBezTo>
                  <a:cubicBezTo>
                    <a:pt x="58" y="11"/>
                    <a:pt x="76" y="24"/>
                    <a:pt x="61" y="4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8" name="Freeform 70"/>
            <p:cNvSpPr>
              <a:spLocks/>
            </p:cNvSpPr>
            <p:nvPr/>
          </p:nvSpPr>
          <p:spPr bwMode="auto">
            <a:xfrm>
              <a:off x="4458783" y="5264029"/>
              <a:ext cx="181375" cy="63817"/>
            </a:xfrm>
            <a:custGeom>
              <a:avLst/>
              <a:gdLst>
                <a:gd name="T0" fmla="*/ 0 w 23"/>
                <a:gd name="T1" fmla="*/ 1 h 8"/>
                <a:gd name="T2" fmla="*/ 23 w 23"/>
                <a:gd name="T3" fmla="*/ 2 h 8"/>
                <a:gd name="T4" fmla="*/ 0 w 23"/>
                <a:gd name="T5" fmla="*/ 0 h 8"/>
                <a:gd name="T6" fmla="*/ 0 w 23"/>
                <a:gd name="T7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8">
                  <a:moveTo>
                    <a:pt x="0" y="1"/>
                  </a:moveTo>
                  <a:cubicBezTo>
                    <a:pt x="0" y="1"/>
                    <a:pt x="13" y="8"/>
                    <a:pt x="23" y="2"/>
                  </a:cubicBezTo>
                  <a:cubicBezTo>
                    <a:pt x="23" y="2"/>
                    <a:pt x="14" y="7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9" name="Freeform 71"/>
            <p:cNvSpPr>
              <a:spLocks/>
            </p:cNvSpPr>
            <p:nvPr/>
          </p:nvSpPr>
          <p:spPr bwMode="auto">
            <a:xfrm>
              <a:off x="4156492" y="5062501"/>
              <a:ext cx="570994" cy="241833"/>
            </a:xfrm>
            <a:custGeom>
              <a:avLst/>
              <a:gdLst>
                <a:gd name="T0" fmla="*/ 0 w 72"/>
                <a:gd name="T1" fmla="*/ 3 h 30"/>
                <a:gd name="T2" fmla="*/ 13 w 72"/>
                <a:gd name="T3" fmla="*/ 6 h 30"/>
                <a:gd name="T4" fmla="*/ 39 w 72"/>
                <a:gd name="T5" fmla="*/ 21 h 30"/>
                <a:gd name="T6" fmla="*/ 66 w 72"/>
                <a:gd name="T7" fmla="*/ 25 h 30"/>
                <a:gd name="T8" fmla="*/ 71 w 72"/>
                <a:gd name="T9" fmla="*/ 16 h 30"/>
                <a:gd name="T10" fmla="*/ 63 w 72"/>
                <a:gd name="T11" fmla="*/ 8 h 30"/>
                <a:gd name="T12" fmla="*/ 55 w 72"/>
                <a:gd name="T13" fmla="*/ 14 h 30"/>
                <a:gd name="T14" fmla="*/ 59 w 72"/>
                <a:gd name="T15" fmla="*/ 9 h 30"/>
                <a:gd name="T16" fmla="*/ 63 w 72"/>
                <a:gd name="T17" fmla="*/ 9 h 30"/>
                <a:gd name="T18" fmla="*/ 70 w 72"/>
                <a:gd name="T19" fmla="*/ 16 h 30"/>
                <a:gd name="T20" fmla="*/ 65 w 72"/>
                <a:gd name="T21" fmla="*/ 24 h 30"/>
                <a:gd name="T22" fmla="*/ 39 w 72"/>
                <a:gd name="T23" fmla="*/ 19 h 30"/>
                <a:gd name="T24" fmla="*/ 14 w 72"/>
                <a:gd name="T25" fmla="*/ 5 h 30"/>
                <a:gd name="T26" fmla="*/ 0 w 72"/>
                <a:gd name="T2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30">
                  <a:moveTo>
                    <a:pt x="0" y="3"/>
                  </a:moveTo>
                  <a:cubicBezTo>
                    <a:pt x="0" y="3"/>
                    <a:pt x="4" y="1"/>
                    <a:pt x="13" y="6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9" y="21"/>
                    <a:pt x="56" y="30"/>
                    <a:pt x="66" y="25"/>
                  </a:cubicBezTo>
                  <a:cubicBezTo>
                    <a:pt x="66" y="25"/>
                    <a:pt x="72" y="22"/>
                    <a:pt x="71" y="16"/>
                  </a:cubicBezTo>
                  <a:cubicBezTo>
                    <a:pt x="71" y="16"/>
                    <a:pt x="71" y="9"/>
                    <a:pt x="63" y="8"/>
                  </a:cubicBezTo>
                  <a:cubicBezTo>
                    <a:pt x="63" y="8"/>
                    <a:pt x="55" y="8"/>
                    <a:pt x="55" y="14"/>
                  </a:cubicBezTo>
                  <a:cubicBezTo>
                    <a:pt x="55" y="14"/>
                    <a:pt x="58" y="13"/>
                    <a:pt x="59" y="9"/>
                  </a:cubicBezTo>
                  <a:cubicBezTo>
                    <a:pt x="59" y="9"/>
                    <a:pt x="61" y="8"/>
                    <a:pt x="63" y="9"/>
                  </a:cubicBezTo>
                  <a:cubicBezTo>
                    <a:pt x="63" y="9"/>
                    <a:pt x="70" y="9"/>
                    <a:pt x="70" y="16"/>
                  </a:cubicBezTo>
                  <a:cubicBezTo>
                    <a:pt x="70" y="16"/>
                    <a:pt x="71" y="21"/>
                    <a:pt x="65" y="24"/>
                  </a:cubicBezTo>
                  <a:cubicBezTo>
                    <a:pt x="65" y="24"/>
                    <a:pt x="55" y="29"/>
                    <a:pt x="39" y="19"/>
                  </a:cubicBezTo>
                  <a:cubicBezTo>
                    <a:pt x="39" y="19"/>
                    <a:pt x="17" y="6"/>
                    <a:pt x="14" y="5"/>
                  </a:cubicBezTo>
                  <a:cubicBezTo>
                    <a:pt x="14" y="5"/>
                    <a:pt x="5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0" name="Freeform 72"/>
            <p:cNvSpPr>
              <a:spLocks/>
            </p:cNvSpPr>
            <p:nvPr/>
          </p:nvSpPr>
          <p:spPr bwMode="auto">
            <a:xfrm>
              <a:off x="4616646" y="5092730"/>
              <a:ext cx="10076" cy="40305"/>
            </a:xfrm>
            <a:custGeom>
              <a:avLst/>
              <a:gdLst>
                <a:gd name="T0" fmla="*/ 1 w 1"/>
                <a:gd name="T1" fmla="*/ 5 h 5"/>
                <a:gd name="T2" fmla="*/ 1 w 1"/>
                <a:gd name="T3" fmla="*/ 4 h 5"/>
                <a:gd name="T4" fmla="*/ 0 w 1"/>
                <a:gd name="T5" fmla="*/ 0 h 5"/>
                <a:gd name="T6" fmla="*/ 1 w 1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5">
                  <a:moveTo>
                    <a:pt x="1" y="5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2"/>
                    <a:pt x="0" y="0"/>
                  </a:cubicBezTo>
                  <a:cubicBezTo>
                    <a:pt x="0" y="0"/>
                    <a:pt x="1" y="3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1" name="Freeform 73"/>
            <p:cNvSpPr>
              <a:spLocks/>
            </p:cNvSpPr>
            <p:nvPr/>
          </p:nvSpPr>
          <p:spPr bwMode="auto">
            <a:xfrm>
              <a:off x="4831609" y="5247235"/>
              <a:ext cx="621376" cy="490383"/>
            </a:xfrm>
            <a:custGeom>
              <a:avLst/>
              <a:gdLst>
                <a:gd name="T0" fmla="*/ 16 w 78"/>
                <a:gd name="T1" fmla="*/ 13 h 61"/>
                <a:gd name="T2" fmla="*/ 50 w 78"/>
                <a:gd name="T3" fmla="*/ 1 h 61"/>
                <a:gd name="T4" fmla="*/ 76 w 78"/>
                <a:gd name="T5" fmla="*/ 24 h 61"/>
                <a:gd name="T6" fmla="*/ 57 w 78"/>
                <a:gd name="T7" fmla="*/ 34 h 61"/>
                <a:gd name="T8" fmla="*/ 30 w 78"/>
                <a:gd name="T9" fmla="*/ 19 h 61"/>
                <a:gd name="T10" fmla="*/ 20 w 78"/>
                <a:gd name="T11" fmla="*/ 12 h 61"/>
                <a:gd name="T12" fmla="*/ 21 w 78"/>
                <a:gd name="T13" fmla="*/ 11 h 61"/>
                <a:gd name="T14" fmla="*/ 57 w 78"/>
                <a:gd name="T15" fmla="*/ 33 h 61"/>
                <a:gd name="T16" fmla="*/ 75 w 78"/>
                <a:gd name="T17" fmla="*/ 23 h 61"/>
                <a:gd name="T18" fmla="*/ 50 w 78"/>
                <a:gd name="T19" fmla="*/ 3 h 61"/>
                <a:gd name="T20" fmla="*/ 17 w 78"/>
                <a:gd name="T21" fmla="*/ 14 h 61"/>
                <a:gd name="T22" fmla="*/ 17 w 78"/>
                <a:gd name="T23" fmla="*/ 47 h 61"/>
                <a:gd name="T24" fmla="*/ 42 w 78"/>
                <a:gd name="T25" fmla="*/ 44 h 61"/>
                <a:gd name="T26" fmla="*/ 16 w 78"/>
                <a:gd name="T27" fmla="*/ 48 h 61"/>
                <a:gd name="T28" fmla="*/ 16 w 78"/>
                <a:gd name="T29" fmla="*/ 1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8" h="61">
                  <a:moveTo>
                    <a:pt x="16" y="13"/>
                  </a:moveTo>
                  <a:cubicBezTo>
                    <a:pt x="16" y="13"/>
                    <a:pt x="27" y="0"/>
                    <a:pt x="50" y="1"/>
                  </a:cubicBezTo>
                  <a:cubicBezTo>
                    <a:pt x="50" y="1"/>
                    <a:pt x="77" y="4"/>
                    <a:pt x="76" y="24"/>
                  </a:cubicBezTo>
                  <a:cubicBezTo>
                    <a:pt x="76" y="24"/>
                    <a:pt x="75" y="35"/>
                    <a:pt x="57" y="34"/>
                  </a:cubicBezTo>
                  <a:cubicBezTo>
                    <a:pt x="57" y="34"/>
                    <a:pt x="48" y="34"/>
                    <a:pt x="30" y="19"/>
                  </a:cubicBezTo>
                  <a:cubicBezTo>
                    <a:pt x="30" y="19"/>
                    <a:pt x="25" y="16"/>
                    <a:pt x="20" y="12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46" y="32"/>
                    <a:pt x="57" y="33"/>
                  </a:cubicBezTo>
                  <a:cubicBezTo>
                    <a:pt x="57" y="33"/>
                    <a:pt x="74" y="35"/>
                    <a:pt x="75" y="23"/>
                  </a:cubicBezTo>
                  <a:cubicBezTo>
                    <a:pt x="75" y="23"/>
                    <a:pt x="78" y="5"/>
                    <a:pt x="50" y="3"/>
                  </a:cubicBezTo>
                  <a:cubicBezTo>
                    <a:pt x="50" y="3"/>
                    <a:pt x="32" y="0"/>
                    <a:pt x="17" y="14"/>
                  </a:cubicBezTo>
                  <a:cubicBezTo>
                    <a:pt x="17" y="14"/>
                    <a:pt x="1" y="31"/>
                    <a:pt x="17" y="47"/>
                  </a:cubicBezTo>
                  <a:cubicBezTo>
                    <a:pt x="17" y="47"/>
                    <a:pt x="29" y="60"/>
                    <a:pt x="42" y="44"/>
                  </a:cubicBezTo>
                  <a:cubicBezTo>
                    <a:pt x="42" y="44"/>
                    <a:pt x="33" y="61"/>
                    <a:pt x="16" y="48"/>
                  </a:cubicBezTo>
                  <a:cubicBezTo>
                    <a:pt x="16" y="48"/>
                    <a:pt x="0" y="34"/>
                    <a:pt x="16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2" name="Freeform 74"/>
            <p:cNvSpPr>
              <a:spLocks/>
            </p:cNvSpPr>
            <p:nvPr/>
          </p:nvSpPr>
          <p:spPr bwMode="auto">
            <a:xfrm>
              <a:off x="4801379" y="5253952"/>
              <a:ext cx="181375" cy="80611"/>
            </a:xfrm>
            <a:custGeom>
              <a:avLst/>
              <a:gdLst>
                <a:gd name="T0" fmla="*/ 23 w 23"/>
                <a:gd name="T1" fmla="*/ 9 h 10"/>
                <a:gd name="T2" fmla="*/ 0 w 23"/>
                <a:gd name="T3" fmla="*/ 5 h 10"/>
                <a:gd name="T4" fmla="*/ 22 w 23"/>
                <a:gd name="T5" fmla="*/ 10 h 10"/>
                <a:gd name="T6" fmla="*/ 23 w 23"/>
                <a:gd name="T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0">
                  <a:moveTo>
                    <a:pt x="23" y="9"/>
                  </a:moveTo>
                  <a:cubicBezTo>
                    <a:pt x="23" y="9"/>
                    <a:pt x="11" y="0"/>
                    <a:pt x="0" y="5"/>
                  </a:cubicBezTo>
                  <a:cubicBezTo>
                    <a:pt x="0" y="5"/>
                    <a:pt x="10" y="1"/>
                    <a:pt x="22" y="10"/>
                  </a:cubicBezTo>
                  <a:lnTo>
                    <a:pt x="23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3" name="Freeform 75"/>
            <p:cNvSpPr>
              <a:spLocks/>
            </p:cNvSpPr>
            <p:nvPr/>
          </p:nvSpPr>
          <p:spPr bwMode="auto">
            <a:xfrm>
              <a:off x="4703975" y="5280823"/>
              <a:ext cx="567636" cy="272062"/>
            </a:xfrm>
            <a:custGeom>
              <a:avLst/>
              <a:gdLst>
                <a:gd name="T0" fmla="*/ 71 w 71"/>
                <a:gd name="T1" fmla="*/ 32 h 34"/>
                <a:gd name="T2" fmla="*/ 58 w 71"/>
                <a:gd name="T3" fmla="*/ 28 h 34"/>
                <a:gd name="T4" fmla="*/ 33 w 71"/>
                <a:gd name="T5" fmla="*/ 10 h 34"/>
                <a:gd name="T6" fmla="*/ 7 w 71"/>
                <a:gd name="T7" fmla="*/ 4 h 34"/>
                <a:gd name="T8" fmla="*/ 1 w 71"/>
                <a:gd name="T9" fmla="*/ 13 h 34"/>
                <a:gd name="T10" fmla="*/ 8 w 71"/>
                <a:gd name="T11" fmla="*/ 21 h 34"/>
                <a:gd name="T12" fmla="*/ 17 w 71"/>
                <a:gd name="T13" fmla="*/ 16 h 34"/>
                <a:gd name="T14" fmla="*/ 12 w 71"/>
                <a:gd name="T15" fmla="*/ 20 h 34"/>
                <a:gd name="T16" fmla="*/ 8 w 71"/>
                <a:gd name="T17" fmla="*/ 21 h 34"/>
                <a:gd name="T18" fmla="*/ 2 w 71"/>
                <a:gd name="T19" fmla="*/ 13 h 34"/>
                <a:gd name="T20" fmla="*/ 8 w 71"/>
                <a:gd name="T21" fmla="*/ 5 h 34"/>
                <a:gd name="T22" fmla="*/ 33 w 71"/>
                <a:gd name="T23" fmla="*/ 12 h 34"/>
                <a:gd name="T24" fmla="*/ 57 w 71"/>
                <a:gd name="T25" fmla="*/ 29 h 34"/>
                <a:gd name="T26" fmla="*/ 71 w 71"/>
                <a:gd name="T27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" h="34">
                  <a:moveTo>
                    <a:pt x="71" y="32"/>
                  </a:moveTo>
                  <a:cubicBezTo>
                    <a:pt x="71" y="32"/>
                    <a:pt x="67" y="33"/>
                    <a:pt x="58" y="28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0"/>
                    <a:pt x="17" y="0"/>
                    <a:pt x="7" y="4"/>
                  </a:cubicBezTo>
                  <a:cubicBezTo>
                    <a:pt x="7" y="4"/>
                    <a:pt x="1" y="6"/>
                    <a:pt x="1" y="13"/>
                  </a:cubicBezTo>
                  <a:cubicBezTo>
                    <a:pt x="1" y="13"/>
                    <a:pt x="0" y="20"/>
                    <a:pt x="8" y="21"/>
                  </a:cubicBezTo>
                  <a:cubicBezTo>
                    <a:pt x="8" y="21"/>
                    <a:pt x="16" y="22"/>
                    <a:pt x="17" y="16"/>
                  </a:cubicBezTo>
                  <a:cubicBezTo>
                    <a:pt x="17" y="16"/>
                    <a:pt x="14" y="16"/>
                    <a:pt x="12" y="20"/>
                  </a:cubicBezTo>
                  <a:cubicBezTo>
                    <a:pt x="12" y="20"/>
                    <a:pt x="10" y="21"/>
                    <a:pt x="8" y="21"/>
                  </a:cubicBezTo>
                  <a:cubicBezTo>
                    <a:pt x="8" y="21"/>
                    <a:pt x="1" y="19"/>
                    <a:pt x="2" y="13"/>
                  </a:cubicBezTo>
                  <a:cubicBezTo>
                    <a:pt x="2" y="13"/>
                    <a:pt x="2" y="8"/>
                    <a:pt x="8" y="5"/>
                  </a:cubicBezTo>
                  <a:cubicBezTo>
                    <a:pt x="8" y="5"/>
                    <a:pt x="18" y="1"/>
                    <a:pt x="33" y="12"/>
                  </a:cubicBezTo>
                  <a:cubicBezTo>
                    <a:pt x="33" y="12"/>
                    <a:pt x="54" y="27"/>
                    <a:pt x="57" y="29"/>
                  </a:cubicBezTo>
                  <a:cubicBezTo>
                    <a:pt x="57" y="29"/>
                    <a:pt x="65" y="34"/>
                    <a:pt x="71" y="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4" name="Freeform 76"/>
            <p:cNvSpPr>
              <a:spLocks/>
            </p:cNvSpPr>
            <p:nvPr/>
          </p:nvSpPr>
          <p:spPr bwMode="auto">
            <a:xfrm>
              <a:off x="4801379" y="5448762"/>
              <a:ext cx="16794" cy="30229"/>
            </a:xfrm>
            <a:custGeom>
              <a:avLst/>
              <a:gdLst>
                <a:gd name="T0" fmla="*/ 1 w 2"/>
                <a:gd name="T1" fmla="*/ 0 h 4"/>
                <a:gd name="T2" fmla="*/ 0 w 2"/>
                <a:gd name="T3" fmla="*/ 0 h 4"/>
                <a:gd name="T4" fmla="*/ 2 w 2"/>
                <a:gd name="T5" fmla="*/ 4 h 4"/>
                <a:gd name="T6" fmla="*/ 1 w 2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3"/>
                    <a:pt x="2" y="4"/>
                  </a:cubicBezTo>
                  <a:cubicBezTo>
                    <a:pt x="2" y="4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5" name="Freeform 77"/>
            <p:cNvSpPr>
              <a:spLocks/>
            </p:cNvSpPr>
            <p:nvPr/>
          </p:nvSpPr>
          <p:spPr bwMode="auto">
            <a:xfrm>
              <a:off x="4848403" y="4867691"/>
              <a:ext cx="597865" cy="500460"/>
            </a:xfrm>
            <a:custGeom>
              <a:avLst/>
              <a:gdLst>
                <a:gd name="T0" fmla="*/ 14 w 75"/>
                <a:gd name="T1" fmla="*/ 45 h 62"/>
                <a:gd name="T2" fmla="*/ 46 w 75"/>
                <a:gd name="T3" fmla="*/ 61 h 62"/>
                <a:gd name="T4" fmla="*/ 74 w 75"/>
                <a:gd name="T5" fmla="*/ 42 h 62"/>
                <a:gd name="T6" fmla="*/ 57 w 75"/>
                <a:gd name="T7" fmla="*/ 29 h 62"/>
                <a:gd name="T8" fmla="*/ 28 w 75"/>
                <a:gd name="T9" fmla="*/ 41 h 62"/>
                <a:gd name="T10" fmla="*/ 18 w 75"/>
                <a:gd name="T11" fmla="*/ 47 h 62"/>
                <a:gd name="T12" fmla="*/ 18 w 75"/>
                <a:gd name="T13" fmla="*/ 48 h 62"/>
                <a:gd name="T14" fmla="*/ 57 w 75"/>
                <a:gd name="T15" fmla="*/ 30 h 62"/>
                <a:gd name="T16" fmla="*/ 73 w 75"/>
                <a:gd name="T17" fmla="*/ 42 h 62"/>
                <a:gd name="T18" fmla="*/ 46 w 75"/>
                <a:gd name="T19" fmla="*/ 59 h 62"/>
                <a:gd name="T20" fmla="*/ 15 w 75"/>
                <a:gd name="T21" fmla="*/ 45 h 62"/>
                <a:gd name="T22" fmla="*/ 18 w 75"/>
                <a:gd name="T23" fmla="*/ 12 h 62"/>
                <a:gd name="T24" fmla="*/ 42 w 75"/>
                <a:gd name="T25" fmla="*/ 18 h 62"/>
                <a:gd name="T26" fmla="*/ 17 w 75"/>
                <a:gd name="T27" fmla="*/ 11 h 62"/>
                <a:gd name="T28" fmla="*/ 14 w 75"/>
                <a:gd name="T29" fmla="*/ 45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5" h="62">
                  <a:moveTo>
                    <a:pt x="14" y="45"/>
                  </a:moveTo>
                  <a:cubicBezTo>
                    <a:pt x="14" y="45"/>
                    <a:pt x="23" y="60"/>
                    <a:pt x="46" y="61"/>
                  </a:cubicBezTo>
                  <a:cubicBezTo>
                    <a:pt x="46" y="61"/>
                    <a:pt x="73" y="62"/>
                    <a:pt x="74" y="42"/>
                  </a:cubicBezTo>
                  <a:cubicBezTo>
                    <a:pt x="74" y="42"/>
                    <a:pt x="75" y="30"/>
                    <a:pt x="57" y="29"/>
                  </a:cubicBezTo>
                  <a:cubicBezTo>
                    <a:pt x="57" y="29"/>
                    <a:pt x="47" y="28"/>
                    <a:pt x="28" y="41"/>
                  </a:cubicBezTo>
                  <a:cubicBezTo>
                    <a:pt x="28" y="41"/>
                    <a:pt x="23" y="44"/>
                    <a:pt x="18" y="47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8" y="48"/>
                    <a:pt x="45" y="30"/>
                    <a:pt x="57" y="30"/>
                  </a:cubicBezTo>
                  <a:cubicBezTo>
                    <a:pt x="57" y="30"/>
                    <a:pt x="73" y="30"/>
                    <a:pt x="73" y="42"/>
                  </a:cubicBezTo>
                  <a:cubicBezTo>
                    <a:pt x="73" y="42"/>
                    <a:pt x="75" y="60"/>
                    <a:pt x="46" y="59"/>
                  </a:cubicBezTo>
                  <a:cubicBezTo>
                    <a:pt x="46" y="59"/>
                    <a:pt x="28" y="61"/>
                    <a:pt x="15" y="45"/>
                  </a:cubicBezTo>
                  <a:cubicBezTo>
                    <a:pt x="15" y="45"/>
                    <a:pt x="1" y="26"/>
                    <a:pt x="18" y="12"/>
                  </a:cubicBezTo>
                  <a:cubicBezTo>
                    <a:pt x="18" y="12"/>
                    <a:pt x="31" y="0"/>
                    <a:pt x="42" y="18"/>
                  </a:cubicBezTo>
                  <a:cubicBezTo>
                    <a:pt x="42" y="18"/>
                    <a:pt x="35" y="0"/>
                    <a:pt x="17" y="11"/>
                  </a:cubicBezTo>
                  <a:cubicBezTo>
                    <a:pt x="17" y="11"/>
                    <a:pt x="0" y="23"/>
                    <a:pt x="14" y="4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6" name="Freeform 78"/>
            <p:cNvSpPr>
              <a:spLocks/>
            </p:cNvSpPr>
            <p:nvPr/>
          </p:nvSpPr>
          <p:spPr bwMode="auto">
            <a:xfrm>
              <a:off x="4791303" y="5253952"/>
              <a:ext cx="184733" cy="73893"/>
            </a:xfrm>
            <a:custGeom>
              <a:avLst/>
              <a:gdLst>
                <a:gd name="T0" fmla="*/ 23 w 23"/>
                <a:gd name="T1" fmla="*/ 1 h 9"/>
                <a:gd name="T2" fmla="*/ 0 w 23"/>
                <a:gd name="T3" fmla="*/ 3 h 9"/>
                <a:gd name="T4" fmla="*/ 23 w 23"/>
                <a:gd name="T5" fmla="*/ 0 h 9"/>
                <a:gd name="T6" fmla="*/ 23 w 23"/>
                <a:gd name="T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9">
                  <a:moveTo>
                    <a:pt x="23" y="1"/>
                  </a:moveTo>
                  <a:cubicBezTo>
                    <a:pt x="23" y="1"/>
                    <a:pt x="10" y="9"/>
                    <a:pt x="0" y="3"/>
                  </a:cubicBezTo>
                  <a:cubicBezTo>
                    <a:pt x="0" y="3"/>
                    <a:pt x="9" y="7"/>
                    <a:pt x="23" y="0"/>
                  </a:cubicBezTo>
                  <a:lnTo>
                    <a:pt x="2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7" name="Freeform 79"/>
            <p:cNvSpPr>
              <a:spLocks/>
            </p:cNvSpPr>
            <p:nvPr/>
          </p:nvSpPr>
          <p:spPr bwMode="auto">
            <a:xfrm>
              <a:off x="4703975" y="5069219"/>
              <a:ext cx="574353" cy="225039"/>
            </a:xfrm>
            <a:custGeom>
              <a:avLst/>
              <a:gdLst>
                <a:gd name="T0" fmla="*/ 72 w 72"/>
                <a:gd name="T1" fmla="*/ 2 h 28"/>
                <a:gd name="T2" fmla="*/ 59 w 72"/>
                <a:gd name="T3" fmla="*/ 5 h 28"/>
                <a:gd name="T4" fmla="*/ 33 w 72"/>
                <a:gd name="T5" fmla="*/ 20 h 28"/>
                <a:gd name="T6" fmla="*/ 6 w 72"/>
                <a:gd name="T7" fmla="*/ 23 h 28"/>
                <a:gd name="T8" fmla="*/ 1 w 72"/>
                <a:gd name="T9" fmla="*/ 14 h 28"/>
                <a:gd name="T10" fmla="*/ 9 w 72"/>
                <a:gd name="T11" fmla="*/ 6 h 28"/>
                <a:gd name="T12" fmla="*/ 17 w 72"/>
                <a:gd name="T13" fmla="*/ 12 h 28"/>
                <a:gd name="T14" fmla="*/ 13 w 72"/>
                <a:gd name="T15" fmla="*/ 8 h 28"/>
                <a:gd name="T16" fmla="*/ 9 w 72"/>
                <a:gd name="T17" fmla="*/ 7 h 28"/>
                <a:gd name="T18" fmla="*/ 2 w 72"/>
                <a:gd name="T19" fmla="*/ 14 h 28"/>
                <a:gd name="T20" fmla="*/ 7 w 72"/>
                <a:gd name="T21" fmla="*/ 22 h 28"/>
                <a:gd name="T22" fmla="*/ 33 w 72"/>
                <a:gd name="T23" fmla="*/ 18 h 28"/>
                <a:gd name="T24" fmla="*/ 59 w 72"/>
                <a:gd name="T25" fmla="*/ 4 h 28"/>
                <a:gd name="T26" fmla="*/ 72 w 72"/>
                <a:gd name="T2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28">
                  <a:moveTo>
                    <a:pt x="72" y="2"/>
                  </a:moveTo>
                  <a:cubicBezTo>
                    <a:pt x="72" y="2"/>
                    <a:pt x="68" y="0"/>
                    <a:pt x="59" y="5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3" y="20"/>
                    <a:pt x="16" y="28"/>
                    <a:pt x="6" y="23"/>
                  </a:cubicBezTo>
                  <a:cubicBezTo>
                    <a:pt x="6" y="23"/>
                    <a:pt x="0" y="20"/>
                    <a:pt x="1" y="14"/>
                  </a:cubicBezTo>
                  <a:cubicBezTo>
                    <a:pt x="1" y="14"/>
                    <a:pt x="1" y="7"/>
                    <a:pt x="9" y="6"/>
                  </a:cubicBezTo>
                  <a:cubicBezTo>
                    <a:pt x="9" y="6"/>
                    <a:pt x="17" y="6"/>
                    <a:pt x="17" y="12"/>
                  </a:cubicBezTo>
                  <a:cubicBezTo>
                    <a:pt x="17" y="12"/>
                    <a:pt x="14" y="12"/>
                    <a:pt x="13" y="8"/>
                  </a:cubicBezTo>
                  <a:cubicBezTo>
                    <a:pt x="13" y="8"/>
                    <a:pt x="11" y="7"/>
                    <a:pt x="9" y="7"/>
                  </a:cubicBezTo>
                  <a:cubicBezTo>
                    <a:pt x="9" y="7"/>
                    <a:pt x="2" y="7"/>
                    <a:pt x="2" y="14"/>
                  </a:cubicBezTo>
                  <a:cubicBezTo>
                    <a:pt x="2" y="14"/>
                    <a:pt x="1" y="19"/>
                    <a:pt x="7" y="22"/>
                  </a:cubicBezTo>
                  <a:cubicBezTo>
                    <a:pt x="7" y="22"/>
                    <a:pt x="17" y="27"/>
                    <a:pt x="33" y="18"/>
                  </a:cubicBezTo>
                  <a:cubicBezTo>
                    <a:pt x="33" y="18"/>
                    <a:pt x="55" y="5"/>
                    <a:pt x="59" y="4"/>
                  </a:cubicBezTo>
                  <a:cubicBezTo>
                    <a:pt x="59" y="4"/>
                    <a:pt x="67" y="0"/>
                    <a:pt x="72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8" name="Freeform 80"/>
            <p:cNvSpPr>
              <a:spLocks/>
            </p:cNvSpPr>
            <p:nvPr/>
          </p:nvSpPr>
          <p:spPr bwMode="auto">
            <a:xfrm>
              <a:off x="4808097" y="5092730"/>
              <a:ext cx="16794" cy="33588"/>
            </a:xfrm>
            <a:custGeom>
              <a:avLst/>
              <a:gdLst>
                <a:gd name="T0" fmla="*/ 1 w 2"/>
                <a:gd name="T1" fmla="*/ 4 h 4"/>
                <a:gd name="T2" fmla="*/ 0 w 2"/>
                <a:gd name="T3" fmla="*/ 4 h 4"/>
                <a:gd name="T4" fmla="*/ 2 w 2"/>
                <a:gd name="T5" fmla="*/ 0 h 4"/>
                <a:gd name="T6" fmla="*/ 1 w 2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1"/>
                    <a:pt x="2" y="0"/>
                  </a:cubicBezTo>
                  <a:cubicBezTo>
                    <a:pt x="2" y="0"/>
                    <a:pt x="0" y="2"/>
                    <a:pt x="1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9" name="Freeform 81"/>
            <p:cNvSpPr>
              <a:spLocks noEditPoints="1"/>
            </p:cNvSpPr>
            <p:nvPr/>
          </p:nvSpPr>
          <p:spPr bwMode="auto">
            <a:xfrm>
              <a:off x="4690539" y="5253952"/>
              <a:ext cx="53741" cy="67176"/>
            </a:xfrm>
            <a:custGeom>
              <a:avLst/>
              <a:gdLst>
                <a:gd name="T0" fmla="*/ 3 w 7"/>
                <a:gd name="T1" fmla="*/ 0 h 8"/>
                <a:gd name="T2" fmla="*/ 0 w 7"/>
                <a:gd name="T3" fmla="*/ 4 h 8"/>
                <a:gd name="T4" fmla="*/ 3 w 7"/>
                <a:gd name="T5" fmla="*/ 8 h 8"/>
                <a:gd name="T6" fmla="*/ 7 w 7"/>
                <a:gd name="T7" fmla="*/ 4 h 8"/>
                <a:gd name="T8" fmla="*/ 3 w 7"/>
                <a:gd name="T9" fmla="*/ 0 h 8"/>
                <a:gd name="T10" fmla="*/ 3 w 7"/>
                <a:gd name="T11" fmla="*/ 4 h 8"/>
                <a:gd name="T12" fmla="*/ 2 w 7"/>
                <a:gd name="T13" fmla="*/ 3 h 8"/>
                <a:gd name="T14" fmla="*/ 3 w 7"/>
                <a:gd name="T15" fmla="*/ 1 h 8"/>
                <a:gd name="T16" fmla="*/ 5 w 7"/>
                <a:gd name="T17" fmla="*/ 3 h 8"/>
                <a:gd name="T18" fmla="*/ 3 w 7"/>
                <a:gd name="T1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8">
                  <a:moveTo>
                    <a:pt x="3" y="0"/>
                  </a:moveTo>
                  <a:cubicBezTo>
                    <a:pt x="1" y="0"/>
                    <a:pt x="0" y="2"/>
                    <a:pt x="0" y="4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6" y="8"/>
                    <a:pt x="7" y="6"/>
                    <a:pt x="7" y="4"/>
                  </a:cubicBezTo>
                  <a:cubicBezTo>
                    <a:pt x="7" y="2"/>
                    <a:pt x="6" y="0"/>
                    <a:pt x="3" y="0"/>
                  </a:cubicBezTo>
                  <a:close/>
                  <a:moveTo>
                    <a:pt x="3" y="4"/>
                  </a:moveTo>
                  <a:cubicBezTo>
                    <a:pt x="3" y="4"/>
                    <a:pt x="2" y="3"/>
                    <a:pt x="2" y="3"/>
                  </a:cubicBezTo>
                  <a:cubicBezTo>
                    <a:pt x="2" y="2"/>
                    <a:pt x="3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3"/>
                    <a:pt x="4" y="4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40" name="组合 39"/>
          <p:cNvGrpSpPr>
            <a:grpSpLocks/>
          </p:cNvGrpSpPr>
          <p:nvPr/>
        </p:nvGrpSpPr>
        <p:grpSpPr bwMode="auto">
          <a:xfrm>
            <a:off x="3617120" y="2982514"/>
            <a:ext cx="4600575" cy="456009"/>
            <a:chOff x="3493119" y="4376948"/>
            <a:chExt cx="7360973" cy="730804"/>
          </a:xfrm>
        </p:grpSpPr>
        <p:grpSp>
          <p:nvGrpSpPr>
            <p:cNvPr id="41" name="组合 84"/>
            <p:cNvGrpSpPr>
              <a:grpSpLocks/>
            </p:cNvGrpSpPr>
            <p:nvPr/>
          </p:nvGrpSpPr>
          <p:grpSpPr bwMode="auto">
            <a:xfrm flipV="1">
              <a:off x="3493119" y="4376948"/>
              <a:ext cx="1224470" cy="730804"/>
              <a:chOff x="4702629" y="2354575"/>
              <a:chExt cx="1086152" cy="587919"/>
            </a:xfrm>
          </p:grpSpPr>
          <p:cxnSp>
            <p:nvCxnSpPr>
              <p:cNvPr id="45" name="直接连接符 44"/>
              <p:cNvCxnSpPr/>
              <p:nvPr/>
            </p:nvCxnSpPr>
            <p:spPr>
              <a:xfrm>
                <a:off x="4702629" y="2354575"/>
                <a:ext cx="0" cy="587919"/>
              </a:xfrm>
              <a:prstGeom prst="line">
                <a:avLst/>
              </a:prstGeom>
              <a:ln w="0">
                <a:solidFill>
                  <a:srgbClr val="AED5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 rot="5400000">
                <a:off x="5245907" y="1811298"/>
                <a:ext cx="0" cy="1086555"/>
              </a:xfrm>
              <a:prstGeom prst="line">
                <a:avLst/>
              </a:prstGeom>
              <a:ln w="0">
                <a:solidFill>
                  <a:srgbClr val="AED5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组合 85"/>
            <p:cNvGrpSpPr>
              <a:grpSpLocks/>
            </p:cNvGrpSpPr>
            <p:nvPr/>
          </p:nvGrpSpPr>
          <p:grpSpPr bwMode="auto">
            <a:xfrm flipH="1" flipV="1">
              <a:off x="9629622" y="4376948"/>
              <a:ext cx="1224470" cy="730804"/>
              <a:chOff x="4702629" y="2354575"/>
              <a:chExt cx="1086152" cy="587919"/>
            </a:xfrm>
          </p:grpSpPr>
          <p:cxnSp>
            <p:nvCxnSpPr>
              <p:cNvPr id="43" name="直接连接符 42"/>
              <p:cNvCxnSpPr/>
              <p:nvPr/>
            </p:nvCxnSpPr>
            <p:spPr>
              <a:xfrm>
                <a:off x="4702629" y="2354575"/>
                <a:ext cx="0" cy="587919"/>
              </a:xfrm>
              <a:prstGeom prst="line">
                <a:avLst/>
              </a:prstGeom>
              <a:ln w="0">
                <a:solidFill>
                  <a:srgbClr val="AED5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 rot="5400000">
                <a:off x="5245906" y="1811298"/>
                <a:ext cx="0" cy="1086554"/>
              </a:xfrm>
              <a:prstGeom prst="line">
                <a:avLst/>
              </a:prstGeom>
              <a:ln w="0">
                <a:solidFill>
                  <a:srgbClr val="AED5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7" name="组合 46"/>
          <p:cNvGrpSpPr>
            <a:grpSpLocks/>
          </p:cNvGrpSpPr>
          <p:nvPr/>
        </p:nvGrpSpPr>
        <p:grpSpPr bwMode="auto">
          <a:xfrm flipH="1" flipV="1">
            <a:off x="3617120" y="1390655"/>
            <a:ext cx="4600575" cy="456010"/>
            <a:chOff x="3424715" y="4465315"/>
            <a:chExt cx="7360973" cy="730804"/>
          </a:xfrm>
        </p:grpSpPr>
        <p:grpSp>
          <p:nvGrpSpPr>
            <p:cNvPr id="48" name="组合 91"/>
            <p:cNvGrpSpPr>
              <a:grpSpLocks/>
            </p:cNvGrpSpPr>
            <p:nvPr/>
          </p:nvGrpSpPr>
          <p:grpSpPr bwMode="auto">
            <a:xfrm flipV="1">
              <a:off x="3424715" y="4465315"/>
              <a:ext cx="1224470" cy="730804"/>
              <a:chOff x="4702629" y="2354575"/>
              <a:chExt cx="1086152" cy="587919"/>
            </a:xfrm>
          </p:grpSpPr>
          <p:cxnSp>
            <p:nvCxnSpPr>
              <p:cNvPr id="52" name="直接连接符 51"/>
              <p:cNvCxnSpPr/>
              <p:nvPr/>
            </p:nvCxnSpPr>
            <p:spPr>
              <a:xfrm>
                <a:off x="4702629" y="2354575"/>
                <a:ext cx="0" cy="587919"/>
              </a:xfrm>
              <a:prstGeom prst="line">
                <a:avLst/>
              </a:prstGeom>
              <a:ln w="0">
                <a:solidFill>
                  <a:srgbClr val="AED5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/>
            </p:nvCxnSpPr>
            <p:spPr>
              <a:xfrm rot="5400000">
                <a:off x="5245906" y="1811298"/>
                <a:ext cx="0" cy="1086554"/>
              </a:xfrm>
              <a:prstGeom prst="line">
                <a:avLst/>
              </a:prstGeom>
              <a:ln w="0">
                <a:solidFill>
                  <a:srgbClr val="AED5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组合 92"/>
            <p:cNvGrpSpPr>
              <a:grpSpLocks/>
            </p:cNvGrpSpPr>
            <p:nvPr/>
          </p:nvGrpSpPr>
          <p:grpSpPr bwMode="auto">
            <a:xfrm flipH="1" flipV="1">
              <a:off x="9561218" y="4465315"/>
              <a:ext cx="1224470" cy="730804"/>
              <a:chOff x="4702629" y="2354575"/>
              <a:chExt cx="1086152" cy="587919"/>
            </a:xfrm>
          </p:grpSpPr>
          <p:cxnSp>
            <p:nvCxnSpPr>
              <p:cNvPr id="50" name="直接连接符 49"/>
              <p:cNvCxnSpPr/>
              <p:nvPr/>
            </p:nvCxnSpPr>
            <p:spPr>
              <a:xfrm>
                <a:off x="4702629" y="2354575"/>
                <a:ext cx="0" cy="587919"/>
              </a:xfrm>
              <a:prstGeom prst="line">
                <a:avLst/>
              </a:prstGeom>
              <a:ln w="0">
                <a:solidFill>
                  <a:srgbClr val="AED5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 rot="5400000">
                <a:off x="5245907" y="1811297"/>
                <a:ext cx="0" cy="1086555"/>
              </a:xfrm>
              <a:prstGeom prst="line">
                <a:avLst/>
              </a:prstGeom>
              <a:ln w="0">
                <a:solidFill>
                  <a:srgbClr val="AED5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6216318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972"/>
          <p:cNvGrpSpPr>
            <a:grpSpLocks/>
          </p:cNvGrpSpPr>
          <p:nvPr/>
        </p:nvGrpSpPr>
        <p:grpSpPr bwMode="auto">
          <a:xfrm>
            <a:off x="2357438" y="223838"/>
            <a:ext cx="4430274" cy="744639"/>
            <a:chOff x="3896989" y="298683"/>
            <a:chExt cx="4398022" cy="992975"/>
          </a:xfrm>
        </p:grpSpPr>
        <p:sp>
          <p:nvSpPr>
            <p:cNvPr id="16" name="文本框 1973"/>
            <p:cNvSpPr txBox="1">
              <a:spLocks noChangeArrowheads="1"/>
            </p:cNvSpPr>
            <p:nvPr/>
          </p:nvSpPr>
          <p:spPr bwMode="auto">
            <a:xfrm>
              <a:off x="3896989" y="298683"/>
              <a:ext cx="4398022" cy="554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CA" altLang="zh-CN" sz="2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Pre-work</a:t>
              </a:r>
            </a:p>
          </p:txBody>
        </p:sp>
        <p:sp>
          <p:nvSpPr>
            <p:cNvPr id="17" name="文本框 1974"/>
            <p:cNvSpPr txBox="1">
              <a:spLocks noChangeArrowheads="1"/>
            </p:cNvSpPr>
            <p:nvPr/>
          </p:nvSpPr>
          <p:spPr bwMode="auto">
            <a:xfrm>
              <a:off x="3896989" y="860718"/>
              <a:ext cx="4398022" cy="430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CA" altLang="zh-CN" sz="15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ANOVA</a:t>
              </a:r>
            </a:p>
          </p:txBody>
        </p:sp>
        <p:cxnSp>
          <p:nvCxnSpPr>
            <p:cNvPr id="18" name="直接连接符 1975"/>
            <p:cNvCxnSpPr/>
            <p:nvPr/>
          </p:nvCxnSpPr>
          <p:spPr>
            <a:xfrm>
              <a:off x="5181465" y="871842"/>
              <a:ext cx="1829069" cy="0"/>
            </a:xfrm>
            <a:prstGeom prst="line">
              <a:avLst/>
            </a:prstGeom>
            <a:ln w="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xmlns="" id="{FAEB2AC9-0CED-7146-B8E9-DB0E1C00D7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9380519"/>
              </p:ext>
            </p:extLst>
          </p:nvPr>
        </p:nvGraphicFramePr>
        <p:xfrm>
          <a:off x="234950" y="1572260"/>
          <a:ext cx="8699500" cy="2288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4875">
                  <a:extLst>
                    <a:ext uri="{9D8B030D-6E8A-4147-A177-3AD203B41FA5}">
                      <a16:colId xmlns:a16="http://schemas.microsoft.com/office/drawing/2014/main" xmlns="" val="1230531286"/>
                    </a:ext>
                  </a:extLst>
                </a:gridCol>
                <a:gridCol w="2174875">
                  <a:extLst>
                    <a:ext uri="{9D8B030D-6E8A-4147-A177-3AD203B41FA5}">
                      <a16:colId xmlns:a16="http://schemas.microsoft.com/office/drawing/2014/main" xmlns="" val="321248004"/>
                    </a:ext>
                  </a:extLst>
                </a:gridCol>
                <a:gridCol w="2174875">
                  <a:extLst>
                    <a:ext uri="{9D8B030D-6E8A-4147-A177-3AD203B41FA5}">
                      <a16:colId xmlns:a16="http://schemas.microsoft.com/office/drawing/2014/main" xmlns="" val="2448800044"/>
                    </a:ext>
                  </a:extLst>
                </a:gridCol>
                <a:gridCol w="2174875">
                  <a:extLst>
                    <a:ext uri="{9D8B030D-6E8A-4147-A177-3AD203B41FA5}">
                      <a16:colId xmlns:a16="http://schemas.microsoft.com/office/drawing/2014/main" xmlns="" val="1533790640"/>
                    </a:ext>
                  </a:extLst>
                </a:gridCol>
              </a:tblGrid>
              <a:tr h="3269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 v/s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Critical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24382646"/>
                  </a:ext>
                </a:extLst>
              </a:tr>
              <a:tr h="3269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81285160"/>
                  </a:ext>
                </a:extLst>
              </a:tr>
              <a:tr h="3269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65932791"/>
                  </a:ext>
                </a:extLst>
              </a:tr>
              <a:tr h="3269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Symmetry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05101992"/>
                  </a:ext>
                </a:extLst>
              </a:tr>
              <a:tr h="3269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00993788"/>
                  </a:ext>
                </a:extLst>
              </a:tr>
              <a:tr h="3269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23513935"/>
                  </a:ext>
                </a:extLst>
              </a:tr>
              <a:tr h="3269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Certification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76082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47258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972"/>
          <p:cNvGrpSpPr>
            <a:grpSpLocks/>
          </p:cNvGrpSpPr>
          <p:nvPr/>
        </p:nvGrpSpPr>
        <p:grpSpPr bwMode="auto">
          <a:xfrm>
            <a:off x="2357438" y="223838"/>
            <a:ext cx="4430274" cy="744639"/>
            <a:chOff x="3896989" y="298683"/>
            <a:chExt cx="4398022" cy="992975"/>
          </a:xfrm>
        </p:grpSpPr>
        <p:sp>
          <p:nvSpPr>
            <p:cNvPr id="16" name="文本框 1973"/>
            <p:cNvSpPr txBox="1">
              <a:spLocks noChangeArrowheads="1"/>
            </p:cNvSpPr>
            <p:nvPr/>
          </p:nvSpPr>
          <p:spPr bwMode="auto">
            <a:xfrm>
              <a:off x="3896989" y="298683"/>
              <a:ext cx="4398022" cy="554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CA" altLang="zh-CN" sz="2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Pre-work</a:t>
              </a:r>
            </a:p>
          </p:txBody>
        </p:sp>
        <p:sp>
          <p:nvSpPr>
            <p:cNvPr id="17" name="文本框 1974"/>
            <p:cNvSpPr txBox="1">
              <a:spLocks noChangeArrowheads="1"/>
            </p:cNvSpPr>
            <p:nvPr/>
          </p:nvSpPr>
          <p:spPr bwMode="auto">
            <a:xfrm>
              <a:off x="3896989" y="860718"/>
              <a:ext cx="4398022" cy="430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CA" altLang="zh-CN" sz="15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MULTICOLLINEARITY</a:t>
              </a:r>
            </a:p>
          </p:txBody>
        </p:sp>
        <p:cxnSp>
          <p:nvCxnSpPr>
            <p:cNvPr id="18" name="直接连接符 1975"/>
            <p:cNvCxnSpPr/>
            <p:nvPr/>
          </p:nvCxnSpPr>
          <p:spPr>
            <a:xfrm>
              <a:off x="5181465" y="871842"/>
              <a:ext cx="1829069" cy="0"/>
            </a:xfrm>
            <a:prstGeom prst="line">
              <a:avLst/>
            </a:prstGeom>
            <a:ln w="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0A8469B-E62A-BB48-9084-29404BEE3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033" y="976819"/>
            <a:ext cx="3983082" cy="398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2802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3867438" y="1666351"/>
            <a:ext cx="421613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en-CA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Feature Engineering</a:t>
            </a:r>
            <a:endParaRPr lang="zh-CN" altLang="en-US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021717" y="2487783"/>
            <a:ext cx="3794723" cy="608943"/>
            <a:chOff x="2010225" y="4867691"/>
            <a:chExt cx="5421087" cy="869927"/>
          </a:xfrm>
          <a:solidFill>
            <a:schemeClr val="bg1"/>
          </a:solidFill>
        </p:grpSpPr>
        <p:sp>
          <p:nvSpPr>
            <p:cNvPr id="5" name="Freeform 63"/>
            <p:cNvSpPr>
              <a:spLocks/>
            </p:cNvSpPr>
            <p:nvPr/>
          </p:nvSpPr>
          <p:spPr bwMode="auto">
            <a:xfrm>
              <a:off x="5452985" y="5280823"/>
              <a:ext cx="1978327" cy="47023"/>
            </a:xfrm>
            <a:custGeom>
              <a:avLst/>
              <a:gdLst>
                <a:gd name="T0" fmla="*/ 0 w 589"/>
                <a:gd name="T1" fmla="*/ 0 h 14"/>
                <a:gd name="T2" fmla="*/ 589 w 589"/>
                <a:gd name="T3" fmla="*/ 2 h 14"/>
                <a:gd name="T4" fmla="*/ 0 w 589"/>
                <a:gd name="T5" fmla="*/ 14 h 14"/>
                <a:gd name="T6" fmla="*/ 0 w 589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9" h="14">
                  <a:moveTo>
                    <a:pt x="0" y="0"/>
                  </a:moveTo>
                  <a:lnTo>
                    <a:pt x="589" y="2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" name="Freeform 64"/>
            <p:cNvSpPr>
              <a:spLocks/>
            </p:cNvSpPr>
            <p:nvPr/>
          </p:nvSpPr>
          <p:spPr bwMode="auto">
            <a:xfrm>
              <a:off x="2010225" y="5270746"/>
              <a:ext cx="1978327" cy="57099"/>
            </a:xfrm>
            <a:custGeom>
              <a:avLst/>
              <a:gdLst>
                <a:gd name="T0" fmla="*/ 589 w 589"/>
                <a:gd name="T1" fmla="*/ 17 h 17"/>
                <a:gd name="T2" fmla="*/ 0 w 589"/>
                <a:gd name="T3" fmla="*/ 0 h 17"/>
                <a:gd name="T4" fmla="*/ 589 w 589"/>
                <a:gd name="T5" fmla="*/ 3 h 17"/>
                <a:gd name="T6" fmla="*/ 589 w 589"/>
                <a:gd name="T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9" h="17">
                  <a:moveTo>
                    <a:pt x="589" y="17"/>
                  </a:moveTo>
                  <a:lnTo>
                    <a:pt x="0" y="0"/>
                  </a:lnTo>
                  <a:lnTo>
                    <a:pt x="589" y="3"/>
                  </a:lnTo>
                  <a:lnTo>
                    <a:pt x="589" y="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" name="Freeform 65"/>
            <p:cNvSpPr>
              <a:spLocks/>
            </p:cNvSpPr>
            <p:nvPr/>
          </p:nvSpPr>
          <p:spPr bwMode="auto">
            <a:xfrm>
              <a:off x="3978476" y="5240517"/>
              <a:ext cx="614659" cy="497101"/>
            </a:xfrm>
            <a:custGeom>
              <a:avLst/>
              <a:gdLst>
                <a:gd name="T0" fmla="*/ 61 w 77"/>
                <a:gd name="T1" fmla="*/ 15 h 62"/>
                <a:gd name="T2" fmla="*/ 28 w 77"/>
                <a:gd name="T3" fmla="*/ 2 h 62"/>
                <a:gd name="T4" fmla="*/ 1 w 77"/>
                <a:gd name="T5" fmla="*/ 24 h 62"/>
                <a:gd name="T6" fmla="*/ 20 w 77"/>
                <a:gd name="T7" fmla="*/ 34 h 62"/>
                <a:gd name="T8" fmla="*/ 48 w 77"/>
                <a:gd name="T9" fmla="*/ 20 h 62"/>
                <a:gd name="T10" fmla="*/ 57 w 77"/>
                <a:gd name="T11" fmla="*/ 13 h 62"/>
                <a:gd name="T12" fmla="*/ 56 w 77"/>
                <a:gd name="T13" fmla="*/ 12 h 62"/>
                <a:gd name="T14" fmla="*/ 20 w 77"/>
                <a:gd name="T15" fmla="*/ 33 h 62"/>
                <a:gd name="T16" fmla="*/ 2 w 77"/>
                <a:gd name="T17" fmla="*/ 23 h 62"/>
                <a:gd name="T18" fmla="*/ 28 w 77"/>
                <a:gd name="T19" fmla="*/ 3 h 62"/>
                <a:gd name="T20" fmla="*/ 60 w 77"/>
                <a:gd name="T21" fmla="*/ 16 h 62"/>
                <a:gd name="T22" fmla="*/ 60 w 77"/>
                <a:gd name="T23" fmla="*/ 49 h 62"/>
                <a:gd name="T24" fmla="*/ 35 w 77"/>
                <a:gd name="T25" fmla="*/ 45 h 62"/>
                <a:gd name="T26" fmla="*/ 61 w 77"/>
                <a:gd name="T27" fmla="*/ 50 h 62"/>
                <a:gd name="T28" fmla="*/ 61 w 77"/>
                <a:gd name="T29" fmla="*/ 15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7" h="62">
                  <a:moveTo>
                    <a:pt x="61" y="15"/>
                  </a:moveTo>
                  <a:cubicBezTo>
                    <a:pt x="61" y="15"/>
                    <a:pt x="51" y="1"/>
                    <a:pt x="28" y="2"/>
                  </a:cubicBezTo>
                  <a:cubicBezTo>
                    <a:pt x="28" y="2"/>
                    <a:pt x="1" y="4"/>
                    <a:pt x="1" y="24"/>
                  </a:cubicBezTo>
                  <a:cubicBezTo>
                    <a:pt x="1" y="24"/>
                    <a:pt x="2" y="35"/>
                    <a:pt x="20" y="34"/>
                  </a:cubicBezTo>
                  <a:cubicBezTo>
                    <a:pt x="20" y="34"/>
                    <a:pt x="29" y="34"/>
                    <a:pt x="48" y="20"/>
                  </a:cubicBezTo>
                  <a:cubicBezTo>
                    <a:pt x="48" y="20"/>
                    <a:pt x="52" y="17"/>
                    <a:pt x="57" y="13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56" y="12"/>
                    <a:pt x="31" y="33"/>
                    <a:pt x="20" y="33"/>
                  </a:cubicBezTo>
                  <a:cubicBezTo>
                    <a:pt x="20" y="33"/>
                    <a:pt x="3" y="36"/>
                    <a:pt x="2" y="23"/>
                  </a:cubicBezTo>
                  <a:cubicBezTo>
                    <a:pt x="2" y="23"/>
                    <a:pt x="0" y="5"/>
                    <a:pt x="28" y="3"/>
                  </a:cubicBezTo>
                  <a:cubicBezTo>
                    <a:pt x="28" y="3"/>
                    <a:pt x="46" y="0"/>
                    <a:pt x="60" y="16"/>
                  </a:cubicBezTo>
                  <a:cubicBezTo>
                    <a:pt x="60" y="16"/>
                    <a:pt x="76" y="33"/>
                    <a:pt x="60" y="49"/>
                  </a:cubicBezTo>
                  <a:cubicBezTo>
                    <a:pt x="60" y="49"/>
                    <a:pt x="48" y="61"/>
                    <a:pt x="35" y="45"/>
                  </a:cubicBezTo>
                  <a:cubicBezTo>
                    <a:pt x="35" y="45"/>
                    <a:pt x="44" y="62"/>
                    <a:pt x="61" y="50"/>
                  </a:cubicBezTo>
                  <a:cubicBezTo>
                    <a:pt x="61" y="50"/>
                    <a:pt x="77" y="36"/>
                    <a:pt x="61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" name="Freeform 66"/>
            <p:cNvSpPr>
              <a:spLocks/>
            </p:cNvSpPr>
            <p:nvPr/>
          </p:nvSpPr>
          <p:spPr bwMode="auto">
            <a:xfrm>
              <a:off x="4441989" y="5264029"/>
              <a:ext cx="191451" cy="70535"/>
            </a:xfrm>
            <a:custGeom>
              <a:avLst/>
              <a:gdLst>
                <a:gd name="T0" fmla="*/ 0 w 24"/>
                <a:gd name="T1" fmla="*/ 8 h 9"/>
                <a:gd name="T2" fmla="*/ 24 w 24"/>
                <a:gd name="T3" fmla="*/ 5 h 9"/>
                <a:gd name="T4" fmla="*/ 1 w 24"/>
                <a:gd name="T5" fmla="*/ 9 h 9"/>
                <a:gd name="T6" fmla="*/ 0 w 24"/>
                <a:gd name="T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9">
                  <a:moveTo>
                    <a:pt x="0" y="8"/>
                  </a:moveTo>
                  <a:cubicBezTo>
                    <a:pt x="0" y="8"/>
                    <a:pt x="13" y="0"/>
                    <a:pt x="24" y="5"/>
                  </a:cubicBezTo>
                  <a:cubicBezTo>
                    <a:pt x="24" y="5"/>
                    <a:pt x="14" y="1"/>
                    <a:pt x="1" y="9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" name="Freeform 67"/>
            <p:cNvSpPr>
              <a:spLocks/>
            </p:cNvSpPr>
            <p:nvPr/>
          </p:nvSpPr>
          <p:spPr bwMode="auto">
            <a:xfrm>
              <a:off x="4156492" y="5287540"/>
              <a:ext cx="564277" cy="258627"/>
            </a:xfrm>
            <a:custGeom>
              <a:avLst/>
              <a:gdLst>
                <a:gd name="T0" fmla="*/ 0 w 71"/>
                <a:gd name="T1" fmla="*/ 30 h 32"/>
                <a:gd name="T2" fmla="*/ 13 w 71"/>
                <a:gd name="T3" fmla="*/ 26 h 32"/>
                <a:gd name="T4" fmla="*/ 38 w 71"/>
                <a:gd name="T5" fmla="*/ 10 h 32"/>
                <a:gd name="T6" fmla="*/ 64 w 71"/>
                <a:gd name="T7" fmla="*/ 4 h 32"/>
                <a:gd name="T8" fmla="*/ 70 w 71"/>
                <a:gd name="T9" fmla="*/ 13 h 32"/>
                <a:gd name="T10" fmla="*/ 63 w 71"/>
                <a:gd name="T11" fmla="*/ 21 h 32"/>
                <a:gd name="T12" fmla="*/ 55 w 71"/>
                <a:gd name="T13" fmla="*/ 16 h 32"/>
                <a:gd name="T14" fmla="*/ 59 w 71"/>
                <a:gd name="T15" fmla="*/ 20 h 32"/>
                <a:gd name="T16" fmla="*/ 63 w 71"/>
                <a:gd name="T17" fmla="*/ 20 h 32"/>
                <a:gd name="T18" fmla="*/ 70 w 71"/>
                <a:gd name="T19" fmla="*/ 13 h 32"/>
                <a:gd name="T20" fmla="*/ 64 w 71"/>
                <a:gd name="T21" fmla="*/ 5 h 32"/>
                <a:gd name="T22" fmla="*/ 39 w 71"/>
                <a:gd name="T23" fmla="*/ 11 h 32"/>
                <a:gd name="T24" fmla="*/ 14 w 71"/>
                <a:gd name="T25" fmla="*/ 28 h 32"/>
                <a:gd name="T26" fmla="*/ 0 w 71"/>
                <a:gd name="T27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" h="32">
                  <a:moveTo>
                    <a:pt x="0" y="30"/>
                  </a:moveTo>
                  <a:cubicBezTo>
                    <a:pt x="0" y="30"/>
                    <a:pt x="4" y="32"/>
                    <a:pt x="13" y="26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8" y="10"/>
                    <a:pt x="55" y="0"/>
                    <a:pt x="64" y="4"/>
                  </a:cubicBezTo>
                  <a:cubicBezTo>
                    <a:pt x="64" y="4"/>
                    <a:pt x="71" y="6"/>
                    <a:pt x="70" y="13"/>
                  </a:cubicBezTo>
                  <a:cubicBezTo>
                    <a:pt x="70" y="13"/>
                    <a:pt x="71" y="20"/>
                    <a:pt x="63" y="21"/>
                  </a:cubicBezTo>
                  <a:cubicBezTo>
                    <a:pt x="63" y="21"/>
                    <a:pt x="55" y="22"/>
                    <a:pt x="55" y="16"/>
                  </a:cubicBezTo>
                  <a:cubicBezTo>
                    <a:pt x="55" y="16"/>
                    <a:pt x="57" y="16"/>
                    <a:pt x="59" y="20"/>
                  </a:cubicBezTo>
                  <a:cubicBezTo>
                    <a:pt x="59" y="20"/>
                    <a:pt x="61" y="21"/>
                    <a:pt x="63" y="20"/>
                  </a:cubicBezTo>
                  <a:cubicBezTo>
                    <a:pt x="63" y="20"/>
                    <a:pt x="70" y="19"/>
                    <a:pt x="70" y="13"/>
                  </a:cubicBezTo>
                  <a:cubicBezTo>
                    <a:pt x="70" y="13"/>
                    <a:pt x="70" y="7"/>
                    <a:pt x="64" y="5"/>
                  </a:cubicBezTo>
                  <a:cubicBezTo>
                    <a:pt x="64" y="5"/>
                    <a:pt x="54" y="1"/>
                    <a:pt x="39" y="11"/>
                  </a:cubicBezTo>
                  <a:cubicBezTo>
                    <a:pt x="39" y="11"/>
                    <a:pt x="18" y="26"/>
                    <a:pt x="14" y="28"/>
                  </a:cubicBezTo>
                  <a:cubicBezTo>
                    <a:pt x="14" y="28"/>
                    <a:pt x="6" y="32"/>
                    <a:pt x="0" y="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" name="Freeform 68"/>
            <p:cNvSpPr>
              <a:spLocks/>
            </p:cNvSpPr>
            <p:nvPr/>
          </p:nvSpPr>
          <p:spPr bwMode="auto">
            <a:xfrm>
              <a:off x="4616646" y="5455480"/>
              <a:ext cx="10076" cy="33588"/>
            </a:xfrm>
            <a:custGeom>
              <a:avLst/>
              <a:gdLst>
                <a:gd name="T0" fmla="*/ 0 w 1"/>
                <a:gd name="T1" fmla="*/ 0 h 4"/>
                <a:gd name="T2" fmla="*/ 1 w 1"/>
                <a:gd name="T3" fmla="*/ 0 h 4"/>
                <a:gd name="T4" fmla="*/ 0 w 1"/>
                <a:gd name="T5" fmla="*/ 4 h 4"/>
                <a:gd name="T6" fmla="*/ 0 w 1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4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2"/>
                    <a:pt x="0" y="4"/>
                  </a:cubicBezTo>
                  <a:cubicBezTo>
                    <a:pt x="0" y="4"/>
                    <a:pt x="1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" name="Freeform 69"/>
            <p:cNvSpPr>
              <a:spLocks/>
            </p:cNvSpPr>
            <p:nvPr/>
          </p:nvSpPr>
          <p:spPr bwMode="auto">
            <a:xfrm>
              <a:off x="3988552" y="4867691"/>
              <a:ext cx="604582" cy="490383"/>
            </a:xfrm>
            <a:custGeom>
              <a:avLst/>
              <a:gdLst>
                <a:gd name="T0" fmla="*/ 61 w 76"/>
                <a:gd name="T1" fmla="*/ 46 h 61"/>
                <a:gd name="T2" fmla="*/ 29 w 76"/>
                <a:gd name="T3" fmla="*/ 61 h 61"/>
                <a:gd name="T4" fmla="*/ 1 w 76"/>
                <a:gd name="T5" fmla="*/ 41 h 61"/>
                <a:gd name="T6" fmla="*/ 19 w 76"/>
                <a:gd name="T7" fmla="*/ 29 h 61"/>
                <a:gd name="T8" fmla="*/ 47 w 76"/>
                <a:gd name="T9" fmla="*/ 41 h 61"/>
                <a:gd name="T10" fmla="*/ 57 w 76"/>
                <a:gd name="T11" fmla="*/ 47 h 61"/>
                <a:gd name="T12" fmla="*/ 57 w 76"/>
                <a:gd name="T13" fmla="*/ 49 h 61"/>
                <a:gd name="T14" fmla="*/ 19 w 76"/>
                <a:gd name="T15" fmla="*/ 30 h 61"/>
                <a:gd name="T16" fmla="*/ 2 w 76"/>
                <a:gd name="T17" fmla="*/ 41 h 61"/>
                <a:gd name="T18" fmla="*/ 29 w 76"/>
                <a:gd name="T19" fmla="*/ 59 h 61"/>
                <a:gd name="T20" fmla="*/ 60 w 76"/>
                <a:gd name="T21" fmla="*/ 45 h 61"/>
                <a:gd name="T22" fmla="*/ 57 w 76"/>
                <a:gd name="T23" fmla="*/ 12 h 61"/>
                <a:gd name="T24" fmla="*/ 33 w 76"/>
                <a:gd name="T25" fmla="*/ 18 h 61"/>
                <a:gd name="T26" fmla="*/ 58 w 76"/>
                <a:gd name="T27" fmla="*/ 11 h 61"/>
                <a:gd name="T28" fmla="*/ 61 w 76"/>
                <a:gd name="T29" fmla="*/ 4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" h="61">
                  <a:moveTo>
                    <a:pt x="61" y="46"/>
                  </a:moveTo>
                  <a:cubicBezTo>
                    <a:pt x="61" y="46"/>
                    <a:pt x="52" y="60"/>
                    <a:pt x="29" y="61"/>
                  </a:cubicBezTo>
                  <a:cubicBezTo>
                    <a:pt x="29" y="61"/>
                    <a:pt x="2" y="61"/>
                    <a:pt x="1" y="41"/>
                  </a:cubicBezTo>
                  <a:cubicBezTo>
                    <a:pt x="1" y="41"/>
                    <a:pt x="1" y="29"/>
                    <a:pt x="19" y="29"/>
                  </a:cubicBezTo>
                  <a:cubicBezTo>
                    <a:pt x="19" y="29"/>
                    <a:pt x="28" y="28"/>
                    <a:pt x="47" y="41"/>
                  </a:cubicBezTo>
                  <a:cubicBezTo>
                    <a:pt x="47" y="41"/>
                    <a:pt x="52" y="44"/>
                    <a:pt x="57" y="47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57" y="49"/>
                    <a:pt x="30" y="30"/>
                    <a:pt x="19" y="30"/>
                  </a:cubicBezTo>
                  <a:cubicBezTo>
                    <a:pt x="19" y="30"/>
                    <a:pt x="2" y="29"/>
                    <a:pt x="2" y="41"/>
                  </a:cubicBezTo>
                  <a:cubicBezTo>
                    <a:pt x="2" y="41"/>
                    <a:pt x="0" y="59"/>
                    <a:pt x="29" y="59"/>
                  </a:cubicBezTo>
                  <a:cubicBezTo>
                    <a:pt x="29" y="59"/>
                    <a:pt x="47" y="61"/>
                    <a:pt x="60" y="45"/>
                  </a:cubicBezTo>
                  <a:cubicBezTo>
                    <a:pt x="60" y="45"/>
                    <a:pt x="75" y="27"/>
                    <a:pt x="57" y="12"/>
                  </a:cubicBezTo>
                  <a:cubicBezTo>
                    <a:pt x="57" y="12"/>
                    <a:pt x="45" y="0"/>
                    <a:pt x="33" y="18"/>
                  </a:cubicBezTo>
                  <a:cubicBezTo>
                    <a:pt x="33" y="18"/>
                    <a:pt x="41" y="0"/>
                    <a:pt x="58" y="11"/>
                  </a:cubicBezTo>
                  <a:cubicBezTo>
                    <a:pt x="58" y="11"/>
                    <a:pt x="76" y="24"/>
                    <a:pt x="61" y="4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" name="Freeform 70"/>
            <p:cNvSpPr>
              <a:spLocks/>
            </p:cNvSpPr>
            <p:nvPr/>
          </p:nvSpPr>
          <p:spPr bwMode="auto">
            <a:xfrm>
              <a:off x="4458783" y="5264029"/>
              <a:ext cx="181375" cy="63817"/>
            </a:xfrm>
            <a:custGeom>
              <a:avLst/>
              <a:gdLst>
                <a:gd name="T0" fmla="*/ 0 w 23"/>
                <a:gd name="T1" fmla="*/ 1 h 8"/>
                <a:gd name="T2" fmla="*/ 23 w 23"/>
                <a:gd name="T3" fmla="*/ 2 h 8"/>
                <a:gd name="T4" fmla="*/ 0 w 23"/>
                <a:gd name="T5" fmla="*/ 0 h 8"/>
                <a:gd name="T6" fmla="*/ 0 w 23"/>
                <a:gd name="T7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8">
                  <a:moveTo>
                    <a:pt x="0" y="1"/>
                  </a:moveTo>
                  <a:cubicBezTo>
                    <a:pt x="0" y="1"/>
                    <a:pt x="13" y="8"/>
                    <a:pt x="23" y="2"/>
                  </a:cubicBezTo>
                  <a:cubicBezTo>
                    <a:pt x="23" y="2"/>
                    <a:pt x="14" y="7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3" name="Freeform 71"/>
            <p:cNvSpPr>
              <a:spLocks/>
            </p:cNvSpPr>
            <p:nvPr/>
          </p:nvSpPr>
          <p:spPr bwMode="auto">
            <a:xfrm>
              <a:off x="4156492" y="5062501"/>
              <a:ext cx="570994" cy="241833"/>
            </a:xfrm>
            <a:custGeom>
              <a:avLst/>
              <a:gdLst>
                <a:gd name="T0" fmla="*/ 0 w 72"/>
                <a:gd name="T1" fmla="*/ 3 h 30"/>
                <a:gd name="T2" fmla="*/ 13 w 72"/>
                <a:gd name="T3" fmla="*/ 6 h 30"/>
                <a:gd name="T4" fmla="*/ 39 w 72"/>
                <a:gd name="T5" fmla="*/ 21 h 30"/>
                <a:gd name="T6" fmla="*/ 66 w 72"/>
                <a:gd name="T7" fmla="*/ 25 h 30"/>
                <a:gd name="T8" fmla="*/ 71 w 72"/>
                <a:gd name="T9" fmla="*/ 16 h 30"/>
                <a:gd name="T10" fmla="*/ 63 w 72"/>
                <a:gd name="T11" fmla="*/ 8 h 30"/>
                <a:gd name="T12" fmla="*/ 55 w 72"/>
                <a:gd name="T13" fmla="*/ 14 h 30"/>
                <a:gd name="T14" fmla="*/ 59 w 72"/>
                <a:gd name="T15" fmla="*/ 9 h 30"/>
                <a:gd name="T16" fmla="*/ 63 w 72"/>
                <a:gd name="T17" fmla="*/ 9 h 30"/>
                <a:gd name="T18" fmla="*/ 70 w 72"/>
                <a:gd name="T19" fmla="*/ 16 h 30"/>
                <a:gd name="T20" fmla="*/ 65 w 72"/>
                <a:gd name="T21" fmla="*/ 24 h 30"/>
                <a:gd name="T22" fmla="*/ 39 w 72"/>
                <a:gd name="T23" fmla="*/ 19 h 30"/>
                <a:gd name="T24" fmla="*/ 14 w 72"/>
                <a:gd name="T25" fmla="*/ 5 h 30"/>
                <a:gd name="T26" fmla="*/ 0 w 72"/>
                <a:gd name="T2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30">
                  <a:moveTo>
                    <a:pt x="0" y="3"/>
                  </a:moveTo>
                  <a:cubicBezTo>
                    <a:pt x="0" y="3"/>
                    <a:pt x="4" y="1"/>
                    <a:pt x="13" y="6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9" y="21"/>
                    <a:pt x="56" y="30"/>
                    <a:pt x="66" y="25"/>
                  </a:cubicBezTo>
                  <a:cubicBezTo>
                    <a:pt x="66" y="25"/>
                    <a:pt x="72" y="22"/>
                    <a:pt x="71" y="16"/>
                  </a:cubicBezTo>
                  <a:cubicBezTo>
                    <a:pt x="71" y="16"/>
                    <a:pt x="71" y="9"/>
                    <a:pt x="63" y="8"/>
                  </a:cubicBezTo>
                  <a:cubicBezTo>
                    <a:pt x="63" y="8"/>
                    <a:pt x="55" y="8"/>
                    <a:pt x="55" y="14"/>
                  </a:cubicBezTo>
                  <a:cubicBezTo>
                    <a:pt x="55" y="14"/>
                    <a:pt x="58" y="13"/>
                    <a:pt x="59" y="9"/>
                  </a:cubicBezTo>
                  <a:cubicBezTo>
                    <a:pt x="59" y="9"/>
                    <a:pt x="61" y="8"/>
                    <a:pt x="63" y="9"/>
                  </a:cubicBezTo>
                  <a:cubicBezTo>
                    <a:pt x="63" y="9"/>
                    <a:pt x="70" y="9"/>
                    <a:pt x="70" y="16"/>
                  </a:cubicBezTo>
                  <a:cubicBezTo>
                    <a:pt x="70" y="16"/>
                    <a:pt x="71" y="21"/>
                    <a:pt x="65" y="24"/>
                  </a:cubicBezTo>
                  <a:cubicBezTo>
                    <a:pt x="65" y="24"/>
                    <a:pt x="55" y="29"/>
                    <a:pt x="39" y="19"/>
                  </a:cubicBezTo>
                  <a:cubicBezTo>
                    <a:pt x="39" y="19"/>
                    <a:pt x="17" y="6"/>
                    <a:pt x="14" y="5"/>
                  </a:cubicBezTo>
                  <a:cubicBezTo>
                    <a:pt x="14" y="5"/>
                    <a:pt x="5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4" name="Freeform 72"/>
            <p:cNvSpPr>
              <a:spLocks/>
            </p:cNvSpPr>
            <p:nvPr/>
          </p:nvSpPr>
          <p:spPr bwMode="auto">
            <a:xfrm>
              <a:off x="4616646" y="5092730"/>
              <a:ext cx="10076" cy="40305"/>
            </a:xfrm>
            <a:custGeom>
              <a:avLst/>
              <a:gdLst>
                <a:gd name="T0" fmla="*/ 1 w 1"/>
                <a:gd name="T1" fmla="*/ 5 h 5"/>
                <a:gd name="T2" fmla="*/ 1 w 1"/>
                <a:gd name="T3" fmla="*/ 4 h 5"/>
                <a:gd name="T4" fmla="*/ 0 w 1"/>
                <a:gd name="T5" fmla="*/ 0 h 5"/>
                <a:gd name="T6" fmla="*/ 1 w 1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5">
                  <a:moveTo>
                    <a:pt x="1" y="5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2"/>
                    <a:pt x="0" y="0"/>
                  </a:cubicBezTo>
                  <a:cubicBezTo>
                    <a:pt x="0" y="0"/>
                    <a:pt x="1" y="3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5" name="Freeform 73"/>
            <p:cNvSpPr>
              <a:spLocks/>
            </p:cNvSpPr>
            <p:nvPr/>
          </p:nvSpPr>
          <p:spPr bwMode="auto">
            <a:xfrm>
              <a:off x="4831609" y="5247235"/>
              <a:ext cx="621376" cy="490383"/>
            </a:xfrm>
            <a:custGeom>
              <a:avLst/>
              <a:gdLst>
                <a:gd name="T0" fmla="*/ 16 w 78"/>
                <a:gd name="T1" fmla="*/ 13 h 61"/>
                <a:gd name="T2" fmla="*/ 50 w 78"/>
                <a:gd name="T3" fmla="*/ 1 h 61"/>
                <a:gd name="T4" fmla="*/ 76 w 78"/>
                <a:gd name="T5" fmla="*/ 24 h 61"/>
                <a:gd name="T6" fmla="*/ 57 w 78"/>
                <a:gd name="T7" fmla="*/ 34 h 61"/>
                <a:gd name="T8" fmla="*/ 30 w 78"/>
                <a:gd name="T9" fmla="*/ 19 h 61"/>
                <a:gd name="T10" fmla="*/ 20 w 78"/>
                <a:gd name="T11" fmla="*/ 12 h 61"/>
                <a:gd name="T12" fmla="*/ 21 w 78"/>
                <a:gd name="T13" fmla="*/ 11 h 61"/>
                <a:gd name="T14" fmla="*/ 57 w 78"/>
                <a:gd name="T15" fmla="*/ 33 h 61"/>
                <a:gd name="T16" fmla="*/ 75 w 78"/>
                <a:gd name="T17" fmla="*/ 23 h 61"/>
                <a:gd name="T18" fmla="*/ 50 w 78"/>
                <a:gd name="T19" fmla="*/ 3 h 61"/>
                <a:gd name="T20" fmla="*/ 17 w 78"/>
                <a:gd name="T21" fmla="*/ 14 h 61"/>
                <a:gd name="T22" fmla="*/ 17 w 78"/>
                <a:gd name="T23" fmla="*/ 47 h 61"/>
                <a:gd name="T24" fmla="*/ 42 w 78"/>
                <a:gd name="T25" fmla="*/ 44 h 61"/>
                <a:gd name="T26" fmla="*/ 16 w 78"/>
                <a:gd name="T27" fmla="*/ 48 h 61"/>
                <a:gd name="T28" fmla="*/ 16 w 78"/>
                <a:gd name="T29" fmla="*/ 1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8" h="61">
                  <a:moveTo>
                    <a:pt x="16" y="13"/>
                  </a:moveTo>
                  <a:cubicBezTo>
                    <a:pt x="16" y="13"/>
                    <a:pt x="27" y="0"/>
                    <a:pt x="50" y="1"/>
                  </a:cubicBezTo>
                  <a:cubicBezTo>
                    <a:pt x="50" y="1"/>
                    <a:pt x="77" y="4"/>
                    <a:pt x="76" y="24"/>
                  </a:cubicBezTo>
                  <a:cubicBezTo>
                    <a:pt x="76" y="24"/>
                    <a:pt x="75" y="35"/>
                    <a:pt x="57" y="34"/>
                  </a:cubicBezTo>
                  <a:cubicBezTo>
                    <a:pt x="57" y="34"/>
                    <a:pt x="48" y="34"/>
                    <a:pt x="30" y="19"/>
                  </a:cubicBezTo>
                  <a:cubicBezTo>
                    <a:pt x="30" y="19"/>
                    <a:pt x="25" y="16"/>
                    <a:pt x="20" y="12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46" y="32"/>
                    <a:pt x="57" y="33"/>
                  </a:cubicBezTo>
                  <a:cubicBezTo>
                    <a:pt x="57" y="33"/>
                    <a:pt x="74" y="35"/>
                    <a:pt x="75" y="23"/>
                  </a:cubicBezTo>
                  <a:cubicBezTo>
                    <a:pt x="75" y="23"/>
                    <a:pt x="78" y="5"/>
                    <a:pt x="50" y="3"/>
                  </a:cubicBezTo>
                  <a:cubicBezTo>
                    <a:pt x="50" y="3"/>
                    <a:pt x="32" y="0"/>
                    <a:pt x="17" y="14"/>
                  </a:cubicBezTo>
                  <a:cubicBezTo>
                    <a:pt x="17" y="14"/>
                    <a:pt x="1" y="31"/>
                    <a:pt x="17" y="47"/>
                  </a:cubicBezTo>
                  <a:cubicBezTo>
                    <a:pt x="17" y="47"/>
                    <a:pt x="29" y="60"/>
                    <a:pt x="42" y="44"/>
                  </a:cubicBezTo>
                  <a:cubicBezTo>
                    <a:pt x="42" y="44"/>
                    <a:pt x="33" y="61"/>
                    <a:pt x="16" y="48"/>
                  </a:cubicBezTo>
                  <a:cubicBezTo>
                    <a:pt x="16" y="48"/>
                    <a:pt x="0" y="34"/>
                    <a:pt x="16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6" name="Freeform 74"/>
            <p:cNvSpPr>
              <a:spLocks/>
            </p:cNvSpPr>
            <p:nvPr/>
          </p:nvSpPr>
          <p:spPr bwMode="auto">
            <a:xfrm>
              <a:off x="4801379" y="5253952"/>
              <a:ext cx="181375" cy="80611"/>
            </a:xfrm>
            <a:custGeom>
              <a:avLst/>
              <a:gdLst>
                <a:gd name="T0" fmla="*/ 23 w 23"/>
                <a:gd name="T1" fmla="*/ 9 h 10"/>
                <a:gd name="T2" fmla="*/ 0 w 23"/>
                <a:gd name="T3" fmla="*/ 5 h 10"/>
                <a:gd name="T4" fmla="*/ 22 w 23"/>
                <a:gd name="T5" fmla="*/ 10 h 10"/>
                <a:gd name="T6" fmla="*/ 23 w 23"/>
                <a:gd name="T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0">
                  <a:moveTo>
                    <a:pt x="23" y="9"/>
                  </a:moveTo>
                  <a:cubicBezTo>
                    <a:pt x="23" y="9"/>
                    <a:pt x="11" y="0"/>
                    <a:pt x="0" y="5"/>
                  </a:cubicBezTo>
                  <a:cubicBezTo>
                    <a:pt x="0" y="5"/>
                    <a:pt x="10" y="1"/>
                    <a:pt x="22" y="10"/>
                  </a:cubicBezTo>
                  <a:lnTo>
                    <a:pt x="23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7" name="Freeform 75"/>
            <p:cNvSpPr>
              <a:spLocks/>
            </p:cNvSpPr>
            <p:nvPr/>
          </p:nvSpPr>
          <p:spPr bwMode="auto">
            <a:xfrm>
              <a:off x="4703975" y="5280823"/>
              <a:ext cx="567636" cy="272062"/>
            </a:xfrm>
            <a:custGeom>
              <a:avLst/>
              <a:gdLst>
                <a:gd name="T0" fmla="*/ 71 w 71"/>
                <a:gd name="T1" fmla="*/ 32 h 34"/>
                <a:gd name="T2" fmla="*/ 58 w 71"/>
                <a:gd name="T3" fmla="*/ 28 h 34"/>
                <a:gd name="T4" fmla="*/ 33 w 71"/>
                <a:gd name="T5" fmla="*/ 10 h 34"/>
                <a:gd name="T6" fmla="*/ 7 w 71"/>
                <a:gd name="T7" fmla="*/ 4 h 34"/>
                <a:gd name="T8" fmla="*/ 1 w 71"/>
                <a:gd name="T9" fmla="*/ 13 h 34"/>
                <a:gd name="T10" fmla="*/ 8 w 71"/>
                <a:gd name="T11" fmla="*/ 21 h 34"/>
                <a:gd name="T12" fmla="*/ 17 w 71"/>
                <a:gd name="T13" fmla="*/ 16 h 34"/>
                <a:gd name="T14" fmla="*/ 12 w 71"/>
                <a:gd name="T15" fmla="*/ 20 h 34"/>
                <a:gd name="T16" fmla="*/ 8 w 71"/>
                <a:gd name="T17" fmla="*/ 21 h 34"/>
                <a:gd name="T18" fmla="*/ 2 w 71"/>
                <a:gd name="T19" fmla="*/ 13 h 34"/>
                <a:gd name="T20" fmla="*/ 8 w 71"/>
                <a:gd name="T21" fmla="*/ 5 h 34"/>
                <a:gd name="T22" fmla="*/ 33 w 71"/>
                <a:gd name="T23" fmla="*/ 12 h 34"/>
                <a:gd name="T24" fmla="*/ 57 w 71"/>
                <a:gd name="T25" fmla="*/ 29 h 34"/>
                <a:gd name="T26" fmla="*/ 71 w 71"/>
                <a:gd name="T27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" h="34">
                  <a:moveTo>
                    <a:pt x="71" y="32"/>
                  </a:moveTo>
                  <a:cubicBezTo>
                    <a:pt x="71" y="32"/>
                    <a:pt x="67" y="33"/>
                    <a:pt x="58" y="28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0"/>
                    <a:pt x="17" y="0"/>
                    <a:pt x="7" y="4"/>
                  </a:cubicBezTo>
                  <a:cubicBezTo>
                    <a:pt x="7" y="4"/>
                    <a:pt x="1" y="6"/>
                    <a:pt x="1" y="13"/>
                  </a:cubicBezTo>
                  <a:cubicBezTo>
                    <a:pt x="1" y="13"/>
                    <a:pt x="0" y="20"/>
                    <a:pt x="8" y="21"/>
                  </a:cubicBezTo>
                  <a:cubicBezTo>
                    <a:pt x="8" y="21"/>
                    <a:pt x="16" y="22"/>
                    <a:pt x="17" y="16"/>
                  </a:cubicBezTo>
                  <a:cubicBezTo>
                    <a:pt x="17" y="16"/>
                    <a:pt x="14" y="16"/>
                    <a:pt x="12" y="20"/>
                  </a:cubicBezTo>
                  <a:cubicBezTo>
                    <a:pt x="12" y="20"/>
                    <a:pt x="10" y="21"/>
                    <a:pt x="8" y="21"/>
                  </a:cubicBezTo>
                  <a:cubicBezTo>
                    <a:pt x="8" y="21"/>
                    <a:pt x="1" y="19"/>
                    <a:pt x="2" y="13"/>
                  </a:cubicBezTo>
                  <a:cubicBezTo>
                    <a:pt x="2" y="13"/>
                    <a:pt x="2" y="8"/>
                    <a:pt x="8" y="5"/>
                  </a:cubicBezTo>
                  <a:cubicBezTo>
                    <a:pt x="8" y="5"/>
                    <a:pt x="18" y="1"/>
                    <a:pt x="33" y="12"/>
                  </a:cubicBezTo>
                  <a:cubicBezTo>
                    <a:pt x="33" y="12"/>
                    <a:pt x="54" y="27"/>
                    <a:pt x="57" y="29"/>
                  </a:cubicBezTo>
                  <a:cubicBezTo>
                    <a:pt x="57" y="29"/>
                    <a:pt x="65" y="34"/>
                    <a:pt x="71" y="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8" name="Freeform 76"/>
            <p:cNvSpPr>
              <a:spLocks/>
            </p:cNvSpPr>
            <p:nvPr/>
          </p:nvSpPr>
          <p:spPr bwMode="auto">
            <a:xfrm>
              <a:off x="4801379" y="5448762"/>
              <a:ext cx="16794" cy="30229"/>
            </a:xfrm>
            <a:custGeom>
              <a:avLst/>
              <a:gdLst>
                <a:gd name="T0" fmla="*/ 1 w 2"/>
                <a:gd name="T1" fmla="*/ 0 h 4"/>
                <a:gd name="T2" fmla="*/ 0 w 2"/>
                <a:gd name="T3" fmla="*/ 0 h 4"/>
                <a:gd name="T4" fmla="*/ 2 w 2"/>
                <a:gd name="T5" fmla="*/ 4 h 4"/>
                <a:gd name="T6" fmla="*/ 1 w 2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3"/>
                    <a:pt x="2" y="4"/>
                  </a:cubicBezTo>
                  <a:cubicBezTo>
                    <a:pt x="2" y="4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9" name="Freeform 77"/>
            <p:cNvSpPr>
              <a:spLocks/>
            </p:cNvSpPr>
            <p:nvPr/>
          </p:nvSpPr>
          <p:spPr bwMode="auto">
            <a:xfrm>
              <a:off x="4848403" y="4867691"/>
              <a:ext cx="597865" cy="500460"/>
            </a:xfrm>
            <a:custGeom>
              <a:avLst/>
              <a:gdLst>
                <a:gd name="T0" fmla="*/ 14 w 75"/>
                <a:gd name="T1" fmla="*/ 45 h 62"/>
                <a:gd name="T2" fmla="*/ 46 w 75"/>
                <a:gd name="T3" fmla="*/ 61 h 62"/>
                <a:gd name="T4" fmla="*/ 74 w 75"/>
                <a:gd name="T5" fmla="*/ 42 h 62"/>
                <a:gd name="T6" fmla="*/ 57 w 75"/>
                <a:gd name="T7" fmla="*/ 29 h 62"/>
                <a:gd name="T8" fmla="*/ 28 w 75"/>
                <a:gd name="T9" fmla="*/ 41 h 62"/>
                <a:gd name="T10" fmla="*/ 18 w 75"/>
                <a:gd name="T11" fmla="*/ 47 h 62"/>
                <a:gd name="T12" fmla="*/ 18 w 75"/>
                <a:gd name="T13" fmla="*/ 48 h 62"/>
                <a:gd name="T14" fmla="*/ 57 w 75"/>
                <a:gd name="T15" fmla="*/ 30 h 62"/>
                <a:gd name="T16" fmla="*/ 73 w 75"/>
                <a:gd name="T17" fmla="*/ 42 h 62"/>
                <a:gd name="T18" fmla="*/ 46 w 75"/>
                <a:gd name="T19" fmla="*/ 59 h 62"/>
                <a:gd name="T20" fmla="*/ 15 w 75"/>
                <a:gd name="T21" fmla="*/ 45 h 62"/>
                <a:gd name="T22" fmla="*/ 18 w 75"/>
                <a:gd name="T23" fmla="*/ 12 h 62"/>
                <a:gd name="T24" fmla="*/ 42 w 75"/>
                <a:gd name="T25" fmla="*/ 18 h 62"/>
                <a:gd name="T26" fmla="*/ 17 w 75"/>
                <a:gd name="T27" fmla="*/ 11 h 62"/>
                <a:gd name="T28" fmla="*/ 14 w 75"/>
                <a:gd name="T29" fmla="*/ 45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5" h="62">
                  <a:moveTo>
                    <a:pt x="14" y="45"/>
                  </a:moveTo>
                  <a:cubicBezTo>
                    <a:pt x="14" y="45"/>
                    <a:pt x="23" y="60"/>
                    <a:pt x="46" y="61"/>
                  </a:cubicBezTo>
                  <a:cubicBezTo>
                    <a:pt x="46" y="61"/>
                    <a:pt x="73" y="62"/>
                    <a:pt x="74" y="42"/>
                  </a:cubicBezTo>
                  <a:cubicBezTo>
                    <a:pt x="74" y="42"/>
                    <a:pt x="75" y="30"/>
                    <a:pt x="57" y="29"/>
                  </a:cubicBezTo>
                  <a:cubicBezTo>
                    <a:pt x="57" y="29"/>
                    <a:pt x="47" y="28"/>
                    <a:pt x="28" y="41"/>
                  </a:cubicBezTo>
                  <a:cubicBezTo>
                    <a:pt x="28" y="41"/>
                    <a:pt x="23" y="44"/>
                    <a:pt x="18" y="47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8" y="48"/>
                    <a:pt x="45" y="30"/>
                    <a:pt x="57" y="30"/>
                  </a:cubicBezTo>
                  <a:cubicBezTo>
                    <a:pt x="57" y="30"/>
                    <a:pt x="73" y="30"/>
                    <a:pt x="73" y="42"/>
                  </a:cubicBezTo>
                  <a:cubicBezTo>
                    <a:pt x="73" y="42"/>
                    <a:pt x="75" y="60"/>
                    <a:pt x="46" y="59"/>
                  </a:cubicBezTo>
                  <a:cubicBezTo>
                    <a:pt x="46" y="59"/>
                    <a:pt x="28" y="61"/>
                    <a:pt x="15" y="45"/>
                  </a:cubicBezTo>
                  <a:cubicBezTo>
                    <a:pt x="15" y="45"/>
                    <a:pt x="1" y="26"/>
                    <a:pt x="18" y="12"/>
                  </a:cubicBezTo>
                  <a:cubicBezTo>
                    <a:pt x="18" y="12"/>
                    <a:pt x="31" y="0"/>
                    <a:pt x="42" y="18"/>
                  </a:cubicBezTo>
                  <a:cubicBezTo>
                    <a:pt x="42" y="18"/>
                    <a:pt x="35" y="0"/>
                    <a:pt x="17" y="11"/>
                  </a:cubicBezTo>
                  <a:cubicBezTo>
                    <a:pt x="17" y="11"/>
                    <a:pt x="0" y="23"/>
                    <a:pt x="14" y="4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" name="Freeform 78"/>
            <p:cNvSpPr>
              <a:spLocks/>
            </p:cNvSpPr>
            <p:nvPr/>
          </p:nvSpPr>
          <p:spPr bwMode="auto">
            <a:xfrm>
              <a:off x="4791303" y="5253952"/>
              <a:ext cx="184733" cy="73893"/>
            </a:xfrm>
            <a:custGeom>
              <a:avLst/>
              <a:gdLst>
                <a:gd name="T0" fmla="*/ 23 w 23"/>
                <a:gd name="T1" fmla="*/ 1 h 9"/>
                <a:gd name="T2" fmla="*/ 0 w 23"/>
                <a:gd name="T3" fmla="*/ 3 h 9"/>
                <a:gd name="T4" fmla="*/ 23 w 23"/>
                <a:gd name="T5" fmla="*/ 0 h 9"/>
                <a:gd name="T6" fmla="*/ 23 w 23"/>
                <a:gd name="T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9">
                  <a:moveTo>
                    <a:pt x="23" y="1"/>
                  </a:moveTo>
                  <a:cubicBezTo>
                    <a:pt x="23" y="1"/>
                    <a:pt x="10" y="9"/>
                    <a:pt x="0" y="3"/>
                  </a:cubicBezTo>
                  <a:cubicBezTo>
                    <a:pt x="0" y="3"/>
                    <a:pt x="9" y="7"/>
                    <a:pt x="23" y="0"/>
                  </a:cubicBezTo>
                  <a:lnTo>
                    <a:pt x="2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" name="Freeform 79"/>
            <p:cNvSpPr>
              <a:spLocks/>
            </p:cNvSpPr>
            <p:nvPr/>
          </p:nvSpPr>
          <p:spPr bwMode="auto">
            <a:xfrm>
              <a:off x="4703975" y="5069219"/>
              <a:ext cx="574353" cy="225039"/>
            </a:xfrm>
            <a:custGeom>
              <a:avLst/>
              <a:gdLst>
                <a:gd name="T0" fmla="*/ 72 w 72"/>
                <a:gd name="T1" fmla="*/ 2 h 28"/>
                <a:gd name="T2" fmla="*/ 59 w 72"/>
                <a:gd name="T3" fmla="*/ 5 h 28"/>
                <a:gd name="T4" fmla="*/ 33 w 72"/>
                <a:gd name="T5" fmla="*/ 20 h 28"/>
                <a:gd name="T6" fmla="*/ 6 w 72"/>
                <a:gd name="T7" fmla="*/ 23 h 28"/>
                <a:gd name="T8" fmla="*/ 1 w 72"/>
                <a:gd name="T9" fmla="*/ 14 h 28"/>
                <a:gd name="T10" fmla="*/ 9 w 72"/>
                <a:gd name="T11" fmla="*/ 6 h 28"/>
                <a:gd name="T12" fmla="*/ 17 w 72"/>
                <a:gd name="T13" fmla="*/ 12 h 28"/>
                <a:gd name="T14" fmla="*/ 13 w 72"/>
                <a:gd name="T15" fmla="*/ 8 h 28"/>
                <a:gd name="T16" fmla="*/ 9 w 72"/>
                <a:gd name="T17" fmla="*/ 7 h 28"/>
                <a:gd name="T18" fmla="*/ 2 w 72"/>
                <a:gd name="T19" fmla="*/ 14 h 28"/>
                <a:gd name="T20" fmla="*/ 7 w 72"/>
                <a:gd name="T21" fmla="*/ 22 h 28"/>
                <a:gd name="T22" fmla="*/ 33 w 72"/>
                <a:gd name="T23" fmla="*/ 18 h 28"/>
                <a:gd name="T24" fmla="*/ 59 w 72"/>
                <a:gd name="T25" fmla="*/ 4 h 28"/>
                <a:gd name="T26" fmla="*/ 72 w 72"/>
                <a:gd name="T2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28">
                  <a:moveTo>
                    <a:pt x="72" y="2"/>
                  </a:moveTo>
                  <a:cubicBezTo>
                    <a:pt x="72" y="2"/>
                    <a:pt x="68" y="0"/>
                    <a:pt x="59" y="5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3" y="20"/>
                    <a:pt x="16" y="28"/>
                    <a:pt x="6" y="23"/>
                  </a:cubicBezTo>
                  <a:cubicBezTo>
                    <a:pt x="6" y="23"/>
                    <a:pt x="0" y="20"/>
                    <a:pt x="1" y="14"/>
                  </a:cubicBezTo>
                  <a:cubicBezTo>
                    <a:pt x="1" y="14"/>
                    <a:pt x="1" y="7"/>
                    <a:pt x="9" y="6"/>
                  </a:cubicBezTo>
                  <a:cubicBezTo>
                    <a:pt x="9" y="6"/>
                    <a:pt x="17" y="6"/>
                    <a:pt x="17" y="12"/>
                  </a:cubicBezTo>
                  <a:cubicBezTo>
                    <a:pt x="17" y="12"/>
                    <a:pt x="14" y="12"/>
                    <a:pt x="13" y="8"/>
                  </a:cubicBezTo>
                  <a:cubicBezTo>
                    <a:pt x="13" y="8"/>
                    <a:pt x="11" y="7"/>
                    <a:pt x="9" y="7"/>
                  </a:cubicBezTo>
                  <a:cubicBezTo>
                    <a:pt x="9" y="7"/>
                    <a:pt x="2" y="7"/>
                    <a:pt x="2" y="14"/>
                  </a:cubicBezTo>
                  <a:cubicBezTo>
                    <a:pt x="2" y="14"/>
                    <a:pt x="1" y="19"/>
                    <a:pt x="7" y="22"/>
                  </a:cubicBezTo>
                  <a:cubicBezTo>
                    <a:pt x="7" y="22"/>
                    <a:pt x="17" y="27"/>
                    <a:pt x="33" y="18"/>
                  </a:cubicBezTo>
                  <a:cubicBezTo>
                    <a:pt x="33" y="18"/>
                    <a:pt x="55" y="5"/>
                    <a:pt x="59" y="4"/>
                  </a:cubicBezTo>
                  <a:cubicBezTo>
                    <a:pt x="59" y="4"/>
                    <a:pt x="67" y="0"/>
                    <a:pt x="72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2" name="Freeform 80"/>
            <p:cNvSpPr>
              <a:spLocks/>
            </p:cNvSpPr>
            <p:nvPr/>
          </p:nvSpPr>
          <p:spPr bwMode="auto">
            <a:xfrm>
              <a:off x="4808097" y="5092730"/>
              <a:ext cx="16794" cy="33588"/>
            </a:xfrm>
            <a:custGeom>
              <a:avLst/>
              <a:gdLst>
                <a:gd name="T0" fmla="*/ 1 w 2"/>
                <a:gd name="T1" fmla="*/ 4 h 4"/>
                <a:gd name="T2" fmla="*/ 0 w 2"/>
                <a:gd name="T3" fmla="*/ 4 h 4"/>
                <a:gd name="T4" fmla="*/ 2 w 2"/>
                <a:gd name="T5" fmla="*/ 0 h 4"/>
                <a:gd name="T6" fmla="*/ 1 w 2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1"/>
                    <a:pt x="2" y="0"/>
                  </a:cubicBezTo>
                  <a:cubicBezTo>
                    <a:pt x="2" y="0"/>
                    <a:pt x="0" y="2"/>
                    <a:pt x="1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" name="Freeform 81"/>
            <p:cNvSpPr>
              <a:spLocks noEditPoints="1"/>
            </p:cNvSpPr>
            <p:nvPr/>
          </p:nvSpPr>
          <p:spPr bwMode="auto">
            <a:xfrm>
              <a:off x="4690539" y="5253952"/>
              <a:ext cx="53741" cy="67176"/>
            </a:xfrm>
            <a:custGeom>
              <a:avLst/>
              <a:gdLst>
                <a:gd name="T0" fmla="*/ 3 w 7"/>
                <a:gd name="T1" fmla="*/ 0 h 8"/>
                <a:gd name="T2" fmla="*/ 0 w 7"/>
                <a:gd name="T3" fmla="*/ 4 h 8"/>
                <a:gd name="T4" fmla="*/ 3 w 7"/>
                <a:gd name="T5" fmla="*/ 8 h 8"/>
                <a:gd name="T6" fmla="*/ 7 w 7"/>
                <a:gd name="T7" fmla="*/ 4 h 8"/>
                <a:gd name="T8" fmla="*/ 3 w 7"/>
                <a:gd name="T9" fmla="*/ 0 h 8"/>
                <a:gd name="T10" fmla="*/ 3 w 7"/>
                <a:gd name="T11" fmla="*/ 4 h 8"/>
                <a:gd name="T12" fmla="*/ 2 w 7"/>
                <a:gd name="T13" fmla="*/ 3 h 8"/>
                <a:gd name="T14" fmla="*/ 3 w 7"/>
                <a:gd name="T15" fmla="*/ 1 h 8"/>
                <a:gd name="T16" fmla="*/ 5 w 7"/>
                <a:gd name="T17" fmla="*/ 3 h 8"/>
                <a:gd name="T18" fmla="*/ 3 w 7"/>
                <a:gd name="T1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8">
                  <a:moveTo>
                    <a:pt x="3" y="0"/>
                  </a:moveTo>
                  <a:cubicBezTo>
                    <a:pt x="1" y="0"/>
                    <a:pt x="0" y="2"/>
                    <a:pt x="0" y="4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6" y="8"/>
                    <a:pt x="7" y="6"/>
                    <a:pt x="7" y="4"/>
                  </a:cubicBezTo>
                  <a:cubicBezTo>
                    <a:pt x="7" y="2"/>
                    <a:pt x="6" y="0"/>
                    <a:pt x="3" y="0"/>
                  </a:cubicBezTo>
                  <a:close/>
                  <a:moveTo>
                    <a:pt x="3" y="4"/>
                  </a:moveTo>
                  <a:cubicBezTo>
                    <a:pt x="3" y="4"/>
                    <a:pt x="2" y="3"/>
                    <a:pt x="2" y="3"/>
                  </a:cubicBezTo>
                  <a:cubicBezTo>
                    <a:pt x="2" y="2"/>
                    <a:pt x="3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3"/>
                    <a:pt x="4" y="4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24" name="组合 23"/>
          <p:cNvGrpSpPr>
            <a:grpSpLocks/>
          </p:cNvGrpSpPr>
          <p:nvPr/>
        </p:nvGrpSpPr>
        <p:grpSpPr bwMode="auto">
          <a:xfrm>
            <a:off x="3548064" y="3032519"/>
            <a:ext cx="4726781" cy="469106"/>
            <a:chOff x="3493119" y="4376948"/>
            <a:chExt cx="7360973" cy="730804"/>
          </a:xfrm>
        </p:grpSpPr>
        <p:grpSp>
          <p:nvGrpSpPr>
            <p:cNvPr id="25" name="组合 32"/>
            <p:cNvGrpSpPr>
              <a:grpSpLocks/>
            </p:cNvGrpSpPr>
            <p:nvPr/>
          </p:nvGrpSpPr>
          <p:grpSpPr bwMode="auto">
            <a:xfrm flipV="1">
              <a:off x="3493119" y="4376948"/>
              <a:ext cx="1224470" cy="730804"/>
              <a:chOff x="4702629" y="2354575"/>
              <a:chExt cx="1086152" cy="587919"/>
            </a:xfrm>
          </p:grpSpPr>
          <p:cxnSp>
            <p:nvCxnSpPr>
              <p:cNvPr id="29" name="直接连接符 28"/>
              <p:cNvCxnSpPr/>
              <p:nvPr/>
            </p:nvCxnSpPr>
            <p:spPr>
              <a:xfrm>
                <a:off x="4702629" y="2354575"/>
                <a:ext cx="0" cy="587919"/>
              </a:xfrm>
              <a:prstGeom prst="line">
                <a:avLst/>
              </a:prstGeom>
              <a:ln w="0">
                <a:solidFill>
                  <a:srgbClr val="AED5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/>
            </p:nvCxnSpPr>
            <p:spPr>
              <a:xfrm rot="5400000">
                <a:off x="5245381" y="1811823"/>
                <a:ext cx="0" cy="1085503"/>
              </a:xfrm>
              <a:prstGeom prst="line">
                <a:avLst/>
              </a:prstGeom>
              <a:ln w="0">
                <a:solidFill>
                  <a:srgbClr val="AED5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合 33"/>
            <p:cNvGrpSpPr>
              <a:grpSpLocks/>
            </p:cNvGrpSpPr>
            <p:nvPr/>
          </p:nvGrpSpPr>
          <p:grpSpPr bwMode="auto">
            <a:xfrm flipH="1" flipV="1">
              <a:off x="9629622" y="4376948"/>
              <a:ext cx="1224470" cy="730804"/>
              <a:chOff x="4702629" y="2354575"/>
              <a:chExt cx="1086152" cy="587919"/>
            </a:xfrm>
          </p:grpSpPr>
          <p:cxnSp>
            <p:nvCxnSpPr>
              <p:cNvPr id="27" name="直接连接符 26"/>
              <p:cNvCxnSpPr/>
              <p:nvPr/>
            </p:nvCxnSpPr>
            <p:spPr>
              <a:xfrm>
                <a:off x="4702629" y="2354575"/>
                <a:ext cx="0" cy="587919"/>
              </a:xfrm>
              <a:prstGeom prst="line">
                <a:avLst/>
              </a:prstGeom>
              <a:ln w="0">
                <a:solidFill>
                  <a:srgbClr val="AED5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 rot="5400000">
                <a:off x="5245381" y="1811823"/>
                <a:ext cx="0" cy="1085503"/>
              </a:xfrm>
              <a:prstGeom prst="line">
                <a:avLst/>
              </a:prstGeom>
              <a:ln w="0">
                <a:solidFill>
                  <a:srgbClr val="AED5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" name="组合 30"/>
          <p:cNvGrpSpPr>
            <a:grpSpLocks/>
          </p:cNvGrpSpPr>
          <p:nvPr/>
        </p:nvGrpSpPr>
        <p:grpSpPr bwMode="auto">
          <a:xfrm flipH="1" flipV="1">
            <a:off x="3548064" y="1412081"/>
            <a:ext cx="4726781" cy="469106"/>
            <a:chOff x="3424715" y="4465315"/>
            <a:chExt cx="7360973" cy="730804"/>
          </a:xfrm>
        </p:grpSpPr>
        <p:grpSp>
          <p:nvGrpSpPr>
            <p:cNvPr id="32" name="组合 39"/>
            <p:cNvGrpSpPr>
              <a:grpSpLocks/>
            </p:cNvGrpSpPr>
            <p:nvPr/>
          </p:nvGrpSpPr>
          <p:grpSpPr bwMode="auto">
            <a:xfrm flipV="1">
              <a:off x="3424715" y="4465315"/>
              <a:ext cx="1224470" cy="730804"/>
              <a:chOff x="4702629" y="2354575"/>
              <a:chExt cx="1086152" cy="587919"/>
            </a:xfrm>
          </p:grpSpPr>
          <p:cxnSp>
            <p:nvCxnSpPr>
              <p:cNvPr id="36" name="直接连接符 35"/>
              <p:cNvCxnSpPr/>
              <p:nvPr/>
            </p:nvCxnSpPr>
            <p:spPr>
              <a:xfrm>
                <a:off x="4702629" y="2354575"/>
                <a:ext cx="0" cy="587919"/>
              </a:xfrm>
              <a:prstGeom prst="line">
                <a:avLst/>
              </a:prstGeom>
              <a:ln w="0">
                <a:solidFill>
                  <a:srgbClr val="AED5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 rot="5400000">
                <a:off x="5245381" y="1811823"/>
                <a:ext cx="0" cy="1085503"/>
              </a:xfrm>
              <a:prstGeom prst="line">
                <a:avLst/>
              </a:prstGeom>
              <a:ln w="0">
                <a:solidFill>
                  <a:srgbClr val="AED5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组合 40"/>
            <p:cNvGrpSpPr>
              <a:grpSpLocks/>
            </p:cNvGrpSpPr>
            <p:nvPr/>
          </p:nvGrpSpPr>
          <p:grpSpPr bwMode="auto">
            <a:xfrm flipH="1" flipV="1">
              <a:off x="9561218" y="4465315"/>
              <a:ext cx="1224470" cy="730804"/>
              <a:chOff x="4702629" y="2354575"/>
              <a:chExt cx="1086152" cy="587919"/>
            </a:xfrm>
          </p:grpSpPr>
          <p:cxnSp>
            <p:nvCxnSpPr>
              <p:cNvPr id="34" name="直接连接符 33"/>
              <p:cNvCxnSpPr/>
              <p:nvPr/>
            </p:nvCxnSpPr>
            <p:spPr>
              <a:xfrm>
                <a:off x="4702629" y="2354575"/>
                <a:ext cx="0" cy="587919"/>
              </a:xfrm>
              <a:prstGeom prst="line">
                <a:avLst/>
              </a:prstGeom>
              <a:ln w="0">
                <a:solidFill>
                  <a:srgbClr val="AED5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 rot="5400000">
                <a:off x="5245381" y="1811823"/>
                <a:ext cx="0" cy="1085503"/>
              </a:xfrm>
              <a:prstGeom prst="line">
                <a:avLst/>
              </a:prstGeom>
              <a:ln w="0">
                <a:solidFill>
                  <a:srgbClr val="AED5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" name="组合 37"/>
          <p:cNvGrpSpPr>
            <a:grpSpLocks/>
          </p:cNvGrpSpPr>
          <p:nvPr/>
        </p:nvGrpSpPr>
        <p:grpSpPr bwMode="auto">
          <a:xfrm>
            <a:off x="873920" y="1402558"/>
            <a:ext cx="2284810" cy="2116931"/>
            <a:chOff x="936563" y="1869446"/>
            <a:chExt cx="3263347" cy="3025534"/>
          </a:xfrm>
        </p:grpSpPr>
        <p:sp>
          <p:nvSpPr>
            <p:cNvPr id="39" name="Rectangle 104"/>
            <p:cNvSpPr>
              <a:spLocks noChangeArrowheads="1"/>
            </p:cNvSpPr>
            <p:nvPr/>
          </p:nvSpPr>
          <p:spPr bwMode="auto">
            <a:xfrm>
              <a:off x="936563" y="2536493"/>
              <a:ext cx="451491" cy="1685485"/>
            </a:xfrm>
            <a:prstGeom prst="rect">
              <a:avLst/>
            </a:prstGeom>
            <a:solidFill>
              <a:schemeClr val="bg1">
                <a:alpha val="78038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40" name="Freeform 105"/>
            <p:cNvSpPr>
              <a:spLocks/>
            </p:cNvSpPr>
            <p:nvPr/>
          </p:nvSpPr>
          <p:spPr bwMode="auto">
            <a:xfrm>
              <a:off x="2056338" y="1869446"/>
              <a:ext cx="449502" cy="667047"/>
            </a:xfrm>
            <a:custGeom>
              <a:avLst/>
              <a:gdLst>
                <a:gd name="T0" fmla="*/ 2147483647 w 226"/>
                <a:gd name="T1" fmla="*/ 2147483647 h 224"/>
                <a:gd name="T2" fmla="*/ 0 w 226"/>
                <a:gd name="T3" fmla="*/ 0 h 224"/>
                <a:gd name="T4" fmla="*/ 0 w 226"/>
                <a:gd name="T5" fmla="*/ 2147483647 h 224"/>
                <a:gd name="T6" fmla="*/ 2147483647 w 226"/>
                <a:gd name="T7" fmla="*/ 2147483647 h 2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6" h="224">
                  <a:moveTo>
                    <a:pt x="226" y="224"/>
                  </a:moveTo>
                  <a:lnTo>
                    <a:pt x="0" y="0"/>
                  </a:lnTo>
                  <a:lnTo>
                    <a:pt x="0" y="224"/>
                  </a:lnTo>
                  <a:lnTo>
                    <a:pt x="226" y="224"/>
                  </a:lnTo>
                  <a:close/>
                </a:path>
              </a:pathLst>
            </a:cu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106"/>
            <p:cNvSpPr>
              <a:spLocks/>
            </p:cNvSpPr>
            <p:nvPr/>
          </p:nvSpPr>
          <p:spPr bwMode="auto">
            <a:xfrm>
              <a:off x="936563" y="4221977"/>
              <a:ext cx="451491" cy="673003"/>
            </a:xfrm>
            <a:custGeom>
              <a:avLst/>
              <a:gdLst>
                <a:gd name="T0" fmla="*/ 2147483647 w 227"/>
                <a:gd name="T1" fmla="*/ 0 h 226"/>
                <a:gd name="T2" fmla="*/ 0 w 227"/>
                <a:gd name="T3" fmla="*/ 0 h 226"/>
                <a:gd name="T4" fmla="*/ 2147483647 w 227"/>
                <a:gd name="T5" fmla="*/ 2147483647 h 226"/>
                <a:gd name="T6" fmla="*/ 2147483647 w 227"/>
                <a:gd name="T7" fmla="*/ 0 h 22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7" h="226">
                  <a:moveTo>
                    <a:pt x="227" y="0"/>
                  </a:moveTo>
                  <a:lnTo>
                    <a:pt x="0" y="0"/>
                  </a:lnTo>
                  <a:lnTo>
                    <a:pt x="227" y="226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107"/>
            <p:cNvSpPr>
              <a:spLocks/>
            </p:cNvSpPr>
            <p:nvPr/>
          </p:nvSpPr>
          <p:spPr bwMode="auto">
            <a:xfrm>
              <a:off x="2056338" y="4221977"/>
              <a:ext cx="449502" cy="673003"/>
            </a:xfrm>
            <a:custGeom>
              <a:avLst/>
              <a:gdLst>
                <a:gd name="T0" fmla="*/ 0 w 226"/>
                <a:gd name="T1" fmla="*/ 2147483647 h 226"/>
                <a:gd name="T2" fmla="*/ 2147483647 w 226"/>
                <a:gd name="T3" fmla="*/ 0 h 226"/>
                <a:gd name="T4" fmla="*/ 0 w 226"/>
                <a:gd name="T5" fmla="*/ 0 h 226"/>
                <a:gd name="T6" fmla="*/ 0 w 226"/>
                <a:gd name="T7" fmla="*/ 2147483647 h 22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6" h="226">
                  <a:moveTo>
                    <a:pt x="0" y="226"/>
                  </a:moveTo>
                  <a:lnTo>
                    <a:pt x="226" y="0"/>
                  </a:lnTo>
                  <a:lnTo>
                    <a:pt x="0" y="0"/>
                  </a:lnTo>
                  <a:lnTo>
                    <a:pt x="0" y="226"/>
                  </a:lnTo>
                  <a:close/>
                </a:path>
              </a:pathLst>
            </a:cu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108"/>
            <p:cNvSpPr>
              <a:spLocks/>
            </p:cNvSpPr>
            <p:nvPr/>
          </p:nvSpPr>
          <p:spPr bwMode="auto">
            <a:xfrm>
              <a:off x="936563" y="1869446"/>
              <a:ext cx="451491" cy="667047"/>
            </a:xfrm>
            <a:custGeom>
              <a:avLst/>
              <a:gdLst>
                <a:gd name="T0" fmla="*/ 2147483647 w 227"/>
                <a:gd name="T1" fmla="*/ 0 h 224"/>
                <a:gd name="T2" fmla="*/ 0 w 227"/>
                <a:gd name="T3" fmla="*/ 2147483647 h 224"/>
                <a:gd name="T4" fmla="*/ 2147483647 w 227"/>
                <a:gd name="T5" fmla="*/ 2147483647 h 224"/>
                <a:gd name="T6" fmla="*/ 2147483647 w 227"/>
                <a:gd name="T7" fmla="*/ 0 h 2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7" h="224">
                  <a:moveTo>
                    <a:pt x="227" y="0"/>
                  </a:moveTo>
                  <a:lnTo>
                    <a:pt x="0" y="224"/>
                  </a:lnTo>
                  <a:lnTo>
                    <a:pt x="227" y="224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Rectangle 109"/>
            <p:cNvSpPr>
              <a:spLocks noChangeArrowheads="1"/>
            </p:cNvSpPr>
            <p:nvPr/>
          </p:nvSpPr>
          <p:spPr bwMode="auto">
            <a:xfrm>
              <a:off x="2056338" y="2536493"/>
              <a:ext cx="449502" cy="1685485"/>
            </a:xfrm>
            <a:prstGeom prst="rect">
              <a:avLst/>
            </a:prstGeom>
            <a:solidFill>
              <a:schemeClr val="bg1">
                <a:alpha val="78038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45" name="Rectangle 110"/>
            <p:cNvSpPr>
              <a:spLocks noChangeArrowheads="1"/>
            </p:cNvSpPr>
            <p:nvPr/>
          </p:nvSpPr>
          <p:spPr bwMode="auto">
            <a:xfrm>
              <a:off x="1388053" y="1869446"/>
              <a:ext cx="668286" cy="667047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46" name="Rectangle 111"/>
            <p:cNvSpPr>
              <a:spLocks noChangeArrowheads="1"/>
            </p:cNvSpPr>
            <p:nvPr/>
          </p:nvSpPr>
          <p:spPr bwMode="auto">
            <a:xfrm>
              <a:off x="1388053" y="4221977"/>
              <a:ext cx="668286" cy="673003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grpSp>
          <p:nvGrpSpPr>
            <p:cNvPr id="47" name="组合 60"/>
            <p:cNvGrpSpPr>
              <a:grpSpLocks/>
            </p:cNvGrpSpPr>
            <p:nvPr/>
          </p:nvGrpSpPr>
          <p:grpSpPr bwMode="auto">
            <a:xfrm>
              <a:off x="2694040" y="1869446"/>
              <a:ext cx="1505870" cy="3025534"/>
              <a:chOff x="5572125" y="2627313"/>
              <a:chExt cx="1050925" cy="1609725"/>
            </a:xfrm>
          </p:grpSpPr>
          <p:sp>
            <p:nvSpPr>
              <p:cNvPr id="48" name="Freeform 5"/>
              <p:cNvSpPr>
                <a:spLocks/>
              </p:cNvSpPr>
              <p:nvPr/>
            </p:nvSpPr>
            <p:spPr bwMode="auto">
              <a:xfrm>
                <a:off x="5572125" y="2627313"/>
                <a:ext cx="695325" cy="976313"/>
              </a:xfrm>
              <a:custGeom>
                <a:avLst/>
                <a:gdLst>
                  <a:gd name="T0" fmla="*/ 0 w 438"/>
                  <a:gd name="T1" fmla="*/ 2147483647 h 615"/>
                  <a:gd name="T2" fmla="*/ 0 w 438"/>
                  <a:gd name="T3" fmla="*/ 2147483647 h 615"/>
                  <a:gd name="T4" fmla="*/ 2147483647 w 438"/>
                  <a:gd name="T5" fmla="*/ 2147483647 h 615"/>
                  <a:gd name="T6" fmla="*/ 2147483647 w 438"/>
                  <a:gd name="T7" fmla="*/ 2147483647 h 615"/>
                  <a:gd name="T8" fmla="*/ 2147483647 w 438"/>
                  <a:gd name="T9" fmla="*/ 0 h 615"/>
                  <a:gd name="T10" fmla="*/ 0 w 438"/>
                  <a:gd name="T11" fmla="*/ 2147483647 h 61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38" h="615">
                    <a:moveTo>
                      <a:pt x="0" y="488"/>
                    </a:moveTo>
                    <a:lnTo>
                      <a:pt x="0" y="615"/>
                    </a:lnTo>
                    <a:lnTo>
                      <a:pt x="198" y="615"/>
                    </a:lnTo>
                    <a:lnTo>
                      <a:pt x="438" y="343"/>
                    </a:lnTo>
                    <a:lnTo>
                      <a:pt x="438" y="0"/>
                    </a:lnTo>
                    <a:lnTo>
                      <a:pt x="0" y="488"/>
                    </a:lnTo>
                    <a:close/>
                  </a:path>
                </a:pathLst>
              </a:custGeom>
              <a:solidFill>
                <a:schemeClr val="bg1">
                  <a:alpha val="78038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Freeform 6"/>
              <p:cNvSpPr>
                <a:spLocks/>
              </p:cNvSpPr>
              <p:nvPr/>
            </p:nvSpPr>
            <p:spPr bwMode="auto">
              <a:xfrm>
                <a:off x="6267450" y="2760663"/>
                <a:ext cx="355600" cy="1476375"/>
              </a:xfrm>
              <a:custGeom>
                <a:avLst/>
                <a:gdLst>
                  <a:gd name="T0" fmla="*/ 0 w 224"/>
                  <a:gd name="T1" fmla="*/ 2147483647 h 930"/>
                  <a:gd name="T2" fmla="*/ 2147483647 w 224"/>
                  <a:gd name="T3" fmla="*/ 2147483647 h 930"/>
                  <a:gd name="T4" fmla="*/ 2147483647 w 224"/>
                  <a:gd name="T5" fmla="*/ 0 h 930"/>
                  <a:gd name="T6" fmla="*/ 0 w 224"/>
                  <a:gd name="T7" fmla="*/ 2147483647 h 930"/>
                  <a:gd name="T8" fmla="*/ 0 w 224"/>
                  <a:gd name="T9" fmla="*/ 2147483647 h 9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4" h="930">
                    <a:moveTo>
                      <a:pt x="0" y="930"/>
                    </a:moveTo>
                    <a:lnTo>
                      <a:pt x="224" y="930"/>
                    </a:lnTo>
                    <a:lnTo>
                      <a:pt x="224" y="0"/>
                    </a:lnTo>
                    <a:lnTo>
                      <a:pt x="0" y="259"/>
                    </a:lnTo>
                    <a:lnTo>
                      <a:pt x="0" y="930"/>
                    </a:lnTo>
                    <a:close/>
                  </a:path>
                </a:pathLst>
              </a:custGeom>
              <a:solidFill>
                <a:schemeClr val="bg1">
                  <a:alpha val="78038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Freeform 7"/>
              <p:cNvSpPr>
                <a:spLocks/>
              </p:cNvSpPr>
              <p:nvPr/>
            </p:nvSpPr>
            <p:spPr bwMode="auto">
              <a:xfrm>
                <a:off x="6267450" y="2627313"/>
                <a:ext cx="355600" cy="544513"/>
              </a:xfrm>
              <a:custGeom>
                <a:avLst/>
                <a:gdLst>
                  <a:gd name="T0" fmla="*/ 0 w 224"/>
                  <a:gd name="T1" fmla="*/ 0 h 343"/>
                  <a:gd name="T2" fmla="*/ 0 w 224"/>
                  <a:gd name="T3" fmla="*/ 2147483647 h 343"/>
                  <a:gd name="T4" fmla="*/ 2147483647 w 224"/>
                  <a:gd name="T5" fmla="*/ 2147483647 h 343"/>
                  <a:gd name="T6" fmla="*/ 2147483647 w 224"/>
                  <a:gd name="T7" fmla="*/ 0 h 343"/>
                  <a:gd name="T8" fmla="*/ 0 w 224"/>
                  <a:gd name="T9" fmla="*/ 0 h 3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4" h="343">
                    <a:moveTo>
                      <a:pt x="0" y="0"/>
                    </a:moveTo>
                    <a:lnTo>
                      <a:pt x="0" y="343"/>
                    </a:lnTo>
                    <a:lnTo>
                      <a:pt x="224" y="84"/>
                    </a:lnTo>
                    <a:lnTo>
                      <a:pt x="2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30196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Freeform 8"/>
              <p:cNvSpPr>
                <a:spLocks/>
              </p:cNvSpPr>
              <p:nvPr/>
            </p:nvSpPr>
            <p:spPr bwMode="auto">
              <a:xfrm>
                <a:off x="5572125" y="3603626"/>
                <a:ext cx="314325" cy="358775"/>
              </a:xfrm>
              <a:custGeom>
                <a:avLst/>
                <a:gdLst>
                  <a:gd name="T0" fmla="*/ 0 w 198"/>
                  <a:gd name="T1" fmla="*/ 2147483647 h 226"/>
                  <a:gd name="T2" fmla="*/ 2147483647 w 198"/>
                  <a:gd name="T3" fmla="*/ 0 h 226"/>
                  <a:gd name="T4" fmla="*/ 0 w 198"/>
                  <a:gd name="T5" fmla="*/ 0 h 226"/>
                  <a:gd name="T6" fmla="*/ 0 w 198"/>
                  <a:gd name="T7" fmla="*/ 2147483647 h 22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8" h="226">
                    <a:moveTo>
                      <a:pt x="0" y="226"/>
                    </a:moveTo>
                    <a:lnTo>
                      <a:pt x="198" y="0"/>
                    </a:lnTo>
                    <a:lnTo>
                      <a:pt x="0" y="0"/>
                    </a:lnTo>
                    <a:lnTo>
                      <a:pt x="0" y="226"/>
                    </a:lnTo>
                    <a:close/>
                  </a:path>
                </a:pathLst>
              </a:custGeom>
              <a:solidFill>
                <a:schemeClr val="bg1">
                  <a:alpha val="30196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" name="Freeform 9"/>
              <p:cNvSpPr>
                <a:spLocks/>
              </p:cNvSpPr>
              <p:nvPr/>
            </p:nvSpPr>
            <p:spPr bwMode="auto">
              <a:xfrm>
                <a:off x="5572125" y="3603626"/>
                <a:ext cx="557213" cy="358775"/>
              </a:xfrm>
              <a:custGeom>
                <a:avLst/>
                <a:gdLst>
                  <a:gd name="T0" fmla="*/ 2147483647 w 351"/>
                  <a:gd name="T1" fmla="*/ 2147483647 h 226"/>
                  <a:gd name="T2" fmla="*/ 2147483647 w 351"/>
                  <a:gd name="T3" fmla="*/ 0 h 226"/>
                  <a:gd name="T4" fmla="*/ 2147483647 w 351"/>
                  <a:gd name="T5" fmla="*/ 0 h 226"/>
                  <a:gd name="T6" fmla="*/ 0 w 351"/>
                  <a:gd name="T7" fmla="*/ 2147483647 h 226"/>
                  <a:gd name="T8" fmla="*/ 2147483647 w 351"/>
                  <a:gd name="T9" fmla="*/ 2147483647 h 226"/>
                  <a:gd name="T10" fmla="*/ 2147483647 w 351"/>
                  <a:gd name="T11" fmla="*/ 2147483647 h 226"/>
                  <a:gd name="T12" fmla="*/ 2147483647 w 351"/>
                  <a:gd name="T13" fmla="*/ 2147483647 h 226"/>
                  <a:gd name="T14" fmla="*/ 2147483647 w 351"/>
                  <a:gd name="T15" fmla="*/ 2147483647 h 226"/>
                  <a:gd name="T16" fmla="*/ 2147483647 w 351"/>
                  <a:gd name="T17" fmla="*/ 2147483647 h 226"/>
                  <a:gd name="T18" fmla="*/ 2147483647 w 351"/>
                  <a:gd name="T19" fmla="*/ 2147483647 h 226"/>
                  <a:gd name="T20" fmla="*/ 2147483647 w 351"/>
                  <a:gd name="T21" fmla="*/ 2147483647 h 226"/>
                  <a:gd name="T22" fmla="*/ 2147483647 w 351"/>
                  <a:gd name="T23" fmla="*/ 2147483647 h 22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351" h="226">
                    <a:moveTo>
                      <a:pt x="320" y="28"/>
                    </a:moveTo>
                    <a:lnTo>
                      <a:pt x="351" y="0"/>
                    </a:lnTo>
                    <a:lnTo>
                      <a:pt x="198" y="0"/>
                    </a:lnTo>
                    <a:lnTo>
                      <a:pt x="0" y="226"/>
                    </a:lnTo>
                    <a:lnTo>
                      <a:pt x="351" y="226"/>
                    </a:lnTo>
                    <a:lnTo>
                      <a:pt x="320" y="197"/>
                    </a:lnTo>
                    <a:lnTo>
                      <a:pt x="351" y="168"/>
                    </a:lnTo>
                    <a:lnTo>
                      <a:pt x="320" y="140"/>
                    </a:lnTo>
                    <a:lnTo>
                      <a:pt x="351" y="111"/>
                    </a:lnTo>
                    <a:lnTo>
                      <a:pt x="320" y="85"/>
                    </a:lnTo>
                    <a:lnTo>
                      <a:pt x="351" y="57"/>
                    </a:lnTo>
                    <a:lnTo>
                      <a:pt x="320" y="28"/>
                    </a:ln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701096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972"/>
          <p:cNvGrpSpPr>
            <a:grpSpLocks/>
          </p:cNvGrpSpPr>
          <p:nvPr/>
        </p:nvGrpSpPr>
        <p:grpSpPr bwMode="auto">
          <a:xfrm>
            <a:off x="1380931" y="223838"/>
            <a:ext cx="6388359" cy="830997"/>
            <a:chOff x="3896989" y="298683"/>
            <a:chExt cx="4398022" cy="1108133"/>
          </a:xfrm>
        </p:grpSpPr>
        <p:sp>
          <p:nvSpPr>
            <p:cNvPr id="16" name="文本框 1973"/>
            <p:cNvSpPr txBox="1">
              <a:spLocks noChangeArrowheads="1"/>
            </p:cNvSpPr>
            <p:nvPr/>
          </p:nvSpPr>
          <p:spPr bwMode="auto">
            <a:xfrm>
              <a:off x="3896989" y="298683"/>
              <a:ext cx="4398022" cy="1108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CA" altLang="zh-CN" sz="2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Why Performing Analysis on Blue Cluster</a:t>
              </a:r>
            </a:p>
          </p:txBody>
        </p:sp>
        <p:cxnSp>
          <p:nvCxnSpPr>
            <p:cNvPr id="18" name="直接连接符 1975"/>
            <p:cNvCxnSpPr/>
            <p:nvPr/>
          </p:nvCxnSpPr>
          <p:spPr>
            <a:xfrm>
              <a:off x="5181465" y="871842"/>
              <a:ext cx="1829069" cy="0"/>
            </a:xfrm>
            <a:prstGeom prst="line">
              <a:avLst/>
            </a:prstGeom>
            <a:ln w="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 descr="Dimonds%20two%20Clusters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872" y="800295"/>
            <a:ext cx="5342431" cy="41783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232349" y="800295"/>
            <a:ext cx="34316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Carat is a significant predictor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2349" y="1885168"/>
            <a:ext cx="343160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Using all available data may lead bias, since</a:t>
            </a:r>
          </a:p>
          <a:p>
            <a:r>
              <a:rPr lang="en-US" dirty="0">
                <a:solidFill>
                  <a:schemeClr val="bg1"/>
                </a:solidFill>
              </a:rPr>
              <a:t>Lower carat and Higher carat traits may differ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2349" y="2732047"/>
            <a:ext cx="3499896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Most of the data for blue cluster lies between</a:t>
            </a:r>
          </a:p>
          <a:p>
            <a:r>
              <a:rPr lang="en-US" dirty="0">
                <a:solidFill>
                  <a:schemeClr val="bg1"/>
                </a:solidFill>
              </a:rPr>
              <a:t>0.8 - 1.3 carats, which is a relatively small interval Blue cluster is more favorable under linearity assumption (Carat vs. Price not linear for the whole carat range - as given in the pdf )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2349" y="1315288"/>
            <a:ext cx="34316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Professor’s Diamond lies in the blue cluster</a:t>
            </a:r>
          </a:p>
        </p:txBody>
      </p:sp>
    </p:spTree>
    <p:extLst>
      <p:ext uri="{BB962C8B-B14F-4D97-AF65-F5344CB8AC3E}">
        <p14:creationId xmlns:p14="http://schemas.microsoft.com/office/powerpoint/2010/main" val="14156605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972"/>
          <p:cNvGrpSpPr>
            <a:grpSpLocks/>
          </p:cNvGrpSpPr>
          <p:nvPr/>
        </p:nvGrpSpPr>
        <p:grpSpPr bwMode="auto">
          <a:xfrm>
            <a:off x="1380931" y="223838"/>
            <a:ext cx="6388359" cy="744639"/>
            <a:chOff x="3896989" y="298683"/>
            <a:chExt cx="4398022" cy="992975"/>
          </a:xfrm>
        </p:grpSpPr>
        <p:sp>
          <p:nvSpPr>
            <p:cNvPr id="16" name="文本框 1973"/>
            <p:cNvSpPr txBox="1">
              <a:spLocks noChangeArrowheads="1"/>
            </p:cNvSpPr>
            <p:nvPr/>
          </p:nvSpPr>
          <p:spPr bwMode="auto">
            <a:xfrm>
              <a:off x="3896989" y="298683"/>
              <a:ext cx="4398022" cy="6156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CA" altLang="zh-CN" sz="2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Feature Engineering Part I</a:t>
              </a:r>
            </a:p>
          </p:txBody>
        </p:sp>
        <p:sp>
          <p:nvSpPr>
            <p:cNvPr id="17" name="文本框 1974"/>
            <p:cNvSpPr txBox="1">
              <a:spLocks noChangeArrowheads="1"/>
            </p:cNvSpPr>
            <p:nvPr/>
          </p:nvSpPr>
          <p:spPr bwMode="auto">
            <a:xfrm>
              <a:off x="3896989" y="860718"/>
              <a:ext cx="4398022" cy="430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CA" altLang="zh-CN" sz="15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Getting to know variables</a:t>
              </a:r>
            </a:p>
          </p:txBody>
        </p:sp>
        <p:cxnSp>
          <p:nvCxnSpPr>
            <p:cNvPr id="18" name="直接连接符 1975"/>
            <p:cNvCxnSpPr/>
            <p:nvPr/>
          </p:nvCxnSpPr>
          <p:spPr>
            <a:xfrm>
              <a:off x="5181465" y="871842"/>
              <a:ext cx="1829069" cy="0"/>
            </a:xfrm>
            <a:prstGeom prst="line">
              <a:avLst/>
            </a:prstGeom>
            <a:ln w="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306496" y="1967301"/>
            <a:ext cx="849495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Price is the prediction variable (Dependent)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Carat, Clarity, Color, Polish, Symmetry, Cut, Certification, Wholesaler are predictors (Independent variables)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Categorical Variable levels should be distinct based on their price prediction ability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Wholesaler needs to be excluded from prediction, since it is not a diamond characteristic (May introduce bias)</a:t>
            </a:r>
          </a:p>
          <a:p>
            <a:pPr marL="285750" indent="-285750">
              <a:buFont typeface="Arial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84366" y="110598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6615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972"/>
          <p:cNvGrpSpPr>
            <a:grpSpLocks/>
          </p:cNvGrpSpPr>
          <p:nvPr/>
        </p:nvGrpSpPr>
        <p:grpSpPr bwMode="auto">
          <a:xfrm>
            <a:off x="1380931" y="223838"/>
            <a:ext cx="6388359" cy="744639"/>
            <a:chOff x="3896989" y="298683"/>
            <a:chExt cx="4398022" cy="992975"/>
          </a:xfrm>
        </p:grpSpPr>
        <p:sp>
          <p:nvSpPr>
            <p:cNvPr id="16" name="文本框 1973"/>
            <p:cNvSpPr txBox="1">
              <a:spLocks noChangeArrowheads="1"/>
            </p:cNvSpPr>
            <p:nvPr/>
          </p:nvSpPr>
          <p:spPr bwMode="auto">
            <a:xfrm>
              <a:off x="3896989" y="298683"/>
              <a:ext cx="4398022" cy="6156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CA" altLang="zh-CN" sz="2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Feature Engineering Part II</a:t>
              </a:r>
            </a:p>
          </p:txBody>
        </p:sp>
        <p:sp>
          <p:nvSpPr>
            <p:cNvPr id="17" name="文本框 1974"/>
            <p:cNvSpPr txBox="1">
              <a:spLocks noChangeArrowheads="1"/>
            </p:cNvSpPr>
            <p:nvPr/>
          </p:nvSpPr>
          <p:spPr bwMode="auto">
            <a:xfrm>
              <a:off x="3896989" y="860718"/>
              <a:ext cx="4398022" cy="430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CA" altLang="zh-CN" sz="15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Grouping Ordinal Variables by Predictive Ability</a:t>
              </a:r>
            </a:p>
          </p:txBody>
        </p:sp>
        <p:cxnSp>
          <p:nvCxnSpPr>
            <p:cNvPr id="18" name="直接连接符 1975"/>
            <p:cNvCxnSpPr/>
            <p:nvPr/>
          </p:nvCxnSpPr>
          <p:spPr>
            <a:xfrm>
              <a:off x="5181465" y="871842"/>
              <a:ext cx="1829069" cy="0"/>
            </a:xfrm>
            <a:prstGeom prst="line">
              <a:avLst/>
            </a:prstGeom>
            <a:ln w="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357188" y="1173898"/>
            <a:ext cx="18044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Clarity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Originally had 7 levels. </a:t>
            </a:r>
          </a:p>
          <a:p>
            <a:r>
              <a:rPr lang="en-US" dirty="0">
                <a:solidFill>
                  <a:schemeClr val="bg1"/>
                </a:solidFill>
              </a:rPr>
              <a:t>Grouped to 3 levels 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864603"/>
              </p:ext>
            </p:extLst>
          </p:nvPr>
        </p:nvGraphicFramePr>
        <p:xfrm>
          <a:off x="357188" y="2302649"/>
          <a:ext cx="8396196" cy="2451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93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417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5697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9936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9936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9936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919679">
                <a:tc>
                  <a:txBody>
                    <a:bodyPr/>
                    <a:lstStyle/>
                    <a:p>
                      <a:r>
                        <a:rPr lang="en-US" dirty="0"/>
                        <a:t>Variable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Original  Levels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Final Levels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Levelling Criteria(s)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Original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R-squared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After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ReGrouping</a:t>
                      </a:r>
                      <a:r>
                        <a:rPr lang="en-US" baseline="0" dirty="0"/>
                        <a:t> R-squared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11953">
                <a:tc>
                  <a:txBody>
                    <a:bodyPr/>
                    <a:lstStyle/>
                    <a:p>
                      <a:r>
                        <a:rPr lang="en-US" dirty="0"/>
                        <a:t>Clarity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I2</a:t>
                      </a:r>
                    </a:p>
                    <a:p>
                      <a:r>
                        <a:rPr lang="en-US" dirty="0"/>
                        <a:t>I1</a:t>
                      </a:r>
                    </a:p>
                    <a:p>
                      <a:r>
                        <a:rPr lang="en-US" dirty="0"/>
                        <a:t>SI3</a:t>
                      </a:r>
                    </a:p>
                    <a:p>
                      <a:r>
                        <a:rPr lang="en-US" dirty="0"/>
                        <a:t>SI2</a:t>
                      </a:r>
                    </a:p>
                    <a:p>
                      <a:r>
                        <a:rPr lang="en-US" dirty="0"/>
                        <a:t>SI1</a:t>
                      </a:r>
                    </a:p>
                    <a:p>
                      <a:r>
                        <a:rPr lang="en-US" dirty="0"/>
                        <a:t>VS2</a:t>
                      </a:r>
                    </a:p>
                    <a:p>
                      <a:r>
                        <a:rPr lang="en-US" dirty="0"/>
                        <a:t>VS1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Flawed</a:t>
                      </a:r>
                      <a:r>
                        <a:rPr lang="en-US" baseline="0" dirty="0"/>
                        <a:t> Naked Eye</a:t>
                      </a:r>
                    </a:p>
                    <a:p>
                      <a:r>
                        <a:rPr lang="en-US" baseline="0" dirty="0"/>
                        <a:t>10x Zoom Flaws</a:t>
                      </a:r>
                    </a:p>
                    <a:p>
                      <a:r>
                        <a:rPr lang="en-US" baseline="0" dirty="0"/>
                        <a:t>30x Zoom Flaws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Some</a:t>
                      </a:r>
                      <a:r>
                        <a:rPr lang="en-US" baseline="0" dirty="0"/>
                        <a:t> Levels Insignificant for 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61252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972"/>
          <p:cNvGrpSpPr>
            <a:grpSpLocks/>
          </p:cNvGrpSpPr>
          <p:nvPr/>
        </p:nvGrpSpPr>
        <p:grpSpPr bwMode="auto">
          <a:xfrm>
            <a:off x="1380931" y="223838"/>
            <a:ext cx="6388359" cy="744639"/>
            <a:chOff x="3896989" y="298683"/>
            <a:chExt cx="4398022" cy="992975"/>
          </a:xfrm>
        </p:grpSpPr>
        <p:sp>
          <p:nvSpPr>
            <p:cNvPr id="16" name="文本框 1973"/>
            <p:cNvSpPr txBox="1">
              <a:spLocks noChangeArrowheads="1"/>
            </p:cNvSpPr>
            <p:nvPr/>
          </p:nvSpPr>
          <p:spPr bwMode="auto">
            <a:xfrm>
              <a:off x="3896989" y="298683"/>
              <a:ext cx="4398022" cy="6156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CA" altLang="zh-CN" sz="2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Feature Engineering Part II</a:t>
              </a:r>
            </a:p>
          </p:txBody>
        </p:sp>
        <p:sp>
          <p:nvSpPr>
            <p:cNvPr id="17" name="文本框 1974"/>
            <p:cNvSpPr txBox="1">
              <a:spLocks noChangeArrowheads="1"/>
            </p:cNvSpPr>
            <p:nvPr/>
          </p:nvSpPr>
          <p:spPr bwMode="auto">
            <a:xfrm>
              <a:off x="3896989" y="860718"/>
              <a:ext cx="4398022" cy="430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CA" altLang="zh-CN" sz="15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Grouping Ordinal Variables by Predictive Ability</a:t>
              </a:r>
            </a:p>
          </p:txBody>
        </p:sp>
        <p:cxnSp>
          <p:nvCxnSpPr>
            <p:cNvPr id="18" name="直接连接符 1975"/>
            <p:cNvCxnSpPr/>
            <p:nvPr/>
          </p:nvCxnSpPr>
          <p:spPr>
            <a:xfrm>
              <a:off x="5181465" y="871842"/>
              <a:ext cx="1829069" cy="0"/>
            </a:xfrm>
            <a:prstGeom prst="line">
              <a:avLst/>
            </a:prstGeom>
            <a:ln w="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562693" y="1169957"/>
            <a:ext cx="561372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Color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978510"/>
              </p:ext>
            </p:extLst>
          </p:nvPr>
        </p:nvGraphicFramePr>
        <p:xfrm>
          <a:off x="363694" y="1827278"/>
          <a:ext cx="8422830" cy="2091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38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38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038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0380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2087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58673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970950">
                <a:tc>
                  <a:txBody>
                    <a:bodyPr/>
                    <a:lstStyle/>
                    <a:p>
                      <a:r>
                        <a:rPr lang="en-US" dirty="0"/>
                        <a:t>Variable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Original  Levels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Final Levels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Levelling Criteria(s)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Original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R-squared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After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ReGrouping</a:t>
                      </a:r>
                      <a:r>
                        <a:rPr lang="en-US" baseline="0" dirty="0"/>
                        <a:t> </a:t>
                      </a:r>
                    </a:p>
                    <a:p>
                      <a:r>
                        <a:rPr lang="en-US" baseline="0" dirty="0"/>
                        <a:t>R-squared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90191">
                <a:tc>
                  <a:txBody>
                    <a:bodyPr/>
                    <a:lstStyle/>
                    <a:p>
                      <a:r>
                        <a:rPr lang="en-US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  <a:p>
                      <a:r>
                        <a:rPr lang="en-US" dirty="0"/>
                        <a:t>J,K</a:t>
                      </a:r>
                    </a:p>
                    <a:p>
                      <a:r>
                        <a:rPr lang="en-US" dirty="0"/>
                        <a:t>G,H,I</a:t>
                      </a:r>
                    </a:p>
                    <a:p>
                      <a:r>
                        <a:rPr lang="en-US" dirty="0"/>
                        <a:t>F,D,E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Near Colorless</a:t>
                      </a:r>
                    </a:p>
                    <a:p>
                      <a:r>
                        <a:rPr lang="en-US" dirty="0"/>
                        <a:t>Lightly</a:t>
                      </a:r>
                      <a:r>
                        <a:rPr lang="en-US" baseline="0" dirty="0"/>
                        <a:t> Yellow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Some</a:t>
                      </a:r>
                      <a:r>
                        <a:rPr lang="en-US" baseline="0" dirty="0"/>
                        <a:t> Levels Insignificant for price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12549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972"/>
          <p:cNvGrpSpPr>
            <a:grpSpLocks/>
          </p:cNvGrpSpPr>
          <p:nvPr/>
        </p:nvGrpSpPr>
        <p:grpSpPr bwMode="auto">
          <a:xfrm>
            <a:off x="1380931" y="223838"/>
            <a:ext cx="6388359" cy="744639"/>
            <a:chOff x="3896989" y="298683"/>
            <a:chExt cx="4398022" cy="992975"/>
          </a:xfrm>
        </p:grpSpPr>
        <p:sp>
          <p:nvSpPr>
            <p:cNvPr id="16" name="文本框 1973"/>
            <p:cNvSpPr txBox="1">
              <a:spLocks noChangeArrowheads="1"/>
            </p:cNvSpPr>
            <p:nvPr/>
          </p:nvSpPr>
          <p:spPr bwMode="auto">
            <a:xfrm>
              <a:off x="3896989" y="298683"/>
              <a:ext cx="4398022" cy="6156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CA" altLang="zh-CN" sz="2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Feature Engineering Part II</a:t>
              </a:r>
            </a:p>
          </p:txBody>
        </p:sp>
        <p:sp>
          <p:nvSpPr>
            <p:cNvPr id="17" name="文本框 1974"/>
            <p:cNvSpPr txBox="1">
              <a:spLocks noChangeArrowheads="1"/>
            </p:cNvSpPr>
            <p:nvPr/>
          </p:nvSpPr>
          <p:spPr bwMode="auto">
            <a:xfrm>
              <a:off x="3896989" y="860718"/>
              <a:ext cx="4398022" cy="430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CA" altLang="zh-CN" sz="15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Grouping Ordinal Variables by Predictive Ability</a:t>
              </a:r>
            </a:p>
          </p:txBody>
        </p:sp>
        <p:cxnSp>
          <p:nvCxnSpPr>
            <p:cNvPr id="18" name="直接连接符 1975"/>
            <p:cNvCxnSpPr/>
            <p:nvPr/>
          </p:nvCxnSpPr>
          <p:spPr>
            <a:xfrm>
              <a:off x="5181465" y="871842"/>
              <a:ext cx="1829069" cy="0"/>
            </a:xfrm>
            <a:prstGeom prst="line">
              <a:avLst/>
            </a:prstGeom>
            <a:ln w="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658194" y="1152202"/>
            <a:ext cx="60119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Polish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790427"/>
              </p:ext>
            </p:extLst>
          </p:nvPr>
        </p:nvGraphicFramePr>
        <p:xfrm>
          <a:off x="374943" y="1791768"/>
          <a:ext cx="8431704" cy="229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2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52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0528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0528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924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51808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079683">
                <a:tc>
                  <a:txBody>
                    <a:bodyPr/>
                    <a:lstStyle/>
                    <a:p>
                      <a:r>
                        <a:rPr lang="en-US" dirty="0"/>
                        <a:t>Variable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Original  Levels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Final Levels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Levelling Criteria(s)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Original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R-squared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After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ReGrouping</a:t>
                      </a:r>
                      <a:r>
                        <a:rPr lang="en-US" baseline="0" dirty="0"/>
                        <a:t> </a:t>
                      </a:r>
                    </a:p>
                    <a:p>
                      <a:r>
                        <a:rPr lang="en-US" baseline="0" dirty="0"/>
                        <a:t>R-squared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12277">
                <a:tc>
                  <a:txBody>
                    <a:bodyPr/>
                    <a:lstStyle/>
                    <a:p>
                      <a:r>
                        <a:rPr lang="en-US" dirty="0"/>
                        <a:t>Polish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  <a:p>
                      <a:r>
                        <a:rPr lang="en-US" dirty="0"/>
                        <a:t>G</a:t>
                      </a:r>
                    </a:p>
                    <a:p>
                      <a:r>
                        <a:rPr lang="en-US" dirty="0"/>
                        <a:t>V</a:t>
                      </a:r>
                    </a:p>
                    <a:p>
                      <a:r>
                        <a:rPr lang="en-US" dirty="0"/>
                        <a:t>X</a:t>
                      </a:r>
                    </a:p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 + G</a:t>
                      </a:r>
                    </a:p>
                    <a:p>
                      <a:r>
                        <a:rPr lang="en-US" dirty="0"/>
                        <a:t>V</a:t>
                      </a:r>
                    </a:p>
                    <a:p>
                      <a:r>
                        <a:rPr lang="en-US" dirty="0"/>
                        <a:t>X</a:t>
                      </a:r>
                      <a:r>
                        <a:rPr lang="en-US" baseline="0" dirty="0"/>
                        <a:t> + 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Small sample size for F and I</a:t>
                      </a:r>
                      <a:endParaRPr lang="en-US" baseline="0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98937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1033464" y="1488281"/>
            <a:ext cx="1927622" cy="2028825"/>
            <a:chOff x="1072118" y="2010159"/>
            <a:chExt cx="2873858" cy="2564306"/>
          </a:xfrm>
        </p:grpSpPr>
        <p:grpSp>
          <p:nvGrpSpPr>
            <p:cNvPr id="6" name="组合 2117"/>
            <p:cNvGrpSpPr>
              <a:grpSpLocks/>
            </p:cNvGrpSpPr>
            <p:nvPr/>
          </p:nvGrpSpPr>
          <p:grpSpPr bwMode="auto">
            <a:xfrm>
              <a:off x="2887139" y="2010159"/>
              <a:ext cx="1058837" cy="2535186"/>
              <a:chOff x="3018965" y="2007635"/>
              <a:chExt cx="1058837" cy="2535186"/>
            </a:xfrm>
          </p:grpSpPr>
          <p:sp>
            <p:nvSpPr>
              <p:cNvPr id="15" name="Rectangle 98"/>
              <p:cNvSpPr>
                <a:spLocks noChangeArrowheads="1"/>
              </p:cNvSpPr>
              <p:nvPr/>
            </p:nvSpPr>
            <p:spPr bwMode="auto">
              <a:xfrm>
                <a:off x="3596320" y="2572994"/>
                <a:ext cx="481482" cy="1969827"/>
              </a:xfrm>
              <a:prstGeom prst="rect">
                <a:avLst/>
              </a:prstGeom>
              <a:solidFill>
                <a:schemeClr val="bg1">
                  <a:alpha val="78038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16" name="Freeform 99"/>
              <p:cNvSpPr>
                <a:spLocks/>
              </p:cNvSpPr>
              <p:nvPr/>
            </p:nvSpPr>
            <p:spPr bwMode="auto">
              <a:xfrm>
                <a:off x="3595177" y="2007635"/>
                <a:ext cx="482625" cy="565359"/>
              </a:xfrm>
              <a:custGeom>
                <a:avLst/>
                <a:gdLst>
                  <a:gd name="T0" fmla="*/ 2147483647 w 228"/>
                  <a:gd name="T1" fmla="*/ 2147483647 h 224"/>
                  <a:gd name="T2" fmla="*/ 0 w 228"/>
                  <a:gd name="T3" fmla="*/ 0 h 224"/>
                  <a:gd name="T4" fmla="*/ 0 w 228"/>
                  <a:gd name="T5" fmla="*/ 2147483647 h 224"/>
                  <a:gd name="T6" fmla="*/ 2147483647 w 228"/>
                  <a:gd name="T7" fmla="*/ 2147483647 h 22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8" h="224">
                    <a:moveTo>
                      <a:pt x="228" y="224"/>
                    </a:moveTo>
                    <a:lnTo>
                      <a:pt x="0" y="0"/>
                    </a:lnTo>
                    <a:lnTo>
                      <a:pt x="0" y="224"/>
                    </a:lnTo>
                    <a:lnTo>
                      <a:pt x="228" y="224"/>
                    </a:ln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Freeform 100"/>
              <p:cNvSpPr>
                <a:spLocks/>
              </p:cNvSpPr>
              <p:nvPr/>
            </p:nvSpPr>
            <p:spPr bwMode="auto">
              <a:xfrm>
                <a:off x="3018965" y="2007635"/>
                <a:ext cx="575455" cy="565359"/>
              </a:xfrm>
              <a:custGeom>
                <a:avLst/>
                <a:gdLst>
                  <a:gd name="T0" fmla="*/ 0 w 228"/>
                  <a:gd name="T1" fmla="*/ 0 h 224"/>
                  <a:gd name="T2" fmla="*/ 2147483647 w 228"/>
                  <a:gd name="T3" fmla="*/ 2147483647 h 224"/>
                  <a:gd name="T4" fmla="*/ 0 w 228"/>
                  <a:gd name="T5" fmla="*/ 2147483647 h 224"/>
                  <a:gd name="T6" fmla="*/ 2147483647 w 228"/>
                  <a:gd name="T7" fmla="*/ 2147483647 h 224"/>
                  <a:gd name="T8" fmla="*/ 0 w 228"/>
                  <a:gd name="T9" fmla="*/ 2147483647 h 224"/>
                  <a:gd name="T10" fmla="*/ 2147483647 w 228"/>
                  <a:gd name="T11" fmla="*/ 2147483647 h 224"/>
                  <a:gd name="T12" fmla="*/ 0 w 228"/>
                  <a:gd name="T13" fmla="*/ 2147483647 h 224"/>
                  <a:gd name="T14" fmla="*/ 2147483647 w 228"/>
                  <a:gd name="T15" fmla="*/ 2147483647 h 224"/>
                  <a:gd name="T16" fmla="*/ 0 w 228"/>
                  <a:gd name="T17" fmla="*/ 2147483647 h 224"/>
                  <a:gd name="T18" fmla="*/ 2147483647 w 228"/>
                  <a:gd name="T19" fmla="*/ 2147483647 h 224"/>
                  <a:gd name="T20" fmla="*/ 2147483647 w 228"/>
                  <a:gd name="T21" fmla="*/ 0 h 224"/>
                  <a:gd name="T22" fmla="*/ 0 w 228"/>
                  <a:gd name="T23" fmla="*/ 0 h 22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228" h="224">
                    <a:moveTo>
                      <a:pt x="0" y="0"/>
                    </a:moveTo>
                    <a:lnTo>
                      <a:pt x="34" y="29"/>
                    </a:lnTo>
                    <a:lnTo>
                      <a:pt x="0" y="55"/>
                    </a:lnTo>
                    <a:lnTo>
                      <a:pt x="34" y="84"/>
                    </a:lnTo>
                    <a:lnTo>
                      <a:pt x="0" y="112"/>
                    </a:lnTo>
                    <a:lnTo>
                      <a:pt x="34" y="141"/>
                    </a:lnTo>
                    <a:lnTo>
                      <a:pt x="0" y="169"/>
                    </a:lnTo>
                    <a:lnTo>
                      <a:pt x="34" y="195"/>
                    </a:lnTo>
                    <a:lnTo>
                      <a:pt x="0" y="224"/>
                    </a:lnTo>
                    <a:lnTo>
                      <a:pt x="228" y="224"/>
                    </a:lnTo>
                    <a:lnTo>
                      <a:pt x="22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30196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" name="Rectangle 104"/>
            <p:cNvSpPr>
              <a:spLocks noChangeArrowheads="1"/>
            </p:cNvSpPr>
            <p:nvPr/>
          </p:nvSpPr>
          <p:spPr bwMode="auto">
            <a:xfrm>
              <a:off x="1072118" y="2575518"/>
              <a:ext cx="451491" cy="1428541"/>
            </a:xfrm>
            <a:prstGeom prst="rect">
              <a:avLst/>
            </a:prstGeom>
            <a:solidFill>
              <a:schemeClr val="bg1">
                <a:alpha val="78038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8" name="Freeform 105"/>
            <p:cNvSpPr>
              <a:spLocks/>
            </p:cNvSpPr>
            <p:nvPr/>
          </p:nvSpPr>
          <p:spPr bwMode="auto">
            <a:xfrm>
              <a:off x="2191893" y="2010159"/>
              <a:ext cx="449502" cy="565359"/>
            </a:xfrm>
            <a:custGeom>
              <a:avLst/>
              <a:gdLst>
                <a:gd name="T0" fmla="*/ 2147483647 w 226"/>
                <a:gd name="T1" fmla="*/ 2147483647 h 224"/>
                <a:gd name="T2" fmla="*/ 0 w 226"/>
                <a:gd name="T3" fmla="*/ 0 h 224"/>
                <a:gd name="T4" fmla="*/ 0 w 226"/>
                <a:gd name="T5" fmla="*/ 2147483647 h 224"/>
                <a:gd name="T6" fmla="*/ 2147483647 w 226"/>
                <a:gd name="T7" fmla="*/ 2147483647 h 2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6" h="224">
                  <a:moveTo>
                    <a:pt x="226" y="224"/>
                  </a:moveTo>
                  <a:lnTo>
                    <a:pt x="0" y="0"/>
                  </a:lnTo>
                  <a:lnTo>
                    <a:pt x="0" y="224"/>
                  </a:lnTo>
                  <a:lnTo>
                    <a:pt x="226" y="224"/>
                  </a:lnTo>
                  <a:close/>
                </a:path>
              </a:pathLst>
            </a:cu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106"/>
            <p:cNvSpPr>
              <a:spLocks/>
            </p:cNvSpPr>
            <p:nvPr/>
          </p:nvSpPr>
          <p:spPr bwMode="auto">
            <a:xfrm>
              <a:off x="1072118" y="4004058"/>
              <a:ext cx="451491" cy="570407"/>
            </a:xfrm>
            <a:custGeom>
              <a:avLst/>
              <a:gdLst>
                <a:gd name="T0" fmla="*/ 2147483647 w 227"/>
                <a:gd name="T1" fmla="*/ 0 h 226"/>
                <a:gd name="T2" fmla="*/ 0 w 227"/>
                <a:gd name="T3" fmla="*/ 0 h 226"/>
                <a:gd name="T4" fmla="*/ 2147483647 w 227"/>
                <a:gd name="T5" fmla="*/ 2147483647 h 226"/>
                <a:gd name="T6" fmla="*/ 2147483647 w 227"/>
                <a:gd name="T7" fmla="*/ 0 h 22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7" h="226">
                  <a:moveTo>
                    <a:pt x="227" y="0"/>
                  </a:moveTo>
                  <a:lnTo>
                    <a:pt x="0" y="0"/>
                  </a:lnTo>
                  <a:lnTo>
                    <a:pt x="227" y="226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107"/>
            <p:cNvSpPr>
              <a:spLocks/>
            </p:cNvSpPr>
            <p:nvPr/>
          </p:nvSpPr>
          <p:spPr bwMode="auto">
            <a:xfrm>
              <a:off x="2191893" y="4004058"/>
              <a:ext cx="449502" cy="570407"/>
            </a:xfrm>
            <a:custGeom>
              <a:avLst/>
              <a:gdLst>
                <a:gd name="T0" fmla="*/ 0 w 226"/>
                <a:gd name="T1" fmla="*/ 2147483647 h 226"/>
                <a:gd name="T2" fmla="*/ 2147483647 w 226"/>
                <a:gd name="T3" fmla="*/ 0 h 226"/>
                <a:gd name="T4" fmla="*/ 0 w 226"/>
                <a:gd name="T5" fmla="*/ 0 h 226"/>
                <a:gd name="T6" fmla="*/ 0 w 226"/>
                <a:gd name="T7" fmla="*/ 2147483647 h 22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6" h="226">
                  <a:moveTo>
                    <a:pt x="0" y="226"/>
                  </a:moveTo>
                  <a:lnTo>
                    <a:pt x="226" y="0"/>
                  </a:lnTo>
                  <a:lnTo>
                    <a:pt x="0" y="0"/>
                  </a:lnTo>
                  <a:lnTo>
                    <a:pt x="0" y="226"/>
                  </a:lnTo>
                  <a:close/>
                </a:path>
              </a:pathLst>
            </a:cu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08"/>
            <p:cNvSpPr>
              <a:spLocks/>
            </p:cNvSpPr>
            <p:nvPr/>
          </p:nvSpPr>
          <p:spPr bwMode="auto">
            <a:xfrm>
              <a:off x="1072118" y="2010159"/>
              <a:ext cx="451491" cy="565359"/>
            </a:xfrm>
            <a:custGeom>
              <a:avLst/>
              <a:gdLst>
                <a:gd name="T0" fmla="*/ 2147483647 w 227"/>
                <a:gd name="T1" fmla="*/ 0 h 224"/>
                <a:gd name="T2" fmla="*/ 0 w 227"/>
                <a:gd name="T3" fmla="*/ 2147483647 h 224"/>
                <a:gd name="T4" fmla="*/ 2147483647 w 227"/>
                <a:gd name="T5" fmla="*/ 2147483647 h 224"/>
                <a:gd name="T6" fmla="*/ 2147483647 w 227"/>
                <a:gd name="T7" fmla="*/ 0 h 2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7" h="224">
                  <a:moveTo>
                    <a:pt x="227" y="0"/>
                  </a:moveTo>
                  <a:lnTo>
                    <a:pt x="0" y="224"/>
                  </a:lnTo>
                  <a:lnTo>
                    <a:pt x="227" y="224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Rectangle 109"/>
            <p:cNvSpPr>
              <a:spLocks noChangeArrowheads="1"/>
            </p:cNvSpPr>
            <p:nvPr/>
          </p:nvSpPr>
          <p:spPr bwMode="auto">
            <a:xfrm>
              <a:off x="2191893" y="2575518"/>
              <a:ext cx="449502" cy="1428541"/>
            </a:xfrm>
            <a:prstGeom prst="rect">
              <a:avLst/>
            </a:prstGeom>
            <a:solidFill>
              <a:schemeClr val="bg1">
                <a:alpha val="78038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13" name="Rectangle 110"/>
            <p:cNvSpPr>
              <a:spLocks noChangeArrowheads="1"/>
            </p:cNvSpPr>
            <p:nvPr/>
          </p:nvSpPr>
          <p:spPr bwMode="auto">
            <a:xfrm>
              <a:off x="1523608" y="2010159"/>
              <a:ext cx="668286" cy="565359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14" name="Rectangle 111"/>
            <p:cNvSpPr>
              <a:spLocks noChangeArrowheads="1"/>
            </p:cNvSpPr>
            <p:nvPr/>
          </p:nvSpPr>
          <p:spPr bwMode="auto">
            <a:xfrm>
              <a:off x="1523608" y="4004058"/>
              <a:ext cx="668286" cy="570407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</p:grpSp>
      <p:sp>
        <p:nvSpPr>
          <p:cNvPr id="18" name="文本框 17"/>
          <p:cNvSpPr txBox="1">
            <a:spLocks noChangeArrowheads="1"/>
          </p:cNvSpPr>
          <p:nvPr/>
        </p:nvSpPr>
        <p:spPr bwMode="auto">
          <a:xfrm>
            <a:off x="4062412" y="1638301"/>
            <a:ext cx="341590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en-CA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Instruction &amp; Problem Statement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952274" y="2544936"/>
            <a:ext cx="3636449" cy="583544"/>
            <a:chOff x="2010225" y="4867691"/>
            <a:chExt cx="5421087" cy="869927"/>
          </a:xfrm>
          <a:solidFill>
            <a:schemeClr val="bg1"/>
          </a:solidFill>
        </p:grpSpPr>
        <p:sp>
          <p:nvSpPr>
            <p:cNvPr id="21" name="Freeform 63"/>
            <p:cNvSpPr>
              <a:spLocks/>
            </p:cNvSpPr>
            <p:nvPr/>
          </p:nvSpPr>
          <p:spPr bwMode="auto">
            <a:xfrm>
              <a:off x="5452985" y="5280823"/>
              <a:ext cx="1978327" cy="47023"/>
            </a:xfrm>
            <a:custGeom>
              <a:avLst/>
              <a:gdLst>
                <a:gd name="T0" fmla="*/ 0 w 589"/>
                <a:gd name="T1" fmla="*/ 0 h 14"/>
                <a:gd name="T2" fmla="*/ 589 w 589"/>
                <a:gd name="T3" fmla="*/ 2 h 14"/>
                <a:gd name="T4" fmla="*/ 0 w 589"/>
                <a:gd name="T5" fmla="*/ 14 h 14"/>
                <a:gd name="T6" fmla="*/ 0 w 589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9" h="14">
                  <a:moveTo>
                    <a:pt x="0" y="0"/>
                  </a:moveTo>
                  <a:lnTo>
                    <a:pt x="589" y="2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2" name="Freeform 64"/>
            <p:cNvSpPr>
              <a:spLocks/>
            </p:cNvSpPr>
            <p:nvPr/>
          </p:nvSpPr>
          <p:spPr bwMode="auto">
            <a:xfrm>
              <a:off x="2010225" y="5270746"/>
              <a:ext cx="1978327" cy="57099"/>
            </a:xfrm>
            <a:custGeom>
              <a:avLst/>
              <a:gdLst>
                <a:gd name="T0" fmla="*/ 589 w 589"/>
                <a:gd name="T1" fmla="*/ 17 h 17"/>
                <a:gd name="T2" fmla="*/ 0 w 589"/>
                <a:gd name="T3" fmla="*/ 0 h 17"/>
                <a:gd name="T4" fmla="*/ 589 w 589"/>
                <a:gd name="T5" fmla="*/ 3 h 17"/>
                <a:gd name="T6" fmla="*/ 589 w 589"/>
                <a:gd name="T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9" h="17">
                  <a:moveTo>
                    <a:pt x="589" y="17"/>
                  </a:moveTo>
                  <a:lnTo>
                    <a:pt x="0" y="0"/>
                  </a:lnTo>
                  <a:lnTo>
                    <a:pt x="589" y="3"/>
                  </a:lnTo>
                  <a:lnTo>
                    <a:pt x="589" y="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" name="Freeform 65"/>
            <p:cNvSpPr>
              <a:spLocks/>
            </p:cNvSpPr>
            <p:nvPr/>
          </p:nvSpPr>
          <p:spPr bwMode="auto">
            <a:xfrm>
              <a:off x="3978476" y="5240517"/>
              <a:ext cx="614659" cy="497101"/>
            </a:xfrm>
            <a:custGeom>
              <a:avLst/>
              <a:gdLst>
                <a:gd name="T0" fmla="*/ 61 w 77"/>
                <a:gd name="T1" fmla="*/ 15 h 62"/>
                <a:gd name="T2" fmla="*/ 28 w 77"/>
                <a:gd name="T3" fmla="*/ 2 h 62"/>
                <a:gd name="T4" fmla="*/ 1 w 77"/>
                <a:gd name="T5" fmla="*/ 24 h 62"/>
                <a:gd name="T6" fmla="*/ 20 w 77"/>
                <a:gd name="T7" fmla="*/ 34 h 62"/>
                <a:gd name="T8" fmla="*/ 48 w 77"/>
                <a:gd name="T9" fmla="*/ 20 h 62"/>
                <a:gd name="T10" fmla="*/ 57 w 77"/>
                <a:gd name="T11" fmla="*/ 13 h 62"/>
                <a:gd name="T12" fmla="*/ 56 w 77"/>
                <a:gd name="T13" fmla="*/ 12 h 62"/>
                <a:gd name="T14" fmla="*/ 20 w 77"/>
                <a:gd name="T15" fmla="*/ 33 h 62"/>
                <a:gd name="T16" fmla="*/ 2 w 77"/>
                <a:gd name="T17" fmla="*/ 23 h 62"/>
                <a:gd name="T18" fmla="*/ 28 w 77"/>
                <a:gd name="T19" fmla="*/ 3 h 62"/>
                <a:gd name="T20" fmla="*/ 60 w 77"/>
                <a:gd name="T21" fmla="*/ 16 h 62"/>
                <a:gd name="T22" fmla="*/ 60 w 77"/>
                <a:gd name="T23" fmla="*/ 49 h 62"/>
                <a:gd name="T24" fmla="*/ 35 w 77"/>
                <a:gd name="T25" fmla="*/ 45 h 62"/>
                <a:gd name="T26" fmla="*/ 61 w 77"/>
                <a:gd name="T27" fmla="*/ 50 h 62"/>
                <a:gd name="T28" fmla="*/ 61 w 77"/>
                <a:gd name="T29" fmla="*/ 15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7" h="62">
                  <a:moveTo>
                    <a:pt x="61" y="15"/>
                  </a:moveTo>
                  <a:cubicBezTo>
                    <a:pt x="61" y="15"/>
                    <a:pt x="51" y="1"/>
                    <a:pt x="28" y="2"/>
                  </a:cubicBezTo>
                  <a:cubicBezTo>
                    <a:pt x="28" y="2"/>
                    <a:pt x="1" y="4"/>
                    <a:pt x="1" y="24"/>
                  </a:cubicBezTo>
                  <a:cubicBezTo>
                    <a:pt x="1" y="24"/>
                    <a:pt x="2" y="35"/>
                    <a:pt x="20" y="34"/>
                  </a:cubicBezTo>
                  <a:cubicBezTo>
                    <a:pt x="20" y="34"/>
                    <a:pt x="29" y="34"/>
                    <a:pt x="48" y="20"/>
                  </a:cubicBezTo>
                  <a:cubicBezTo>
                    <a:pt x="48" y="20"/>
                    <a:pt x="52" y="17"/>
                    <a:pt x="57" y="13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56" y="12"/>
                    <a:pt x="31" y="33"/>
                    <a:pt x="20" y="33"/>
                  </a:cubicBezTo>
                  <a:cubicBezTo>
                    <a:pt x="20" y="33"/>
                    <a:pt x="3" y="36"/>
                    <a:pt x="2" y="23"/>
                  </a:cubicBezTo>
                  <a:cubicBezTo>
                    <a:pt x="2" y="23"/>
                    <a:pt x="0" y="5"/>
                    <a:pt x="28" y="3"/>
                  </a:cubicBezTo>
                  <a:cubicBezTo>
                    <a:pt x="28" y="3"/>
                    <a:pt x="46" y="0"/>
                    <a:pt x="60" y="16"/>
                  </a:cubicBezTo>
                  <a:cubicBezTo>
                    <a:pt x="60" y="16"/>
                    <a:pt x="76" y="33"/>
                    <a:pt x="60" y="49"/>
                  </a:cubicBezTo>
                  <a:cubicBezTo>
                    <a:pt x="60" y="49"/>
                    <a:pt x="48" y="61"/>
                    <a:pt x="35" y="45"/>
                  </a:cubicBezTo>
                  <a:cubicBezTo>
                    <a:pt x="35" y="45"/>
                    <a:pt x="44" y="62"/>
                    <a:pt x="61" y="50"/>
                  </a:cubicBezTo>
                  <a:cubicBezTo>
                    <a:pt x="61" y="50"/>
                    <a:pt x="77" y="36"/>
                    <a:pt x="61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" name="Freeform 66"/>
            <p:cNvSpPr>
              <a:spLocks/>
            </p:cNvSpPr>
            <p:nvPr/>
          </p:nvSpPr>
          <p:spPr bwMode="auto">
            <a:xfrm>
              <a:off x="4441989" y="5264029"/>
              <a:ext cx="191451" cy="70535"/>
            </a:xfrm>
            <a:custGeom>
              <a:avLst/>
              <a:gdLst>
                <a:gd name="T0" fmla="*/ 0 w 24"/>
                <a:gd name="T1" fmla="*/ 8 h 9"/>
                <a:gd name="T2" fmla="*/ 24 w 24"/>
                <a:gd name="T3" fmla="*/ 5 h 9"/>
                <a:gd name="T4" fmla="*/ 1 w 24"/>
                <a:gd name="T5" fmla="*/ 9 h 9"/>
                <a:gd name="T6" fmla="*/ 0 w 24"/>
                <a:gd name="T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9">
                  <a:moveTo>
                    <a:pt x="0" y="8"/>
                  </a:moveTo>
                  <a:cubicBezTo>
                    <a:pt x="0" y="8"/>
                    <a:pt x="13" y="0"/>
                    <a:pt x="24" y="5"/>
                  </a:cubicBezTo>
                  <a:cubicBezTo>
                    <a:pt x="24" y="5"/>
                    <a:pt x="14" y="1"/>
                    <a:pt x="1" y="9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5" name="Freeform 67"/>
            <p:cNvSpPr>
              <a:spLocks/>
            </p:cNvSpPr>
            <p:nvPr/>
          </p:nvSpPr>
          <p:spPr bwMode="auto">
            <a:xfrm>
              <a:off x="4156492" y="5287540"/>
              <a:ext cx="564277" cy="258627"/>
            </a:xfrm>
            <a:custGeom>
              <a:avLst/>
              <a:gdLst>
                <a:gd name="T0" fmla="*/ 0 w 71"/>
                <a:gd name="T1" fmla="*/ 30 h 32"/>
                <a:gd name="T2" fmla="*/ 13 w 71"/>
                <a:gd name="T3" fmla="*/ 26 h 32"/>
                <a:gd name="T4" fmla="*/ 38 w 71"/>
                <a:gd name="T5" fmla="*/ 10 h 32"/>
                <a:gd name="T6" fmla="*/ 64 w 71"/>
                <a:gd name="T7" fmla="*/ 4 h 32"/>
                <a:gd name="T8" fmla="*/ 70 w 71"/>
                <a:gd name="T9" fmla="*/ 13 h 32"/>
                <a:gd name="T10" fmla="*/ 63 w 71"/>
                <a:gd name="T11" fmla="*/ 21 h 32"/>
                <a:gd name="T12" fmla="*/ 55 w 71"/>
                <a:gd name="T13" fmla="*/ 16 h 32"/>
                <a:gd name="T14" fmla="*/ 59 w 71"/>
                <a:gd name="T15" fmla="*/ 20 h 32"/>
                <a:gd name="T16" fmla="*/ 63 w 71"/>
                <a:gd name="T17" fmla="*/ 20 h 32"/>
                <a:gd name="T18" fmla="*/ 70 w 71"/>
                <a:gd name="T19" fmla="*/ 13 h 32"/>
                <a:gd name="T20" fmla="*/ 64 w 71"/>
                <a:gd name="T21" fmla="*/ 5 h 32"/>
                <a:gd name="T22" fmla="*/ 39 w 71"/>
                <a:gd name="T23" fmla="*/ 11 h 32"/>
                <a:gd name="T24" fmla="*/ 14 w 71"/>
                <a:gd name="T25" fmla="*/ 28 h 32"/>
                <a:gd name="T26" fmla="*/ 0 w 71"/>
                <a:gd name="T27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" h="32">
                  <a:moveTo>
                    <a:pt x="0" y="30"/>
                  </a:moveTo>
                  <a:cubicBezTo>
                    <a:pt x="0" y="30"/>
                    <a:pt x="4" y="32"/>
                    <a:pt x="13" y="26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8" y="10"/>
                    <a:pt x="55" y="0"/>
                    <a:pt x="64" y="4"/>
                  </a:cubicBezTo>
                  <a:cubicBezTo>
                    <a:pt x="64" y="4"/>
                    <a:pt x="71" y="6"/>
                    <a:pt x="70" y="13"/>
                  </a:cubicBezTo>
                  <a:cubicBezTo>
                    <a:pt x="70" y="13"/>
                    <a:pt x="71" y="20"/>
                    <a:pt x="63" y="21"/>
                  </a:cubicBezTo>
                  <a:cubicBezTo>
                    <a:pt x="63" y="21"/>
                    <a:pt x="55" y="22"/>
                    <a:pt x="55" y="16"/>
                  </a:cubicBezTo>
                  <a:cubicBezTo>
                    <a:pt x="55" y="16"/>
                    <a:pt x="57" y="16"/>
                    <a:pt x="59" y="20"/>
                  </a:cubicBezTo>
                  <a:cubicBezTo>
                    <a:pt x="59" y="20"/>
                    <a:pt x="61" y="21"/>
                    <a:pt x="63" y="20"/>
                  </a:cubicBezTo>
                  <a:cubicBezTo>
                    <a:pt x="63" y="20"/>
                    <a:pt x="70" y="19"/>
                    <a:pt x="70" y="13"/>
                  </a:cubicBezTo>
                  <a:cubicBezTo>
                    <a:pt x="70" y="13"/>
                    <a:pt x="70" y="7"/>
                    <a:pt x="64" y="5"/>
                  </a:cubicBezTo>
                  <a:cubicBezTo>
                    <a:pt x="64" y="5"/>
                    <a:pt x="54" y="1"/>
                    <a:pt x="39" y="11"/>
                  </a:cubicBezTo>
                  <a:cubicBezTo>
                    <a:pt x="39" y="11"/>
                    <a:pt x="18" y="26"/>
                    <a:pt x="14" y="28"/>
                  </a:cubicBezTo>
                  <a:cubicBezTo>
                    <a:pt x="14" y="28"/>
                    <a:pt x="6" y="32"/>
                    <a:pt x="0" y="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6" name="Freeform 68"/>
            <p:cNvSpPr>
              <a:spLocks/>
            </p:cNvSpPr>
            <p:nvPr/>
          </p:nvSpPr>
          <p:spPr bwMode="auto">
            <a:xfrm>
              <a:off x="4616646" y="5455480"/>
              <a:ext cx="10076" cy="33588"/>
            </a:xfrm>
            <a:custGeom>
              <a:avLst/>
              <a:gdLst>
                <a:gd name="T0" fmla="*/ 0 w 1"/>
                <a:gd name="T1" fmla="*/ 0 h 4"/>
                <a:gd name="T2" fmla="*/ 1 w 1"/>
                <a:gd name="T3" fmla="*/ 0 h 4"/>
                <a:gd name="T4" fmla="*/ 0 w 1"/>
                <a:gd name="T5" fmla="*/ 4 h 4"/>
                <a:gd name="T6" fmla="*/ 0 w 1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4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2"/>
                    <a:pt x="0" y="4"/>
                  </a:cubicBezTo>
                  <a:cubicBezTo>
                    <a:pt x="0" y="4"/>
                    <a:pt x="1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7" name="Freeform 69"/>
            <p:cNvSpPr>
              <a:spLocks/>
            </p:cNvSpPr>
            <p:nvPr/>
          </p:nvSpPr>
          <p:spPr bwMode="auto">
            <a:xfrm>
              <a:off x="3988552" y="4867691"/>
              <a:ext cx="604582" cy="490383"/>
            </a:xfrm>
            <a:custGeom>
              <a:avLst/>
              <a:gdLst>
                <a:gd name="T0" fmla="*/ 61 w 76"/>
                <a:gd name="T1" fmla="*/ 46 h 61"/>
                <a:gd name="T2" fmla="*/ 29 w 76"/>
                <a:gd name="T3" fmla="*/ 61 h 61"/>
                <a:gd name="T4" fmla="*/ 1 w 76"/>
                <a:gd name="T5" fmla="*/ 41 h 61"/>
                <a:gd name="T6" fmla="*/ 19 w 76"/>
                <a:gd name="T7" fmla="*/ 29 h 61"/>
                <a:gd name="T8" fmla="*/ 47 w 76"/>
                <a:gd name="T9" fmla="*/ 41 h 61"/>
                <a:gd name="T10" fmla="*/ 57 w 76"/>
                <a:gd name="T11" fmla="*/ 47 h 61"/>
                <a:gd name="T12" fmla="*/ 57 w 76"/>
                <a:gd name="T13" fmla="*/ 49 h 61"/>
                <a:gd name="T14" fmla="*/ 19 w 76"/>
                <a:gd name="T15" fmla="*/ 30 h 61"/>
                <a:gd name="T16" fmla="*/ 2 w 76"/>
                <a:gd name="T17" fmla="*/ 41 h 61"/>
                <a:gd name="T18" fmla="*/ 29 w 76"/>
                <a:gd name="T19" fmla="*/ 59 h 61"/>
                <a:gd name="T20" fmla="*/ 60 w 76"/>
                <a:gd name="T21" fmla="*/ 45 h 61"/>
                <a:gd name="T22" fmla="*/ 57 w 76"/>
                <a:gd name="T23" fmla="*/ 12 h 61"/>
                <a:gd name="T24" fmla="*/ 33 w 76"/>
                <a:gd name="T25" fmla="*/ 18 h 61"/>
                <a:gd name="T26" fmla="*/ 58 w 76"/>
                <a:gd name="T27" fmla="*/ 11 h 61"/>
                <a:gd name="T28" fmla="*/ 61 w 76"/>
                <a:gd name="T29" fmla="*/ 4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" h="61">
                  <a:moveTo>
                    <a:pt x="61" y="46"/>
                  </a:moveTo>
                  <a:cubicBezTo>
                    <a:pt x="61" y="46"/>
                    <a:pt x="52" y="60"/>
                    <a:pt x="29" y="61"/>
                  </a:cubicBezTo>
                  <a:cubicBezTo>
                    <a:pt x="29" y="61"/>
                    <a:pt x="2" y="61"/>
                    <a:pt x="1" y="41"/>
                  </a:cubicBezTo>
                  <a:cubicBezTo>
                    <a:pt x="1" y="41"/>
                    <a:pt x="1" y="29"/>
                    <a:pt x="19" y="29"/>
                  </a:cubicBezTo>
                  <a:cubicBezTo>
                    <a:pt x="19" y="29"/>
                    <a:pt x="28" y="28"/>
                    <a:pt x="47" y="41"/>
                  </a:cubicBezTo>
                  <a:cubicBezTo>
                    <a:pt x="47" y="41"/>
                    <a:pt x="52" y="44"/>
                    <a:pt x="57" y="47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57" y="49"/>
                    <a:pt x="30" y="30"/>
                    <a:pt x="19" y="30"/>
                  </a:cubicBezTo>
                  <a:cubicBezTo>
                    <a:pt x="19" y="30"/>
                    <a:pt x="2" y="29"/>
                    <a:pt x="2" y="41"/>
                  </a:cubicBezTo>
                  <a:cubicBezTo>
                    <a:pt x="2" y="41"/>
                    <a:pt x="0" y="59"/>
                    <a:pt x="29" y="59"/>
                  </a:cubicBezTo>
                  <a:cubicBezTo>
                    <a:pt x="29" y="59"/>
                    <a:pt x="47" y="61"/>
                    <a:pt x="60" y="45"/>
                  </a:cubicBezTo>
                  <a:cubicBezTo>
                    <a:pt x="60" y="45"/>
                    <a:pt x="75" y="27"/>
                    <a:pt x="57" y="12"/>
                  </a:cubicBezTo>
                  <a:cubicBezTo>
                    <a:pt x="57" y="12"/>
                    <a:pt x="45" y="0"/>
                    <a:pt x="33" y="18"/>
                  </a:cubicBezTo>
                  <a:cubicBezTo>
                    <a:pt x="33" y="18"/>
                    <a:pt x="41" y="0"/>
                    <a:pt x="58" y="11"/>
                  </a:cubicBezTo>
                  <a:cubicBezTo>
                    <a:pt x="58" y="11"/>
                    <a:pt x="76" y="24"/>
                    <a:pt x="61" y="4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8" name="Freeform 70"/>
            <p:cNvSpPr>
              <a:spLocks/>
            </p:cNvSpPr>
            <p:nvPr/>
          </p:nvSpPr>
          <p:spPr bwMode="auto">
            <a:xfrm>
              <a:off x="4458783" y="5264029"/>
              <a:ext cx="181375" cy="63817"/>
            </a:xfrm>
            <a:custGeom>
              <a:avLst/>
              <a:gdLst>
                <a:gd name="T0" fmla="*/ 0 w 23"/>
                <a:gd name="T1" fmla="*/ 1 h 8"/>
                <a:gd name="T2" fmla="*/ 23 w 23"/>
                <a:gd name="T3" fmla="*/ 2 h 8"/>
                <a:gd name="T4" fmla="*/ 0 w 23"/>
                <a:gd name="T5" fmla="*/ 0 h 8"/>
                <a:gd name="T6" fmla="*/ 0 w 23"/>
                <a:gd name="T7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8">
                  <a:moveTo>
                    <a:pt x="0" y="1"/>
                  </a:moveTo>
                  <a:cubicBezTo>
                    <a:pt x="0" y="1"/>
                    <a:pt x="13" y="8"/>
                    <a:pt x="23" y="2"/>
                  </a:cubicBezTo>
                  <a:cubicBezTo>
                    <a:pt x="23" y="2"/>
                    <a:pt x="14" y="7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9" name="Freeform 71"/>
            <p:cNvSpPr>
              <a:spLocks/>
            </p:cNvSpPr>
            <p:nvPr/>
          </p:nvSpPr>
          <p:spPr bwMode="auto">
            <a:xfrm>
              <a:off x="4156492" y="5062501"/>
              <a:ext cx="570994" cy="241833"/>
            </a:xfrm>
            <a:custGeom>
              <a:avLst/>
              <a:gdLst>
                <a:gd name="T0" fmla="*/ 0 w 72"/>
                <a:gd name="T1" fmla="*/ 3 h 30"/>
                <a:gd name="T2" fmla="*/ 13 w 72"/>
                <a:gd name="T3" fmla="*/ 6 h 30"/>
                <a:gd name="T4" fmla="*/ 39 w 72"/>
                <a:gd name="T5" fmla="*/ 21 h 30"/>
                <a:gd name="T6" fmla="*/ 66 w 72"/>
                <a:gd name="T7" fmla="*/ 25 h 30"/>
                <a:gd name="T8" fmla="*/ 71 w 72"/>
                <a:gd name="T9" fmla="*/ 16 h 30"/>
                <a:gd name="T10" fmla="*/ 63 w 72"/>
                <a:gd name="T11" fmla="*/ 8 h 30"/>
                <a:gd name="T12" fmla="*/ 55 w 72"/>
                <a:gd name="T13" fmla="*/ 14 h 30"/>
                <a:gd name="T14" fmla="*/ 59 w 72"/>
                <a:gd name="T15" fmla="*/ 9 h 30"/>
                <a:gd name="T16" fmla="*/ 63 w 72"/>
                <a:gd name="T17" fmla="*/ 9 h 30"/>
                <a:gd name="T18" fmla="*/ 70 w 72"/>
                <a:gd name="T19" fmla="*/ 16 h 30"/>
                <a:gd name="T20" fmla="*/ 65 w 72"/>
                <a:gd name="T21" fmla="*/ 24 h 30"/>
                <a:gd name="T22" fmla="*/ 39 w 72"/>
                <a:gd name="T23" fmla="*/ 19 h 30"/>
                <a:gd name="T24" fmla="*/ 14 w 72"/>
                <a:gd name="T25" fmla="*/ 5 h 30"/>
                <a:gd name="T26" fmla="*/ 0 w 72"/>
                <a:gd name="T2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30">
                  <a:moveTo>
                    <a:pt x="0" y="3"/>
                  </a:moveTo>
                  <a:cubicBezTo>
                    <a:pt x="0" y="3"/>
                    <a:pt x="4" y="1"/>
                    <a:pt x="13" y="6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9" y="21"/>
                    <a:pt x="56" y="30"/>
                    <a:pt x="66" y="25"/>
                  </a:cubicBezTo>
                  <a:cubicBezTo>
                    <a:pt x="66" y="25"/>
                    <a:pt x="72" y="22"/>
                    <a:pt x="71" y="16"/>
                  </a:cubicBezTo>
                  <a:cubicBezTo>
                    <a:pt x="71" y="16"/>
                    <a:pt x="71" y="9"/>
                    <a:pt x="63" y="8"/>
                  </a:cubicBezTo>
                  <a:cubicBezTo>
                    <a:pt x="63" y="8"/>
                    <a:pt x="55" y="8"/>
                    <a:pt x="55" y="14"/>
                  </a:cubicBezTo>
                  <a:cubicBezTo>
                    <a:pt x="55" y="14"/>
                    <a:pt x="58" y="13"/>
                    <a:pt x="59" y="9"/>
                  </a:cubicBezTo>
                  <a:cubicBezTo>
                    <a:pt x="59" y="9"/>
                    <a:pt x="61" y="8"/>
                    <a:pt x="63" y="9"/>
                  </a:cubicBezTo>
                  <a:cubicBezTo>
                    <a:pt x="63" y="9"/>
                    <a:pt x="70" y="9"/>
                    <a:pt x="70" y="16"/>
                  </a:cubicBezTo>
                  <a:cubicBezTo>
                    <a:pt x="70" y="16"/>
                    <a:pt x="71" y="21"/>
                    <a:pt x="65" y="24"/>
                  </a:cubicBezTo>
                  <a:cubicBezTo>
                    <a:pt x="65" y="24"/>
                    <a:pt x="55" y="29"/>
                    <a:pt x="39" y="19"/>
                  </a:cubicBezTo>
                  <a:cubicBezTo>
                    <a:pt x="39" y="19"/>
                    <a:pt x="17" y="6"/>
                    <a:pt x="14" y="5"/>
                  </a:cubicBezTo>
                  <a:cubicBezTo>
                    <a:pt x="14" y="5"/>
                    <a:pt x="5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0" name="Freeform 72"/>
            <p:cNvSpPr>
              <a:spLocks/>
            </p:cNvSpPr>
            <p:nvPr/>
          </p:nvSpPr>
          <p:spPr bwMode="auto">
            <a:xfrm>
              <a:off x="4616646" y="5092730"/>
              <a:ext cx="10076" cy="40305"/>
            </a:xfrm>
            <a:custGeom>
              <a:avLst/>
              <a:gdLst>
                <a:gd name="T0" fmla="*/ 1 w 1"/>
                <a:gd name="T1" fmla="*/ 5 h 5"/>
                <a:gd name="T2" fmla="*/ 1 w 1"/>
                <a:gd name="T3" fmla="*/ 4 h 5"/>
                <a:gd name="T4" fmla="*/ 0 w 1"/>
                <a:gd name="T5" fmla="*/ 0 h 5"/>
                <a:gd name="T6" fmla="*/ 1 w 1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5">
                  <a:moveTo>
                    <a:pt x="1" y="5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2"/>
                    <a:pt x="0" y="0"/>
                  </a:cubicBezTo>
                  <a:cubicBezTo>
                    <a:pt x="0" y="0"/>
                    <a:pt x="1" y="3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1" name="Freeform 73"/>
            <p:cNvSpPr>
              <a:spLocks/>
            </p:cNvSpPr>
            <p:nvPr/>
          </p:nvSpPr>
          <p:spPr bwMode="auto">
            <a:xfrm>
              <a:off x="4831609" y="5247235"/>
              <a:ext cx="621376" cy="490383"/>
            </a:xfrm>
            <a:custGeom>
              <a:avLst/>
              <a:gdLst>
                <a:gd name="T0" fmla="*/ 16 w 78"/>
                <a:gd name="T1" fmla="*/ 13 h 61"/>
                <a:gd name="T2" fmla="*/ 50 w 78"/>
                <a:gd name="T3" fmla="*/ 1 h 61"/>
                <a:gd name="T4" fmla="*/ 76 w 78"/>
                <a:gd name="T5" fmla="*/ 24 h 61"/>
                <a:gd name="T6" fmla="*/ 57 w 78"/>
                <a:gd name="T7" fmla="*/ 34 h 61"/>
                <a:gd name="T8" fmla="*/ 30 w 78"/>
                <a:gd name="T9" fmla="*/ 19 h 61"/>
                <a:gd name="T10" fmla="*/ 20 w 78"/>
                <a:gd name="T11" fmla="*/ 12 h 61"/>
                <a:gd name="T12" fmla="*/ 21 w 78"/>
                <a:gd name="T13" fmla="*/ 11 h 61"/>
                <a:gd name="T14" fmla="*/ 57 w 78"/>
                <a:gd name="T15" fmla="*/ 33 h 61"/>
                <a:gd name="T16" fmla="*/ 75 w 78"/>
                <a:gd name="T17" fmla="*/ 23 h 61"/>
                <a:gd name="T18" fmla="*/ 50 w 78"/>
                <a:gd name="T19" fmla="*/ 3 h 61"/>
                <a:gd name="T20" fmla="*/ 17 w 78"/>
                <a:gd name="T21" fmla="*/ 14 h 61"/>
                <a:gd name="T22" fmla="*/ 17 w 78"/>
                <a:gd name="T23" fmla="*/ 47 h 61"/>
                <a:gd name="T24" fmla="*/ 42 w 78"/>
                <a:gd name="T25" fmla="*/ 44 h 61"/>
                <a:gd name="T26" fmla="*/ 16 w 78"/>
                <a:gd name="T27" fmla="*/ 48 h 61"/>
                <a:gd name="T28" fmla="*/ 16 w 78"/>
                <a:gd name="T29" fmla="*/ 1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8" h="61">
                  <a:moveTo>
                    <a:pt x="16" y="13"/>
                  </a:moveTo>
                  <a:cubicBezTo>
                    <a:pt x="16" y="13"/>
                    <a:pt x="27" y="0"/>
                    <a:pt x="50" y="1"/>
                  </a:cubicBezTo>
                  <a:cubicBezTo>
                    <a:pt x="50" y="1"/>
                    <a:pt x="77" y="4"/>
                    <a:pt x="76" y="24"/>
                  </a:cubicBezTo>
                  <a:cubicBezTo>
                    <a:pt x="76" y="24"/>
                    <a:pt x="75" y="35"/>
                    <a:pt x="57" y="34"/>
                  </a:cubicBezTo>
                  <a:cubicBezTo>
                    <a:pt x="57" y="34"/>
                    <a:pt x="48" y="34"/>
                    <a:pt x="30" y="19"/>
                  </a:cubicBezTo>
                  <a:cubicBezTo>
                    <a:pt x="30" y="19"/>
                    <a:pt x="25" y="16"/>
                    <a:pt x="20" y="12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46" y="32"/>
                    <a:pt x="57" y="33"/>
                  </a:cubicBezTo>
                  <a:cubicBezTo>
                    <a:pt x="57" y="33"/>
                    <a:pt x="74" y="35"/>
                    <a:pt x="75" y="23"/>
                  </a:cubicBezTo>
                  <a:cubicBezTo>
                    <a:pt x="75" y="23"/>
                    <a:pt x="78" y="5"/>
                    <a:pt x="50" y="3"/>
                  </a:cubicBezTo>
                  <a:cubicBezTo>
                    <a:pt x="50" y="3"/>
                    <a:pt x="32" y="0"/>
                    <a:pt x="17" y="14"/>
                  </a:cubicBezTo>
                  <a:cubicBezTo>
                    <a:pt x="17" y="14"/>
                    <a:pt x="1" y="31"/>
                    <a:pt x="17" y="47"/>
                  </a:cubicBezTo>
                  <a:cubicBezTo>
                    <a:pt x="17" y="47"/>
                    <a:pt x="29" y="60"/>
                    <a:pt x="42" y="44"/>
                  </a:cubicBezTo>
                  <a:cubicBezTo>
                    <a:pt x="42" y="44"/>
                    <a:pt x="33" y="61"/>
                    <a:pt x="16" y="48"/>
                  </a:cubicBezTo>
                  <a:cubicBezTo>
                    <a:pt x="16" y="48"/>
                    <a:pt x="0" y="34"/>
                    <a:pt x="16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2" name="Freeform 74"/>
            <p:cNvSpPr>
              <a:spLocks/>
            </p:cNvSpPr>
            <p:nvPr/>
          </p:nvSpPr>
          <p:spPr bwMode="auto">
            <a:xfrm>
              <a:off x="4801379" y="5253952"/>
              <a:ext cx="181375" cy="80611"/>
            </a:xfrm>
            <a:custGeom>
              <a:avLst/>
              <a:gdLst>
                <a:gd name="T0" fmla="*/ 23 w 23"/>
                <a:gd name="T1" fmla="*/ 9 h 10"/>
                <a:gd name="T2" fmla="*/ 0 w 23"/>
                <a:gd name="T3" fmla="*/ 5 h 10"/>
                <a:gd name="T4" fmla="*/ 22 w 23"/>
                <a:gd name="T5" fmla="*/ 10 h 10"/>
                <a:gd name="T6" fmla="*/ 23 w 23"/>
                <a:gd name="T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0">
                  <a:moveTo>
                    <a:pt x="23" y="9"/>
                  </a:moveTo>
                  <a:cubicBezTo>
                    <a:pt x="23" y="9"/>
                    <a:pt x="11" y="0"/>
                    <a:pt x="0" y="5"/>
                  </a:cubicBezTo>
                  <a:cubicBezTo>
                    <a:pt x="0" y="5"/>
                    <a:pt x="10" y="1"/>
                    <a:pt x="22" y="10"/>
                  </a:cubicBezTo>
                  <a:lnTo>
                    <a:pt x="23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3" name="Freeform 75"/>
            <p:cNvSpPr>
              <a:spLocks/>
            </p:cNvSpPr>
            <p:nvPr/>
          </p:nvSpPr>
          <p:spPr bwMode="auto">
            <a:xfrm>
              <a:off x="4703975" y="5280823"/>
              <a:ext cx="567636" cy="272062"/>
            </a:xfrm>
            <a:custGeom>
              <a:avLst/>
              <a:gdLst>
                <a:gd name="T0" fmla="*/ 71 w 71"/>
                <a:gd name="T1" fmla="*/ 32 h 34"/>
                <a:gd name="T2" fmla="*/ 58 w 71"/>
                <a:gd name="T3" fmla="*/ 28 h 34"/>
                <a:gd name="T4" fmla="*/ 33 w 71"/>
                <a:gd name="T5" fmla="*/ 10 h 34"/>
                <a:gd name="T6" fmla="*/ 7 w 71"/>
                <a:gd name="T7" fmla="*/ 4 h 34"/>
                <a:gd name="T8" fmla="*/ 1 w 71"/>
                <a:gd name="T9" fmla="*/ 13 h 34"/>
                <a:gd name="T10" fmla="*/ 8 w 71"/>
                <a:gd name="T11" fmla="*/ 21 h 34"/>
                <a:gd name="T12" fmla="*/ 17 w 71"/>
                <a:gd name="T13" fmla="*/ 16 h 34"/>
                <a:gd name="T14" fmla="*/ 12 w 71"/>
                <a:gd name="T15" fmla="*/ 20 h 34"/>
                <a:gd name="T16" fmla="*/ 8 w 71"/>
                <a:gd name="T17" fmla="*/ 21 h 34"/>
                <a:gd name="T18" fmla="*/ 2 w 71"/>
                <a:gd name="T19" fmla="*/ 13 h 34"/>
                <a:gd name="T20" fmla="*/ 8 w 71"/>
                <a:gd name="T21" fmla="*/ 5 h 34"/>
                <a:gd name="T22" fmla="*/ 33 w 71"/>
                <a:gd name="T23" fmla="*/ 12 h 34"/>
                <a:gd name="T24" fmla="*/ 57 w 71"/>
                <a:gd name="T25" fmla="*/ 29 h 34"/>
                <a:gd name="T26" fmla="*/ 71 w 71"/>
                <a:gd name="T27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" h="34">
                  <a:moveTo>
                    <a:pt x="71" y="32"/>
                  </a:moveTo>
                  <a:cubicBezTo>
                    <a:pt x="71" y="32"/>
                    <a:pt x="67" y="33"/>
                    <a:pt x="58" y="28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0"/>
                    <a:pt x="17" y="0"/>
                    <a:pt x="7" y="4"/>
                  </a:cubicBezTo>
                  <a:cubicBezTo>
                    <a:pt x="7" y="4"/>
                    <a:pt x="1" y="6"/>
                    <a:pt x="1" y="13"/>
                  </a:cubicBezTo>
                  <a:cubicBezTo>
                    <a:pt x="1" y="13"/>
                    <a:pt x="0" y="20"/>
                    <a:pt x="8" y="21"/>
                  </a:cubicBezTo>
                  <a:cubicBezTo>
                    <a:pt x="8" y="21"/>
                    <a:pt x="16" y="22"/>
                    <a:pt x="17" y="16"/>
                  </a:cubicBezTo>
                  <a:cubicBezTo>
                    <a:pt x="17" y="16"/>
                    <a:pt x="14" y="16"/>
                    <a:pt x="12" y="20"/>
                  </a:cubicBezTo>
                  <a:cubicBezTo>
                    <a:pt x="12" y="20"/>
                    <a:pt x="10" y="21"/>
                    <a:pt x="8" y="21"/>
                  </a:cubicBezTo>
                  <a:cubicBezTo>
                    <a:pt x="8" y="21"/>
                    <a:pt x="1" y="19"/>
                    <a:pt x="2" y="13"/>
                  </a:cubicBezTo>
                  <a:cubicBezTo>
                    <a:pt x="2" y="13"/>
                    <a:pt x="2" y="8"/>
                    <a:pt x="8" y="5"/>
                  </a:cubicBezTo>
                  <a:cubicBezTo>
                    <a:pt x="8" y="5"/>
                    <a:pt x="18" y="1"/>
                    <a:pt x="33" y="12"/>
                  </a:cubicBezTo>
                  <a:cubicBezTo>
                    <a:pt x="33" y="12"/>
                    <a:pt x="54" y="27"/>
                    <a:pt x="57" y="29"/>
                  </a:cubicBezTo>
                  <a:cubicBezTo>
                    <a:pt x="57" y="29"/>
                    <a:pt x="65" y="34"/>
                    <a:pt x="71" y="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4" name="Freeform 76"/>
            <p:cNvSpPr>
              <a:spLocks/>
            </p:cNvSpPr>
            <p:nvPr/>
          </p:nvSpPr>
          <p:spPr bwMode="auto">
            <a:xfrm>
              <a:off x="4801379" y="5448762"/>
              <a:ext cx="16794" cy="30229"/>
            </a:xfrm>
            <a:custGeom>
              <a:avLst/>
              <a:gdLst>
                <a:gd name="T0" fmla="*/ 1 w 2"/>
                <a:gd name="T1" fmla="*/ 0 h 4"/>
                <a:gd name="T2" fmla="*/ 0 w 2"/>
                <a:gd name="T3" fmla="*/ 0 h 4"/>
                <a:gd name="T4" fmla="*/ 2 w 2"/>
                <a:gd name="T5" fmla="*/ 4 h 4"/>
                <a:gd name="T6" fmla="*/ 1 w 2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3"/>
                    <a:pt x="2" y="4"/>
                  </a:cubicBezTo>
                  <a:cubicBezTo>
                    <a:pt x="2" y="4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5" name="Freeform 77"/>
            <p:cNvSpPr>
              <a:spLocks/>
            </p:cNvSpPr>
            <p:nvPr/>
          </p:nvSpPr>
          <p:spPr bwMode="auto">
            <a:xfrm>
              <a:off x="4848403" y="4867691"/>
              <a:ext cx="597865" cy="500460"/>
            </a:xfrm>
            <a:custGeom>
              <a:avLst/>
              <a:gdLst>
                <a:gd name="T0" fmla="*/ 14 w 75"/>
                <a:gd name="T1" fmla="*/ 45 h 62"/>
                <a:gd name="T2" fmla="*/ 46 w 75"/>
                <a:gd name="T3" fmla="*/ 61 h 62"/>
                <a:gd name="T4" fmla="*/ 74 w 75"/>
                <a:gd name="T5" fmla="*/ 42 h 62"/>
                <a:gd name="T6" fmla="*/ 57 w 75"/>
                <a:gd name="T7" fmla="*/ 29 h 62"/>
                <a:gd name="T8" fmla="*/ 28 w 75"/>
                <a:gd name="T9" fmla="*/ 41 h 62"/>
                <a:gd name="T10" fmla="*/ 18 w 75"/>
                <a:gd name="T11" fmla="*/ 47 h 62"/>
                <a:gd name="T12" fmla="*/ 18 w 75"/>
                <a:gd name="T13" fmla="*/ 48 h 62"/>
                <a:gd name="T14" fmla="*/ 57 w 75"/>
                <a:gd name="T15" fmla="*/ 30 h 62"/>
                <a:gd name="T16" fmla="*/ 73 w 75"/>
                <a:gd name="T17" fmla="*/ 42 h 62"/>
                <a:gd name="T18" fmla="*/ 46 w 75"/>
                <a:gd name="T19" fmla="*/ 59 h 62"/>
                <a:gd name="T20" fmla="*/ 15 w 75"/>
                <a:gd name="T21" fmla="*/ 45 h 62"/>
                <a:gd name="T22" fmla="*/ 18 w 75"/>
                <a:gd name="T23" fmla="*/ 12 h 62"/>
                <a:gd name="T24" fmla="*/ 42 w 75"/>
                <a:gd name="T25" fmla="*/ 18 h 62"/>
                <a:gd name="T26" fmla="*/ 17 w 75"/>
                <a:gd name="T27" fmla="*/ 11 h 62"/>
                <a:gd name="T28" fmla="*/ 14 w 75"/>
                <a:gd name="T29" fmla="*/ 45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5" h="62">
                  <a:moveTo>
                    <a:pt x="14" y="45"/>
                  </a:moveTo>
                  <a:cubicBezTo>
                    <a:pt x="14" y="45"/>
                    <a:pt x="23" y="60"/>
                    <a:pt x="46" y="61"/>
                  </a:cubicBezTo>
                  <a:cubicBezTo>
                    <a:pt x="46" y="61"/>
                    <a:pt x="73" y="62"/>
                    <a:pt x="74" y="42"/>
                  </a:cubicBezTo>
                  <a:cubicBezTo>
                    <a:pt x="74" y="42"/>
                    <a:pt x="75" y="30"/>
                    <a:pt x="57" y="29"/>
                  </a:cubicBezTo>
                  <a:cubicBezTo>
                    <a:pt x="57" y="29"/>
                    <a:pt x="47" y="28"/>
                    <a:pt x="28" y="41"/>
                  </a:cubicBezTo>
                  <a:cubicBezTo>
                    <a:pt x="28" y="41"/>
                    <a:pt x="23" y="44"/>
                    <a:pt x="18" y="47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8" y="48"/>
                    <a:pt x="45" y="30"/>
                    <a:pt x="57" y="30"/>
                  </a:cubicBezTo>
                  <a:cubicBezTo>
                    <a:pt x="57" y="30"/>
                    <a:pt x="73" y="30"/>
                    <a:pt x="73" y="42"/>
                  </a:cubicBezTo>
                  <a:cubicBezTo>
                    <a:pt x="73" y="42"/>
                    <a:pt x="75" y="60"/>
                    <a:pt x="46" y="59"/>
                  </a:cubicBezTo>
                  <a:cubicBezTo>
                    <a:pt x="46" y="59"/>
                    <a:pt x="28" y="61"/>
                    <a:pt x="15" y="45"/>
                  </a:cubicBezTo>
                  <a:cubicBezTo>
                    <a:pt x="15" y="45"/>
                    <a:pt x="1" y="26"/>
                    <a:pt x="18" y="12"/>
                  </a:cubicBezTo>
                  <a:cubicBezTo>
                    <a:pt x="18" y="12"/>
                    <a:pt x="31" y="0"/>
                    <a:pt x="42" y="18"/>
                  </a:cubicBezTo>
                  <a:cubicBezTo>
                    <a:pt x="42" y="18"/>
                    <a:pt x="35" y="0"/>
                    <a:pt x="17" y="11"/>
                  </a:cubicBezTo>
                  <a:cubicBezTo>
                    <a:pt x="17" y="11"/>
                    <a:pt x="0" y="23"/>
                    <a:pt x="14" y="4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6" name="Freeform 78"/>
            <p:cNvSpPr>
              <a:spLocks/>
            </p:cNvSpPr>
            <p:nvPr/>
          </p:nvSpPr>
          <p:spPr bwMode="auto">
            <a:xfrm>
              <a:off x="4791303" y="5253952"/>
              <a:ext cx="184733" cy="73893"/>
            </a:xfrm>
            <a:custGeom>
              <a:avLst/>
              <a:gdLst>
                <a:gd name="T0" fmla="*/ 23 w 23"/>
                <a:gd name="T1" fmla="*/ 1 h 9"/>
                <a:gd name="T2" fmla="*/ 0 w 23"/>
                <a:gd name="T3" fmla="*/ 3 h 9"/>
                <a:gd name="T4" fmla="*/ 23 w 23"/>
                <a:gd name="T5" fmla="*/ 0 h 9"/>
                <a:gd name="T6" fmla="*/ 23 w 23"/>
                <a:gd name="T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9">
                  <a:moveTo>
                    <a:pt x="23" y="1"/>
                  </a:moveTo>
                  <a:cubicBezTo>
                    <a:pt x="23" y="1"/>
                    <a:pt x="10" y="9"/>
                    <a:pt x="0" y="3"/>
                  </a:cubicBezTo>
                  <a:cubicBezTo>
                    <a:pt x="0" y="3"/>
                    <a:pt x="9" y="7"/>
                    <a:pt x="23" y="0"/>
                  </a:cubicBezTo>
                  <a:lnTo>
                    <a:pt x="2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7" name="Freeform 79"/>
            <p:cNvSpPr>
              <a:spLocks/>
            </p:cNvSpPr>
            <p:nvPr/>
          </p:nvSpPr>
          <p:spPr bwMode="auto">
            <a:xfrm>
              <a:off x="4703975" y="5069219"/>
              <a:ext cx="574353" cy="225039"/>
            </a:xfrm>
            <a:custGeom>
              <a:avLst/>
              <a:gdLst>
                <a:gd name="T0" fmla="*/ 72 w 72"/>
                <a:gd name="T1" fmla="*/ 2 h 28"/>
                <a:gd name="T2" fmla="*/ 59 w 72"/>
                <a:gd name="T3" fmla="*/ 5 h 28"/>
                <a:gd name="T4" fmla="*/ 33 w 72"/>
                <a:gd name="T5" fmla="*/ 20 h 28"/>
                <a:gd name="T6" fmla="*/ 6 w 72"/>
                <a:gd name="T7" fmla="*/ 23 h 28"/>
                <a:gd name="T8" fmla="*/ 1 w 72"/>
                <a:gd name="T9" fmla="*/ 14 h 28"/>
                <a:gd name="T10" fmla="*/ 9 w 72"/>
                <a:gd name="T11" fmla="*/ 6 h 28"/>
                <a:gd name="T12" fmla="*/ 17 w 72"/>
                <a:gd name="T13" fmla="*/ 12 h 28"/>
                <a:gd name="T14" fmla="*/ 13 w 72"/>
                <a:gd name="T15" fmla="*/ 8 h 28"/>
                <a:gd name="T16" fmla="*/ 9 w 72"/>
                <a:gd name="T17" fmla="*/ 7 h 28"/>
                <a:gd name="T18" fmla="*/ 2 w 72"/>
                <a:gd name="T19" fmla="*/ 14 h 28"/>
                <a:gd name="T20" fmla="*/ 7 w 72"/>
                <a:gd name="T21" fmla="*/ 22 h 28"/>
                <a:gd name="T22" fmla="*/ 33 w 72"/>
                <a:gd name="T23" fmla="*/ 18 h 28"/>
                <a:gd name="T24" fmla="*/ 59 w 72"/>
                <a:gd name="T25" fmla="*/ 4 h 28"/>
                <a:gd name="T26" fmla="*/ 72 w 72"/>
                <a:gd name="T2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28">
                  <a:moveTo>
                    <a:pt x="72" y="2"/>
                  </a:moveTo>
                  <a:cubicBezTo>
                    <a:pt x="72" y="2"/>
                    <a:pt x="68" y="0"/>
                    <a:pt x="59" y="5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3" y="20"/>
                    <a:pt x="16" y="28"/>
                    <a:pt x="6" y="23"/>
                  </a:cubicBezTo>
                  <a:cubicBezTo>
                    <a:pt x="6" y="23"/>
                    <a:pt x="0" y="20"/>
                    <a:pt x="1" y="14"/>
                  </a:cubicBezTo>
                  <a:cubicBezTo>
                    <a:pt x="1" y="14"/>
                    <a:pt x="1" y="7"/>
                    <a:pt x="9" y="6"/>
                  </a:cubicBezTo>
                  <a:cubicBezTo>
                    <a:pt x="9" y="6"/>
                    <a:pt x="17" y="6"/>
                    <a:pt x="17" y="12"/>
                  </a:cubicBezTo>
                  <a:cubicBezTo>
                    <a:pt x="17" y="12"/>
                    <a:pt x="14" y="12"/>
                    <a:pt x="13" y="8"/>
                  </a:cubicBezTo>
                  <a:cubicBezTo>
                    <a:pt x="13" y="8"/>
                    <a:pt x="11" y="7"/>
                    <a:pt x="9" y="7"/>
                  </a:cubicBezTo>
                  <a:cubicBezTo>
                    <a:pt x="9" y="7"/>
                    <a:pt x="2" y="7"/>
                    <a:pt x="2" y="14"/>
                  </a:cubicBezTo>
                  <a:cubicBezTo>
                    <a:pt x="2" y="14"/>
                    <a:pt x="1" y="19"/>
                    <a:pt x="7" y="22"/>
                  </a:cubicBezTo>
                  <a:cubicBezTo>
                    <a:pt x="7" y="22"/>
                    <a:pt x="17" y="27"/>
                    <a:pt x="33" y="18"/>
                  </a:cubicBezTo>
                  <a:cubicBezTo>
                    <a:pt x="33" y="18"/>
                    <a:pt x="55" y="5"/>
                    <a:pt x="59" y="4"/>
                  </a:cubicBezTo>
                  <a:cubicBezTo>
                    <a:pt x="59" y="4"/>
                    <a:pt x="67" y="0"/>
                    <a:pt x="72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8" name="Freeform 80"/>
            <p:cNvSpPr>
              <a:spLocks/>
            </p:cNvSpPr>
            <p:nvPr/>
          </p:nvSpPr>
          <p:spPr bwMode="auto">
            <a:xfrm>
              <a:off x="4808097" y="5092730"/>
              <a:ext cx="16794" cy="33588"/>
            </a:xfrm>
            <a:custGeom>
              <a:avLst/>
              <a:gdLst>
                <a:gd name="T0" fmla="*/ 1 w 2"/>
                <a:gd name="T1" fmla="*/ 4 h 4"/>
                <a:gd name="T2" fmla="*/ 0 w 2"/>
                <a:gd name="T3" fmla="*/ 4 h 4"/>
                <a:gd name="T4" fmla="*/ 2 w 2"/>
                <a:gd name="T5" fmla="*/ 0 h 4"/>
                <a:gd name="T6" fmla="*/ 1 w 2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1"/>
                    <a:pt x="2" y="0"/>
                  </a:cubicBezTo>
                  <a:cubicBezTo>
                    <a:pt x="2" y="0"/>
                    <a:pt x="0" y="2"/>
                    <a:pt x="1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9" name="Freeform 81"/>
            <p:cNvSpPr>
              <a:spLocks noEditPoints="1"/>
            </p:cNvSpPr>
            <p:nvPr/>
          </p:nvSpPr>
          <p:spPr bwMode="auto">
            <a:xfrm>
              <a:off x="4690539" y="5253952"/>
              <a:ext cx="53741" cy="67176"/>
            </a:xfrm>
            <a:custGeom>
              <a:avLst/>
              <a:gdLst>
                <a:gd name="T0" fmla="*/ 3 w 7"/>
                <a:gd name="T1" fmla="*/ 0 h 8"/>
                <a:gd name="T2" fmla="*/ 0 w 7"/>
                <a:gd name="T3" fmla="*/ 4 h 8"/>
                <a:gd name="T4" fmla="*/ 3 w 7"/>
                <a:gd name="T5" fmla="*/ 8 h 8"/>
                <a:gd name="T6" fmla="*/ 7 w 7"/>
                <a:gd name="T7" fmla="*/ 4 h 8"/>
                <a:gd name="T8" fmla="*/ 3 w 7"/>
                <a:gd name="T9" fmla="*/ 0 h 8"/>
                <a:gd name="T10" fmla="*/ 3 w 7"/>
                <a:gd name="T11" fmla="*/ 4 h 8"/>
                <a:gd name="T12" fmla="*/ 2 w 7"/>
                <a:gd name="T13" fmla="*/ 3 h 8"/>
                <a:gd name="T14" fmla="*/ 3 w 7"/>
                <a:gd name="T15" fmla="*/ 1 h 8"/>
                <a:gd name="T16" fmla="*/ 5 w 7"/>
                <a:gd name="T17" fmla="*/ 3 h 8"/>
                <a:gd name="T18" fmla="*/ 3 w 7"/>
                <a:gd name="T1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8">
                  <a:moveTo>
                    <a:pt x="3" y="0"/>
                  </a:moveTo>
                  <a:cubicBezTo>
                    <a:pt x="1" y="0"/>
                    <a:pt x="0" y="2"/>
                    <a:pt x="0" y="4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6" y="8"/>
                    <a:pt x="7" y="6"/>
                    <a:pt x="7" y="4"/>
                  </a:cubicBezTo>
                  <a:cubicBezTo>
                    <a:pt x="7" y="2"/>
                    <a:pt x="6" y="0"/>
                    <a:pt x="3" y="0"/>
                  </a:cubicBezTo>
                  <a:close/>
                  <a:moveTo>
                    <a:pt x="3" y="4"/>
                  </a:moveTo>
                  <a:cubicBezTo>
                    <a:pt x="3" y="4"/>
                    <a:pt x="2" y="3"/>
                    <a:pt x="2" y="3"/>
                  </a:cubicBezTo>
                  <a:cubicBezTo>
                    <a:pt x="2" y="2"/>
                    <a:pt x="3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3"/>
                    <a:pt x="4" y="4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40" name="组合 39"/>
          <p:cNvGrpSpPr>
            <a:grpSpLocks/>
          </p:cNvGrpSpPr>
          <p:nvPr/>
        </p:nvGrpSpPr>
        <p:grpSpPr bwMode="auto">
          <a:xfrm>
            <a:off x="3493295" y="3068241"/>
            <a:ext cx="4530329" cy="448865"/>
            <a:chOff x="3493119" y="4376948"/>
            <a:chExt cx="7360973" cy="730804"/>
          </a:xfrm>
        </p:grpSpPr>
        <p:grpSp>
          <p:nvGrpSpPr>
            <p:cNvPr id="41" name="组合 2106"/>
            <p:cNvGrpSpPr>
              <a:grpSpLocks/>
            </p:cNvGrpSpPr>
            <p:nvPr/>
          </p:nvGrpSpPr>
          <p:grpSpPr bwMode="auto">
            <a:xfrm flipV="1">
              <a:off x="3493119" y="4376948"/>
              <a:ext cx="1224470" cy="730804"/>
              <a:chOff x="4702629" y="2354575"/>
              <a:chExt cx="1086152" cy="587919"/>
            </a:xfrm>
          </p:grpSpPr>
          <p:cxnSp>
            <p:nvCxnSpPr>
              <p:cNvPr id="45" name="直接连接符 44"/>
              <p:cNvCxnSpPr/>
              <p:nvPr/>
            </p:nvCxnSpPr>
            <p:spPr>
              <a:xfrm>
                <a:off x="4702629" y="2354575"/>
                <a:ext cx="0" cy="587919"/>
              </a:xfrm>
              <a:prstGeom prst="line">
                <a:avLst/>
              </a:prstGeom>
              <a:ln w="0">
                <a:solidFill>
                  <a:srgbClr val="AED5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 rot="5400000">
                <a:off x="5245750" y="1811454"/>
                <a:ext cx="0" cy="1086243"/>
              </a:xfrm>
              <a:prstGeom prst="line">
                <a:avLst/>
              </a:prstGeom>
              <a:ln w="0">
                <a:solidFill>
                  <a:srgbClr val="AED5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组合 2107"/>
            <p:cNvGrpSpPr>
              <a:grpSpLocks/>
            </p:cNvGrpSpPr>
            <p:nvPr/>
          </p:nvGrpSpPr>
          <p:grpSpPr bwMode="auto">
            <a:xfrm flipH="1" flipV="1">
              <a:off x="9629622" y="4376948"/>
              <a:ext cx="1224470" cy="730804"/>
              <a:chOff x="4702629" y="2354575"/>
              <a:chExt cx="1086152" cy="587919"/>
            </a:xfrm>
          </p:grpSpPr>
          <p:cxnSp>
            <p:nvCxnSpPr>
              <p:cNvPr id="43" name="直接连接符 42"/>
              <p:cNvCxnSpPr/>
              <p:nvPr/>
            </p:nvCxnSpPr>
            <p:spPr>
              <a:xfrm>
                <a:off x="4702629" y="2354575"/>
                <a:ext cx="0" cy="587919"/>
              </a:xfrm>
              <a:prstGeom prst="line">
                <a:avLst/>
              </a:prstGeom>
              <a:ln w="0">
                <a:solidFill>
                  <a:srgbClr val="AED5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 rot="5400000">
                <a:off x="5245750" y="1811454"/>
                <a:ext cx="0" cy="1086243"/>
              </a:xfrm>
              <a:prstGeom prst="line">
                <a:avLst/>
              </a:prstGeom>
              <a:ln w="0">
                <a:solidFill>
                  <a:srgbClr val="AED5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7" name="组合 46"/>
          <p:cNvGrpSpPr>
            <a:grpSpLocks/>
          </p:cNvGrpSpPr>
          <p:nvPr/>
        </p:nvGrpSpPr>
        <p:grpSpPr bwMode="auto">
          <a:xfrm flipH="1" flipV="1">
            <a:off x="3493295" y="1469233"/>
            <a:ext cx="4530329" cy="448866"/>
            <a:chOff x="3424715" y="4465315"/>
            <a:chExt cx="7360973" cy="730804"/>
          </a:xfrm>
        </p:grpSpPr>
        <p:grpSp>
          <p:nvGrpSpPr>
            <p:cNvPr id="48" name="组合 2100"/>
            <p:cNvGrpSpPr>
              <a:grpSpLocks/>
            </p:cNvGrpSpPr>
            <p:nvPr/>
          </p:nvGrpSpPr>
          <p:grpSpPr bwMode="auto">
            <a:xfrm flipV="1">
              <a:off x="3424715" y="4465315"/>
              <a:ext cx="1224470" cy="730804"/>
              <a:chOff x="4702629" y="2354575"/>
              <a:chExt cx="1086152" cy="587919"/>
            </a:xfrm>
          </p:grpSpPr>
          <p:cxnSp>
            <p:nvCxnSpPr>
              <p:cNvPr id="52" name="直接连接符 51"/>
              <p:cNvCxnSpPr/>
              <p:nvPr/>
            </p:nvCxnSpPr>
            <p:spPr>
              <a:xfrm>
                <a:off x="4702629" y="2354575"/>
                <a:ext cx="0" cy="587919"/>
              </a:xfrm>
              <a:prstGeom prst="line">
                <a:avLst/>
              </a:prstGeom>
              <a:ln w="0">
                <a:solidFill>
                  <a:srgbClr val="AED5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/>
            </p:nvCxnSpPr>
            <p:spPr>
              <a:xfrm rot="5400000">
                <a:off x="5245750" y="1811454"/>
                <a:ext cx="0" cy="1086243"/>
              </a:xfrm>
              <a:prstGeom prst="line">
                <a:avLst/>
              </a:prstGeom>
              <a:ln w="0">
                <a:solidFill>
                  <a:srgbClr val="AED5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组合 2101"/>
            <p:cNvGrpSpPr>
              <a:grpSpLocks/>
            </p:cNvGrpSpPr>
            <p:nvPr/>
          </p:nvGrpSpPr>
          <p:grpSpPr bwMode="auto">
            <a:xfrm flipH="1" flipV="1">
              <a:off x="9561218" y="4465315"/>
              <a:ext cx="1224470" cy="730804"/>
              <a:chOff x="4702629" y="2354575"/>
              <a:chExt cx="1086152" cy="587919"/>
            </a:xfrm>
          </p:grpSpPr>
          <p:cxnSp>
            <p:nvCxnSpPr>
              <p:cNvPr id="50" name="直接连接符 49"/>
              <p:cNvCxnSpPr/>
              <p:nvPr/>
            </p:nvCxnSpPr>
            <p:spPr>
              <a:xfrm>
                <a:off x="4702629" y="2354575"/>
                <a:ext cx="0" cy="587919"/>
              </a:xfrm>
              <a:prstGeom prst="line">
                <a:avLst/>
              </a:prstGeom>
              <a:ln w="0">
                <a:solidFill>
                  <a:srgbClr val="AED5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 rot="5400000">
                <a:off x="5245750" y="1811454"/>
                <a:ext cx="0" cy="1086243"/>
              </a:xfrm>
              <a:prstGeom prst="line">
                <a:avLst/>
              </a:prstGeom>
              <a:ln w="0">
                <a:solidFill>
                  <a:srgbClr val="AED5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751047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972"/>
          <p:cNvGrpSpPr>
            <a:grpSpLocks/>
          </p:cNvGrpSpPr>
          <p:nvPr/>
        </p:nvGrpSpPr>
        <p:grpSpPr bwMode="auto">
          <a:xfrm>
            <a:off x="1380931" y="223838"/>
            <a:ext cx="6388359" cy="744639"/>
            <a:chOff x="3896989" y="298683"/>
            <a:chExt cx="4398022" cy="992975"/>
          </a:xfrm>
        </p:grpSpPr>
        <p:sp>
          <p:nvSpPr>
            <p:cNvPr id="16" name="文本框 1973"/>
            <p:cNvSpPr txBox="1">
              <a:spLocks noChangeArrowheads="1"/>
            </p:cNvSpPr>
            <p:nvPr/>
          </p:nvSpPr>
          <p:spPr bwMode="auto">
            <a:xfrm>
              <a:off x="3896989" y="298683"/>
              <a:ext cx="4398022" cy="6156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CA" altLang="zh-CN" sz="2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Feature Engineering Part II</a:t>
              </a:r>
            </a:p>
          </p:txBody>
        </p:sp>
        <p:sp>
          <p:nvSpPr>
            <p:cNvPr id="17" name="文本框 1974"/>
            <p:cNvSpPr txBox="1">
              <a:spLocks noChangeArrowheads="1"/>
            </p:cNvSpPr>
            <p:nvPr/>
          </p:nvSpPr>
          <p:spPr bwMode="auto">
            <a:xfrm>
              <a:off x="3896989" y="860718"/>
              <a:ext cx="4398022" cy="430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CA" altLang="zh-CN" sz="15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Grouping Ordinal Variables by Predictive Ability</a:t>
              </a:r>
            </a:p>
          </p:txBody>
        </p:sp>
        <p:cxnSp>
          <p:nvCxnSpPr>
            <p:cNvPr id="18" name="直接连接符 1975"/>
            <p:cNvCxnSpPr/>
            <p:nvPr/>
          </p:nvCxnSpPr>
          <p:spPr>
            <a:xfrm>
              <a:off x="5181465" y="871842"/>
              <a:ext cx="1829069" cy="0"/>
            </a:xfrm>
            <a:prstGeom prst="line">
              <a:avLst/>
            </a:prstGeom>
            <a:ln w="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588403" y="1106977"/>
            <a:ext cx="900568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Symmetry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456457"/>
              </p:ext>
            </p:extLst>
          </p:nvPr>
        </p:nvGraphicFramePr>
        <p:xfrm>
          <a:off x="278398" y="1658603"/>
          <a:ext cx="8590392" cy="2690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7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317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317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3173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3173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43173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953587">
                <a:tc>
                  <a:txBody>
                    <a:bodyPr/>
                    <a:lstStyle/>
                    <a:p>
                      <a:r>
                        <a:rPr lang="en-US" dirty="0"/>
                        <a:t>Variable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Original  Levels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Final Levels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Levelling Criteria(s)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Original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R-squared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After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ReGrouping</a:t>
                      </a:r>
                      <a:r>
                        <a:rPr lang="en-US" baseline="0" dirty="0"/>
                        <a:t> R-squared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67352">
                <a:tc>
                  <a:txBody>
                    <a:bodyPr/>
                    <a:lstStyle/>
                    <a:p>
                      <a:r>
                        <a:rPr lang="en-US" dirty="0"/>
                        <a:t>Symmetry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  <a:p>
                      <a:r>
                        <a:rPr lang="en-US" dirty="0"/>
                        <a:t>G</a:t>
                      </a:r>
                    </a:p>
                    <a:p>
                      <a:r>
                        <a:rPr lang="en-US" dirty="0"/>
                        <a:t>V</a:t>
                      </a:r>
                    </a:p>
                    <a:p>
                      <a:r>
                        <a:rPr lang="en-US" dirty="0"/>
                        <a:t>X</a:t>
                      </a:r>
                    </a:p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 </a:t>
                      </a:r>
                    </a:p>
                    <a:p>
                      <a:r>
                        <a:rPr lang="en-US" dirty="0"/>
                        <a:t>G</a:t>
                      </a:r>
                    </a:p>
                    <a:p>
                      <a:r>
                        <a:rPr lang="en-US" dirty="0"/>
                        <a:t>V</a:t>
                      </a:r>
                      <a:r>
                        <a:rPr lang="en-US" baseline="0" dirty="0"/>
                        <a:t> + X + 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/>
                        <a:t>Small sample size for I 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aseline="0" dirty="0"/>
                        <a:t>Low predictive ability difference between V-X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24469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972"/>
          <p:cNvGrpSpPr>
            <a:grpSpLocks/>
          </p:cNvGrpSpPr>
          <p:nvPr/>
        </p:nvGrpSpPr>
        <p:grpSpPr bwMode="auto">
          <a:xfrm>
            <a:off x="1380931" y="223838"/>
            <a:ext cx="6388359" cy="744639"/>
            <a:chOff x="3896989" y="298683"/>
            <a:chExt cx="4398022" cy="992975"/>
          </a:xfrm>
        </p:grpSpPr>
        <p:sp>
          <p:nvSpPr>
            <p:cNvPr id="16" name="文本框 1973"/>
            <p:cNvSpPr txBox="1">
              <a:spLocks noChangeArrowheads="1"/>
            </p:cNvSpPr>
            <p:nvPr/>
          </p:nvSpPr>
          <p:spPr bwMode="auto">
            <a:xfrm>
              <a:off x="3896989" y="298683"/>
              <a:ext cx="4398022" cy="6156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CA" altLang="zh-CN" sz="2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Feature Engineering Part II</a:t>
              </a:r>
            </a:p>
          </p:txBody>
        </p:sp>
        <p:sp>
          <p:nvSpPr>
            <p:cNvPr id="17" name="文本框 1974"/>
            <p:cNvSpPr txBox="1">
              <a:spLocks noChangeArrowheads="1"/>
            </p:cNvSpPr>
            <p:nvPr/>
          </p:nvSpPr>
          <p:spPr bwMode="auto">
            <a:xfrm>
              <a:off x="3896989" y="860718"/>
              <a:ext cx="4398022" cy="430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CA" altLang="zh-CN" sz="15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Grouping Ordinal Variables by Predictive Ability</a:t>
              </a:r>
            </a:p>
          </p:txBody>
        </p:sp>
        <p:cxnSp>
          <p:nvCxnSpPr>
            <p:cNvPr id="18" name="直接连接符 1975"/>
            <p:cNvCxnSpPr/>
            <p:nvPr/>
          </p:nvCxnSpPr>
          <p:spPr>
            <a:xfrm>
              <a:off x="5181465" y="871842"/>
              <a:ext cx="1829069" cy="0"/>
            </a:xfrm>
            <a:prstGeom prst="line">
              <a:avLst/>
            </a:prstGeom>
            <a:ln w="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576752" y="1063425"/>
            <a:ext cx="42672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Cut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881509"/>
              </p:ext>
            </p:extLst>
          </p:nvPr>
        </p:nvGraphicFramePr>
        <p:xfrm>
          <a:off x="260644" y="1702992"/>
          <a:ext cx="8652540" cy="2176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0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420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2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4209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4209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44209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025317">
                <a:tc>
                  <a:txBody>
                    <a:bodyPr/>
                    <a:lstStyle/>
                    <a:p>
                      <a:r>
                        <a:rPr lang="en-US" dirty="0"/>
                        <a:t>Variable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Original  Levels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Final Levels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Levelling Criteria(s)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Original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R-squared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After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ReGrouping</a:t>
                      </a:r>
                      <a:r>
                        <a:rPr lang="en-US" baseline="0" dirty="0"/>
                        <a:t> R-squared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51233">
                <a:tc>
                  <a:txBody>
                    <a:bodyPr/>
                    <a:lstStyle/>
                    <a:p>
                      <a:r>
                        <a:rPr lang="en-US" dirty="0"/>
                        <a:t>Cut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  <a:p>
                      <a:r>
                        <a:rPr lang="en-US" dirty="0"/>
                        <a:t>G</a:t>
                      </a:r>
                    </a:p>
                    <a:p>
                      <a:r>
                        <a:rPr lang="en-US" dirty="0"/>
                        <a:t>V</a:t>
                      </a:r>
                    </a:p>
                    <a:p>
                      <a:r>
                        <a:rPr lang="en-US" dirty="0"/>
                        <a:t>X</a:t>
                      </a:r>
                    </a:p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 </a:t>
                      </a:r>
                    </a:p>
                    <a:p>
                      <a:r>
                        <a:rPr lang="en-US" dirty="0"/>
                        <a:t>G</a:t>
                      </a:r>
                    </a:p>
                    <a:p>
                      <a:r>
                        <a:rPr lang="en-US" dirty="0"/>
                        <a:t>V</a:t>
                      </a:r>
                    </a:p>
                    <a:p>
                      <a:r>
                        <a:rPr lang="en-US" dirty="0"/>
                        <a:t>X</a:t>
                      </a:r>
                    </a:p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/>
                        <a:t>All levels distinct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aseline="0" dirty="0"/>
                        <a:t>Bin Sizes are large enough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20709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972"/>
          <p:cNvGrpSpPr>
            <a:grpSpLocks/>
          </p:cNvGrpSpPr>
          <p:nvPr/>
        </p:nvGrpSpPr>
        <p:grpSpPr bwMode="auto">
          <a:xfrm>
            <a:off x="1380931" y="223838"/>
            <a:ext cx="6388359" cy="744639"/>
            <a:chOff x="3896989" y="298683"/>
            <a:chExt cx="4398022" cy="992975"/>
          </a:xfrm>
        </p:grpSpPr>
        <p:sp>
          <p:nvSpPr>
            <p:cNvPr id="16" name="文本框 1973"/>
            <p:cNvSpPr txBox="1">
              <a:spLocks noChangeArrowheads="1"/>
            </p:cNvSpPr>
            <p:nvPr/>
          </p:nvSpPr>
          <p:spPr bwMode="auto">
            <a:xfrm>
              <a:off x="3896989" y="298683"/>
              <a:ext cx="4398022" cy="6156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CA" altLang="zh-CN" sz="2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Feature Engineering Part II</a:t>
              </a:r>
            </a:p>
          </p:txBody>
        </p:sp>
        <p:sp>
          <p:nvSpPr>
            <p:cNvPr id="17" name="文本框 1974"/>
            <p:cNvSpPr txBox="1">
              <a:spLocks noChangeArrowheads="1"/>
            </p:cNvSpPr>
            <p:nvPr/>
          </p:nvSpPr>
          <p:spPr bwMode="auto">
            <a:xfrm>
              <a:off x="3896989" y="860718"/>
              <a:ext cx="4398022" cy="430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CA" altLang="zh-CN" sz="15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Grouping Ordinal Variables by Predictive Ability</a:t>
              </a:r>
            </a:p>
          </p:txBody>
        </p:sp>
        <p:cxnSp>
          <p:nvCxnSpPr>
            <p:cNvPr id="18" name="直接连接符 1975"/>
            <p:cNvCxnSpPr/>
            <p:nvPr/>
          </p:nvCxnSpPr>
          <p:spPr>
            <a:xfrm>
              <a:off x="5181465" y="871842"/>
              <a:ext cx="1829069" cy="0"/>
            </a:xfrm>
            <a:prstGeom prst="line">
              <a:avLst/>
            </a:prstGeom>
            <a:ln w="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486814" y="1089869"/>
            <a:ext cx="105048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Certification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055919"/>
              </p:ext>
            </p:extLst>
          </p:nvPr>
        </p:nvGraphicFramePr>
        <p:xfrm>
          <a:off x="234011" y="1729623"/>
          <a:ext cx="8670294" cy="21676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50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450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504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4504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4504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44504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021135">
                <a:tc>
                  <a:txBody>
                    <a:bodyPr/>
                    <a:lstStyle/>
                    <a:p>
                      <a:r>
                        <a:rPr lang="en-US" dirty="0"/>
                        <a:t>Variable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Original  Levels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Final Levels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Levelling Criteria(s)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Original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R-squared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After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ReGrouping</a:t>
                      </a:r>
                      <a:r>
                        <a:rPr lang="en-US" baseline="0" dirty="0"/>
                        <a:t> R-squared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46538">
                <a:tc>
                  <a:txBody>
                    <a:bodyPr/>
                    <a:lstStyle/>
                    <a:p>
                      <a:r>
                        <a:rPr lang="en-US" dirty="0"/>
                        <a:t>Certification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AGS</a:t>
                      </a:r>
                    </a:p>
                    <a:p>
                      <a:r>
                        <a:rPr lang="en-US" dirty="0"/>
                        <a:t>GIA</a:t>
                      </a:r>
                    </a:p>
                    <a:p>
                      <a:r>
                        <a:rPr lang="en-US" dirty="0"/>
                        <a:t>EGL</a:t>
                      </a:r>
                    </a:p>
                    <a:p>
                      <a:r>
                        <a:rPr lang="en-US" dirty="0"/>
                        <a:t>DOW</a:t>
                      </a:r>
                    </a:p>
                    <a:p>
                      <a:r>
                        <a:rPr lang="en-US" dirty="0"/>
                        <a:t>IGI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AGS</a:t>
                      </a:r>
                      <a:r>
                        <a:rPr lang="en-US" baseline="0" dirty="0"/>
                        <a:t> + GIA</a:t>
                      </a:r>
                      <a:endParaRPr lang="en-US" dirty="0"/>
                    </a:p>
                    <a:p>
                      <a:r>
                        <a:rPr lang="en-US" dirty="0"/>
                        <a:t>EGL</a:t>
                      </a:r>
                      <a:r>
                        <a:rPr lang="en-US" baseline="0" dirty="0"/>
                        <a:t> + DOW + IGI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charset="0"/>
                        <a:buNone/>
                      </a:pPr>
                      <a:r>
                        <a:rPr lang="en-US" baseline="0" dirty="0"/>
                        <a:t>Two most respected labs vs. others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33657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4192793" y="1594824"/>
            <a:ext cx="352186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en-CA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Model Selection</a:t>
            </a:r>
            <a:endParaRPr lang="zh-CN" altLang="en-US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063045" y="2459212"/>
            <a:ext cx="3748847" cy="601581"/>
            <a:chOff x="2010225" y="4867691"/>
            <a:chExt cx="5421087" cy="869927"/>
          </a:xfrm>
          <a:solidFill>
            <a:schemeClr val="bg1"/>
          </a:solidFill>
        </p:grpSpPr>
        <p:sp>
          <p:nvSpPr>
            <p:cNvPr id="5" name="Freeform 63"/>
            <p:cNvSpPr>
              <a:spLocks/>
            </p:cNvSpPr>
            <p:nvPr/>
          </p:nvSpPr>
          <p:spPr bwMode="auto">
            <a:xfrm>
              <a:off x="5452985" y="5280823"/>
              <a:ext cx="1978327" cy="47023"/>
            </a:xfrm>
            <a:custGeom>
              <a:avLst/>
              <a:gdLst>
                <a:gd name="T0" fmla="*/ 0 w 589"/>
                <a:gd name="T1" fmla="*/ 0 h 14"/>
                <a:gd name="T2" fmla="*/ 589 w 589"/>
                <a:gd name="T3" fmla="*/ 2 h 14"/>
                <a:gd name="T4" fmla="*/ 0 w 589"/>
                <a:gd name="T5" fmla="*/ 14 h 14"/>
                <a:gd name="T6" fmla="*/ 0 w 589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9" h="14">
                  <a:moveTo>
                    <a:pt x="0" y="0"/>
                  </a:moveTo>
                  <a:lnTo>
                    <a:pt x="589" y="2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" name="Freeform 64"/>
            <p:cNvSpPr>
              <a:spLocks/>
            </p:cNvSpPr>
            <p:nvPr/>
          </p:nvSpPr>
          <p:spPr bwMode="auto">
            <a:xfrm>
              <a:off x="2010225" y="5270746"/>
              <a:ext cx="1978327" cy="57099"/>
            </a:xfrm>
            <a:custGeom>
              <a:avLst/>
              <a:gdLst>
                <a:gd name="T0" fmla="*/ 589 w 589"/>
                <a:gd name="T1" fmla="*/ 17 h 17"/>
                <a:gd name="T2" fmla="*/ 0 w 589"/>
                <a:gd name="T3" fmla="*/ 0 h 17"/>
                <a:gd name="T4" fmla="*/ 589 w 589"/>
                <a:gd name="T5" fmla="*/ 3 h 17"/>
                <a:gd name="T6" fmla="*/ 589 w 589"/>
                <a:gd name="T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9" h="17">
                  <a:moveTo>
                    <a:pt x="589" y="17"/>
                  </a:moveTo>
                  <a:lnTo>
                    <a:pt x="0" y="0"/>
                  </a:lnTo>
                  <a:lnTo>
                    <a:pt x="589" y="3"/>
                  </a:lnTo>
                  <a:lnTo>
                    <a:pt x="589" y="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" name="Freeform 65"/>
            <p:cNvSpPr>
              <a:spLocks/>
            </p:cNvSpPr>
            <p:nvPr/>
          </p:nvSpPr>
          <p:spPr bwMode="auto">
            <a:xfrm>
              <a:off x="3978476" y="5240517"/>
              <a:ext cx="614659" cy="497101"/>
            </a:xfrm>
            <a:custGeom>
              <a:avLst/>
              <a:gdLst>
                <a:gd name="T0" fmla="*/ 61 w 77"/>
                <a:gd name="T1" fmla="*/ 15 h 62"/>
                <a:gd name="T2" fmla="*/ 28 w 77"/>
                <a:gd name="T3" fmla="*/ 2 h 62"/>
                <a:gd name="T4" fmla="*/ 1 w 77"/>
                <a:gd name="T5" fmla="*/ 24 h 62"/>
                <a:gd name="T6" fmla="*/ 20 w 77"/>
                <a:gd name="T7" fmla="*/ 34 h 62"/>
                <a:gd name="T8" fmla="*/ 48 w 77"/>
                <a:gd name="T9" fmla="*/ 20 h 62"/>
                <a:gd name="T10" fmla="*/ 57 w 77"/>
                <a:gd name="T11" fmla="*/ 13 h 62"/>
                <a:gd name="T12" fmla="*/ 56 w 77"/>
                <a:gd name="T13" fmla="*/ 12 h 62"/>
                <a:gd name="T14" fmla="*/ 20 w 77"/>
                <a:gd name="T15" fmla="*/ 33 h 62"/>
                <a:gd name="T16" fmla="*/ 2 w 77"/>
                <a:gd name="T17" fmla="*/ 23 h 62"/>
                <a:gd name="T18" fmla="*/ 28 w 77"/>
                <a:gd name="T19" fmla="*/ 3 h 62"/>
                <a:gd name="T20" fmla="*/ 60 w 77"/>
                <a:gd name="T21" fmla="*/ 16 h 62"/>
                <a:gd name="T22" fmla="*/ 60 w 77"/>
                <a:gd name="T23" fmla="*/ 49 h 62"/>
                <a:gd name="T24" fmla="*/ 35 w 77"/>
                <a:gd name="T25" fmla="*/ 45 h 62"/>
                <a:gd name="T26" fmla="*/ 61 w 77"/>
                <a:gd name="T27" fmla="*/ 50 h 62"/>
                <a:gd name="T28" fmla="*/ 61 w 77"/>
                <a:gd name="T29" fmla="*/ 15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7" h="62">
                  <a:moveTo>
                    <a:pt x="61" y="15"/>
                  </a:moveTo>
                  <a:cubicBezTo>
                    <a:pt x="61" y="15"/>
                    <a:pt x="51" y="1"/>
                    <a:pt x="28" y="2"/>
                  </a:cubicBezTo>
                  <a:cubicBezTo>
                    <a:pt x="28" y="2"/>
                    <a:pt x="1" y="4"/>
                    <a:pt x="1" y="24"/>
                  </a:cubicBezTo>
                  <a:cubicBezTo>
                    <a:pt x="1" y="24"/>
                    <a:pt x="2" y="35"/>
                    <a:pt x="20" y="34"/>
                  </a:cubicBezTo>
                  <a:cubicBezTo>
                    <a:pt x="20" y="34"/>
                    <a:pt x="29" y="34"/>
                    <a:pt x="48" y="20"/>
                  </a:cubicBezTo>
                  <a:cubicBezTo>
                    <a:pt x="48" y="20"/>
                    <a:pt x="52" y="17"/>
                    <a:pt x="57" y="13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56" y="12"/>
                    <a:pt x="31" y="33"/>
                    <a:pt x="20" y="33"/>
                  </a:cubicBezTo>
                  <a:cubicBezTo>
                    <a:pt x="20" y="33"/>
                    <a:pt x="3" y="36"/>
                    <a:pt x="2" y="23"/>
                  </a:cubicBezTo>
                  <a:cubicBezTo>
                    <a:pt x="2" y="23"/>
                    <a:pt x="0" y="5"/>
                    <a:pt x="28" y="3"/>
                  </a:cubicBezTo>
                  <a:cubicBezTo>
                    <a:pt x="28" y="3"/>
                    <a:pt x="46" y="0"/>
                    <a:pt x="60" y="16"/>
                  </a:cubicBezTo>
                  <a:cubicBezTo>
                    <a:pt x="60" y="16"/>
                    <a:pt x="76" y="33"/>
                    <a:pt x="60" y="49"/>
                  </a:cubicBezTo>
                  <a:cubicBezTo>
                    <a:pt x="60" y="49"/>
                    <a:pt x="48" y="61"/>
                    <a:pt x="35" y="45"/>
                  </a:cubicBezTo>
                  <a:cubicBezTo>
                    <a:pt x="35" y="45"/>
                    <a:pt x="44" y="62"/>
                    <a:pt x="61" y="50"/>
                  </a:cubicBezTo>
                  <a:cubicBezTo>
                    <a:pt x="61" y="50"/>
                    <a:pt x="77" y="36"/>
                    <a:pt x="61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" name="Freeform 66"/>
            <p:cNvSpPr>
              <a:spLocks/>
            </p:cNvSpPr>
            <p:nvPr/>
          </p:nvSpPr>
          <p:spPr bwMode="auto">
            <a:xfrm>
              <a:off x="4441989" y="5264029"/>
              <a:ext cx="191451" cy="70535"/>
            </a:xfrm>
            <a:custGeom>
              <a:avLst/>
              <a:gdLst>
                <a:gd name="T0" fmla="*/ 0 w 24"/>
                <a:gd name="T1" fmla="*/ 8 h 9"/>
                <a:gd name="T2" fmla="*/ 24 w 24"/>
                <a:gd name="T3" fmla="*/ 5 h 9"/>
                <a:gd name="T4" fmla="*/ 1 w 24"/>
                <a:gd name="T5" fmla="*/ 9 h 9"/>
                <a:gd name="T6" fmla="*/ 0 w 24"/>
                <a:gd name="T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9">
                  <a:moveTo>
                    <a:pt x="0" y="8"/>
                  </a:moveTo>
                  <a:cubicBezTo>
                    <a:pt x="0" y="8"/>
                    <a:pt x="13" y="0"/>
                    <a:pt x="24" y="5"/>
                  </a:cubicBezTo>
                  <a:cubicBezTo>
                    <a:pt x="24" y="5"/>
                    <a:pt x="14" y="1"/>
                    <a:pt x="1" y="9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" name="Freeform 67"/>
            <p:cNvSpPr>
              <a:spLocks/>
            </p:cNvSpPr>
            <p:nvPr/>
          </p:nvSpPr>
          <p:spPr bwMode="auto">
            <a:xfrm>
              <a:off x="4156492" y="5287540"/>
              <a:ext cx="564277" cy="258627"/>
            </a:xfrm>
            <a:custGeom>
              <a:avLst/>
              <a:gdLst>
                <a:gd name="T0" fmla="*/ 0 w 71"/>
                <a:gd name="T1" fmla="*/ 30 h 32"/>
                <a:gd name="T2" fmla="*/ 13 w 71"/>
                <a:gd name="T3" fmla="*/ 26 h 32"/>
                <a:gd name="T4" fmla="*/ 38 w 71"/>
                <a:gd name="T5" fmla="*/ 10 h 32"/>
                <a:gd name="T6" fmla="*/ 64 w 71"/>
                <a:gd name="T7" fmla="*/ 4 h 32"/>
                <a:gd name="T8" fmla="*/ 70 w 71"/>
                <a:gd name="T9" fmla="*/ 13 h 32"/>
                <a:gd name="T10" fmla="*/ 63 w 71"/>
                <a:gd name="T11" fmla="*/ 21 h 32"/>
                <a:gd name="T12" fmla="*/ 55 w 71"/>
                <a:gd name="T13" fmla="*/ 16 h 32"/>
                <a:gd name="T14" fmla="*/ 59 w 71"/>
                <a:gd name="T15" fmla="*/ 20 h 32"/>
                <a:gd name="T16" fmla="*/ 63 w 71"/>
                <a:gd name="T17" fmla="*/ 20 h 32"/>
                <a:gd name="T18" fmla="*/ 70 w 71"/>
                <a:gd name="T19" fmla="*/ 13 h 32"/>
                <a:gd name="T20" fmla="*/ 64 w 71"/>
                <a:gd name="T21" fmla="*/ 5 h 32"/>
                <a:gd name="T22" fmla="*/ 39 w 71"/>
                <a:gd name="T23" fmla="*/ 11 h 32"/>
                <a:gd name="T24" fmla="*/ 14 w 71"/>
                <a:gd name="T25" fmla="*/ 28 h 32"/>
                <a:gd name="T26" fmla="*/ 0 w 71"/>
                <a:gd name="T27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" h="32">
                  <a:moveTo>
                    <a:pt x="0" y="30"/>
                  </a:moveTo>
                  <a:cubicBezTo>
                    <a:pt x="0" y="30"/>
                    <a:pt x="4" y="32"/>
                    <a:pt x="13" y="26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8" y="10"/>
                    <a:pt x="55" y="0"/>
                    <a:pt x="64" y="4"/>
                  </a:cubicBezTo>
                  <a:cubicBezTo>
                    <a:pt x="64" y="4"/>
                    <a:pt x="71" y="6"/>
                    <a:pt x="70" y="13"/>
                  </a:cubicBezTo>
                  <a:cubicBezTo>
                    <a:pt x="70" y="13"/>
                    <a:pt x="71" y="20"/>
                    <a:pt x="63" y="21"/>
                  </a:cubicBezTo>
                  <a:cubicBezTo>
                    <a:pt x="63" y="21"/>
                    <a:pt x="55" y="22"/>
                    <a:pt x="55" y="16"/>
                  </a:cubicBezTo>
                  <a:cubicBezTo>
                    <a:pt x="55" y="16"/>
                    <a:pt x="57" y="16"/>
                    <a:pt x="59" y="20"/>
                  </a:cubicBezTo>
                  <a:cubicBezTo>
                    <a:pt x="59" y="20"/>
                    <a:pt x="61" y="21"/>
                    <a:pt x="63" y="20"/>
                  </a:cubicBezTo>
                  <a:cubicBezTo>
                    <a:pt x="63" y="20"/>
                    <a:pt x="70" y="19"/>
                    <a:pt x="70" y="13"/>
                  </a:cubicBezTo>
                  <a:cubicBezTo>
                    <a:pt x="70" y="13"/>
                    <a:pt x="70" y="7"/>
                    <a:pt x="64" y="5"/>
                  </a:cubicBezTo>
                  <a:cubicBezTo>
                    <a:pt x="64" y="5"/>
                    <a:pt x="54" y="1"/>
                    <a:pt x="39" y="11"/>
                  </a:cubicBezTo>
                  <a:cubicBezTo>
                    <a:pt x="39" y="11"/>
                    <a:pt x="18" y="26"/>
                    <a:pt x="14" y="28"/>
                  </a:cubicBezTo>
                  <a:cubicBezTo>
                    <a:pt x="14" y="28"/>
                    <a:pt x="6" y="32"/>
                    <a:pt x="0" y="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" name="Freeform 68"/>
            <p:cNvSpPr>
              <a:spLocks/>
            </p:cNvSpPr>
            <p:nvPr/>
          </p:nvSpPr>
          <p:spPr bwMode="auto">
            <a:xfrm>
              <a:off x="4616646" y="5455480"/>
              <a:ext cx="10076" cy="33588"/>
            </a:xfrm>
            <a:custGeom>
              <a:avLst/>
              <a:gdLst>
                <a:gd name="T0" fmla="*/ 0 w 1"/>
                <a:gd name="T1" fmla="*/ 0 h 4"/>
                <a:gd name="T2" fmla="*/ 1 w 1"/>
                <a:gd name="T3" fmla="*/ 0 h 4"/>
                <a:gd name="T4" fmla="*/ 0 w 1"/>
                <a:gd name="T5" fmla="*/ 4 h 4"/>
                <a:gd name="T6" fmla="*/ 0 w 1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4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2"/>
                    <a:pt x="0" y="4"/>
                  </a:cubicBezTo>
                  <a:cubicBezTo>
                    <a:pt x="0" y="4"/>
                    <a:pt x="1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" name="Freeform 69"/>
            <p:cNvSpPr>
              <a:spLocks/>
            </p:cNvSpPr>
            <p:nvPr/>
          </p:nvSpPr>
          <p:spPr bwMode="auto">
            <a:xfrm>
              <a:off x="3988552" y="4867691"/>
              <a:ext cx="604582" cy="490383"/>
            </a:xfrm>
            <a:custGeom>
              <a:avLst/>
              <a:gdLst>
                <a:gd name="T0" fmla="*/ 61 w 76"/>
                <a:gd name="T1" fmla="*/ 46 h 61"/>
                <a:gd name="T2" fmla="*/ 29 w 76"/>
                <a:gd name="T3" fmla="*/ 61 h 61"/>
                <a:gd name="T4" fmla="*/ 1 w 76"/>
                <a:gd name="T5" fmla="*/ 41 h 61"/>
                <a:gd name="T6" fmla="*/ 19 w 76"/>
                <a:gd name="T7" fmla="*/ 29 h 61"/>
                <a:gd name="T8" fmla="*/ 47 w 76"/>
                <a:gd name="T9" fmla="*/ 41 h 61"/>
                <a:gd name="T10" fmla="*/ 57 w 76"/>
                <a:gd name="T11" fmla="*/ 47 h 61"/>
                <a:gd name="T12" fmla="*/ 57 w 76"/>
                <a:gd name="T13" fmla="*/ 49 h 61"/>
                <a:gd name="T14" fmla="*/ 19 w 76"/>
                <a:gd name="T15" fmla="*/ 30 h 61"/>
                <a:gd name="T16" fmla="*/ 2 w 76"/>
                <a:gd name="T17" fmla="*/ 41 h 61"/>
                <a:gd name="T18" fmla="*/ 29 w 76"/>
                <a:gd name="T19" fmla="*/ 59 h 61"/>
                <a:gd name="T20" fmla="*/ 60 w 76"/>
                <a:gd name="T21" fmla="*/ 45 h 61"/>
                <a:gd name="T22" fmla="*/ 57 w 76"/>
                <a:gd name="T23" fmla="*/ 12 h 61"/>
                <a:gd name="T24" fmla="*/ 33 w 76"/>
                <a:gd name="T25" fmla="*/ 18 h 61"/>
                <a:gd name="T26" fmla="*/ 58 w 76"/>
                <a:gd name="T27" fmla="*/ 11 h 61"/>
                <a:gd name="T28" fmla="*/ 61 w 76"/>
                <a:gd name="T29" fmla="*/ 4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" h="61">
                  <a:moveTo>
                    <a:pt x="61" y="46"/>
                  </a:moveTo>
                  <a:cubicBezTo>
                    <a:pt x="61" y="46"/>
                    <a:pt x="52" y="60"/>
                    <a:pt x="29" y="61"/>
                  </a:cubicBezTo>
                  <a:cubicBezTo>
                    <a:pt x="29" y="61"/>
                    <a:pt x="2" y="61"/>
                    <a:pt x="1" y="41"/>
                  </a:cubicBezTo>
                  <a:cubicBezTo>
                    <a:pt x="1" y="41"/>
                    <a:pt x="1" y="29"/>
                    <a:pt x="19" y="29"/>
                  </a:cubicBezTo>
                  <a:cubicBezTo>
                    <a:pt x="19" y="29"/>
                    <a:pt x="28" y="28"/>
                    <a:pt x="47" y="41"/>
                  </a:cubicBezTo>
                  <a:cubicBezTo>
                    <a:pt x="47" y="41"/>
                    <a:pt x="52" y="44"/>
                    <a:pt x="57" y="47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57" y="49"/>
                    <a:pt x="30" y="30"/>
                    <a:pt x="19" y="30"/>
                  </a:cubicBezTo>
                  <a:cubicBezTo>
                    <a:pt x="19" y="30"/>
                    <a:pt x="2" y="29"/>
                    <a:pt x="2" y="41"/>
                  </a:cubicBezTo>
                  <a:cubicBezTo>
                    <a:pt x="2" y="41"/>
                    <a:pt x="0" y="59"/>
                    <a:pt x="29" y="59"/>
                  </a:cubicBezTo>
                  <a:cubicBezTo>
                    <a:pt x="29" y="59"/>
                    <a:pt x="47" y="61"/>
                    <a:pt x="60" y="45"/>
                  </a:cubicBezTo>
                  <a:cubicBezTo>
                    <a:pt x="60" y="45"/>
                    <a:pt x="75" y="27"/>
                    <a:pt x="57" y="12"/>
                  </a:cubicBezTo>
                  <a:cubicBezTo>
                    <a:pt x="57" y="12"/>
                    <a:pt x="45" y="0"/>
                    <a:pt x="33" y="18"/>
                  </a:cubicBezTo>
                  <a:cubicBezTo>
                    <a:pt x="33" y="18"/>
                    <a:pt x="41" y="0"/>
                    <a:pt x="58" y="11"/>
                  </a:cubicBezTo>
                  <a:cubicBezTo>
                    <a:pt x="58" y="11"/>
                    <a:pt x="76" y="24"/>
                    <a:pt x="61" y="4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" name="Freeform 70"/>
            <p:cNvSpPr>
              <a:spLocks/>
            </p:cNvSpPr>
            <p:nvPr/>
          </p:nvSpPr>
          <p:spPr bwMode="auto">
            <a:xfrm>
              <a:off x="4458783" y="5264029"/>
              <a:ext cx="181375" cy="63817"/>
            </a:xfrm>
            <a:custGeom>
              <a:avLst/>
              <a:gdLst>
                <a:gd name="T0" fmla="*/ 0 w 23"/>
                <a:gd name="T1" fmla="*/ 1 h 8"/>
                <a:gd name="T2" fmla="*/ 23 w 23"/>
                <a:gd name="T3" fmla="*/ 2 h 8"/>
                <a:gd name="T4" fmla="*/ 0 w 23"/>
                <a:gd name="T5" fmla="*/ 0 h 8"/>
                <a:gd name="T6" fmla="*/ 0 w 23"/>
                <a:gd name="T7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8">
                  <a:moveTo>
                    <a:pt x="0" y="1"/>
                  </a:moveTo>
                  <a:cubicBezTo>
                    <a:pt x="0" y="1"/>
                    <a:pt x="13" y="8"/>
                    <a:pt x="23" y="2"/>
                  </a:cubicBezTo>
                  <a:cubicBezTo>
                    <a:pt x="23" y="2"/>
                    <a:pt x="14" y="7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3" name="Freeform 71"/>
            <p:cNvSpPr>
              <a:spLocks/>
            </p:cNvSpPr>
            <p:nvPr/>
          </p:nvSpPr>
          <p:spPr bwMode="auto">
            <a:xfrm>
              <a:off x="4156492" y="5062501"/>
              <a:ext cx="570994" cy="241833"/>
            </a:xfrm>
            <a:custGeom>
              <a:avLst/>
              <a:gdLst>
                <a:gd name="T0" fmla="*/ 0 w 72"/>
                <a:gd name="T1" fmla="*/ 3 h 30"/>
                <a:gd name="T2" fmla="*/ 13 w 72"/>
                <a:gd name="T3" fmla="*/ 6 h 30"/>
                <a:gd name="T4" fmla="*/ 39 w 72"/>
                <a:gd name="T5" fmla="*/ 21 h 30"/>
                <a:gd name="T6" fmla="*/ 66 w 72"/>
                <a:gd name="T7" fmla="*/ 25 h 30"/>
                <a:gd name="T8" fmla="*/ 71 w 72"/>
                <a:gd name="T9" fmla="*/ 16 h 30"/>
                <a:gd name="T10" fmla="*/ 63 w 72"/>
                <a:gd name="T11" fmla="*/ 8 h 30"/>
                <a:gd name="T12" fmla="*/ 55 w 72"/>
                <a:gd name="T13" fmla="*/ 14 h 30"/>
                <a:gd name="T14" fmla="*/ 59 w 72"/>
                <a:gd name="T15" fmla="*/ 9 h 30"/>
                <a:gd name="T16" fmla="*/ 63 w 72"/>
                <a:gd name="T17" fmla="*/ 9 h 30"/>
                <a:gd name="T18" fmla="*/ 70 w 72"/>
                <a:gd name="T19" fmla="*/ 16 h 30"/>
                <a:gd name="T20" fmla="*/ 65 w 72"/>
                <a:gd name="T21" fmla="*/ 24 h 30"/>
                <a:gd name="T22" fmla="*/ 39 w 72"/>
                <a:gd name="T23" fmla="*/ 19 h 30"/>
                <a:gd name="T24" fmla="*/ 14 w 72"/>
                <a:gd name="T25" fmla="*/ 5 h 30"/>
                <a:gd name="T26" fmla="*/ 0 w 72"/>
                <a:gd name="T2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30">
                  <a:moveTo>
                    <a:pt x="0" y="3"/>
                  </a:moveTo>
                  <a:cubicBezTo>
                    <a:pt x="0" y="3"/>
                    <a:pt x="4" y="1"/>
                    <a:pt x="13" y="6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9" y="21"/>
                    <a:pt x="56" y="30"/>
                    <a:pt x="66" y="25"/>
                  </a:cubicBezTo>
                  <a:cubicBezTo>
                    <a:pt x="66" y="25"/>
                    <a:pt x="72" y="22"/>
                    <a:pt x="71" y="16"/>
                  </a:cubicBezTo>
                  <a:cubicBezTo>
                    <a:pt x="71" y="16"/>
                    <a:pt x="71" y="9"/>
                    <a:pt x="63" y="8"/>
                  </a:cubicBezTo>
                  <a:cubicBezTo>
                    <a:pt x="63" y="8"/>
                    <a:pt x="55" y="8"/>
                    <a:pt x="55" y="14"/>
                  </a:cubicBezTo>
                  <a:cubicBezTo>
                    <a:pt x="55" y="14"/>
                    <a:pt x="58" y="13"/>
                    <a:pt x="59" y="9"/>
                  </a:cubicBezTo>
                  <a:cubicBezTo>
                    <a:pt x="59" y="9"/>
                    <a:pt x="61" y="8"/>
                    <a:pt x="63" y="9"/>
                  </a:cubicBezTo>
                  <a:cubicBezTo>
                    <a:pt x="63" y="9"/>
                    <a:pt x="70" y="9"/>
                    <a:pt x="70" y="16"/>
                  </a:cubicBezTo>
                  <a:cubicBezTo>
                    <a:pt x="70" y="16"/>
                    <a:pt x="71" y="21"/>
                    <a:pt x="65" y="24"/>
                  </a:cubicBezTo>
                  <a:cubicBezTo>
                    <a:pt x="65" y="24"/>
                    <a:pt x="55" y="29"/>
                    <a:pt x="39" y="19"/>
                  </a:cubicBezTo>
                  <a:cubicBezTo>
                    <a:pt x="39" y="19"/>
                    <a:pt x="17" y="6"/>
                    <a:pt x="14" y="5"/>
                  </a:cubicBezTo>
                  <a:cubicBezTo>
                    <a:pt x="14" y="5"/>
                    <a:pt x="5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4" name="Freeform 72"/>
            <p:cNvSpPr>
              <a:spLocks/>
            </p:cNvSpPr>
            <p:nvPr/>
          </p:nvSpPr>
          <p:spPr bwMode="auto">
            <a:xfrm>
              <a:off x="4616646" y="5092730"/>
              <a:ext cx="10076" cy="40305"/>
            </a:xfrm>
            <a:custGeom>
              <a:avLst/>
              <a:gdLst>
                <a:gd name="T0" fmla="*/ 1 w 1"/>
                <a:gd name="T1" fmla="*/ 5 h 5"/>
                <a:gd name="T2" fmla="*/ 1 w 1"/>
                <a:gd name="T3" fmla="*/ 4 h 5"/>
                <a:gd name="T4" fmla="*/ 0 w 1"/>
                <a:gd name="T5" fmla="*/ 0 h 5"/>
                <a:gd name="T6" fmla="*/ 1 w 1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5">
                  <a:moveTo>
                    <a:pt x="1" y="5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2"/>
                    <a:pt x="0" y="0"/>
                  </a:cubicBezTo>
                  <a:cubicBezTo>
                    <a:pt x="0" y="0"/>
                    <a:pt x="1" y="3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5" name="Freeform 73"/>
            <p:cNvSpPr>
              <a:spLocks/>
            </p:cNvSpPr>
            <p:nvPr/>
          </p:nvSpPr>
          <p:spPr bwMode="auto">
            <a:xfrm>
              <a:off x="4831609" y="5247235"/>
              <a:ext cx="621376" cy="490383"/>
            </a:xfrm>
            <a:custGeom>
              <a:avLst/>
              <a:gdLst>
                <a:gd name="T0" fmla="*/ 16 w 78"/>
                <a:gd name="T1" fmla="*/ 13 h 61"/>
                <a:gd name="T2" fmla="*/ 50 w 78"/>
                <a:gd name="T3" fmla="*/ 1 h 61"/>
                <a:gd name="T4" fmla="*/ 76 w 78"/>
                <a:gd name="T5" fmla="*/ 24 h 61"/>
                <a:gd name="T6" fmla="*/ 57 w 78"/>
                <a:gd name="T7" fmla="*/ 34 h 61"/>
                <a:gd name="T8" fmla="*/ 30 w 78"/>
                <a:gd name="T9" fmla="*/ 19 h 61"/>
                <a:gd name="T10" fmla="*/ 20 w 78"/>
                <a:gd name="T11" fmla="*/ 12 h 61"/>
                <a:gd name="T12" fmla="*/ 21 w 78"/>
                <a:gd name="T13" fmla="*/ 11 h 61"/>
                <a:gd name="T14" fmla="*/ 57 w 78"/>
                <a:gd name="T15" fmla="*/ 33 h 61"/>
                <a:gd name="T16" fmla="*/ 75 w 78"/>
                <a:gd name="T17" fmla="*/ 23 h 61"/>
                <a:gd name="T18" fmla="*/ 50 w 78"/>
                <a:gd name="T19" fmla="*/ 3 h 61"/>
                <a:gd name="T20" fmla="*/ 17 w 78"/>
                <a:gd name="T21" fmla="*/ 14 h 61"/>
                <a:gd name="T22" fmla="*/ 17 w 78"/>
                <a:gd name="T23" fmla="*/ 47 h 61"/>
                <a:gd name="T24" fmla="*/ 42 w 78"/>
                <a:gd name="T25" fmla="*/ 44 h 61"/>
                <a:gd name="T26" fmla="*/ 16 w 78"/>
                <a:gd name="T27" fmla="*/ 48 h 61"/>
                <a:gd name="T28" fmla="*/ 16 w 78"/>
                <a:gd name="T29" fmla="*/ 1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8" h="61">
                  <a:moveTo>
                    <a:pt x="16" y="13"/>
                  </a:moveTo>
                  <a:cubicBezTo>
                    <a:pt x="16" y="13"/>
                    <a:pt x="27" y="0"/>
                    <a:pt x="50" y="1"/>
                  </a:cubicBezTo>
                  <a:cubicBezTo>
                    <a:pt x="50" y="1"/>
                    <a:pt x="77" y="4"/>
                    <a:pt x="76" y="24"/>
                  </a:cubicBezTo>
                  <a:cubicBezTo>
                    <a:pt x="76" y="24"/>
                    <a:pt x="75" y="35"/>
                    <a:pt x="57" y="34"/>
                  </a:cubicBezTo>
                  <a:cubicBezTo>
                    <a:pt x="57" y="34"/>
                    <a:pt x="48" y="34"/>
                    <a:pt x="30" y="19"/>
                  </a:cubicBezTo>
                  <a:cubicBezTo>
                    <a:pt x="30" y="19"/>
                    <a:pt x="25" y="16"/>
                    <a:pt x="20" y="12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46" y="32"/>
                    <a:pt x="57" y="33"/>
                  </a:cubicBezTo>
                  <a:cubicBezTo>
                    <a:pt x="57" y="33"/>
                    <a:pt x="74" y="35"/>
                    <a:pt x="75" y="23"/>
                  </a:cubicBezTo>
                  <a:cubicBezTo>
                    <a:pt x="75" y="23"/>
                    <a:pt x="78" y="5"/>
                    <a:pt x="50" y="3"/>
                  </a:cubicBezTo>
                  <a:cubicBezTo>
                    <a:pt x="50" y="3"/>
                    <a:pt x="32" y="0"/>
                    <a:pt x="17" y="14"/>
                  </a:cubicBezTo>
                  <a:cubicBezTo>
                    <a:pt x="17" y="14"/>
                    <a:pt x="1" y="31"/>
                    <a:pt x="17" y="47"/>
                  </a:cubicBezTo>
                  <a:cubicBezTo>
                    <a:pt x="17" y="47"/>
                    <a:pt x="29" y="60"/>
                    <a:pt x="42" y="44"/>
                  </a:cubicBezTo>
                  <a:cubicBezTo>
                    <a:pt x="42" y="44"/>
                    <a:pt x="33" y="61"/>
                    <a:pt x="16" y="48"/>
                  </a:cubicBezTo>
                  <a:cubicBezTo>
                    <a:pt x="16" y="48"/>
                    <a:pt x="0" y="34"/>
                    <a:pt x="16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6" name="Freeform 74"/>
            <p:cNvSpPr>
              <a:spLocks/>
            </p:cNvSpPr>
            <p:nvPr/>
          </p:nvSpPr>
          <p:spPr bwMode="auto">
            <a:xfrm>
              <a:off x="4801379" y="5253952"/>
              <a:ext cx="181375" cy="80611"/>
            </a:xfrm>
            <a:custGeom>
              <a:avLst/>
              <a:gdLst>
                <a:gd name="T0" fmla="*/ 23 w 23"/>
                <a:gd name="T1" fmla="*/ 9 h 10"/>
                <a:gd name="T2" fmla="*/ 0 w 23"/>
                <a:gd name="T3" fmla="*/ 5 h 10"/>
                <a:gd name="T4" fmla="*/ 22 w 23"/>
                <a:gd name="T5" fmla="*/ 10 h 10"/>
                <a:gd name="T6" fmla="*/ 23 w 23"/>
                <a:gd name="T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0">
                  <a:moveTo>
                    <a:pt x="23" y="9"/>
                  </a:moveTo>
                  <a:cubicBezTo>
                    <a:pt x="23" y="9"/>
                    <a:pt x="11" y="0"/>
                    <a:pt x="0" y="5"/>
                  </a:cubicBezTo>
                  <a:cubicBezTo>
                    <a:pt x="0" y="5"/>
                    <a:pt x="10" y="1"/>
                    <a:pt x="22" y="10"/>
                  </a:cubicBezTo>
                  <a:lnTo>
                    <a:pt x="23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7" name="Freeform 75"/>
            <p:cNvSpPr>
              <a:spLocks/>
            </p:cNvSpPr>
            <p:nvPr/>
          </p:nvSpPr>
          <p:spPr bwMode="auto">
            <a:xfrm>
              <a:off x="4703975" y="5280823"/>
              <a:ext cx="567636" cy="272062"/>
            </a:xfrm>
            <a:custGeom>
              <a:avLst/>
              <a:gdLst>
                <a:gd name="T0" fmla="*/ 71 w 71"/>
                <a:gd name="T1" fmla="*/ 32 h 34"/>
                <a:gd name="T2" fmla="*/ 58 w 71"/>
                <a:gd name="T3" fmla="*/ 28 h 34"/>
                <a:gd name="T4" fmla="*/ 33 w 71"/>
                <a:gd name="T5" fmla="*/ 10 h 34"/>
                <a:gd name="T6" fmla="*/ 7 w 71"/>
                <a:gd name="T7" fmla="*/ 4 h 34"/>
                <a:gd name="T8" fmla="*/ 1 w 71"/>
                <a:gd name="T9" fmla="*/ 13 h 34"/>
                <a:gd name="T10" fmla="*/ 8 w 71"/>
                <a:gd name="T11" fmla="*/ 21 h 34"/>
                <a:gd name="T12" fmla="*/ 17 w 71"/>
                <a:gd name="T13" fmla="*/ 16 h 34"/>
                <a:gd name="T14" fmla="*/ 12 w 71"/>
                <a:gd name="T15" fmla="*/ 20 h 34"/>
                <a:gd name="T16" fmla="*/ 8 w 71"/>
                <a:gd name="T17" fmla="*/ 21 h 34"/>
                <a:gd name="T18" fmla="*/ 2 w 71"/>
                <a:gd name="T19" fmla="*/ 13 h 34"/>
                <a:gd name="T20" fmla="*/ 8 w 71"/>
                <a:gd name="T21" fmla="*/ 5 h 34"/>
                <a:gd name="T22" fmla="*/ 33 w 71"/>
                <a:gd name="T23" fmla="*/ 12 h 34"/>
                <a:gd name="T24" fmla="*/ 57 w 71"/>
                <a:gd name="T25" fmla="*/ 29 h 34"/>
                <a:gd name="T26" fmla="*/ 71 w 71"/>
                <a:gd name="T27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" h="34">
                  <a:moveTo>
                    <a:pt x="71" y="32"/>
                  </a:moveTo>
                  <a:cubicBezTo>
                    <a:pt x="71" y="32"/>
                    <a:pt x="67" y="33"/>
                    <a:pt x="58" y="28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0"/>
                    <a:pt x="17" y="0"/>
                    <a:pt x="7" y="4"/>
                  </a:cubicBezTo>
                  <a:cubicBezTo>
                    <a:pt x="7" y="4"/>
                    <a:pt x="1" y="6"/>
                    <a:pt x="1" y="13"/>
                  </a:cubicBezTo>
                  <a:cubicBezTo>
                    <a:pt x="1" y="13"/>
                    <a:pt x="0" y="20"/>
                    <a:pt x="8" y="21"/>
                  </a:cubicBezTo>
                  <a:cubicBezTo>
                    <a:pt x="8" y="21"/>
                    <a:pt x="16" y="22"/>
                    <a:pt x="17" y="16"/>
                  </a:cubicBezTo>
                  <a:cubicBezTo>
                    <a:pt x="17" y="16"/>
                    <a:pt x="14" y="16"/>
                    <a:pt x="12" y="20"/>
                  </a:cubicBezTo>
                  <a:cubicBezTo>
                    <a:pt x="12" y="20"/>
                    <a:pt x="10" y="21"/>
                    <a:pt x="8" y="21"/>
                  </a:cubicBezTo>
                  <a:cubicBezTo>
                    <a:pt x="8" y="21"/>
                    <a:pt x="1" y="19"/>
                    <a:pt x="2" y="13"/>
                  </a:cubicBezTo>
                  <a:cubicBezTo>
                    <a:pt x="2" y="13"/>
                    <a:pt x="2" y="8"/>
                    <a:pt x="8" y="5"/>
                  </a:cubicBezTo>
                  <a:cubicBezTo>
                    <a:pt x="8" y="5"/>
                    <a:pt x="18" y="1"/>
                    <a:pt x="33" y="12"/>
                  </a:cubicBezTo>
                  <a:cubicBezTo>
                    <a:pt x="33" y="12"/>
                    <a:pt x="54" y="27"/>
                    <a:pt x="57" y="29"/>
                  </a:cubicBezTo>
                  <a:cubicBezTo>
                    <a:pt x="57" y="29"/>
                    <a:pt x="65" y="34"/>
                    <a:pt x="71" y="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8" name="Freeform 76"/>
            <p:cNvSpPr>
              <a:spLocks/>
            </p:cNvSpPr>
            <p:nvPr/>
          </p:nvSpPr>
          <p:spPr bwMode="auto">
            <a:xfrm>
              <a:off x="4801379" y="5448762"/>
              <a:ext cx="16794" cy="30229"/>
            </a:xfrm>
            <a:custGeom>
              <a:avLst/>
              <a:gdLst>
                <a:gd name="T0" fmla="*/ 1 w 2"/>
                <a:gd name="T1" fmla="*/ 0 h 4"/>
                <a:gd name="T2" fmla="*/ 0 w 2"/>
                <a:gd name="T3" fmla="*/ 0 h 4"/>
                <a:gd name="T4" fmla="*/ 2 w 2"/>
                <a:gd name="T5" fmla="*/ 4 h 4"/>
                <a:gd name="T6" fmla="*/ 1 w 2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3"/>
                    <a:pt x="2" y="4"/>
                  </a:cubicBezTo>
                  <a:cubicBezTo>
                    <a:pt x="2" y="4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9" name="Freeform 77"/>
            <p:cNvSpPr>
              <a:spLocks/>
            </p:cNvSpPr>
            <p:nvPr/>
          </p:nvSpPr>
          <p:spPr bwMode="auto">
            <a:xfrm>
              <a:off x="4848403" y="4867691"/>
              <a:ext cx="597865" cy="500460"/>
            </a:xfrm>
            <a:custGeom>
              <a:avLst/>
              <a:gdLst>
                <a:gd name="T0" fmla="*/ 14 w 75"/>
                <a:gd name="T1" fmla="*/ 45 h 62"/>
                <a:gd name="T2" fmla="*/ 46 w 75"/>
                <a:gd name="T3" fmla="*/ 61 h 62"/>
                <a:gd name="T4" fmla="*/ 74 w 75"/>
                <a:gd name="T5" fmla="*/ 42 h 62"/>
                <a:gd name="T6" fmla="*/ 57 w 75"/>
                <a:gd name="T7" fmla="*/ 29 h 62"/>
                <a:gd name="T8" fmla="*/ 28 w 75"/>
                <a:gd name="T9" fmla="*/ 41 h 62"/>
                <a:gd name="T10" fmla="*/ 18 w 75"/>
                <a:gd name="T11" fmla="*/ 47 h 62"/>
                <a:gd name="T12" fmla="*/ 18 w 75"/>
                <a:gd name="T13" fmla="*/ 48 h 62"/>
                <a:gd name="T14" fmla="*/ 57 w 75"/>
                <a:gd name="T15" fmla="*/ 30 h 62"/>
                <a:gd name="T16" fmla="*/ 73 w 75"/>
                <a:gd name="T17" fmla="*/ 42 h 62"/>
                <a:gd name="T18" fmla="*/ 46 w 75"/>
                <a:gd name="T19" fmla="*/ 59 h 62"/>
                <a:gd name="T20" fmla="*/ 15 w 75"/>
                <a:gd name="T21" fmla="*/ 45 h 62"/>
                <a:gd name="T22" fmla="*/ 18 w 75"/>
                <a:gd name="T23" fmla="*/ 12 h 62"/>
                <a:gd name="T24" fmla="*/ 42 w 75"/>
                <a:gd name="T25" fmla="*/ 18 h 62"/>
                <a:gd name="T26" fmla="*/ 17 w 75"/>
                <a:gd name="T27" fmla="*/ 11 h 62"/>
                <a:gd name="T28" fmla="*/ 14 w 75"/>
                <a:gd name="T29" fmla="*/ 45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5" h="62">
                  <a:moveTo>
                    <a:pt x="14" y="45"/>
                  </a:moveTo>
                  <a:cubicBezTo>
                    <a:pt x="14" y="45"/>
                    <a:pt x="23" y="60"/>
                    <a:pt x="46" y="61"/>
                  </a:cubicBezTo>
                  <a:cubicBezTo>
                    <a:pt x="46" y="61"/>
                    <a:pt x="73" y="62"/>
                    <a:pt x="74" y="42"/>
                  </a:cubicBezTo>
                  <a:cubicBezTo>
                    <a:pt x="74" y="42"/>
                    <a:pt x="75" y="30"/>
                    <a:pt x="57" y="29"/>
                  </a:cubicBezTo>
                  <a:cubicBezTo>
                    <a:pt x="57" y="29"/>
                    <a:pt x="47" y="28"/>
                    <a:pt x="28" y="41"/>
                  </a:cubicBezTo>
                  <a:cubicBezTo>
                    <a:pt x="28" y="41"/>
                    <a:pt x="23" y="44"/>
                    <a:pt x="18" y="47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8" y="48"/>
                    <a:pt x="45" y="30"/>
                    <a:pt x="57" y="30"/>
                  </a:cubicBezTo>
                  <a:cubicBezTo>
                    <a:pt x="57" y="30"/>
                    <a:pt x="73" y="30"/>
                    <a:pt x="73" y="42"/>
                  </a:cubicBezTo>
                  <a:cubicBezTo>
                    <a:pt x="73" y="42"/>
                    <a:pt x="75" y="60"/>
                    <a:pt x="46" y="59"/>
                  </a:cubicBezTo>
                  <a:cubicBezTo>
                    <a:pt x="46" y="59"/>
                    <a:pt x="28" y="61"/>
                    <a:pt x="15" y="45"/>
                  </a:cubicBezTo>
                  <a:cubicBezTo>
                    <a:pt x="15" y="45"/>
                    <a:pt x="1" y="26"/>
                    <a:pt x="18" y="12"/>
                  </a:cubicBezTo>
                  <a:cubicBezTo>
                    <a:pt x="18" y="12"/>
                    <a:pt x="31" y="0"/>
                    <a:pt x="42" y="18"/>
                  </a:cubicBezTo>
                  <a:cubicBezTo>
                    <a:pt x="42" y="18"/>
                    <a:pt x="35" y="0"/>
                    <a:pt x="17" y="11"/>
                  </a:cubicBezTo>
                  <a:cubicBezTo>
                    <a:pt x="17" y="11"/>
                    <a:pt x="0" y="23"/>
                    <a:pt x="14" y="4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" name="Freeform 78"/>
            <p:cNvSpPr>
              <a:spLocks/>
            </p:cNvSpPr>
            <p:nvPr/>
          </p:nvSpPr>
          <p:spPr bwMode="auto">
            <a:xfrm>
              <a:off x="4791303" y="5253952"/>
              <a:ext cx="184733" cy="73893"/>
            </a:xfrm>
            <a:custGeom>
              <a:avLst/>
              <a:gdLst>
                <a:gd name="T0" fmla="*/ 23 w 23"/>
                <a:gd name="T1" fmla="*/ 1 h 9"/>
                <a:gd name="T2" fmla="*/ 0 w 23"/>
                <a:gd name="T3" fmla="*/ 3 h 9"/>
                <a:gd name="T4" fmla="*/ 23 w 23"/>
                <a:gd name="T5" fmla="*/ 0 h 9"/>
                <a:gd name="T6" fmla="*/ 23 w 23"/>
                <a:gd name="T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9">
                  <a:moveTo>
                    <a:pt x="23" y="1"/>
                  </a:moveTo>
                  <a:cubicBezTo>
                    <a:pt x="23" y="1"/>
                    <a:pt x="10" y="9"/>
                    <a:pt x="0" y="3"/>
                  </a:cubicBezTo>
                  <a:cubicBezTo>
                    <a:pt x="0" y="3"/>
                    <a:pt x="9" y="7"/>
                    <a:pt x="23" y="0"/>
                  </a:cubicBezTo>
                  <a:lnTo>
                    <a:pt x="2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" name="Freeform 79"/>
            <p:cNvSpPr>
              <a:spLocks/>
            </p:cNvSpPr>
            <p:nvPr/>
          </p:nvSpPr>
          <p:spPr bwMode="auto">
            <a:xfrm>
              <a:off x="4703975" y="5069219"/>
              <a:ext cx="574353" cy="225039"/>
            </a:xfrm>
            <a:custGeom>
              <a:avLst/>
              <a:gdLst>
                <a:gd name="T0" fmla="*/ 72 w 72"/>
                <a:gd name="T1" fmla="*/ 2 h 28"/>
                <a:gd name="T2" fmla="*/ 59 w 72"/>
                <a:gd name="T3" fmla="*/ 5 h 28"/>
                <a:gd name="T4" fmla="*/ 33 w 72"/>
                <a:gd name="T5" fmla="*/ 20 h 28"/>
                <a:gd name="T6" fmla="*/ 6 w 72"/>
                <a:gd name="T7" fmla="*/ 23 h 28"/>
                <a:gd name="T8" fmla="*/ 1 w 72"/>
                <a:gd name="T9" fmla="*/ 14 h 28"/>
                <a:gd name="T10" fmla="*/ 9 w 72"/>
                <a:gd name="T11" fmla="*/ 6 h 28"/>
                <a:gd name="T12" fmla="*/ 17 w 72"/>
                <a:gd name="T13" fmla="*/ 12 h 28"/>
                <a:gd name="T14" fmla="*/ 13 w 72"/>
                <a:gd name="T15" fmla="*/ 8 h 28"/>
                <a:gd name="T16" fmla="*/ 9 w 72"/>
                <a:gd name="T17" fmla="*/ 7 h 28"/>
                <a:gd name="T18" fmla="*/ 2 w 72"/>
                <a:gd name="T19" fmla="*/ 14 h 28"/>
                <a:gd name="T20" fmla="*/ 7 w 72"/>
                <a:gd name="T21" fmla="*/ 22 h 28"/>
                <a:gd name="T22" fmla="*/ 33 w 72"/>
                <a:gd name="T23" fmla="*/ 18 h 28"/>
                <a:gd name="T24" fmla="*/ 59 w 72"/>
                <a:gd name="T25" fmla="*/ 4 h 28"/>
                <a:gd name="T26" fmla="*/ 72 w 72"/>
                <a:gd name="T2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28">
                  <a:moveTo>
                    <a:pt x="72" y="2"/>
                  </a:moveTo>
                  <a:cubicBezTo>
                    <a:pt x="72" y="2"/>
                    <a:pt x="68" y="0"/>
                    <a:pt x="59" y="5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3" y="20"/>
                    <a:pt x="16" y="28"/>
                    <a:pt x="6" y="23"/>
                  </a:cubicBezTo>
                  <a:cubicBezTo>
                    <a:pt x="6" y="23"/>
                    <a:pt x="0" y="20"/>
                    <a:pt x="1" y="14"/>
                  </a:cubicBezTo>
                  <a:cubicBezTo>
                    <a:pt x="1" y="14"/>
                    <a:pt x="1" y="7"/>
                    <a:pt x="9" y="6"/>
                  </a:cubicBezTo>
                  <a:cubicBezTo>
                    <a:pt x="9" y="6"/>
                    <a:pt x="17" y="6"/>
                    <a:pt x="17" y="12"/>
                  </a:cubicBezTo>
                  <a:cubicBezTo>
                    <a:pt x="17" y="12"/>
                    <a:pt x="14" y="12"/>
                    <a:pt x="13" y="8"/>
                  </a:cubicBezTo>
                  <a:cubicBezTo>
                    <a:pt x="13" y="8"/>
                    <a:pt x="11" y="7"/>
                    <a:pt x="9" y="7"/>
                  </a:cubicBezTo>
                  <a:cubicBezTo>
                    <a:pt x="9" y="7"/>
                    <a:pt x="2" y="7"/>
                    <a:pt x="2" y="14"/>
                  </a:cubicBezTo>
                  <a:cubicBezTo>
                    <a:pt x="2" y="14"/>
                    <a:pt x="1" y="19"/>
                    <a:pt x="7" y="22"/>
                  </a:cubicBezTo>
                  <a:cubicBezTo>
                    <a:pt x="7" y="22"/>
                    <a:pt x="17" y="27"/>
                    <a:pt x="33" y="18"/>
                  </a:cubicBezTo>
                  <a:cubicBezTo>
                    <a:pt x="33" y="18"/>
                    <a:pt x="55" y="5"/>
                    <a:pt x="59" y="4"/>
                  </a:cubicBezTo>
                  <a:cubicBezTo>
                    <a:pt x="59" y="4"/>
                    <a:pt x="67" y="0"/>
                    <a:pt x="72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2" name="Freeform 80"/>
            <p:cNvSpPr>
              <a:spLocks/>
            </p:cNvSpPr>
            <p:nvPr/>
          </p:nvSpPr>
          <p:spPr bwMode="auto">
            <a:xfrm>
              <a:off x="4808097" y="5092730"/>
              <a:ext cx="16794" cy="33588"/>
            </a:xfrm>
            <a:custGeom>
              <a:avLst/>
              <a:gdLst>
                <a:gd name="T0" fmla="*/ 1 w 2"/>
                <a:gd name="T1" fmla="*/ 4 h 4"/>
                <a:gd name="T2" fmla="*/ 0 w 2"/>
                <a:gd name="T3" fmla="*/ 4 h 4"/>
                <a:gd name="T4" fmla="*/ 2 w 2"/>
                <a:gd name="T5" fmla="*/ 0 h 4"/>
                <a:gd name="T6" fmla="*/ 1 w 2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1"/>
                    <a:pt x="2" y="0"/>
                  </a:cubicBezTo>
                  <a:cubicBezTo>
                    <a:pt x="2" y="0"/>
                    <a:pt x="0" y="2"/>
                    <a:pt x="1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" name="Freeform 81"/>
            <p:cNvSpPr>
              <a:spLocks noEditPoints="1"/>
            </p:cNvSpPr>
            <p:nvPr/>
          </p:nvSpPr>
          <p:spPr bwMode="auto">
            <a:xfrm>
              <a:off x="4690539" y="5253952"/>
              <a:ext cx="53741" cy="67176"/>
            </a:xfrm>
            <a:custGeom>
              <a:avLst/>
              <a:gdLst>
                <a:gd name="T0" fmla="*/ 3 w 7"/>
                <a:gd name="T1" fmla="*/ 0 h 8"/>
                <a:gd name="T2" fmla="*/ 0 w 7"/>
                <a:gd name="T3" fmla="*/ 4 h 8"/>
                <a:gd name="T4" fmla="*/ 3 w 7"/>
                <a:gd name="T5" fmla="*/ 8 h 8"/>
                <a:gd name="T6" fmla="*/ 7 w 7"/>
                <a:gd name="T7" fmla="*/ 4 h 8"/>
                <a:gd name="T8" fmla="*/ 3 w 7"/>
                <a:gd name="T9" fmla="*/ 0 h 8"/>
                <a:gd name="T10" fmla="*/ 3 w 7"/>
                <a:gd name="T11" fmla="*/ 4 h 8"/>
                <a:gd name="T12" fmla="*/ 2 w 7"/>
                <a:gd name="T13" fmla="*/ 3 h 8"/>
                <a:gd name="T14" fmla="*/ 3 w 7"/>
                <a:gd name="T15" fmla="*/ 1 h 8"/>
                <a:gd name="T16" fmla="*/ 5 w 7"/>
                <a:gd name="T17" fmla="*/ 3 h 8"/>
                <a:gd name="T18" fmla="*/ 3 w 7"/>
                <a:gd name="T1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8">
                  <a:moveTo>
                    <a:pt x="3" y="0"/>
                  </a:moveTo>
                  <a:cubicBezTo>
                    <a:pt x="1" y="0"/>
                    <a:pt x="0" y="2"/>
                    <a:pt x="0" y="4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6" y="8"/>
                    <a:pt x="7" y="6"/>
                    <a:pt x="7" y="4"/>
                  </a:cubicBezTo>
                  <a:cubicBezTo>
                    <a:pt x="7" y="2"/>
                    <a:pt x="6" y="0"/>
                    <a:pt x="3" y="0"/>
                  </a:cubicBezTo>
                  <a:close/>
                  <a:moveTo>
                    <a:pt x="3" y="4"/>
                  </a:moveTo>
                  <a:cubicBezTo>
                    <a:pt x="3" y="4"/>
                    <a:pt x="2" y="3"/>
                    <a:pt x="2" y="3"/>
                  </a:cubicBezTo>
                  <a:cubicBezTo>
                    <a:pt x="2" y="2"/>
                    <a:pt x="3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3"/>
                    <a:pt x="4" y="4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24" name="组合 23"/>
          <p:cNvGrpSpPr>
            <a:grpSpLocks/>
          </p:cNvGrpSpPr>
          <p:nvPr/>
        </p:nvGrpSpPr>
        <p:grpSpPr bwMode="auto">
          <a:xfrm>
            <a:off x="3593308" y="3018235"/>
            <a:ext cx="4670822" cy="463153"/>
            <a:chOff x="3493119" y="4376948"/>
            <a:chExt cx="7360973" cy="730804"/>
          </a:xfrm>
        </p:grpSpPr>
        <p:grpSp>
          <p:nvGrpSpPr>
            <p:cNvPr id="25" name="组合 32"/>
            <p:cNvGrpSpPr>
              <a:grpSpLocks/>
            </p:cNvGrpSpPr>
            <p:nvPr/>
          </p:nvGrpSpPr>
          <p:grpSpPr bwMode="auto">
            <a:xfrm flipV="1">
              <a:off x="3493119" y="4376948"/>
              <a:ext cx="1224470" cy="730804"/>
              <a:chOff x="4702629" y="2354575"/>
              <a:chExt cx="1086152" cy="587919"/>
            </a:xfrm>
          </p:grpSpPr>
          <p:cxnSp>
            <p:nvCxnSpPr>
              <p:cNvPr id="29" name="直接连接符 28"/>
              <p:cNvCxnSpPr/>
              <p:nvPr/>
            </p:nvCxnSpPr>
            <p:spPr>
              <a:xfrm>
                <a:off x="4702629" y="2354575"/>
                <a:ext cx="0" cy="587919"/>
              </a:xfrm>
              <a:prstGeom prst="line">
                <a:avLst/>
              </a:prstGeom>
              <a:ln w="0">
                <a:solidFill>
                  <a:srgbClr val="AED5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/>
            </p:nvCxnSpPr>
            <p:spPr>
              <a:xfrm rot="5400000">
                <a:off x="5246058" y="1811146"/>
                <a:ext cx="0" cy="1086858"/>
              </a:xfrm>
              <a:prstGeom prst="line">
                <a:avLst/>
              </a:prstGeom>
              <a:ln w="0">
                <a:solidFill>
                  <a:srgbClr val="AED5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合 33"/>
            <p:cNvGrpSpPr>
              <a:grpSpLocks/>
            </p:cNvGrpSpPr>
            <p:nvPr/>
          </p:nvGrpSpPr>
          <p:grpSpPr bwMode="auto">
            <a:xfrm flipH="1" flipV="1">
              <a:off x="9629622" y="4376948"/>
              <a:ext cx="1224470" cy="730804"/>
              <a:chOff x="4702629" y="2354575"/>
              <a:chExt cx="1086152" cy="587919"/>
            </a:xfrm>
          </p:grpSpPr>
          <p:cxnSp>
            <p:nvCxnSpPr>
              <p:cNvPr id="27" name="直接连接符 26"/>
              <p:cNvCxnSpPr/>
              <p:nvPr/>
            </p:nvCxnSpPr>
            <p:spPr>
              <a:xfrm>
                <a:off x="4702629" y="2354575"/>
                <a:ext cx="0" cy="587919"/>
              </a:xfrm>
              <a:prstGeom prst="line">
                <a:avLst/>
              </a:prstGeom>
              <a:ln w="0">
                <a:solidFill>
                  <a:srgbClr val="AED5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 rot="5400000">
                <a:off x="5246058" y="1811146"/>
                <a:ext cx="0" cy="1086858"/>
              </a:xfrm>
              <a:prstGeom prst="line">
                <a:avLst/>
              </a:prstGeom>
              <a:ln w="0">
                <a:solidFill>
                  <a:srgbClr val="AED5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" name="组合 30"/>
          <p:cNvGrpSpPr>
            <a:grpSpLocks/>
          </p:cNvGrpSpPr>
          <p:nvPr/>
        </p:nvGrpSpPr>
        <p:grpSpPr bwMode="auto">
          <a:xfrm flipH="1" flipV="1">
            <a:off x="3593308" y="1383510"/>
            <a:ext cx="4670822" cy="463154"/>
            <a:chOff x="3424715" y="4465315"/>
            <a:chExt cx="7360973" cy="730804"/>
          </a:xfrm>
        </p:grpSpPr>
        <p:grpSp>
          <p:nvGrpSpPr>
            <p:cNvPr id="32" name="组合 39"/>
            <p:cNvGrpSpPr>
              <a:grpSpLocks/>
            </p:cNvGrpSpPr>
            <p:nvPr/>
          </p:nvGrpSpPr>
          <p:grpSpPr bwMode="auto">
            <a:xfrm flipV="1">
              <a:off x="3424715" y="4465315"/>
              <a:ext cx="1224470" cy="730804"/>
              <a:chOff x="4702629" y="2354575"/>
              <a:chExt cx="1086152" cy="587919"/>
            </a:xfrm>
          </p:grpSpPr>
          <p:cxnSp>
            <p:nvCxnSpPr>
              <p:cNvPr id="36" name="直接连接符 35"/>
              <p:cNvCxnSpPr/>
              <p:nvPr/>
            </p:nvCxnSpPr>
            <p:spPr>
              <a:xfrm>
                <a:off x="4702629" y="2354575"/>
                <a:ext cx="0" cy="587919"/>
              </a:xfrm>
              <a:prstGeom prst="line">
                <a:avLst/>
              </a:prstGeom>
              <a:ln w="0">
                <a:solidFill>
                  <a:srgbClr val="AED5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 rot="5400000">
                <a:off x="5246058" y="1811146"/>
                <a:ext cx="0" cy="1086858"/>
              </a:xfrm>
              <a:prstGeom prst="line">
                <a:avLst/>
              </a:prstGeom>
              <a:ln w="0">
                <a:solidFill>
                  <a:srgbClr val="AED5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组合 40"/>
            <p:cNvGrpSpPr>
              <a:grpSpLocks/>
            </p:cNvGrpSpPr>
            <p:nvPr/>
          </p:nvGrpSpPr>
          <p:grpSpPr bwMode="auto">
            <a:xfrm flipH="1" flipV="1">
              <a:off x="9561218" y="4465315"/>
              <a:ext cx="1224470" cy="730804"/>
              <a:chOff x="4702629" y="2354575"/>
              <a:chExt cx="1086152" cy="587919"/>
            </a:xfrm>
          </p:grpSpPr>
          <p:cxnSp>
            <p:nvCxnSpPr>
              <p:cNvPr id="34" name="直接连接符 33"/>
              <p:cNvCxnSpPr/>
              <p:nvPr/>
            </p:nvCxnSpPr>
            <p:spPr>
              <a:xfrm>
                <a:off x="4702629" y="2354575"/>
                <a:ext cx="0" cy="587919"/>
              </a:xfrm>
              <a:prstGeom prst="line">
                <a:avLst/>
              </a:prstGeom>
              <a:ln w="0">
                <a:solidFill>
                  <a:srgbClr val="AED5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 rot="5400000">
                <a:off x="5246058" y="1811146"/>
                <a:ext cx="0" cy="1086858"/>
              </a:xfrm>
              <a:prstGeom prst="line">
                <a:avLst/>
              </a:prstGeom>
              <a:ln w="0">
                <a:solidFill>
                  <a:srgbClr val="AED5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" name="组合 37"/>
          <p:cNvGrpSpPr>
            <a:grpSpLocks/>
          </p:cNvGrpSpPr>
          <p:nvPr/>
        </p:nvGrpSpPr>
        <p:grpSpPr bwMode="auto">
          <a:xfrm>
            <a:off x="919162" y="1402557"/>
            <a:ext cx="2311004" cy="2091929"/>
            <a:chOff x="936563" y="1869446"/>
            <a:chExt cx="3340560" cy="3025534"/>
          </a:xfrm>
        </p:grpSpPr>
        <p:sp>
          <p:nvSpPr>
            <p:cNvPr id="39" name="Rectangle 104"/>
            <p:cNvSpPr>
              <a:spLocks noChangeArrowheads="1"/>
            </p:cNvSpPr>
            <p:nvPr/>
          </p:nvSpPr>
          <p:spPr bwMode="auto">
            <a:xfrm>
              <a:off x="936563" y="2536493"/>
              <a:ext cx="451491" cy="1685485"/>
            </a:xfrm>
            <a:prstGeom prst="rect">
              <a:avLst/>
            </a:prstGeom>
            <a:solidFill>
              <a:schemeClr val="bg1">
                <a:alpha val="78038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40" name="Freeform 105"/>
            <p:cNvSpPr>
              <a:spLocks/>
            </p:cNvSpPr>
            <p:nvPr/>
          </p:nvSpPr>
          <p:spPr bwMode="auto">
            <a:xfrm>
              <a:off x="2056338" y="1869446"/>
              <a:ext cx="449502" cy="667047"/>
            </a:xfrm>
            <a:custGeom>
              <a:avLst/>
              <a:gdLst>
                <a:gd name="T0" fmla="*/ 2147483647 w 226"/>
                <a:gd name="T1" fmla="*/ 2147483647 h 224"/>
                <a:gd name="T2" fmla="*/ 0 w 226"/>
                <a:gd name="T3" fmla="*/ 0 h 224"/>
                <a:gd name="T4" fmla="*/ 0 w 226"/>
                <a:gd name="T5" fmla="*/ 2147483647 h 224"/>
                <a:gd name="T6" fmla="*/ 2147483647 w 226"/>
                <a:gd name="T7" fmla="*/ 2147483647 h 2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6" h="224">
                  <a:moveTo>
                    <a:pt x="226" y="224"/>
                  </a:moveTo>
                  <a:lnTo>
                    <a:pt x="0" y="0"/>
                  </a:lnTo>
                  <a:lnTo>
                    <a:pt x="0" y="224"/>
                  </a:lnTo>
                  <a:lnTo>
                    <a:pt x="226" y="224"/>
                  </a:lnTo>
                  <a:close/>
                </a:path>
              </a:pathLst>
            </a:cu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106"/>
            <p:cNvSpPr>
              <a:spLocks/>
            </p:cNvSpPr>
            <p:nvPr/>
          </p:nvSpPr>
          <p:spPr bwMode="auto">
            <a:xfrm>
              <a:off x="936563" y="4221977"/>
              <a:ext cx="451491" cy="673003"/>
            </a:xfrm>
            <a:custGeom>
              <a:avLst/>
              <a:gdLst>
                <a:gd name="T0" fmla="*/ 2147483647 w 227"/>
                <a:gd name="T1" fmla="*/ 0 h 226"/>
                <a:gd name="T2" fmla="*/ 0 w 227"/>
                <a:gd name="T3" fmla="*/ 0 h 226"/>
                <a:gd name="T4" fmla="*/ 2147483647 w 227"/>
                <a:gd name="T5" fmla="*/ 2147483647 h 226"/>
                <a:gd name="T6" fmla="*/ 2147483647 w 227"/>
                <a:gd name="T7" fmla="*/ 0 h 22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7" h="226">
                  <a:moveTo>
                    <a:pt x="227" y="0"/>
                  </a:moveTo>
                  <a:lnTo>
                    <a:pt x="0" y="0"/>
                  </a:lnTo>
                  <a:lnTo>
                    <a:pt x="227" y="226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107"/>
            <p:cNvSpPr>
              <a:spLocks/>
            </p:cNvSpPr>
            <p:nvPr/>
          </p:nvSpPr>
          <p:spPr bwMode="auto">
            <a:xfrm>
              <a:off x="2056338" y="4221977"/>
              <a:ext cx="449502" cy="673003"/>
            </a:xfrm>
            <a:custGeom>
              <a:avLst/>
              <a:gdLst>
                <a:gd name="T0" fmla="*/ 0 w 226"/>
                <a:gd name="T1" fmla="*/ 2147483647 h 226"/>
                <a:gd name="T2" fmla="*/ 2147483647 w 226"/>
                <a:gd name="T3" fmla="*/ 0 h 226"/>
                <a:gd name="T4" fmla="*/ 0 w 226"/>
                <a:gd name="T5" fmla="*/ 0 h 226"/>
                <a:gd name="T6" fmla="*/ 0 w 226"/>
                <a:gd name="T7" fmla="*/ 2147483647 h 22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6" h="226">
                  <a:moveTo>
                    <a:pt x="0" y="226"/>
                  </a:moveTo>
                  <a:lnTo>
                    <a:pt x="226" y="0"/>
                  </a:lnTo>
                  <a:lnTo>
                    <a:pt x="0" y="0"/>
                  </a:lnTo>
                  <a:lnTo>
                    <a:pt x="0" y="226"/>
                  </a:lnTo>
                  <a:close/>
                </a:path>
              </a:pathLst>
            </a:cu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108"/>
            <p:cNvSpPr>
              <a:spLocks/>
            </p:cNvSpPr>
            <p:nvPr/>
          </p:nvSpPr>
          <p:spPr bwMode="auto">
            <a:xfrm>
              <a:off x="936563" y="1869446"/>
              <a:ext cx="451491" cy="667047"/>
            </a:xfrm>
            <a:custGeom>
              <a:avLst/>
              <a:gdLst>
                <a:gd name="T0" fmla="*/ 2147483647 w 227"/>
                <a:gd name="T1" fmla="*/ 0 h 224"/>
                <a:gd name="T2" fmla="*/ 0 w 227"/>
                <a:gd name="T3" fmla="*/ 2147483647 h 224"/>
                <a:gd name="T4" fmla="*/ 2147483647 w 227"/>
                <a:gd name="T5" fmla="*/ 2147483647 h 224"/>
                <a:gd name="T6" fmla="*/ 2147483647 w 227"/>
                <a:gd name="T7" fmla="*/ 0 h 2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7" h="224">
                  <a:moveTo>
                    <a:pt x="227" y="0"/>
                  </a:moveTo>
                  <a:lnTo>
                    <a:pt x="0" y="224"/>
                  </a:lnTo>
                  <a:lnTo>
                    <a:pt x="227" y="224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Rectangle 109"/>
            <p:cNvSpPr>
              <a:spLocks noChangeArrowheads="1"/>
            </p:cNvSpPr>
            <p:nvPr/>
          </p:nvSpPr>
          <p:spPr bwMode="auto">
            <a:xfrm>
              <a:off x="2056338" y="2536493"/>
              <a:ext cx="449502" cy="1685485"/>
            </a:xfrm>
            <a:prstGeom prst="rect">
              <a:avLst/>
            </a:prstGeom>
            <a:solidFill>
              <a:schemeClr val="bg1">
                <a:alpha val="78038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45" name="Rectangle 110"/>
            <p:cNvSpPr>
              <a:spLocks noChangeArrowheads="1"/>
            </p:cNvSpPr>
            <p:nvPr/>
          </p:nvSpPr>
          <p:spPr bwMode="auto">
            <a:xfrm>
              <a:off x="1388053" y="1869446"/>
              <a:ext cx="668286" cy="667047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46" name="Rectangle 111"/>
            <p:cNvSpPr>
              <a:spLocks noChangeArrowheads="1"/>
            </p:cNvSpPr>
            <p:nvPr/>
          </p:nvSpPr>
          <p:spPr bwMode="auto">
            <a:xfrm>
              <a:off x="1388053" y="4221977"/>
              <a:ext cx="668286" cy="673003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grpSp>
          <p:nvGrpSpPr>
            <p:cNvPr id="47" name="组合 65"/>
            <p:cNvGrpSpPr>
              <a:grpSpLocks/>
            </p:cNvGrpSpPr>
            <p:nvPr/>
          </p:nvGrpSpPr>
          <p:grpSpPr bwMode="auto">
            <a:xfrm>
              <a:off x="2784163" y="1869446"/>
              <a:ext cx="1492960" cy="3025533"/>
              <a:chOff x="5468938" y="2627313"/>
              <a:chExt cx="1257300" cy="1609726"/>
            </a:xfrm>
          </p:grpSpPr>
          <p:sp>
            <p:nvSpPr>
              <p:cNvPr id="48" name="Rectangle 5"/>
              <p:cNvSpPr>
                <a:spLocks noChangeArrowheads="1"/>
              </p:cNvSpPr>
              <p:nvPr/>
            </p:nvSpPr>
            <p:spPr bwMode="auto">
              <a:xfrm>
                <a:off x="5468938" y="2982913"/>
                <a:ext cx="360363" cy="207963"/>
              </a:xfrm>
              <a:prstGeom prst="rect">
                <a:avLst/>
              </a:prstGeom>
              <a:solidFill>
                <a:schemeClr val="bg1">
                  <a:alpha val="78038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49" name="Freeform 6"/>
              <p:cNvSpPr>
                <a:spLocks/>
              </p:cNvSpPr>
              <p:nvPr/>
            </p:nvSpPr>
            <p:spPr bwMode="auto">
              <a:xfrm>
                <a:off x="6373813" y="3549651"/>
                <a:ext cx="352425" cy="333375"/>
              </a:xfrm>
              <a:custGeom>
                <a:avLst/>
                <a:gdLst>
                  <a:gd name="T0" fmla="*/ 0 w 222"/>
                  <a:gd name="T1" fmla="*/ 0 h 210"/>
                  <a:gd name="T2" fmla="*/ 0 w 222"/>
                  <a:gd name="T3" fmla="*/ 2147483647 h 210"/>
                  <a:gd name="T4" fmla="*/ 2147483647 w 222"/>
                  <a:gd name="T5" fmla="*/ 2147483647 h 210"/>
                  <a:gd name="T6" fmla="*/ 2147483647 w 222"/>
                  <a:gd name="T7" fmla="*/ 2147483647 h 210"/>
                  <a:gd name="T8" fmla="*/ 2147483647 w 222"/>
                  <a:gd name="T9" fmla="*/ 0 h 210"/>
                  <a:gd name="T10" fmla="*/ 2147483647 w 222"/>
                  <a:gd name="T11" fmla="*/ 0 h 210"/>
                  <a:gd name="T12" fmla="*/ 0 w 222"/>
                  <a:gd name="T13" fmla="*/ 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22" h="210">
                    <a:moveTo>
                      <a:pt x="0" y="0"/>
                    </a:moveTo>
                    <a:lnTo>
                      <a:pt x="0" y="210"/>
                    </a:lnTo>
                    <a:lnTo>
                      <a:pt x="220" y="210"/>
                    </a:lnTo>
                    <a:lnTo>
                      <a:pt x="222" y="207"/>
                    </a:lnTo>
                    <a:lnTo>
                      <a:pt x="222" y="0"/>
                    </a:lnTo>
                    <a:lnTo>
                      <a:pt x="2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78038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Freeform 7"/>
              <p:cNvSpPr>
                <a:spLocks/>
              </p:cNvSpPr>
              <p:nvPr/>
            </p:nvSpPr>
            <p:spPr bwMode="auto">
              <a:xfrm>
                <a:off x="5829301" y="2627313"/>
                <a:ext cx="893763" cy="355600"/>
              </a:xfrm>
              <a:custGeom>
                <a:avLst/>
                <a:gdLst>
                  <a:gd name="T0" fmla="*/ 2147483647 w 563"/>
                  <a:gd name="T1" fmla="*/ 2147483647 h 224"/>
                  <a:gd name="T2" fmla="*/ 2147483647 w 563"/>
                  <a:gd name="T3" fmla="*/ 0 h 224"/>
                  <a:gd name="T4" fmla="*/ 0 w 563"/>
                  <a:gd name="T5" fmla="*/ 0 h 224"/>
                  <a:gd name="T6" fmla="*/ 0 w 563"/>
                  <a:gd name="T7" fmla="*/ 2147483647 h 224"/>
                  <a:gd name="T8" fmla="*/ 2147483647 w 563"/>
                  <a:gd name="T9" fmla="*/ 2147483647 h 2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63" h="224">
                    <a:moveTo>
                      <a:pt x="563" y="224"/>
                    </a:moveTo>
                    <a:lnTo>
                      <a:pt x="343" y="0"/>
                    </a:lnTo>
                    <a:lnTo>
                      <a:pt x="0" y="0"/>
                    </a:lnTo>
                    <a:lnTo>
                      <a:pt x="0" y="224"/>
                    </a:lnTo>
                    <a:lnTo>
                      <a:pt x="563" y="224"/>
                    </a:ln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Rectangle 8"/>
              <p:cNvSpPr>
                <a:spLocks noChangeArrowheads="1"/>
              </p:cNvSpPr>
              <p:nvPr/>
            </p:nvSpPr>
            <p:spPr bwMode="auto">
              <a:xfrm>
                <a:off x="5829301" y="3190876"/>
                <a:ext cx="544513" cy="358775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52" name="Rectangle 9"/>
              <p:cNvSpPr>
                <a:spLocks noChangeArrowheads="1"/>
              </p:cNvSpPr>
              <p:nvPr/>
            </p:nvSpPr>
            <p:spPr bwMode="auto">
              <a:xfrm>
                <a:off x="5829301" y="3883026"/>
                <a:ext cx="544513" cy="354013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53" name="Freeform 10"/>
              <p:cNvSpPr>
                <a:spLocks/>
              </p:cNvSpPr>
              <p:nvPr/>
            </p:nvSpPr>
            <p:spPr bwMode="auto">
              <a:xfrm>
                <a:off x="5473701" y="3883026"/>
                <a:ext cx="355600" cy="354013"/>
              </a:xfrm>
              <a:custGeom>
                <a:avLst/>
                <a:gdLst>
                  <a:gd name="T0" fmla="*/ 0 w 224"/>
                  <a:gd name="T1" fmla="*/ 0 h 223"/>
                  <a:gd name="T2" fmla="*/ 2147483647 w 224"/>
                  <a:gd name="T3" fmla="*/ 2147483647 h 223"/>
                  <a:gd name="T4" fmla="*/ 2147483647 w 224"/>
                  <a:gd name="T5" fmla="*/ 0 h 223"/>
                  <a:gd name="T6" fmla="*/ 0 w 224"/>
                  <a:gd name="T7" fmla="*/ 0 h 22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4" h="223">
                    <a:moveTo>
                      <a:pt x="0" y="0"/>
                    </a:moveTo>
                    <a:lnTo>
                      <a:pt x="224" y="223"/>
                    </a:lnTo>
                    <a:lnTo>
                      <a:pt x="2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30196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" name="Rectangle 11"/>
              <p:cNvSpPr>
                <a:spLocks noChangeArrowheads="1"/>
              </p:cNvSpPr>
              <p:nvPr/>
            </p:nvSpPr>
            <p:spPr bwMode="auto">
              <a:xfrm>
                <a:off x="5468938" y="2627313"/>
                <a:ext cx="360363" cy="355600"/>
              </a:xfrm>
              <a:prstGeom prst="rect">
                <a:avLst/>
              </a:prstGeom>
              <a:solidFill>
                <a:schemeClr val="bg1">
                  <a:alpha val="30196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55" name="Freeform 12"/>
              <p:cNvSpPr>
                <a:spLocks/>
              </p:cNvSpPr>
              <p:nvPr/>
            </p:nvSpPr>
            <p:spPr bwMode="auto">
              <a:xfrm>
                <a:off x="5468938" y="3190876"/>
                <a:ext cx="360363" cy="358775"/>
              </a:xfrm>
              <a:custGeom>
                <a:avLst/>
                <a:gdLst>
                  <a:gd name="T0" fmla="*/ 0 w 227"/>
                  <a:gd name="T1" fmla="*/ 0 h 226"/>
                  <a:gd name="T2" fmla="*/ 2147483647 w 227"/>
                  <a:gd name="T3" fmla="*/ 2147483647 h 226"/>
                  <a:gd name="T4" fmla="*/ 2147483647 w 227"/>
                  <a:gd name="T5" fmla="*/ 0 h 226"/>
                  <a:gd name="T6" fmla="*/ 0 w 227"/>
                  <a:gd name="T7" fmla="*/ 0 h 22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7" h="226">
                    <a:moveTo>
                      <a:pt x="0" y="0"/>
                    </a:moveTo>
                    <a:lnTo>
                      <a:pt x="227" y="226"/>
                    </a:lnTo>
                    <a:lnTo>
                      <a:pt x="22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30196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" name="Freeform 13"/>
              <p:cNvSpPr>
                <a:spLocks/>
              </p:cNvSpPr>
              <p:nvPr/>
            </p:nvSpPr>
            <p:spPr bwMode="auto">
              <a:xfrm>
                <a:off x="6373813" y="3190876"/>
                <a:ext cx="349250" cy="358775"/>
              </a:xfrm>
              <a:custGeom>
                <a:avLst/>
                <a:gdLst>
                  <a:gd name="T0" fmla="*/ 0 w 220"/>
                  <a:gd name="T1" fmla="*/ 0 h 226"/>
                  <a:gd name="T2" fmla="*/ 0 w 220"/>
                  <a:gd name="T3" fmla="*/ 2147483647 h 226"/>
                  <a:gd name="T4" fmla="*/ 2147483647 w 220"/>
                  <a:gd name="T5" fmla="*/ 2147483647 h 226"/>
                  <a:gd name="T6" fmla="*/ 0 w 220"/>
                  <a:gd name="T7" fmla="*/ 0 h 22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0" h="226">
                    <a:moveTo>
                      <a:pt x="0" y="0"/>
                    </a:moveTo>
                    <a:lnTo>
                      <a:pt x="0" y="226"/>
                    </a:lnTo>
                    <a:lnTo>
                      <a:pt x="220" y="2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30196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" name="Freeform 14"/>
              <p:cNvSpPr>
                <a:spLocks/>
              </p:cNvSpPr>
              <p:nvPr/>
            </p:nvSpPr>
            <p:spPr bwMode="auto">
              <a:xfrm>
                <a:off x="6373813" y="3883026"/>
                <a:ext cx="349250" cy="354013"/>
              </a:xfrm>
              <a:custGeom>
                <a:avLst/>
                <a:gdLst>
                  <a:gd name="T0" fmla="*/ 0 w 220"/>
                  <a:gd name="T1" fmla="*/ 2147483647 h 223"/>
                  <a:gd name="T2" fmla="*/ 2147483647 w 220"/>
                  <a:gd name="T3" fmla="*/ 0 h 223"/>
                  <a:gd name="T4" fmla="*/ 0 w 220"/>
                  <a:gd name="T5" fmla="*/ 0 h 223"/>
                  <a:gd name="T6" fmla="*/ 0 w 220"/>
                  <a:gd name="T7" fmla="*/ 2147483647 h 22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0" h="223">
                    <a:moveTo>
                      <a:pt x="0" y="223"/>
                    </a:moveTo>
                    <a:lnTo>
                      <a:pt x="220" y="0"/>
                    </a:lnTo>
                    <a:lnTo>
                      <a:pt x="0" y="0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bg1">
                  <a:alpha val="30196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" name="Freeform 15"/>
              <p:cNvSpPr>
                <a:spLocks/>
              </p:cNvSpPr>
              <p:nvPr/>
            </p:nvSpPr>
            <p:spPr bwMode="auto">
              <a:xfrm>
                <a:off x="5468938" y="3670301"/>
                <a:ext cx="360363" cy="212725"/>
              </a:xfrm>
              <a:custGeom>
                <a:avLst/>
                <a:gdLst>
                  <a:gd name="T0" fmla="*/ 2147483647 w 227"/>
                  <a:gd name="T1" fmla="*/ 0 h 134"/>
                  <a:gd name="T2" fmla="*/ 2147483647 w 227"/>
                  <a:gd name="T3" fmla="*/ 2147483647 h 134"/>
                  <a:gd name="T4" fmla="*/ 2147483647 w 227"/>
                  <a:gd name="T5" fmla="*/ 0 h 134"/>
                  <a:gd name="T6" fmla="*/ 2147483647 w 227"/>
                  <a:gd name="T7" fmla="*/ 2147483647 h 134"/>
                  <a:gd name="T8" fmla="*/ 2147483647 w 227"/>
                  <a:gd name="T9" fmla="*/ 0 h 134"/>
                  <a:gd name="T10" fmla="*/ 2147483647 w 227"/>
                  <a:gd name="T11" fmla="*/ 2147483647 h 134"/>
                  <a:gd name="T12" fmla="*/ 2147483647 w 227"/>
                  <a:gd name="T13" fmla="*/ 0 h 134"/>
                  <a:gd name="T14" fmla="*/ 2147483647 w 227"/>
                  <a:gd name="T15" fmla="*/ 2147483647 h 134"/>
                  <a:gd name="T16" fmla="*/ 0 w 227"/>
                  <a:gd name="T17" fmla="*/ 0 h 134"/>
                  <a:gd name="T18" fmla="*/ 0 w 227"/>
                  <a:gd name="T19" fmla="*/ 2147483647 h 134"/>
                  <a:gd name="T20" fmla="*/ 2147483647 w 227"/>
                  <a:gd name="T21" fmla="*/ 2147483647 h 134"/>
                  <a:gd name="T22" fmla="*/ 2147483647 w 227"/>
                  <a:gd name="T23" fmla="*/ 2147483647 h 134"/>
                  <a:gd name="T24" fmla="*/ 2147483647 w 227"/>
                  <a:gd name="T25" fmla="*/ 0 h 13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27" h="134">
                    <a:moveTo>
                      <a:pt x="227" y="0"/>
                    </a:moveTo>
                    <a:lnTo>
                      <a:pt x="198" y="31"/>
                    </a:lnTo>
                    <a:lnTo>
                      <a:pt x="170" y="0"/>
                    </a:lnTo>
                    <a:lnTo>
                      <a:pt x="143" y="31"/>
                    </a:lnTo>
                    <a:lnTo>
                      <a:pt x="115" y="0"/>
                    </a:lnTo>
                    <a:lnTo>
                      <a:pt x="86" y="31"/>
                    </a:lnTo>
                    <a:lnTo>
                      <a:pt x="58" y="0"/>
                    </a:lnTo>
                    <a:lnTo>
                      <a:pt x="29" y="31"/>
                    </a:lnTo>
                    <a:lnTo>
                      <a:pt x="0" y="0"/>
                    </a:lnTo>
                    <a:lnTo>
                      <a:pt x="0" y="131"/>
                    </a:lnTo>
                    <a:lnTo>
                      <a:pt x="3" y="134"/>
                    </a:lnTo>
                    <a:lnTo>
                      <a:pt x="227" y="134"/>
                    </a:lnTo>
                    <a:lnTo>
                      <a:pt x="227" y="0"/>
                    </a:lnTo>
                    <a:close/>
                  </a:path>
                </a:pathLst>
              </a:custGeom>
              <a:solidFill>
                <a:schemeClr val="bg1">
                  <a:alpha val="78038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744338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972"/>
          <p:cNvGrpSpPr>
            <a:grpSpLocks/>
          </p:cNvGrpSpPr>
          <p:nvPr/>
        </p:nvGrpSpPr>
        <p:grpSpPr bwMode="auto">
          <a:xfrm>
            <a:off x="1380931" y="223838"/>
            <a:ext cx="6388359" cy="744639"/>
            <a:chOff x="3896989" y="298683"/>
            <a:chExt cx="4398022" cy="992975"/>
          </a:xfrm>
        </p:grpSpPr>
        <p:sp>
          <p:nvSpPr>
            <p:cNvPr id="16" name="文本框 1973"/>
            <p:cNvSpPr txBox="1">
              <a:spLocks noChangeArrowheads="1"/>
            </p:cNvSpPr>
            <p:nvPr/>
          </p:nvSpPr>
          <p:spPr bwMode="auto">
            <a:xfrm>
              <a:off x="3896989" y="298683"/>
              <a:ext cx="4398022" cy="6156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CA" altLang="zh-CN" sz="2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Model Selection</a:t>
              </a:r>
            </a:p>
          </p:txBody>
        </p:sp>
        <p:sp>
          <p:nvSpPr>
            <p:cNvPr id="17" name="文本框 1974"/>
            <p:cNvSpPr txBox="1">
              <a:spLocks noChangeArrowheads="1"/>
            </p:cNvSpPr>
            <p:nvPr/>
          </p:nvSpPr>
          <p:spPr bwMode="auto">
            <a:xfrm>
              <a:off x="3896989" y="860718"/>
              <a:ext cx="4398022" cy="430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CA" altLang="zh-CN" sz="15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Variable Selection</a:t>
              </a:r>
            </a:p>
          </p:txBody>
        </p:sp>
        <p:cxnSp>
          <p:nvCxnSpPr>
            <p:cNvPr id="18" name="直接连接符 1975"/>
            <p:cNvCxnSpPr/>
            <p:nvPr/>
          </p:nvCxnSpPr>
          <p:spPr>
            <a:xfrm>
              <a:off x="5181465" y="871842"/>
              <a:ext cx="1829069" cy="0"/>
            </a:xfrm>
            <a:prstGeom prst="line">
              <a:avLst/>
            </a:prstGeom>
            <a:ln w="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xmlns="" id="{D0853FD5-7BDE-FB44-8242-FA0024B64F80}"/>
              </a:ext>
            </a:extLst>
          </p:cNvPr>
          <p:cNvSpPr txBox="1">
            <a:spLocks/>
          </p:cNvSpPr>
          <p:nvPr/>
        </p:nvSpPr>
        <p:spPr>
          <a:xfrm>
            <a:off x="355968" y="1269507"/>
            <a:ext cx="4180522" cy="2104580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Step 1: Construct a model with all independent </a:t>
            </a:r>
            <a:r>
              <a:rPr lang="en-US" dirty="0" smtClean="0">
                <a:solidFill>
                  <a:schemeClr val="bg1"/>
                </a:solidFill>
              </a:rPr>
              <a:t>variables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Regroup </a:t>
            </a:r>
            <a:r>
              <a:rPr lang="en-US" dirty="0">
                <a:solidFill>
                  <a:schemeClr val="bg1"/>
                </a:solidFill>
              </a:rPr>
              <a:t>Cut into 2 groups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Fair, Good = 1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Very Good, Exceptional, Ideal = 2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8" descr="A screenshot of text&#10;&#10;Description automatically generated">
            <a:extLst>
              <a:ext uri="{FF2B5EF4-FFF2-40B4-BE49-F238E27FC236}">
                <a16:creationId xmlns:a16="http://schemas.microsoft.com/office/drawing/2014/main" xmlns="" id="{D3CB2C45-8555-AC49-BC70-06773B88CF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" r="-3" b="5716"/>
          <a:stretch/>
        </p:blipFill>
        <p:spPr>
          <a:xfrm>
            <a:off x="4649756" y="976819"/>
            <a:ext cx="3902826" cy="398579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354152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972"/>
          <p:cNvGrpSpPr>
            <a:grpSpLocks/>
          </p:cNvGrpSpPr>
          <p:nvPr/>
        </p:nvGrpSpPr>
        <p:grpSpPr bwMode="auto">
          <a:xfrm>
            <a:off x="1380931" y="223838"/>
            <a:ext cx="6388359" cy="744639"/>
            <a:chOff x="3896989" y="298683"/>
            <a:chExt cx="4398022" cy="992975"/>
          </a:xfrm>
        </p:grpSpPr>
        <p:sp>
          <p:nvSpPr>
            <p:cNvPr id="16" name="文本框 1973"/>
            <p:cNvSpPr txBox="1">
              <a:spLocks noChangeArrowheads="1"/>
            </p:cNvSpPr>
            <p:nvPr/>
          </p:nvSpPr>
          <p:spPr bwMode="auto">
            <a:xfrm>
              <a:off x="3896989" y="298683"/>
              <a:ext cx="4398022" cy="6156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CA" altLang="zh-CN" sz="2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Model Selection</a:t>
              </a:r>
            </a:p>
          </p:txBody>
        </p:sp>
        <p:sp>
          <p:nvSpPr>
            <p:cNvPr id="17" name="文本框 1974"/>
            <p:cNvSpPr txBox="1">
              <a:spLocks noChangeArrowheads="1"/>
            </p:cNvSpPr>
            <p:nvPr/>
          </p:nvSpPr>
          <p:spPr bwMode="auto">
            <a:xfrm>
              <a:off x="3896989" y="860718"/>
              <a:ext cx="4398022" cy="430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CA" altLang="zh-CN" sz="15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Variable Selection</a:t>
              </a:r>
            </a:p>
          </p:txBody>
        </p:sp>
        <p:cxnSp>
          <p:nvCxnSpPr>
            <p:cNvPr id="18" name="直接连接符 1975"/>
            <p:cNvCxnSpPr/>
            <p:nvPr/>
          </p:nvCxnSpPr>
          <p:spPr>
            <a:xfrm>
              <a:off x="5181465" y="871842"/>
              <a:ext cx="1829069" cy="0"/>
            </a:xfrm>
            <a:prstGeom prst="line">
              <a:avLst/>
            </a:prstGeom>
            <a:ln w="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F568932E-BC79-394F-90BF-3E126AF7E0E0}"/>
              </a:ext>
            </a:extLst>
          </p:cNvPr>
          <p:cNvSpPr txBox="1">
            <a:spLocks/>
          </p:cNvSpPr>
          <p:nvPr/>
        </p:nvSpPr>
        <p:spPr>
          <a:xfrm>
            <a:off x="364845" y="1106977"/>
            <a:ext cx="3949703" cy="1858392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Adjusted R</a:t>
            </a:r>
            <a:r>
              <a:rPr lang="en-US" baseline="30000" dirty="0">
                <a:solidFill>
                  <a:schemeClr val="bg1"/>
                </a:solidFill>
              </a:rPr>
              <a:t>2 </a:t>
            </a:r>
            <a:r>
              <a:rPr lang="en-US" dirty="0">
                <a:solidFill>
                  <a:schemeClr val="bg1"/>
                </a:solidFill>
              </a:rPr>
              <a:t>increased from 42.65% to 42.88%</a:t>
            </a:r>
          </a:p>
          <a:p>
            <a:r>
              <a:rPr lang="en-US" dirty="0">
                <a:solidFill>
                  <a:schemeClr val="bg1"/>
                </a:solidFill>
              </a:rPr>
              <a:t>Regroup Polish into 2 groups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Fair, Good – 1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Very Good, Excellent, Ideal – 2</a:t>
            </a:r>
          </a:p>
        </p:txBody>
      </p:sp>
      <p:pic>
        <p:nvPicPr>
          <p:cNvPr id="7" name="Picture 6" descr="A screenshot of text&#10;&#10;Description automatically generated">
            <a:extLst>
              <a:ext uri="{FF2B5EF4-FFF2-40B4-BE49-F238E27FC236}">
                <a16:creationId xmlns:a16="http://schemas.microsoft.com/office/drawing/2014/main" xmlns="" id="{23467A5D-EBAF-D54B-995C-10D4CB2CE7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29" b="-1"/>
          <a:stretch/>
        </p:blipFill>
        <p:spPr>
          <a:xfrm>
            <a:off x="4492632" y="976819"/>
            <a:ext cx="3896766" cy="397960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8123754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972"/>
          <p:cNvGrpSpPr>
            <a:grpSpLocks/>
          </p:cNvGrpSpPr>
          <p:nvPr/>
        </p:nvGrpSpPr>
        <p:grpSpPr bwMode="auto">
          <a:xfrm>
            <a:off x="1380931" y="223838"/>
            <a:ext cx="6388359" cy="744639"/>
            <a:chOff x="3896989" y="298683"/>
            <a:chExt cx="4398022" cy="992975"/>
          </a:xfrm>
        </p:grpSpPr>
        <p:sp>
          <p:nvSpPr>
            <p:cNvPr id="16" name="文本框 1973"/>
            <p:cNvSpPr txBox="1">
              <a:spLocks noChangeArrowheads="1"/>
            </p:cNvSpPr>
            <p:nvPr/>
          </p:nvSpPr>
          <p:spPr bwMode="auto">
            <a:xfrm>
              <a:off x="3896989" y="298683"/>
              <a:ext cx="4398022" cy="6156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CA" altLang="zh-CN" sz="2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Model Selection</a:t>
              </a:r>
            </a:p>
          </p:txBody>
        </p:sp>
        <p:sp>
          <p:nvSpPr>
            <p:cNvPr id="17" name="文本框 1974"/>
            <p:cNvSpPr txBox="1">
              <a:spLocks noChangeArrowheads="1"/>
            </p:cNvSpPr>
            <p:nvPr/>
          </p:nvSpPr>
          <p:spPr bwMode="auto">
            <a:xfrm>
              <a:off x="3896989" y="860718"/>
              <a:ext cx="4398022" cy="430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CA" altLang="zh-CN" sz="15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Variable Selection</a:t>
              </a:r>
            </a:p>
          </p:txBody>
        </p:sp>
        <p:cxnSp>
          <p:nvCxnSpPr>
            <p:cNvPr id="18" name="直接连接符 1975"/>
            <p:cNvCxnSpPr/>
            <p:nvPr/>
          </p:nvCxnSpPr>
          <p:spPr>
            <a:xfrm>
              <a:off x="5181465" y="871842"/>
              <a:ext cx="1829069" cy="0"/>
            </a:xfrm>
            <a:prstGeom prst="line">
              <a:avLst/>
            </a:prstGeom>
            <a:ln w="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F568932E-BC79-394F-90BF-3E126AF7E0E0}"/>
              </a:ext>
            </a:extLst>
          </p:cNvPr>
          <p:cNvSpPr txBox="1">
            <a:spLocks/>
          </p:cNvSpPr>
          <p:nvPr/>
        </p:nvSpPr>
        <p:spPr>
          <a:xfrm>
            <a:off x="364845" y="1106977"/>
            <a:ext cx="3949703" cy="1858392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Cut is not significant</a:t>
            </a:r>
          </a:p>
          <a:p>
            <a:r>
              <a:rPr lang="en-US" dirty="0">
                <a:solidFill>
                  <a:schemeClr val="bg1"/>
                </a:solidFill>
              </a:rPr>
              <a:t>Remove Symmetry</a:t>
            </a:r>
          </a:p>
        </p:txBody>
      </p:sp>
      <p:pic>
        <p:nvPicPr>
          <p:cNvPr id="8" name="Content Placeholder 4" descr="A screenshot of text&#13;&#10;&#13;&#10;Description automatically generated">
            <a:extLst>
              <a:ext uri="{FF2B5EF4-FFF2-40B4-BE49-F238E27FC236}">
                <a16:creationId xmlns:a16="http://schemas.microsoft.com/office/drawing/2014/main" xmlns="" id="{69467A74-5B5C-194C-9558-319E5D55EC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45"/>
          <a:stretch/>
        </p:blipFill>
        <p:spPr>
          <a:xfrm>
            <a:off x="4829454" y="947107"/>
            <a:ext cx="3896766" cy="403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2208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972"/>
          <p:cNvGrpSpPr>
            <a:grpSpLocks/>
          </p:cNvGrpSpPr>
          <p:nvPr/>
        </p:nvGrpSpPr>
        <p:grpSpPr bwMode="auto">
          <a:xfrm>
            <a:off x="1380931" y="223838"/>
            <a:ext cx="6388359" cy="744639"/>
            <a:chOff x="3896989" y="298683"/>
            <a:chExt cx="4398022" cy="992975"/>
          </a:xfrm>
        </p:grpSpPr>
        <p:sp>
          <p:nvSpPr>
            <p:cNvPr id="16" name="文本框 1973"/>
            <p:cNvSpPr txBox="1">
              <a:spLocks noChangeArrowheads="1"/>
            </p:cNvSpPr>
            <p:nvPr/>
          </p:nvSpPr>
          <p:spPr bwMode="auto">
            <a:xfrm>
              <a:off x="3896989" y="298683"/>
              <a:ext cx="4398022" cy="6156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CA" altLang="zh-CN" sz="2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Model Selection</a:t>
              </a:r>
            </a:p>
          </p:txBody>
        </p:sp>
        <p:sp>
          <p:nvSpPr>
            <p:cNvPr id="17" name="文本框 1974"/>
            <p:cNvSpPr txBox="1">
              <a:spLocks noChangeArrowheads="1"/>
            </p:cNvSpPr>
            <p:nvPr/>
          </p:nvSpPr>
          <p:spPr bwMode="auto">
            <a:xfrm>
              <a:off x="3896989" y="860718"/>
              <a:ext cx="4398022" cy="430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CA" altLang="zh-CN" sz="15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Variable Selection</a:t>
              </a:r>
            </a:p>
          </p:txBody>
        </p:sp>
        <p:cxnSp>
          <p:nvCxnSpPr>
            <p:cNvPr id="18" name="直接连接符 1975"/>
            <p:cNvCxnSpPr/>
            <p:nvPr/>
          </p:nvCxnSpPr>
          <p:spPr>
            <a:xfrm>
              <a:off x="5181465" y="871842"/>
              <a:ext cx="1829069" cy="0"/>
            </a:xfrm>
            <a:prstGeom prst="line">
              <a:avLst/>
            </a:prstGeom>
            <a:ln w="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F568932E-BC79-394F-90BF-3E126AF7E0E0}"/>
              </a:ext>
            </a:extLst>
          </p:cNvPr>
          <p:cNvSpPr txBox="1">
            <a:spLocks/>
          </p:cNvSpPr>
          <p:nvPr/>
        </p:nvSpPr>
        <p:spPr>
          <a:xfrm>
            <a:off x="364845" y="1106977"/>
            <a:ext cx="3949703" cy="1858392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All variables are significant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Colour</a:t>
            </a:r>
            <a:r>
              <a:rPr lang="en-US" sz="2400" dirty="0">
                <a:solidFill>
                  <a:schemeClr val="bg1"/>
                </a:solidFill>
              </a:rPr>
              <a:t> has two groups only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Ungroup </a:t>
            </a:r>
            <a:r>
              <a:rPr lang="en-US" sz="2000" dirty="0" err="1">
                <a:solidFill>
                  <a:schemeClr val="bg1"/>
                </a:solidFill>
              </a:rPr>
              <a:t>colour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xmlns="" id="{CE208641-C4A6-EC40-B1A4-37566BBFDC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36" b="1"/>
          <a:stretch/>
        </p:blipFill>
        <p:spPr>
          <a:xfrm>
            <a:off x="4829454" y="1053936"/>
            <a:ext cx="3896766" cy="403652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3664166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972"/>
          <p:cNvGrpSpPr>
            <a:grpSpLocks/>
          </p:cNvGrpSpPr>
          <p:nvPr/>
        </p:nvGrpSpPr>
        <p:grpSpPr bwMode="auto">
          <a:xfrm>
            <a:off x="1380931" y="223838"/>
            <a:ext cx="6388359" cy="744639"/>
            <a:chOff x="3896989" y="298683"/>
            <a:chExt cx="4398022" cy="992975"/>
          </a:xfrm>
        </p:grpSpPr>
        <p:sp>
          <p:nvSpPr>
            <p:cNvPr id="16" name="文本框 1973"/>
            <p:cNvSpPr txBox="1">
              <a:spLocks noChangeArrowheads="1"/>
            </p:cNvSpPr>
            <p:nvPr/>
          </p:nvSpPr>
          <p:spPr bwMode="auto">
            <a:xfrm>
              <a:off x="3896989" y="298683"/>
              <a:ext cx="4398022" cy="6156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CA" altLang="zh-CN" sz="2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Model Selection</a:t>
              </a:r>
            </a:p>
          </p:txBody>
        </p:sp>
        <p:sp>
          <p:nvSpPr>
            <p:cNvPr id="17" name="文本框 1974"/>
            <p:cNvSpPr txBox="1">
              <a:spLocks noChangeArrowheads="1"/>
            </p:cNvSpPr>
            <p:nvPr/>
          </p:nvSpPr>
          <p:spPr bwMode="auto">
            <a:xfrm>
              <a:off x="3896989" y="860718"/>
              <a:ext cx="4398022" cy="430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CA" altLang="zh-CN" sz="15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Variable Selection</a:t>
              </a:r>
            </a:p>
          </p:txBody>
        </p:sp>
        <p:cxnSp>
          <p:nvCxnSpPr>
            <p:cNvPr id="18" name="直接连接符 1975"/>
            <p:cNvCxnSpPr/>
            <p:nvPr/>
          </p:nvCxnSpPr>
          <p:spPr>
            <a:xfrm>
              <a:off x="5181465" y="871842"/>
              <a:ext cx="1829069" cy="0"/>
            </a:xfrm>
            <a:prstGeom prst="line">
              <a:avLst/>
            </a:prstGeom>
            <a:ln w="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F568932E-BC79-394F-90BF-3E126AF7E0E0}"/>
              </a:ext>
            </a:extLst>
          </p:cNvPr>
          <p:cNvSpPr txBox="1">
            <a:spLocks/>
          </p:cNvSpPr>
          <p:nvPr/>
        </p:nvSpPr>
        <p:spPr>
          <a:xfrm>
            <a:off x="364845" y="1106977"/>
            <a:ext cx="3949703" cy="1858392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Significant model with highest R</a:t>
            </a:r>
            <a:r>
              <a:rPr lang="en-US" baseline="30000" dirty="0">
                <a:solidFill>
                  <a:schemeClr val="bg1"/>
                </a:solidFill>
              </a:rPr>
              <a:t>2</a:t>
            </a:r>
          </a:p>
        </p:txBody>
      </p:sp>
      <p:pic>
        <p:nvPicPr>
          <p:cNvPr id="8" name="Picture 7" descr="A close up of text on a white background&#13;&#10;&#13;&#10;Description automatically generated">
            <a:extLst>
              <a:ext uri="{FF2B5EF4-FFF2-40B4-BE49-F238E27FC236}">
                <a16:creationId xmlns:a16="http://schemas.microsoft.com/office/drawing/2014/main" xmlns="" id="{B658878E-BC6C-F849-B1A9-E13B41BED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454" y="1004191"/>
            <a:ext cx="3870663" cy="392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5745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896542" y="1400176"/>
            <a:ext cx="2280047" cy="2109788"/>
            <a:chOff x="1069913" y="1866468"/>
            <a:chExt cx="3272545" cy="3028512"/>
          </a:xfrm>
        </p:grpSpPr>
        <p:sp>
          <p:nvSpPr>
            <p:cNvPr id="3" name="Rectangle 104"/>
            <p:cNvSpPr>
              <a:spLocks noChangeArrowheads="1"/>
            </p:cNvSpPr>
            <p:nvPr/>
          </p:nvSpPr>
          <p:spPr bwMode="auto">
            <a:xfrm>
              <a:off x="1069913" y="2536493"/>
              <a:ext cx="451491" cy="1685485"/>
            </a:xfrm>
            <a:prstGeom prst="rect">
              <a:avLst/>
            </a:prstGeom>
            <a:solidFill>
              <a:schemeClr val="bg1">
                <a:alpha val="78038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4" name="Freeform 105"/>
            <p:cNvSpPr>
              <a:spLocks/>
            </p:cNvSpPr>
            <p:nvPr/>
          </p:nvSpPr>
          <p:spPr bwMode="auto">
            <a:xfrm>
              <a:off x="2189688" y="1869446"/>
              <a:ext cx="449502" cy="667047"/>
            </a:xfrm>
            <a:custGeom>
              <a:avLst/>
              <a:gdLst>
                <a:gd name="T0" fmla="*/ 2147483647 w 226"/>
                <a:gd name="T1" fmla="*/ 2147483647 h 224"/>
                <a:gd name="T2" fmla="*/ 0 w 226"/>
                <a:gd name="T3" fmla="*/ 0 h 224"/>
                <a:gd name="T4" fmla="*/ 0 w 226"/>
                <a:gd name="T5" fmla="*/ 2147483647 h 224"/>
                <a:gd name="T6" fmla="*/ 2147483647 w 226"/>
                <a:gd name="T7" fmla="*/ 2147483647 h 2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6" h="224">
                  <a:moveTo>
                    <a:pt x="226" y="224"/>
                  </a:moveTo>
                  <a:lnTo>
                    <a:pt x="0" y="0"/>
                  </a:lnTo>
                  <a:lnTo>
                    <a:pt x="0" y="224"/>
                  </a:lnTo>
                  <a:lnTo>
                    <a:pt x="226" y="224"/>
                  </a:lnTo>
                  <a:close/>
                </a:path>
              </a:pathLst>
            </a:cu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Freeform 106"/>
            <p:cNvSpPr>
              <a:spLocks/>
            </p:cNvSpPr>
            <p:nvPr/>
          </p:nvSpPr>
          <p:spPr bwMode="auto">
            <a:xfrm>
              <a:off x="1069913" y="4221977"/>
              <a:ext cx="451491" cy="673003"/>
            </a:xfrm>
            <a:custGeom>
              <a:avLst/>
              <a:gdLst>
                <a:gd name="T0" fmla="*/ 2147483647 w 227"/>
                <a:gd name="T1" fmla="*/ 0 h 226"/>
                <a:gd name="T2" fmla="*/ 0 w 227"/>
                <a:gd name="T3" fmla="*/ 0 h 226"/>
                <a:gd name="T4" fmla="*/ 2147483647 w 227"/>
                <a:gd name="T5" fmla="*/ 2147483647 h 226"/>
                <a:gd name="T6" fmla="*/ 2147483647 w 227"/>
                <a:gd name="T7" fmla="*/ 0 h 22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7" h="226">
                  <a:moveTo>
                    <a:pt x="227" y="0"/>
                  </a:moveTo>
                  <a:lnTo>
                    <a:pt x="0" y="0"/>
                  </a:lnTo>
                  <a:lnTo>
                    <a:pt x="227" y="226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Freeform 107"/>
            <p:cNvSpPr>
              <a:spLocks/>
            </p:cNvSpPr>
            <p:nvPr/>
          </p:nvSpPr>
          <p:spPr bwMode="auto">
            <a:xfrm>
              <a:off x="2189688" y="4221977"/>
              <a:ext cx="449502" cy="673003"/>
            </a:xfrm>
            <a:custGeom>
              <a:avLst/>
              <a:gdLst>
                <a:gd name="T0" fmla="*/ 0 w 226"/>
                <a:gd name="T1" fmla="*/ 2147483647 h 226"/>
                <a:gd name="T2" fmla="*/ 2147483647 w 226"/>
                <a:gd name="T3" fmla="*/ 0 h 226"/>
                <a:gd name="T4" fmla="*/ 0 w 226"/>
                <a:gd name="T5" fmla="*/ 0 h 226"/>
                <a:gd name="T6" fmla="*/ 0 w 226"/>
                <a:gd name="T7" fmla="*/ 2147483647 h 22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6" h="226">
                  <a:moveTo>
                    <a:pt x="0" y="226"/>
                  </a:moveTo>
                  <a:lnTo>
                    <a:pt x="226" y="0"/>
                  </a:lnTo>
                  <a:lnTo>
                    <a:pt x="0" y="0"/>
                  </a:lnTo>
                  <a:lnTo>
                    <a:pt x="0" y="226"/>
                  </a:lnTo>
                  <a:close/>
                </a:path>
              </a:pathLst>
            </a:cu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108"/>
            <p:cNvSpPr>
              <a:spLocks/>
            </p:cNvSpPr>
            <p:nvPr/>
          </p:nvSpPr>
          <p:spPr bwMode="auto">
            <a:xfrm>
              <a:off x="1069913" y="1869446"/>
              <a:ext cx="451491" cy="667047"/>
            </a:xfrm>
            <a:custGeom>
              <a:avLst/>
              <a:gdLst>
                <a:gd name="T0" fmla="*/ 2147483647 w 227"/>
                <a:gd name="T1" fmla="*/ 0 h 224"/>
                <a:gd name="T2" fmla="*/ 0 w 227"/>
                <a:gd name="T3" fmla="*/ 2147483647 h 224"/>
                <a:gd name="T4" fmla="*/ 2147483647 w 227"/>
                <a:gd name="T5" fmla="*/ 2147483647 h 224"/>
                <a:gd name="T6" fmla="*/ 2147483647 w 227"/>
                <a:gd name="T7" fmla="*/ 0 h 2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7" h="224">
                  <a:moveTo>
                    <a:pt x="227" y="0"/>
                  </a:moveTo>
                  <a:lnTo>
                    <a:pt x="0" y="224"/>
                  </a:lnTo>
                  <a:lnTo>
                    <a:pt x="227" y="224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Rectangle 109"/>
            <p:cNvSpPr>
              <a:spLocks noChangeArrowheads="1"/>
            </p:cNvSpPr>
            <p:nvPr/>
          </p:nvSpPr>
          <p:spPr bwMode="auto">
            <a:xfrm>
              <a:off x="2189688" y="2536493"/>
              <a:ext cx="449502" cy="1685485"/>
            </a:xfrm>
            <a:prstGeom prst="rect">
              <a:avLst/>
            </a:prstGeom>
            <a:solidFill>
              <a:schemeClr val="bg1">
                <a:alpha val="78038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9" name="Rectangle 110"/>
            <p:cNvSpPr>
              <a:spLocks noChangeArrowheads="1"/>
            </p:cNvSpPr>
            <p:nvPr/>
          </p:nvSpPr>
          <p:spPr bwMode="auto">
            <a:xfrm>
              <a:off x="1521403" y="1869446"/>
              <a:ext cx="668286" cy="667047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10" name="Rectangle 111"/>
            <p:cNvSpPr>
              <a:spLocks noChangeArrowheads="1"/>
            </p:cNvSpPr>
            <p:nvPr/>
          </p:nvSpPr>
          <p:spPr bwMode="auto">
            <a:xfrm>
              <a:off x="1521403" y="4221977"/>
              <a:ext cx="668286" cy="673003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grpSp>
          <p:nvGrpSpPr>
            <p:cNvPr id="11" name="组合 29"/>
            <p:cNvGrpSpPr>
              <a:grpSpLocks/>
            </p:cNvGrpSpPr>
            <p:nvPr/>
          </p:nvGrpSpPr>
          <p:grpSpPr bwMode="auto">
            <a:xfrm>
              <a:off x="2762724" y="1866468"/>
              <a:ext cx="1579734" cy="3025533"/>
              <a:chOff x="5411788" y="2627313"/>
              <a:chExt cx="1368425" cy="1609726"/>
            </a:xfrm>
          </p:grpSpPr>
          <p:sp>
            <p:nvSpPr>
              <p:cNvPr id="12" name="Rectangle 5"/>
              <p:cNvSpPr>
                <a:spLocks noChangeArrowheads="1"/>
              </p:cNvSpPr>
              <p:nvPr/>
            </p:nvSpPr>
            <p:spPr bwMode="auto">
              <a:xfrm>
                <a:off x="5508626" y="2982913"/>
                <a:ext cx="360363" cy="265113"/>
              </a:xfrm>
              <a:prstGeom prst="rect">
                <a:avLst/>
              </a:prstGeom>
              <a:solidFill>
                <a:schemeClr val="bg1">
                  <a:alpha val="78038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13" name="Rectangle 6"/>
              <p:cNvSpPr>
                <a:spLocks noChangeArrowheads="1"/>
              </p:cNvSpPr>
              <p:nvPr/>
            </p:nvSpPr>
            <p:spPr bwMode="auto">
              <a:xfrm>
                <a:off x="5508626" y="3606801"/>
                <a:ext cx="360363" cy="276225"/>
              </a:xfrm>
              <a:prstGeom prst="rect">
                <a:avLst/>
              </a:prstGeom>
              <a:solidFill>
                <a:schemeClr val="bg1">
                  <a:alpha val="78038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14" name="Rectangle 7"/>
              <p:cNvSpPr>
                <a:spLocks noChangeArrowheads="1"/>
              </p:cNvSpPr>
              <p:nvPr/>
            </p:nvSpPr>
            <p:spPr bwMode="auto">
              <a:xfrm>
                <a:off x="6424613" y="3606801"/>
                <a:ext cx="355600" cy="276225"/>
              </a:xfrm>
              <a:prstGeom prst="rect">
                <a:avLst/>
              </a:prstGeom>
              <a:solidFill>
                <a:schemeClr val="bg1">
                  <a:alpha val="78038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15" name="Rectangle 8"/>
              <p:cNvSpPr>
                <a:spLocks noChangeArrowheads="1"/>
              </p:cNvSpPr>
              <p:nvPr/>
            </p:nvSpPr>
            <p:spPr bwMode="auto">
              <a:xfrm>
                <a:off x="5868988" y="3883026"/>
                <a:ext cx="555625" cy="354013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16" name="Rectangle 9"/>
              <p:cNvSpPr>
                <a:spLocks noChangeArrowheads="1"/>
              </p:cNvSpPr>
              <p:nvPr/>
            </p:nvSpPr>
            <p:spPr bwMode="auto">
              <a:xfrm>
                <a:off x="5868988" y="3248026"/>
                <a:ext cx="555625" cy="358775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17" name="Freeform 10"/>
              <p:cNvSpPr>
                <a:spLocks/>
              </p:cNvSpPr>
              <p:nvPr/>
            </p:nvSpPr>
            <p:spPr bwMode="auto">
              <a:xfrm>
                <a:off x="5868988" y="2627313"/>
                <a:ext cx="892175" cy="355600"/>
              </a:xfrm>
              <a:custGeom>
                <a:avLst/>
                <a:gdLst>
                  <a:gd name="T0" fmla="*/ 2147483647 w 562"/>
                  <a:gd name="T1" fmla="*/ 2147483647 h 224"/>
                  <a:gd name="T2" fmla="*/ 2147483647 w 562"/>
                  <a:gd name="T3" fmla="*/ 0 h 224"/>
                  <a:gd name="T4" fmla="*/ 0 w 562"/>
                  <a:gd name="T5" fmla="*/ 0 h 224"/>
                  <a:gd name="T6" fmla="*/ 0 w 562"/>
                  <a:gd name="T7" fmla="*/ 2147483647 h 224"/>
                  <a:gd name="T8" fmla="*/ 2147483647 w 562"/>
                  <a:gd name="T9" fmla="*/ 2147483647 h 2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62" h="224">
                    <a:moveTo>
                      <a:pt x="562" y="224"/>
                    </a:moveTo>
                    <a:lnTo>
                      <a:pt x="338" y="0"/>
                    </a:lnTo>
                    <a:lnTo>
                      <a:pt x="0" y="0"/>
                    </a:lnTo>
                    <a:lnTo>
                      <a:pt x="0" y="224"/>
                    </a:lnTo>
                    <a:lnTo>
                      <a:pt x="562" y="224"/>
                    </a:ln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Freeform 11"/>
              <p:cNvSpPr>
                <a:spLocks/>
              </p:cNvSpPr>
              <p:nvPr/>
            </p:nvSpPr>
            <p:spPr bwMode="auto">
              <a:xfrm>
                <a:off x="5508626" y="3883026"/>
                <a:ext cx="360363" cy="354013"/>
              </a:xfrm>
              <a:custGeom>
                <a:avLst/>
                <a:gdLst>
                  <a:gd name="T0" fmla="*/ 0 w 227"/>
                  <a:gd name="T1" fmla="*/ 0 h 223"/>
                  <a:gd name="T2" fmla="*/ 2147483647 w 227"/>
                  <a:gd name="T3" fmla="*/ 2147483647 h 223"/>
                  <a:gd name="T4" fmla="*/ 2147483647 w 227"/>
                  <a:gd name="T5" fmla="*/ 0 h 223"/>
                  <a:gd name="T6" fmla="*/ 0 w 227"/>
                  <a:gd name="T7" fmla="*/ 0 h 22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7" h="223">
                    <a:moveTo>
                      <a:pt x="0" y="0"/>
                    </a:moveTo>
                    <a:lnTo>
                      <a:pt x="227" y="223"/>
                    </a:lnTo>
                    <a:lnTo>
                      <a:pt x="22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30196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Freeform 12"/>
              <p:cNvSpPr>
                <a:spLocks/>
              </p:cNvSpPr>
              <p:nvPr/>
            </p:nvSpPr>
            <p:spPr bwMode="auto">
              <a:xfrm>
                <a:off x="6424613" y="3883026"/>
                <a:ext cx="355600" cy="354013"/>
              </a:xfrm>
              <a:custGeom>
                <a:avLst/>
                <a:gdLst>
                  <a:gd name="T0" fmla="*/ 0 w 224"/>
                  <a:gd name="T1" fmla="*/ 2147483647 h 223"/>
                  <a:gd name="T2" fmla="*/ 2147483647 w 224"/>
                  <a:gd name="T3" fmla="*/ 0 h 223"/>
                  <a:gd name="T4" fmla="*/ 0 w 224"/>
                  <a:gd name="T5" fmla="*/ 0 h 223"/>
                  <a:gd name="T6" fmla="*/ 0 w 224"/>
                  <a:gd name="T7" fmla="*/ 2147483647 h 22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4" h="223">
                    <a:moveTo>
                      <a:pt x="0" y="223"/>
                    </a:moveTo>
                    <a:lnTo>
                      <a:pt x="224" y="0"/>
                    </a:lnTo>
                    <a:lnTo>
                      <a:pt x="0" y="0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bg1">
                  <a:alpha val="30196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Rectangle 13"/>
              <p:cNvSpPr>
                <a:spLocks noChangeArrowheads="1"/>
              </p:cNvSpPr>
              <p:nvPr/>
            </p:nvSpPr>
            <p:spPr bwMode="auto">
              <a:xfrm>
                <a:off x="5508626" y="3248026"/>
                <a:ext cx="360363" cy="358775"/>
              </a:xfrm>
              <a:prstGeom prst="rect">
                <a:avLst/>
              </a:prstGeom>
              <a:solidFill>
                <a:schemeClr val="bg1">
                  <a:alpha val="30196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21" name="Freeform 14"/>
              <p:cNvSpPr>
                <a:spLocks/>
              </p:cNvSpPr>
              <p:nvPr/>
            </p:nvSpPr>
            <p:spPr bwMode="auto">
              <a:xfrm>
                <a:off x="6424613" y="3248026"/>
                <a:ext cx="355600" cy="358775"/>
              </a:xfrm>
              <a:custGeom>
                <a:avLst/>
                <a:gdLst>
                  <a:gd name="T0" fmla="*/ 0 w 224"/>
                  <a:gd name="T1" fmla="*/ 2147483647 h 226"/>
                  <a:gd name="T2" fmla="*/ 2147483647 w 224"/>
                  <a:gd name="T3" fmla="*/ 2147483647 h 226"/>
                  <a:gd name="T4" fmla="*/ 0 w 224"/>
                  <a:gd name="T5" fmla="*/ 0 h 226"/>
                  <a:gd name="T6" fmla="*/ 0 w 224"/>
                  <a:gd name="T7" fmla="*/ 2147483647 h 22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4" h="226">
                    <a:moveTo>
                      <a:pt x="0" y="226"/>
                    </a:moveTo>
                    <a:lnTo>
                      <a:pt x="224" y="226"/>
                    </a:lnTo>
                    <a:lnTo>
                      <a:pt x="0" y="0"/>
                    </a:lnTo>
                    <a:lnTo>
                      <a:pt x="0" y="226"/>
                    </a:lnTo>
                    <a:close/>
                  </a:path>
                </a:pathLst>
              </a:custGeom>
              <a:solidFill>
                <a:schemeClr val="bg1">
                  <a:alpha val="30196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Freeform 15"/>
              <p:cNvSpPr>
                <a:spLocks/>
              </p:cNvSpPr>
              <p:nvPr/>
            </p:nvSpPr>
            <p:spPr bwMode="auto">
              <a:xfrm>
                <a:off x="5508626" y="2627313"/>
                <a:ext cx="360363" cy="355600"/>
              </a:xfrm>
              <a:custGeom>
                <a:avLst/>
                <a:gdLst>
                  <a:gd name="T0" fmla="*/ 2147483647 w 227"/>
                  <a:gd name="T1" fmla="*/ 0 h 224"/>
                  <a:gd name="T2" fmla="*/ 0 w 227"/>
                  <a:gd name="T3" fmla="*/ 2147483647 h 224"/>
                  <a:gd name="T4" fmla="*/ 2147483647 w 227"/>
                  <a:gd name="T5" fmla="*/ 2147483647 h 224"/>
                  <a:gd name="T6" fmla="*/ 2147483647 w 227"/>
                  <a:gd name="T7" fmla="*/ 0 h 22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7" h="224">
                    <a:moveTo>
                      <a:pt x="227" y="0"/>
                    </a:moveTo>
                    <a:lnTo>
                      <a:pt x="0" y="224"/>
                    </a:lnTo>
                    <a:lnTo>
                      <a:pt x="227" y="224"/>
                    </a:lnTo>
                    <a:lnTo>
                      <a:pt x="227" y="0"/>
                    </a:lnTo>
                    <a:close/>
                  </a:path>
                </a:pathLst>
              </a:custGeom>
              <a:solidFill>
                <a:schemeClr val="bg1">
                  <a:alpha val="30196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Freeform 16"/>
              <p:cNvSpPr>
                <a:spLocks/>
              </p:cNvSpPr>
              <p:nvPr/>
            </p:nvSpPr>
            <p:spPr bwMode="auto">
              <a:xfrm>
                <a:off x="5411788" y="3248026"/>
                <a:ext cx="96838" cy="358775"/>
              </a:xfrm>
              <a:custGeom>
                <a:avLst/>
                <a:gdLst>
                  <a:gd name="T0" fmla="*/ 2147483647 w 61"/>
                  <a:gd name="T1" fmla="*/ 2147483647 h 226"/>
                  <a:gd name="T2" fmla="*/ 0 w 61"/>
                  <a:gd name="T3" fmla="*/ 2147483647 h 226"/>
                  <a:gd name="T4" fmla="*/ 2147483647 w 61"/>
                  <a:gd name="T5" fmla="*/ 2147483647 h 226"/>
                  <a:gd name="T6" fmla="*/ 0 w 61"/>
                  <a:gd name="T7" fmla="*/ 2147483647 h 226"/>
                  <a:gd name="T8" fmla="*/ 2147483647 w 61"/>
                  <a:gd name="T9" fmla="*/ 2147483647 h 226"/>
                  <a:gd name="T10" fmla="*/ 0 w 61"/>
                  <a:gd name="T11" fmla="*/ 2147483647 h 226"/>
                  <a:gd name="T12" fmla="*/ 2147483647 w 61"/>
                  <a:gd name="T13" fmla="*/ 2147483647 h 226"/>
                  <a:gd name="T14" fmla="*/ 0 w 61"/>
                  <a:gd name="T15" fmla="*/ 2147483647 h 226"/>
                  <a:gd name="T16" fmla="*/ 2147483647 w 61"/>
                  <a:gd name="T17" fmla="*/ 2147483647 h 226"/>
                  <a:gd name="T18" fmla="*/ 0 w 61"/>
                  <a:gd name="T19" fmla="*/ 0 h 226"/>
                  <a:gd name="T20" fmla="*/ 2147483647 w 61"/>
                  <a:gd name="T21" fmla="*/ 0 h 226"/>
                  <a:gd name="T22" fmla="*/ 2147483647 w 61"/>
                  <a:gd name="T23" fmla="*/ 2147483647 h 22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61" h="226">
                    <a:moveTo>
                      <a:pt x="61" y="226"/>
                    </a:moveTo>
                    <a:lnTo>
                      <a:pt x="0" y="226"/>
                    </a:lnTo>
                    <a:lnTo>
                      <a:pt x="30" y="197"/>
                    </a:lnTo>
                    <a:lnTo>
                      <a:pt x="0" y="169"/>
                    </a:lnTo>
                    <a:lnTo>
                      <a:pt x="30" y="140"/>
                    </a:lnTo>
                    <a:lnTo>
                      <a:pt x="0" y="112"/>
                    </a:lnTo>
                    <a:lnTo>
                      <a:pt x="30" y="85"/>
                    </a:lnTo>
                    <a:lnTo>
                      <a:pt x="0" y="57"/>
                    </a:lnTo>
                    <a:lnTo>
                      <a:pt x="30" y="28"/>
                    </a:lnTo>
                    <a:lnTo>
                      <a:pt x="0" y="0"/>
                    </a:lnTo>
                    <a:lnTo>
                      <a:pt x="61" y="0"/>
                    </a:lnTo>
                    <a:lnTo>
                      <a:pt x="61" y="226"/>
                    </a:ln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4" name="文本框 23"/>
          <p:cNvSpPr txBox="1">
            <a:spLocks noChangeArrowheads="1"/>
          </p:cNvSpPr>
          <p:nvPr/>
        </p:nvSpPr>
        <p:spPr bwMode="auto">
          <a:xfrm>
            <a:off x="4157664" y="1552580"/>
            <a:ext cx="354687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en-CA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Conclusion</a:t>
            </a:r>
            <a:endParaRPr lang="zh-CN" altLang="en-US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4042819" y="2459215"/>
            <a:ext cx="3776372" cy="605998"/>
            <a:chOff x="2010225" y="4867691"/>
            <a:chExt cx="5421087" cy="869927"/>
          </a:xfrm>
          <a:solidFill>
            <a:schemeClr val="bg1"/>
          </a:solidFill>
        </p:grpSpPr>
        <p:sp>
          <p:nvSpPr>
            <p:cNvPr id="27" name="Freeform 63"/>
            <p:cNvSpPr>
              <a:spLocks/>
            </p:cNvSpPr>
            <p:nvPr/>
          </p:nvSpPr>
          <p:spPr bwMode="auto">
            <a:xfrm>
              <a:off x="5452985" y="5280823"/>
              <a:ext cx="1978327" cy="47023"/>
            </a:xfrm>
            <a:custGeom>
              <a:avLst/>
              <a:gdLst>
                <a:gd name="T0" fmla="*/ 0 w 589"/>
                <a:gd name="T1" fmla="*/ 0 h 14"/>
                <a:gd name="T2" fmla="*/ 589 w 589"/>
                <a:gd name="T3" fmla="*/ 2 h 14"/>
                <a:gd name="T4" fmla="*/ 0 w 589"/>
                <a:gd name="T5" fmla="*/ 14 h 14"/>
                <a:gd name="T6" fmla="*/ 0 w 589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9" h="14">
                  <a:moveTo>
                    <a:pt x="0" y="0"/>
                  </a:moveTo>
                  <a:lnTo>
                    <a:pt x="589" y="2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8" name="Freeform 64"/>
            <p:cNvSpPr>
              <a:spLocks/>
            </p:cNvSpPr>
            <p:nvPr/>
          </p:nvSpPr>
          <p:spPr bwMode="auto">
            <a:xfrm>
              <a:off x="2010225" y="5270746"/>
              <a:ext cx="1978327" cy="57099"/>
            </a:xfrm>
            <a:custGeom>
              <a:avLst/>
              <a:gdLst>
                <a:gd name="T0" fmla="*/ 589 w 589"/>
                <a:gd name="T1" fmla="*/ 17 h 17"/>
                <a:gd name="T2" fmla="*/ 0 w 589"/>
                <a:gd name="T3" fmla="*/ 0 h 17"/>
                <a:gd name="T4" fmla="*/ 589 w 589"/>
                <a:gd name="T5" fmla="*/ 3 h 17"/>
                <a:gd name="T6" fmla="*/ 589 w 589"/>
                <a:gd name="T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9" h="17">
                  <a:moveTo>
                    <a:pt x="589" y="17"/>
                  </a:moveTo>
                  <a:lnTo>
                    <a:pt x="0" y="0"/>
                  </a:lnTo>
                  <a:lnTo>
                    <a:pt x="589" y="3"/>
                  </a:lnTo>
                  <a:lnTo>
                    <a:pt x="589" y="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9" name="Freeform 65"/>
            <p:cNvSpPr>
              <a:spLocks/>
            </p:cNvSpPr>
            <p:nvPr/>
          </p:nvSpPr>
          <p:spPr bwMode="auto">
            <a:xfrm>
              <a:off x="3978476" y="5240517"/>
              <a:ext cx="614659" cy="497101"/>
            </a:xfrm>
            <a:custGeom>
              <a:avLst/>
              <a:gdLst>
                <a:gd name="T0" fmla="*/ 61 w 77"/>
                <a:gd name="T1" fmla="*/ 15 h 62"/>
                <a:gd name="T2" fmla="*/ 28 w 77"/>
                <a:gd name="T3" fmla="*/ 2 h 62"/>
                <a:gd name="T4" fmla="*/ 1 w 77"/>
                <a:gd name="T5" fmla="*/ 24 h 62"/>
                <a:gd name="T6" fmla="*/ 20 w 77"/>
                <a:gd name="T7" fmla="*/ 34 h 62"/>
                <a:gd name="T8" fmla="*/ 48 w 77"/>
                <a:gd name="T9" fmla="*/ 20 h 62"/>
                <a:gd name="T10" fmla="*/ 57 w 77"/>
                <a:gd name="T11" fmla="*/ 13 h 62"/>
                <a:gd name="T12" fmla="*/ 56 w 77"/>
                <a:gd name="T13" fmla="*/ 12 h 62"/>
                <a:gd name="T14" fmla="*/ 20 w 77"/>
                <a:gd name="T15" fmla="*/ 33 h 62"/>
                <a:gd name="T16" fmla="*/ 2 w 77"/>
                <a:gd name="T17" fmla="*/ 23 h 62"/>
                <a:gd name="T18" fmla="*/ 28 w 77"/>
                <a:gd name="T19" fmla="*/ 3 h 62"/>
                <a:gd name="T20" fmla="*/ 60 w 77"/>
                <a:gd name="T21" fmla="*/ 16 h 62"/>
                <a:gd name="T22" fmla="*/ 60 w 77"/>
                <a:gd name="T23" fmla="*/ 49 h 62"/>
                <a:gd name="T24" fmla="*/ 35 w 77"/>
                <a:gd name="T25" fmla="*/ 45 h 62"/>
                <a:gd name="T26" fmla="*/ 61 w 77"/>
                <a:gd name="T27" fmla="*/ 50 h 62"/>
                <a:gd name="T28" fmla="*/ 61 w 77"/>
                <a:gd name="T29" fmla="*/ 15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7" h="62">
                  <a:moveTo>
                    <a:pt x="61" y="15"/>
                  </a:moveTo>
                  <a:cubicBezTo>
                    <a:pt x="61" y="15"/>
                    <a:pt x="51" y="1"/>
                    <a:pt x="28" y="2"/>
                  </a:cubicBezTo>
                  <a:cubicBezTo>
                    <a:pt x="28" y="2"/>
                    <a:pt x="1" y="4"/>
                    <a:pt x="1" y="24"/>
                  </a:cubicBezTo>
                  <a:cubicBezTo>
                    <a:pt x="1" y="24"/>
                    <a:pt x="2" y="35"/>
                    <a:pt x="20" y="34"/>
                  </a:cubicBezTo>
                  <a:cubicBezTo>
                    <a:pt x="20" y="34"/>
                    <a:pt x="29" y="34"/>
                    <a:pt x="48" y="20"/>
                  </a:cubicBezTo>
                  <a:cubicBezTo>
                    <a:pt x="48" y="20"/>
                    <a:pt x="52" y="17"/>
                    <a:pt x="57" y="13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56" y="12"/>
                    <a:pt x="31" y="33"/>
                    <a:pt x="20" y="33"/>
                  </a:cubicBezTo>
                  <a:cubicBezTo>
                    <a:pt x="20" y="33"/>
                    <a:pt x="3" y="36"/>
                    <a:pt x="2" y="23"/>
                  </a:cubicBezTo>
                  <a:cubicBezTo>
                    <a:pt x="2" y="23"/>
                    <a:pt x="0" y="5"/>
                    <a:pt x="28" y="3"/>
                  </a:cubicBezTo>
                  <a:cubicBezTo>
                    <a:pt x="28" y="3"/>
                    <a:pt x="46" y="0"/>
                    <a:pt x="60" y="16"/>
                  </a:cubicBezTo>
                  <a:cubicBezTo>
                    <a:pt x="60" y="16"/>
                    <a:pt x="76" y="33"/>
                    <a:pt x="60" y="49"/>
                  </a:cubicBezTo>
                  <a:cubicBezTo>
                    <a:pt x="60" y="49"/>
                    <a:pt x="48" y="61"/>
                    <a:pt x="35" y="45"/>
                  </a:cubicBezTo>
                  <a:cubicBezTo>
                    <a:pt x="35" y="45"/>
                    <a:pt x="44" y="62"/>
                    <a:pt x="61" y="50"/>
                  </a:cubicBezTo>
                  <a:cubicBezTo>
                    <a:pt x="61" y="50"/>
                    <a:pt x="77" y="36"/>
                    <a:pt x="61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0" name="Freeform 66"/>
            <p:cNvSpPr>
              <a:spLocks/>
            </p:cNvSpPr>
            <p:nvPr/>
          </p:nvSpPr>
          <p:spPr bwMode="auto">
            <a:xfrm>
              <a:off x="4441989" y="5264029"/>
              <a:ext cx="191451" cy="70535"/>
            </a:xfrm>
            <a:custGeom>
              <a:avLst/>
              <a:gdLst>
                <a:gd name="T0" fmla="*/ 0 w 24"/>
                <a:gd name="T1" fmla="*/ 8 h 9"/>
                <a:gd name="T2" fmla="*/ 24 w 24"/>
                <a:gd name="T3" fmla="*/ 5 h 9"/>
                <a:gd name="T4" fmla="*/ 1 w 24"/>
                <a:gd name="T5" fmla="*/ 9 h 9"/>
                <a:gd name="T6" fmla="*/ 0 w 24"/>
                <a:gd name="T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9">
                  <a:moveTo>
                    <a:pt x="0" y="8"/>
                  </a:moveTo>
                  <a:cubicBezTo>
                    <a:pt x="0" y="8"/>
                    <a:pt x="13" y="0"/>
                    <a:pt x="24" y="5"/>
                  </a:cubicBezTo>
                  <a:cubicBezTo>
                    <a:pt x="24" y="5"/>
                    <a:pt x="14" y="1"/>
                    <a:pt x="1" y="9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1" name="Freeform 67"/>
            <p:cNvSpPr>
              <a:spLocks/>
            </p:cNvSpPr>
            <p:nvPr/>
          </p:nvSpPr>
          <p:spPr bwMode="auto">
            <a:xfrm>
              <a:off x="4156492" y="5287540"/>
              <a:ext cx="564277" cy="258627"/>
            </a:xfrm>
            <a:custGeom>
              <a:avLst/>
              <a:gdLst>
                <a:gd name="T0" fmla="*/ 0 w 71"/>
                <a:gd name="T1" fmla="*/ 30 h 32"/>
                <a:gd name="T2" fmla="*/ 13 w 71"/>
                <a:gd name="T3" fmla="*/ 26 h 32"/>
                <a:gd name="T4" fmla="*/ 38 w 71"/>
                <a:gd name="T5" fmla="*/ 10 h 32"/>
                <a:gd name="T6" fmla="*/ 64 w 71"/>
                <a:gd name="T7" fmla="*/ 4 h 32"/>
                <a:gd name="T8" fmla="*/ 70 w 71"/>
                <a:gd name="T9" fmla="*/ 13 h 32"/>
                <a:gd name="T10" fmla="*/ 63 w 71"/>
                <a:gd name="T11" fmla="*/ 21 h 32"/>
                <a:gd name="T12" fmla="*/ 55 w 71"/>
                <a:gd name="T13" fmla="*/ 16 h 32"/>
                <a:gd name="T14" fmla="*/ 59 w 71"/>
                <a:gd name="T15" fmla="*/ 20 h 32"/>
                <a:gd name="T16" fmla="*/ 63 w 71"/>
                <a:gd name="T17" fmla="*/ 20 h 32"/>
                <a:gd name="T18" fmla="*/ 70 w 71"/>
                <a:gd name="T19" fmla="*/ 13 h 32"/>
                <a:gd name="T20" fmla="*/ 64 w 71"/>
                <a:gd name="T21" fmla="*/ 5 h 32"/>
                <a:gd name="T22" fmla="*/ 39 w 71"/>
                <a:gd name="T23" fmla="*/ 11 h 32"/>
                <a:gd name="T24" fmla="*/ 14 w 71"/>
                <a:gd name="T25" fmla="*/ 28 h 32"/>
                <a:gd name="T26" fmla="*/ 0 w 71"/>
                <a:gd name="T27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" h="32">
                  <a:moveTo>
                    <a:pt x="0" y="30"/>
                  </a:moveTo>
                  <a:cubicBezTo>
                    <a:pt x="0" y="30"/>
                    <a:pt x="4" y="32"/>
                    <a:pt x="13" y="26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8" y="10"/>
                    <a:pt x="55" y="0"/>
                    <a:pt x="64" y="4"/>
                  </a:cubicBezTo>
                  <a:cubicBezTo>
                    <a:pt x="64" y="4"/>
                    <a:pt x="71" y="6"/>
                    <a:pt x="70" y="13"/>
                  </a:cubicBezTo>
                  <a:cubicBezTo>
                    <a:pt x="70" y="13"/>
                    <a:pt x="71" y="20"/>
                    <a:pt x="63" y="21"/>
                  </a:cubicBezTo>
                  <a:cubicBezTo>
                    <a:pt x="63" y="21"/>
                    <a:pt x="55" y="22"/>
                    <a:pt x="55" y="16"/>
                  </a:cubicBezTo>
                  <a:cubicBezTo>
                    <a:pt x="55" y="16"/>
                    <a:pt x="57" y="16"/>
                    <a:pt x="59" y="20"/>
                  </a:cubicBezTo>
                  <a:cubicBezTo>
                    <a:pt x="59" y="20"/>
                    <a:pt x="61" y="21"/>
                    <a:pt x="63" y="20"/>
                  </a:cubicBezTo>
                  <a:cubicBezTo>
                    <a:pt x="63" y="20"/>
                    <a:pt x="70" y="19"/>
                    <a:pt x="70" y="13"/>
                  </a:cubicBezTo>
                  <a:cubicBezTo>
                    <a:pt x="70" y="13"/>
                    <a:pt x="70" y="7"/>
                    <a:pt x="64" y="5"/>
                  </a:cubicBezTo>
                  <a:cubicBezTo>
                    <a:pt x="64" y="5"/>
                    <a:pt x="54" y="1"/>
                    <a:pt x="39" y="11"/>
                  </a:cubicBezTo>
                  <a:cubicBezTo>
                    <a:pt x="39" y="11"/>
                    <a:pt x="18" y="26"/>
                    <a:pt x="14" y="28"/>
                  </a:cubicBezTo>
                  <a:cubicBezTo>
                    <a:pt x="14" y="28"/>
                    <a:pt x="6" y="32"/>
                    <a:pt x="0" y="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2" name="Freeform 68"/>
            <p:cNvSpPr>
              <a:spLocks/>
            </p:cNvSpPr>
            <p:nvPr/>
          </p:nvSpPr>
          <p:spPr bwMode="auto">
            <a:xfrm>
              <a:off x="4616646" y="5455480"/>
              <a:ext cx="10076" cy="33588"/>
            </a:xfrm>
            <a:custGeom>
              <a:avLst/>
              <a:gdLst>
                <a:gd name="T0" fmla="*/ 0 w 1"/>
                <a:gd name="T1" fmla="*/ 0 h 4"/>
                <a:gd name="T2" fmla="*/ 1 w 1"/>
                <a:gd name="T3" fmla="*/ 0 h 4"/>
                <a:gd name="T4" fmla="*/ 0 w 1"/>
                <a:gd name="T5" fmla="*/ 4 h 4"/>
                <a:gd name="T6" fmla="*/ 0 w 1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4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2"/>
                    <a:pt x="0" y="4"/>
                  </a:cubicBezTo>
                  <a:cubicBezTo>
                    <a:pt x="0" y="4"/>
                    <a:pt x="1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3" name="Freeform 69"/>
            <p:cNvSpPr>
              <a:spLocks/>
            </p:cNvSpPr>
            <p:nvPr/>
          </p:nvSpPr>
          <p:spPr bwMode="auto">
            <a:xfrm>
              <a:off x="3988552" y="4867691"/>
              <a:ext cx="604582" cy="490383"/>
            </a:xfrm>
            <a:custGeom>
              <a:avLst/>
              <a:gdLst>
                <a:gd name="T0" fmla="*/ 61 w 76"/>
                <a:gd name="T1" fmla="*/ 46 h 61"/>
                <a:gd name="T2" fmla="*/ 29 w 76"/>
                <a:gd name="T3" fmla="*/ 61 h 61"/>
                <a:gd name="T4" fmla="*/ 1 w 76"/>
                <a:gd name="T5" fmla="*/ 41 h 61"/>
                <a:gd name="T6" fmla="*/ 19 w 76"/>
                <a:gd name="T7" fmla="*/ 29 h 61"/>
                <a:gd name="T8" fmla="*/ 47 w 76"/>
                <a:gd name="T9" fmla="*/ 41 h 61"/>
                <a:gd name="T10" fmla="*/ 57 w 76"/>
                <a:gd name="T11" fmla="*/ 47 h 61"/>
                <a:gd name="T12" fmla="*/ 57 w 76"/>
                <a:gd name="T13" fmla="*/ 49 h 61"/>
                <a:gd name="T14" fmla="*/ 19 w 76"/>
                <a:gd name="T15" fmla="*/ 30 h 61"/>
                <a:gd name="T16" fmla="*/ 2 w 76"/>
                <a:gd name="T17" fmla="*/ 41 h 61"/>
                <a:gd name="T18" fmla="*/ 29 w 76"/>
                <a:gd name="T19" fmla="*/ 59 h 61"/>
                <a:gd name="T20" fmla="*/ 60 w 76"/>
                <a:gd name="T21" fmla="*/ 45 h 61"/>
                <a:gd name="T22" fmla="*/ 57 w 76"/>
                <a:gd name="T23" fmla="*/ 12 h 61"/>
                <a:gd name="T24" fmla="*/ 33 w 76"/>
                <a:gd name="T25" fmla="*/ 18 h 61"/>
                <a:gd name="T26" fmla="*/ 58 w 76"/>
                <a:gd name="T27" fmla="*/ 11 h 61"/>
                <a:gd name="T28" fmla="*/ 61 w 76"/>
                <a:gd name="T29" fmla="*/ 4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" h="61">
                  <a:moveTo>
                    <a:pt x="61" y="46"/>
                  </a:moveTo>
                  <a:cubicBezTo>
                    <a:pt x="61" y="46"/>
                    <a:pt x="52" y="60"/>
                    <a:pt x="29" y="61"/>
                  </a:cubicBezTo>
                  <a:cubicBezTo>
                    <a:pt x="29" y="61"/>
                    <a:pt x="2" y="61"/>
                    <a:pt x="1" y="41"/>
                  </a:cubicBezTo>
                  <a:cubicBezTo>
                    <a:pt x="1" y="41"/>
                    <a:pt x="1" y="29"/>
                    <a:pt x="19" y="29"/>
                  </a:cubicBezTo>
                  <a:cubicBezTo>
                    <a:pt x="19" y="29"/>
                    <a:pt x="28" y="28"/>
                    <a:pt x="47" y="41"/>
                  </a:cubicBezTo>
                  <a:cubicBezTo>
                    <a:pt x="47" y="41"/>
                    <a:pt x="52" y="44"/>
                    <a:pt x="57" y="47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57" y="49"/>
                    <a:pt x="30" y="30"/>
                    <a:pt x="19" y="30"/>
                  </a:cubicBezTo>
                  <a:cubicBezTo>
                    <a:pt x="19" y="30"/>
                    <a:pt x="2" y="29"/>
                    <a:pt x="2" y="41"/>
                  </a:cubicBezTo>
                  <a:cubicBezTo>
                    <a:pt x="2" y="41"/>
                    <a:pt x="0" y="59"/>
                    <a:pt x="29" y="59"/>
                  </a:cubicBezTo>
                  <a:cubicBezTo>
                    <a:pt x="29" y="59"/>
                    <a:pt x="47" y="61"/>
                    <a:pt x="60" y="45"/>
                  </a:cubicBezTo>
                  <a:cubicBezTo>
                    <a:pt x="60" y="45"/>
                    <a:pt x="75" y="27"/>
                    <a:pt x="57" y="12"/>
                  </a:cubicBezTo>
                  <a:cubicBezTo>
                    <a:pt x="57" y="12"/>
                    <a:pt x="45" y="0"/>
                    <a:pt x="33" y="18"/>
                  </a:cubicBezTo>
                  <a:cubicBezTo>
                    <a:pt x="33" y="18"/>
                    <a:pt x="41" y="0"/>
                    <a:pt x="58" y="11"/>
                  </a:cubicBezTo>
                  <a:cubicBezTo>
                    <a:pt x="58" y="11"/>
                    <a:pt x="76" y="24"/>
                    <a:pt x="61" y="4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4" name="Freeform 70"/>
            <p:cNvSpPr>
              <a:spLocks/>
            </p:cNvSpPr>
            <p:nvPr/>
          </p:nvSpPr>
          <p:spPr bwMode="auto">
            <a:xfrm>
              <a:off x="4458783" y="5264029"/>
              <a:ext cx="181375" cy="63817"/>
            </a:xfrm>
            <a:custGeom>
              <a:avLst/>
              <a:gdLst>
                <a:gd name="T0" fmla="*/ 0 w 23"/>
                <a:gd name="T1" fmla="*/ 1 h 8"/>
                <a:gd name="T2" fmla="*/ 23 w 23"/>
                <a:gd name="T3" fmla="*/ 2 h 8"/>
                <a:gd name="T4" fmla="*/ 0 w 23"/>
                <a:gd name="T5" fmla="*/ 0 h 8"/>
                <a:gd name="T6" fmla="*/ 0 w 23"/>
                <a:gd name="T7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8">
                  <a:moveTo>
                    <a:pt x="0" y="1"/>
                  </a:moveTo>
                  <a:cubicBezTo>
                    <a:pt x="0" y="1"/>
                    <a:pt x="13" y="8"/>
                    <a:pt x="23" y="2"/>
                  </a:cubicBezTo>
                  <a:cubicBezTo>
                    <a:pt x="23" y="2"/>
                    <a:pt x="14" y="7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5" name="Freeform 71"/>
            <p:cNvSpPr>
              <a:spLocks/>
            </p:cNvSpPr>
            <p:nvPr/>
          </p:nvSpPr>
          <p:spPr bwMode="auto">
            <a:xfrm>
              <a:off x="4156492" y="5062501"/>
              <a:ext cx="570994" cy="241833"/>
            </a:xfrm>
            <a:custGeom>
              <a:avLst/>
              <a:gdLst>
                <a:gd name="T0" fmla="*/ 0 w 72"/>
                <a:gd name="T1" fmla="*/ 3 h 30"/>
                <a:gd name="T2" fmla="*/ 13 w 72"/>
                <a:gd name="T3" fmla="*/ 6 h 30"/>
                <a:gd name="T4" fmla="*/ 39 w 72"/>
                <a:gd name="T5" fmla="*/ 21 h 30"/>
                <a:gd name="T6" fmla="*/ 66 w 72"/>
                <a:gd name="T7" fmla="*/ 25 h 30"/>
                <a:gd name="T8" fmla="*/ 71 w 72"/>
                <a:gd name="T9" fmla="*/ 16 h 30"/>
                <a:gd name="T10" fmla="*/ 63 w 72"/>
                <a:gd name="T11" fmla="*/ 8 h 30"/>
                <a:gd name="T12" fmla="*/ 55 w 72"/>
                <a:gd name="T13" fmla="*/ 14 h 30"/>
                <a:gd name="T14" fmla="*/ 59 w 72"/>
                <a:gd name="T15" fmla="*/ 9 h 30"/>
                <a:gd name="T16" fmla="*/ 63 w 72"/>
                <a:gd name="T17" fmla="*/ 9 h 30"/>
                <a:gd name="T18" fmla="*/ 70 w 72"/>
                <a:gd name="T19" fmla="*/ 16 h 30"/>
                <a:gd name="T20" fmla="*/ 65 w 72"/>
                <a:gd name="T21" fmla="*/ 24 h 30"/>
                <a:gd name="T22" fmla="*/ 39 w 72"/>
                <a:gd name="T23" fmla="*/ 19 h 30"/>
                <a:gd name="T24" fmla="*/ 14 w 72"/>
                <a:gd name="T25" fmla="*/ 5 h 30"/>
                <a:gd name="T26" fmla="*/ 0 w 72"/>
                <a:gd name="T2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30">
                  <a:moveTo>
                    <a:pt x="0" y="3"/>
                  </a:moveTo>
                  <a:cubicBezTo>
                    <a:pt x="0" y="3"/>
                    <a:pt x="4" y="1"/>
                    <a:pt x="13" y="6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9" y="21"/>
                    <a:pt x="56" y="30"/>
                    <a:pt x="66" y="25"/>
                  </a:cubicBezTo>
                  <a:cubicBezTo>
                    <a:pt x="66" y="25"/>
                    <a:pt x="72" y="22"/>
                    <a:pt x="71" y="16"/>
                  </a:cubicBezTo>
                  <a:cubicBezTo>
                    <a:pt x="71" y="16"/>
                    <a:pt x="71" y="9"/>
                    <a:pt x="63" y="8"/>
                  </a:cubicBezTo>
                  <a:cubicBezTo>
                    <a:pt x="63" y="8"/>
                    <a:pt x="55" y="8"/>
                    <a:pt x="55" y="14"/>
                  </a:cubicBezTo>
                  <a:cubicBezTo>
                    <a:pt x="55" y="14"/>
                    <a:pt x="58" y="13"/>
                    <a:pt x="59" y="9"/>
                  </a:cubicBezTo>
                  <a:cubicBezTo>
                    <a:pt x="59" y="9"/>
                    <a:pt x="61" y="8"/>
                    <a:pt x="63" y="9"/>
                  </a:cubicBezTo>
                  <a:cubicBezTo>
                    <a:pt x="63" y="9"/>
                    <a:pt x="70" y="9"/>
                    <a:pt x="70" y="16"/>
                  </a:cubicBezTo>
                  <a:cubicBezTo>
                    <a:pt x="70" y="16"/>
                    <a:pt x="71" y="21"/>
                    <a:pt x="65" y="24"/>
                  </a:cubicBezTo>
                  <a:cubicBezTo>
                    <a:pt x="65" y="24"/>
                    <a:pt x="55" y="29"/>
                    <a:pt x="39" y="19"/>
                  </a:cubicBezTo>
                  <a:cubicBezTo>
                    <a:pt x="39" y="19"/>
                    <a:pt x="17" y="6"/>
                    <a:pt x="14" y="5"/>
                  </a:cubicBezTo>
                  <a:cubicBezTo>
                    <a:pt x="14" y="5"/>
                    <a:pt x="5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6" name="Freeform 72"/>
            <p:cNvSpPr>
              <a:spLocks/>
            </p:cNvSpPr>
            <p:nvPr/>
          </p:nvSpPr>
          <p:spPr bwMode="auto">
            <a:xfrm>
              <a:off x="4616646" y="5092730"/>
              <a:ext cx="10076" cy="40305"/>
            </a:xfrm>
            <a:custGeom>
              <a:avLst/>
              <a:gdLst>
                <a:gd name="T0" fmla="*/ 1 w 1"/>
                <a:gd name="T1" fmla="*/ 5 h 5"/>
                <a:gd name="T2" fmla="*/ 1 w 1"/>
                <a:gd name="T3" fmla="*/ 4 h 5"/>
                <a:gd name="T4" fmla="*/ 0 w 1"/>
                <a:gd name="T5" fmla="*/ 0 h 5"/>
                <a:gd name="T6" fmla="*/ 1 w 1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5">
                  <a:moveTo>
                    <a:pt x="1" y="5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2"/>
                    <a:pt x="0" y="0"/>
                  </a:cubicBezTo>
                  <a:cubicBezTo>
                    <a:pt x="0" y="0"/>
                    <a:pt x="1" y="3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7" name="Freeform 73"/>
            <p:cNvSpPr>
              <a:spLocks/>
            </p:cNvSpPr>
            <p:nvPr/>
          </p:nvSpPr>
          <p:spPr bwMode="auto">
            <a:xfrm>
              <a:off x="4831609" y="5247235"/>
              <a:ext cx="621376" cy="490383"/>
            </a:xfrm>
            <a:custGeom>
              <a:avLst/>
              <a:gdLst>
                <a:gd name="T0" fmla="*/ 16 w 78"/>
                <a:gd name="T1" fmla="*/ 13 h 61"/>
                <a:gd name="T2" fmla="*/ 50 w 78"/>
                <a:gd name="T3" fmla="*/ 1 h 61"/>
                <a:gd name="T4" fmla="*/ 76 w 78"/>
                <a:gd name="T5" fmla="*/ 24 h 61"/>
                <a:gd name="T6" fmla="*/ 57 w 78"/>
                <a:gd name="T7" fmla="*/ 34 h 61"/>
                <a:gd name="T8" fmla="*/ 30 w 78"/>
                <a:gd name="T9" fmla="*/ 19 h 61"/>
                <a:gd name="T10" fmla="*/ 20 w 78"/>
                <a:gd name="T11" fmla="*/ 12 h 61"/>
                <a:gd name="T12" fmla="*/ 21 w 78"/>
                <a:gd name="T13" fmla="*/ 11 h 61"/>
                <a:gd name="T14" fmla="*/ 57 w 78"/>
                <a:gd name="T15" fmla="*/ 33 h 61"/>
                <a:gd name="T16" fmla="*/ 75 w 78"/>
                <a:gd name="T17" fmla="*/ 23 h 61"/>
                <a:gd name="T18" fmla="*/ 50 w 78"/>
                <a:gd name="T19" fmla="*/ 3 h 61"/>
                <a:gd name="T20" fmla="*/ 17 w 78"/>
                <a:gd name="T21" fmla="*/ 14 h 61"/>
                <a:gd name="T22" fmla="*/ 17 w 78"/>
                <a:gd name="T23" fmla="*/ 47 h 61"/>
                <a:gd name="T24" fmla="*/ 42 w 78"/>
                <a:gd name="T25" fmla="*/ 44 h 61"/>
                <a:gd name="T26" fmla="*/ 16 w 78"/>
                <a:gd name="T27" fmla="*/ 48 h 61"/>
                <a:gd name="T28" fmla="*/ 16 w 78"/>
                <a:gd name="T29" fmla="*/ 1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8" h="61">
                  <a:moveTo>
                    <a:pt x="16" y="13"/>
                  </a:moveTo>
                  <a:cubicBezTo>
                    <a:pt x="16" y="13"/>
                    <a:pt x="27" y="0"/>
                    <a:pt x="50" y="1"/>
                  </a:cubicBezTo>
                  <a:cubicBezTo>
                    <a:pt x="50" y="1"/>
                    <a:pt x="77" y="4"/>
                    <a:pt x="76" y="24"/>
                  </a:cubicBezTo>
                  <a:cubicBezTo>
                    <a:pt x="76" y="24"/>
                    <a:pt x="75" y="35"/>
                    <a:pt x="57" y="34"/>
                  </a:cubicBezTo>
                  <a:cubicBezTo>
                    <a:pt x="57" y="34"/>
                    <a:pt x="48" y="34"/>
                    <a:pt x="30" y="19"/>
                  </a:cubicBezTo>
                  <a:cubicBezTo>
                    <a:pt x="30" y="19"/>
                    <a:pt x="25" y="16"/>
                    <a:pt x="20" y="12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46" y="32"/>
                    <a:pt x="57" y="33"/>
                  </a:cubicBezTo>
                  <a:cubicBezTo>
                    <a:pt x="57" y="33"/>
                    <a:pt x="74" y="35"/>
                    <a:pt x="75" y="23"/>
                  </a:cubicBezTo>
                  <a:cubicBezTo>
                    <a:pt x="75" y="23"/>
                    <a:pt x="78" y="5"/>
                    <a:pt x="50" y="3"/>
                  </a:cubicBezTo>
                  <a:cubicBezTo>
                    <a:pt x="50" y="3"/>
                    <a:pt x="32" y="0"/>
                    <a:pt x="17" y="14"/>
                  </a:cubicBezTo>
                  <a:cubicBezTo>
                    <a:pt x="17" y="14"/>
                    <a:pt x="1" y="31"/>
                    <a:pt x="17" y="47"/>
                  </a:cubicBezTo>
                  <a:cubicBezTo>
                    <a:pt x="17" y="47"/>
                    <a:pt x="29" y="60"/>
                    <a:pt x="42" y="44"/>
                  </a:cubicBezTo>
                  <a:cubicBezTo>
                    <a:pt x="42" y="44"/>
                    <a:pt x="33" y="61"/>
                    <a:pt x="16" y="48"/>
                  </a:cubicBezTo>
                  <a:cubicBezTo>
                    <a:pt x="16" y="48"/>
                    <a:pt x="0" y="34"/>
                    <a:pt x="16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8" name="Freeform 74"/>
            <p:cNvSpPr>
              <a:spLocks/>
            </p:cNvSpPr>
            <p:nvPr/>
          </p:nvSpPr>
          <p:spPr bwMode="auto">
            <a:xfrm>
              <a:off x="4801379" y="5253952"/>
              <a:ext cx="181375" cy="80611"/>
            </a:xfrm>
            <a:custGeom>
              <a:avLst/>
              <a:gdLst>
                <a:gd name="T0" fmla="*/ 23 w 23"/>
                <a:gd name="T1" fmla="*/ 9 h 10"/>
                <a:gd name="T2" fmla="*/ 0 w 23"/>
                <a:gd name="T3" fmla="*/ 5 h 10"/>
                <a:gd name="T4" fmla="*/ 22 w 23"/>
                <a:gd name="T5" fmla="*/ 10 h 10"/>
                <a:gd name="T6" fmla="*/ 23 w 23"/>
                <a:gd name="T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0">
                  <a:moveTo>
                    <a:pt x="23" y="9"/>
                  </a:moveTo>
                  <a:cubicBezTo>
                    <a:pt x="23" y="9"/>
                    <a:pt x="11" y="0"/>
                    <a:pt x="0" y="5"/>
                  </a:cubicBezTo>
                  <a:cubicBezTo>
                    <a:pt x="0" y="5"/>
                    <a:pt x="10" y="1"/>
                    <a:pt x="22" y="10"/>
                  </a:cubicBezTo>
                  <a:lnTo>
                    <a:pt x="23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9" name="Freeform 75"/>
            <p:cNvSpPr>
              <a:spLocks/>
            </p:cNvSpPr>
            <p:nvPr/>
          </p:nvSpPr>
          <p:spPr bwMode="auto">
            <a:xfrm>
              <a:off x="4703975" y="5280823"/>
              <a:ext cx="567636" cy="272062"/>
            </a:xfrm>
            <a:custGeom>
              <a:avLst/>
              <a:gdLst>
                <a:gd name="T0" fmla="*/ 71 w 71"/>
                <a:gd name="T1" fmla="*/ 32 h 34"/>
                <a:gd name="T2" fmla="*/ 58 w 71"/>
                <a:gd name="T3" fmla="*/ 28 h 34"/>
                <a:gd name="T4" fmla="*/ 33 w 71"/>
                <a:gd name="T5" fmla="*/ 10 h 34"/>
                <a:gd name="T6" fmla="*/ 7 w 71"/>
                <a:gd name="T7" fmla="*/ 4 h 34"/>
                <a:gd name="T8" fmla="*/ 1 w 71"/>
                <a:gd name="T9" fmla="*/ 13 h 34"/>
                <a:gd name="T10" fmla="*/ 8 w 71"/>
                <a:gd name="T11" fmla="*/ 21 h 34"/>
                <a:gd name="T12" fmla="*/ 17 w 71"/>
                <a:gd name="T13" fmla="*/ 16 h 34"/>
                <a:gd name="T14" fmla="*/ 12 w 71"/>
                <a:gd name="T15" fmla="*/ 20 h 34"/>
                <a:gd name="T16" fmla="*/ 8 w 71"/>
                <a:gd name="T17" fmla="*/ 21 h 34"/>
                <a:gd name="T18" fmla="*/ 2 w 71"/>
                <a:gd name="T19" fmla="*/ 13 h 34"/>
                <a:gd name="T20" fmla="*/ 8 w 71"/>
                <a:gd name="T21" fmla="*/ 5 h 34"/>
                <a:gd name="T22" fmla="*/ 33 w 71"/>
                <a:gd name="T23" fmla="*/ 12 h 34"/>
                <a:gd name="T24" fmla="*/ 57 w 71"/>
                <a:gd name="T25" fmla="*/ 29 h 34"/>
                <a:gd name="T26" fmla="*/ 71 w 71"/>
                <a:gd name="T27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" h="34">
                  <a:moveTo>
                    <a:pt x="71" y="32"/>
                  </a:moveTo>
                  <a:cubicBezTo>
                    <a:pt x="71" y="32"/>
                    <a:pt x="67" y="33"/>
                    <a:pt x="58" y="28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0"/>
                    <a:pt x="17" y="0"/>
                    <a:pt x="7" y="4"/>
                  </a:cubicBezTo>
                  <a:cubicBezTo>
                    <a:pt x="7" y="4"/>
                    <a:pt x="1" y="6"/>
                    <a:pt x="1" y="13"/>
                  </a:cubicBezTo>
                  <a:cubicBezTo>
                    <a:pt x="1" y="13"/>
                    <a:pt x="0" y="20"/>
                    <a:pt x="8" y="21"/>
                  </a:cubicBezTo>
                  <a:cubicBezTo>
                    <a:pt x="8" y="21"/>
                    <a:pt x="16" y="22"/>
                    <a:pt x="17" y="16"/>
                  </a:cubicBezTo>
                  <a:cubicBezTo>
                    <a:pt x="17" y="16"/>
                    <a:pt x="14" y="16"/>
                    <a:pt x="12" y="20"/>
                  </a:cubicBezTo>
                  <a:cubicBezTo>
                    <a:pt x="12" y="20"/>
                    <a:pt x="10" y="21"/>
                    <a:pt x="8" y="21"/>
                  </a:cubicBezTo>
                  <a:cubicBezTo>
                    <a:pt x="8" y="21"/>
                    <a:pt x="1" y="19"/>
                    <a:pt x="2" y="13"/>
                  </a:cubicBezTo>
                  <a:cubicBezTo>
                    <a:pt x="2" y="13"/>
                    <a:pt x="2" y="8"/>
                    <a:pt x="8" y="5"/>
                  </a:cubicBezTo>
                  <a:cubicBezTo>
                    <a:pt x="8" y="5"/>
                    <a:pt x="18" y="1"/>
                    <a:pt x="33" y="12"/>
                  </a:cubicBezTo>
                  <a:cubicBezTo>
                    <a:pt x="33" y="12"/>
                    <a:pt x="54" y="27"/>
                    <a:pt x="57" y="29"/>
                  </a:cubicBezTo>
                  <a:cubicBezTo>
                    <a:pt x="57" y="29"/>
                    <a:pt x="65" y="34"/>
                    <a:pt x="71" y="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0" name="Freeform 76"/>
            <p:cNvSpPr>
              <a:spLocks/>
            </p:cNvSpPr>
            <p:nvPr/>
          </p:nvSpPr>
          <p:spPr bwMode="auto">
            <a:xfrm>
              <a:off x="4801379" y="5448762"/>
              <a:ext cx="16794" cy="30229"/>
            </a:xfrm>
            <a:custGeom>
              <a:avLst/>
              <a:gdLst>
                <a:gd name="T0" fmla="*/ 1 w 2"/>
                <a:gd name="T1" fmla="*/ 0 h 4"/>
                <a:gd name="T2" fmla="*/ 0 w 2"/>
                <a:gd name="T3" fmla="*/ 0 h 4"/>
                <a:gd name="T4" fmla="*/ 2 w 2"/>
                <a:gd name="T5" fmla="*/ 4 h 4"/>
                <a:gd name="T6" fmla="*/ 1 w 2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3"/>
                    <a:pt x="2" y="4"/>
                  </a:cubicBezTo>
                  <a:cubicBezTo>
                    <a:pt x="2" y="4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1" name="Freeform 77"/>
            <p:cNvSpPr>
              <a:spLocks/>
            </p:cNvSpPr>
            <p:nvPr/>
          </p:nvSpPr>
          <p:spPr bwMode="auto">
            <a:xfrm>
              <a:off x="4848403" y="4867691"/>
              <a:ext cx="597865" cy="500460"/>
            </a:xfrm>
            <a:custGeom>
              <a:avLst/>
              <a:gdLst>
                <a:gd name="T0" fmla="*/ 14 w 75"/>
                <a:gd name="T1" fmla="*/ 45 h 62"/>
                <a:gd name="T2" fmla="*/ 46 w 75"/>
                <a:gd name="T3" fmla="*/ 61 h 62"/>
                <a:gd name="T4" fmla="*/ 74 w 75"/>
                <a:gd name="T5" fmla="*/ 42 h 62"/>
                <a:gd name="T6" fmla="*/ 57 w 75"/>
                <a:gd name="T7" fmla="*/ 29 h 62"/>
                <a:gd name="T8" fmla="*/ 28 w 75"/>
                <a:gd name="T9" fmla="*/ 41 h 62"/>
                <a:gd name="T10" fmla="*/ 18 w 75"/>
                <a:gd name="T11" fmla="*/ 47 h 62"/>
                <a:gd name="T12" fmla="*/ 18 w 75"/>
                <a:gd name="T13" fmla="*/ 48 h 62"/>
                <a:gd name="T14" fmla="*/ 57 w 75"/>
                <a:gd name="T15" fmla="*/ 30 h 62"/>
                <a:gd name="T16" fmla="*/ 73 w 75"/>
                <a:gd name="T17" fmla="*/ 42 h 62"/>
                <a:gd name="T18" fmla="*/ 46 w 75"/>
                <a:gd name="T19" fmla="*/ 59 h 62"/>
                <a:gd name="T20" fmla="*/ 15 w 75"/>
                <a:gd name="T21" fmla="*/ 45 h 62"/>
                <a:gd name="T22" fmla="*/ 18 w 75"/>
                <a:gd name="T23" fmla="*/ 12 h 62"/>
                <a:gd name="T24" fmla="*/ 42 w 75"/>
                <a:gd name="T25" fmla="*/ 18 h 62"/>
                <a:gd name="T26" fmla="*/ 17 w 75"/>
                <a:gd name="T27" fmla="*/ 11 h 62"/>
                <a:gd name="T28" fmla="*/ 14 w 75"/>
                <a:gd name="T29" fmla="*/ 45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5" h="62">
                  <a:moveTo>
                    <a:pt x="14" y="45"/>
                  </a:moveTo>
                  <a:cubicBezTo>
                    <a:pt x="14" y="45"/>
                    <a:pt x="23" y="60"/>
                    <a:pt x="46" y="61"/>
                  </a:cubicBezTo>
                  <a:cubicBezTo>
                    <a:pt x="46" y="61"/>
                    <a:pt x="73" y="62"/>
                    <a:pt x="74" y="42"/>
                  </a:cubicBezTo>
                  <a:cubicBezTo>
                    <a:pt x="74" y="42"/>
                    <a:pt x="75" y="30"/>
                    <a:pt x="57" y="29"/>
                  </a:cubicBezTo>
                  <a:cubicBezTo>
                    <a:pt x="57" y="29"/>
                    <a:pt x="47" y="28"/>
                    <a:pt x="28" y="41"/>
                  </a:cubicBezTo>
                  <a:cubicBezTo>
                    <a:pt x="28" y="41"/>
                    <a:pt x="23" y="44"/>
                    <a:pt x="18" y="47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8" y="48"/>
                    <a:pt x="45" y="30"/>
                    <a:pt x="57" y="30"/>
                  </a:cubicBezTo>
                  <a:cubicBezTo>
                    <a:pt x="57" y="30"/>
                    <a:pt x="73" y="30"/>
                    <a:pt x="73" y="42"/>
                  </a:cubicBezTo>
                  <a:cubicBezTo>
                    <a:pt x="73" y="42"/>
                    <a:pt x="75" y="60"/>
                    <a:pt x="46" y="59"/>
                  </a:cubicBezTo>
                  <a:cubicBezTo>
                    <a:pt x="46" y="59"/>
                    <a:pt x="28" y="61"/>
                    <a:pt x="15" y="45"/>
                  </a:cubicBezTo>
                  <a:cubicBezTo>
                    <a:pt x="15" y="45"/>
                    <a:pt x="1" y="26"/>
                    <a:pt x="18" y="12"/>
                  </a:cubicBezTo>
                  <a:cubicBezTo>
                    <a:pt x="18" y="12"/>
                    <a:pt x="31" y="0"/>
                    <a:pt x="42" y="18"/>
                  </a:cubicBezTo>
                  <a:cubicBezTo>
                    <a:pt x="42" y="18"/>
                    <a:pt x="35" y="0"/>
                    <a:pt x="17" y="11"/>
                  </a:cubicBezTo>
                  <a:cubicBezTo>
                    <a:pt x="17" y="11"/>
                    <a:pt x="0" y="23"/>
                    <a:pt x="14" y="4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2" name="Freeform 78"/>
            <p:cNvSpPr>
              <a:spLocks/>
            </p:cNvSpPr>
            <p:nvPr/>
          </p:nvSpPr>
          <p:spPr bwMode="auto">
            <a:xfrm>
              <a:off x="4791303" y="5253952"/>
              <a:ext cx="184733" cy="73893"/>
            </a:xfrm>
            <a:custGeom>
              <a:avLst/>
              <a:gdLst>
                <a:gd name="T0" fmla="*/ 23 w 23"/>
                <a:gd name="T1" fmla="*/ 1 h 9"/>
                <a:gd name="T2" fmla="*/ 0 w 23"/>
                <a:gd name="T3" fmla="*/ 3 h 9"/>
                <a:gd name="T4" fmla="*/ 23 w 23"/>
                <a:gd name="T5" fmla="*/ 0 h 9"/>
                <a:gd name="T6" fmla="*/ 23 w 23"/>
                <a:gd name="T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9">
                  <a:moveTo>
                    <a:pt x="23" y="1"/>
                  </a:moveTo>
                  <a:cubicBezTo>
                    <a:pt x="23" y="1"/>
                    <a:pt x="10" y="9"/>
                    <a:pt x="0" y="3"/>
                  </a:cubicBezTo>
                  <a:cubicBezTo>
                    <a:pt x="0" y="3"/>
                    <a:pt x="9" y="7"/>
                    <a:pt x="23" y="0"/>
                  </a:cubicBezTo>
                  <a:lnTo>
                    <a:pt x="2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3" name="Freeform 79"/>
            <p:cNvSpPr>
              <a:spLocks/>
            </p:cNvSpPr>
            <p:nvPr/>
          </p:nvSpPr>
          <p:spPr bwMode="auto">
            <a:xfrm>
              <a:off x="4703975" y="5069219"/>
              <a:ext cx="574353" cy="225039"/>
            </a:xfrm>
            <a:custGeom>
              <a:avLst/>
              <a:gdLst>
                <a:gd name="T0" fmla="*/ 72 w 72"/>
                <a:gd name="T1" fmla="*/ 2 h 28"/>
                <a:gd name="T2" fmla="*/ 59 w 72"/>
                <a:gd name="T3" fmla="*/ 5 h 28"/>
                <a:gd name="T4" fmla="*/ 33 w 72"/>
                <a:gd name="T5" fmla="*/ 20 h 28"/>
                <a:gd name="T6" fmla="*/ 6 w 72"/>
                <a:gd name="T7" fmla="*/ 23 h 28"/>
                <a:gd name="T8" fmla="*/ 1 w 72"/>
                <a:gd name="T9" fmla="*/ 14 h 28"/>
                <a:gd name="T10" fmla="*/ 9 w 72"/>
                <a:gd name="T11" fmla="*/ 6 h 28"/>
                <a:gd name="T12" fmla="*/ 17 w 72"/>
                <a:gd name="T13" fmla="*/ 12 h 28"/>
                <a:gd name="T14" fmla="*/ 13 w 72"/>
                <a:gd name="T15" fmla="*/ 8 h 28"/>
                <a:gd name="T16" fmla="*/ 9 w 72"/>
                <a:gd name="T17" fmla="*/ 7 h 28"/>
                <a:gd name="T18" fmla="*/ 2 w 72"/>
                <a:gd name="T19" fmla="*/ 14 h 28"/>
                <a:gd name="T20" fmla="*/ 7 w 72"/>
                <a:gd name="T21" fmla="*/ 22 h 28"/>
                <a:gd name="T22" fmla="*/ 33 w 72"/>
                <a:gd name="T23" fmla="*/ 18 h 28"/>
                <a:gd name="T24" fmla="*/ 59 w 72"/>
                <a:gd name="T25" fmla="*/ 4 h 28"/>
                <a:gd name="T26" fmla="*/ 72 w 72"/>
                <a:gd name="T2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28">
                  <a:moveTo>
                    <a:pt x="72" y="2"/>
                  </a:moveTo>
                  <a:cubicBezTo>
                    <a:pt x="72" y="2"/>
                    <a:pt x="68" y="0"/>
                    <a:pt x="59" y="5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3" y="20"/>
                    <a:pt x="16" y="28"/>
                    <a:pt x="6" y="23"/>
                  </a:cubicBezTo>
                  <a:cubicBezTo>
                    <a:pt x="6" y="23"/>
                    <a:pt x="0" y="20"/>
                    <a:pt x="1" y="14"/>
                  </a:cubicBezTo>
                  <a:cubicBezTo>
                    <a:pt x="1" y="14"/>
                    <a:pt x="1" y="7"/>
                    <a:pt x="9" y="6"/>
                  </a:cubicBezTo>
                  <a:cubicBezTo>
                    <a:pt x="9" y="6"/>
                    <a:pt x="17" y="6"/>
                    <a:pt x="17" y="12"/>
                  </a:cubicBezTo>
                  <a:cubicBezTo>
                    <a:pt x="17" y="12"/>
                    <a:pt x="14" y="12"/>
                    <a:pt x="13" y="8"/>
                  </a:cubicBezTo>
                  <a:cubicBezTo>
                    <a:pt x="13" y="8"/>
                    <a:pt x="11" y="7"/>
                    <a:pt x="9" y="7"/>
                  </a:cubicBezTo>
                  <a:cubicBezTo>
                    <a:pt x="9" y="7"/>
                    <a:pt x="2" y="7"/>
                    <a:pt x="2" y="14"/>
                  </a:cubicBezTo>
                  <a:cubicBezTo>
                    <a:pt x="2" y="14"/>
                    <a:pt x="1" y="19"/>
                    <a:pt x="7" y="22"/>
                  </a:cubicBezTo>
                  <a:cubicBezTo>
                    <a:pt x="7" y="22"/>
                    <a:pt x="17" y="27"/>
                    <a:pt x="33" y="18"/>
                  </a:cubicBezTo>
                  <a:cubicBezTo>
                    <a:pt x="33" y="18"/>
                    <a:pt x="55" y="5"/>
                    <a:pt x="59" y="4"/>
                  </a:cubicBezTo>
                  <a:cubicBezTo>
                    <a:pt x="59" y="4"/>
                    <a:pt x="67" y="0"/>
                    <a:pt x="72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4" name="Freeform 80"/>
            <p:cNvSpPr>
              <a:spLocks/>
            </p:cNvSpPr>
            <p:nvPr/>
          </p:nvSpPr>
          <p:spPr bwMode="auto">
            <a:xfrm>
              <a:off x="4808097" y="5092730"/>
              <a:ext cx="16794" cy="33588"/>
            </a:xfrm>
            <a:custGeom>
              <a:avLst/>
              <a:gdLst>
                <a:gd name="T0" fmla="*/ 1 w 2"/>
                <a:gd name="T1" fmla="*/ 4 h 4"/>
                <a:gd name="T2" fmla="*/ 0 w 2"/>
                <a:gd name="T3" fmla="*/ 4 h 4"/>
                <a:gd name="T4" fmla="*/ 2 w 2"/>
                <a:gd name="T5" fmla="*/ 0 h 4"/>
                <a:gd name="T6" fmla="*/ 1 w 2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1"/>
                    <a:pt x="2" y="0"/>
                  </a:cubicBezTo>
                  <a:cubicBezTo>
                    <a:pt x="2" y="0"/>
                    <a:pt x="0" y="2"/>
                    <a:pt x="1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5" name="Freeform 81"/>
            <p:cNvSpPr>
              <a:spLocks noEditPoints="1"/>
            </p:cNvSpPr>
            <p:nvPr/>
          </p:nvSpPr>
          <p:spPr bwMode="auto">
            <a:xfrm>
              <a:off x="4690539" y="5253952"/>
              <a:ext cx="53741" cy="67176"/>
            </a:xfrm>
            <a:custGeom>
              <a:avLst/>
              <a:gdLst>
                <a:gd name="T0" fmla="*/ 3 w 7"/>
                <a:gd name="T1" fmla="*/ 0 h 8"/>
                <a:gd name="T2" fmla="*/ 0 w 7"/>
                <a:gd name="T3" fmla="*/ 4 h 8"/>
                <a:gd name="T4" fmla="*/ 3 w 7"/>
                <a:gd name="T5" fmla="*/ 8 h 8"/>
                <a:gd name="T6" fmla="*/ 7 w 7"/>
                <a:gd name="T7" fmla="*/ 4 h 8"/>
                <a:gd name="T8" fmla="*/ 3 w 7"/>
                <a:gd name="T9" fmla="*/ 0 h 8"/>
                <a:gd name="T10" fmla="*/ 3 w 7"/>
                <a:gd name="T11" fmla="*/ 4 h 8"/>
                <a:gd name="T12" fmla="*/ 2 w 7"/>
                <a:gd name="T13" fmla="*/ 3 h 8"/>
                <a:gd name="T14" fmla="*/ 3 w 7"/>
                <a:gd name="T15" fmla="*/ 1 h 8"/>
                <a:gd name="T16" fmla="*/ 5 w 7"/>
                <a:gd name="T17" fmla="*/ 3 h 8"/>
                <a:gd name="T18" fmla="*/ 3 w 7"/>
                <a:gd name="T1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8">
                  <a:moveTo>
                    <a:pt x="3" y="0"/>
                  </a:moveTo>
                  <a:cubicBezTo>
                    <a:pt x="1" y="0"/>
                    <a:pt x="0" y="2"/>
                    <a:pt x="0" y="4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6" y="8"/>
                    <a:pt x="7" y="6"/>
                    <a:pt x="7" y="4"/>
                  </a:cubicBezTo>
                  <a:cubicBezTo>
                    <a:pt x="7" y="2"/>
                    <a:pt x="6" y="0"/>
                    <a:pt x="3" y="0"/>
                  </a:cubicBezTo>
                  <a:close/>
                  <a:moveTo>
                    <a:pt x="3" y="4"/>
                  </a:moveTo>
                  <a:cubicBezTo>
                    <a:pt x="3" y="4"/>
                    <a:pt x="2" y="3"/>
                    <a:pt x="2" y="3"/>
                  </a:cubicBezTo>
                  <a:cubicBezTo>
                    <a:pt x="2" y="2"/>
                    <a:pt x="3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3"/>
                    <a:pt x="4" y="4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46" name="组合 45"/>
          <p:cNvGrpSpPr>
            <a:grpSpLocks/>
          </p:cNvGrpSpPr>
          <p:nvPr/>
        </p:nvGrpSpPr>
        <p:grpSpPr bwMode="auto">
          <a:xfrm>
            <a:off x="3570686" y="2996797"/>
            <a:ext cx="4704159" cy="466725"/>
            <a:chOff x="3493119" y="4376948"/>
            <a:chExt cx="7360973" cy="730804"/>
          </a:xfrm>
        </p:grpSpPr>
        <p:grpSp>
          <p:nvGrpSpPr>
            <p:cNvPr id="47" name="组合 53"/>
            <p:cNvGrpSpPr>
              <a:grpSpLocks/>
            </p:cNvGrpSpPr>
            <p:nvPr/>
          </p:nvGrpSpPr>
          <p:grpSpPr bwMode="auto">
            <a:xfrm flipV="1">
              <a:off x="3493119" y="4376948"/>
              <a:ext cx="1224470" cy="730804"/>
              <a:chOff x="4702629" y="2354575"/>
              <a:chExt cx="1086152" cy="587919"/>
            </a:xfrm>
          </p:grpSpPr>
          <p:cxnSp>
            <p:nvCxnSpPr>
              <p:cNvPr id="51" name="直接连接符 50"/>
              <p:cNvCxnSpPr/>
              <p:nvPr/>
            </p:nvCxnSpPr>
            <p:spPr>
              <a:xfrm>
                <a:off x="4702629" y="2354575"/>
                <a:ext cx="0" cy="587919"/>
              </a:xfrm>
              <a:prstGeom prst="line">
                <a:avLst/>
              </a:prstGeom>
              <a:ln w="0">
                <a:solidFill>
                  <a:srgbClr val="AED5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>
              <a:xfrm rot="5400000">
                <a:off x="5245512" y="1811693"/>
                <a:ext cx="0" cy="1085765"/>
              </a:xfrm>
              <a:prstGeom prst="line">
                <a:avLst/>
              </a:prstGeom>
              <a:ln w="0">
                <a:solidFill>
                  <a:srgbClr val="AED5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组合 54"/>
            <p:cNvGrpSpPr>
              <a:grpSpLocks/>
            </p:cNvGrpSpPr>
            <p:nvPr/>
          </p:nvGrpSpPr>
          <p:grpSpPr bwMode="auto">
            <a:xfrm flipH="1" flipV="1">
              <a:off x="9629622" y="4376948"/>
              <a:ext cx="1224470" cy="730804"/>
              <a:chOff x="4702629" y="2354575"/>
              <a:chExt cx="1086152" cy="587919"/>
            </a:xfrm>
          </p:grpSpPr>
          <p:cxnSp>
            <p:nvCxnSpPr>
              <p:cNvPr id="49" name="直接连接符 48"/>
              <p:cNvCxnSpPr/>
              <p:nvPr/>
            </p:nvCxnSpPr>
            <p:spPr>
              <a:xfrm>
                <a:off x="4702629" y="2354575"/>
                <a:ext cx="0" cy="587919"/>
              </a:xfrm>
              <a:prstGeom prst="line">
                <a:avLst/>
              </a:prstGeom>
              <a:ln w="0">
                <a:solidFill>
                  <a:srgbClr val="AED5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 rot="5400000">
                <a:off x="5245511" y="1811693"/>
                <a:ext cx="0" cy="1085765"/>
              </a:xfrm>
              <a:prstGeom prst="line">
                <a:avLst/>
              </a:prstGeom>
              <a:ln w="0">
                <a:solidFill>
                  <a:srgbClr val="AED5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3" name="组合 52"/>
          <p:cNvGrpSpPr>
            <a:grpSpLocks/>
          </p:cNvGrpSpPr>
          <p:nvPr/>
        </p:nvGrpSpPr>
        <p:grpSpPr bwMode="auto">
          <a:xfrm flipH="1" flipV="1">
            <a:off x="3570686" y="1383512"/>
            <a:ext cx="4704159" cy="466725"/>
            <a:chOff x="3424715" y="4465315"/>
            <a:chExt cx="7360973" cy="730804"/>
          </a:xfrm>
        </p:grpSpPr>
        <p:grpSp>
          <p:nvGrpSpPr>
            <p:cNvPr id="54" name="组合 60"/>
            <p:cNvGrpSpPr>
              <a:grpSpLocks/>
            </p:cNvGrpSpPr>
            <p:nvPr/>
          </p:nvGrpSpPr>
          <p:grpSpPr bwMode="auto">
            <a:xfrm flipV="1">
              <a:off x="3424715" y="4465315"/>
              <a:ext cx="1224470" cy="730804"/>
              <a:chOff x="4702629" y="2354575"/>
              <a:chExt cx="1086152" cy="587919"/>
            </a:xfrm>
          </p:grpSpPr>
          <p:cxnSp>
            <p:nvCxnSpPr>
              <p:cNvPr id="58" name="直接连接符 57"/>
              <p:cNvCxnSpPr/>
              <p:nvPr/>
            </p:nvCxnSpPr>
            <p:spPr>
              <a:xfrm>
                <a:off x="4702629" y="2354575"/>
                <a:ext cx="0" cy="587919"/>
              </a:xfrm>
              <a:prstGeom prst="line">
                <a:avLst/>
              </a:prstGeom>
              <a:ln w="0">
                <a:solidFill>
                  <a:srgbClr val="AED5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/>
              <p:nvPr/>
            </p:nvCxnSpPr>
            <p:spPr>
              <a:xfrm rot="5400000">
                <a:off x="5245511" y="1811692"/>
                <a:ext cx="0" cy="1085765"/>
              </a:xfrm>
              <a:prstGeom prst="line">
                <a:avLst/>
              </a:prstGeom>
              <a:ln w="0">
                <a:solidFill>
                  <a:srgbClr val="AED5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组合 61"/>
            <p:cNvGrpSpPr>
              <a:grpSpLocks/>
            </p:cNvGrpSpPr>
            <p:nvPr/>
          </p:nvGrpSpPr>
          <p:grpSpPr bwMode="auto">
            <a:xfrm flipH="1" flipV="1">
              <a:off x="9561218" y="4465315"/>
              <a:ext cx="1224470" cy="730804"/>
              <a:chOff x="4702629" y="2354575"/>
              <a:chExt cx="1086152" cy="587919"/>
            </a:xfrm>
          </p:grpSpPr>
          <p:cxnSp>
            <p:nvCxnSpPr>
              <p:cNvPr id="56" name="直接连接符 55"/>
              <p:cNvCxnSpPr/>
              <p:nvPr/>
            </p:nvCxnSpPr>
            <p:spPr>
              <a:xfrm>
                <a:off x="4702629" y="2354575"/>
                <a:ext cx="0" cy="587919"/>
              </a:xfrm>
              <a:prstGeom prst="line">
                <a:avLst/>
              </a:prstGeom>
              <a:ln w="0">
                <a:solidFill>
                  <a:srgbClr val="AED5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/>
              <p:nvPr/>
            </p:nvCxnSpPr>
            <p:spPr>
              <a:xfrm rot="5400000">
                <a:off x="5245512" y="1811692"/>
                <a:ext cx="0" cy="1085765"/>
              </a:xfrm>
              <a:prstGeom prst="line">
                <a:avLst/>
              </a:prstGeom>
              <a:ln w="0">
                <a:solidFill>
                  <a:srgbClr val="AED5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730544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3" name="组合 1972"/>
          <p:cNvGrpSpPr>
            <a:grpSpLocks/>
          </p:cNvGrpSpPr>
          <p:nvPr/>
        </p:nvGrpSpPr>
        <p:grpSpPr bwMode="auto">
          <a:xfrm>
            <a:off x="2922986" y="223838"/>
            <a:ext cx="3298031" cy="429816"/>
            <a:chOff x="3896989" y="298683"/>
            <a:chExt cx="4398022" cy="573159"/>
          </a:xfrm>
        </p:grpSpPr>
        <p:sp>
          <p:nvSpPr>
            <p:cNvPr id="1974" name="文本框 1973"/>
            <p:cNvSpPr txBox="1">
              <a:spLocks noChangeArrowheads="1"/>
            </p:cNvSpPr>
            <p:nvPr/>
          </p:nvSpPr>
          <p:spPr bwMode="auto">
            <a:xfrm>
              <a:off x="3896989" y="298683"/>
              <a:ext cx="4398022" cy="554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CA" altLang="zh-CN" sz="2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Color</a:t>
              </a:r>
              <a:endParaRPr lang="zh-CN" altLang="en-US" sz="2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976" name="直接连接符 1975"/>
            <p:cNvCxnSpPr/>
            <p:nvPr/>
          </p:nvCxnSpPr>
          <p:spPr>
            <a:xfrm>
              <a:off x="5181465" y="871842"/>
              <a:ext cx="1829069" cy="0"/>
            </a:xfrm>
            <a:prstGeom prst="line">
              <a:avLst/>
            </a:prstGeom>
            <a:ln w="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 descr="Hero_Color_700x39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897890"/>
            <a:ext cx="5943600" cy="33477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95173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972"/>
          <p:cNvGrpSpPr>
            <a:grpSpLocks/>
          </p:cNvGrpSpPr>
          <p:nvPr/>
        </p:nvGrpSpPr>
        <p:grpSpPr bwMode="auto">
          <a:xfrm>
            <a:off x="1380931" y="223838"/>
            <a:ext cx="6388359" cy="744639"/>
            <a:chOff x="3896989" y="298683"/>
            <a:chExt cx="4398022" cy="992975"/>
          </a:xfrm>
        </p:grpSpPr>
        <p:sp>
          <p:nvSpPr>
            <p:cNvPr id="16" name="文本框 1973"/>
            <p:cNvSpPr txBox="1">
              <a:spLocks noChangeArrowheads="1"/>
            </p:cNvSpPr>
            <p:nvPr/>
          </p:nvSpPr>
          <p:spPr bwMode="auto">
            <a:xfrm>
              <a:off x="3896989" y="298683"/>
              <a:ext cx="4398022" cy="6156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CA" altLang="zh-CN" sz="2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Conclusion</a:t>
              </a:r>
            </a:p>
          </p:txBody>
        </p:sp>
        <p:sp>
          <p:nvSpPr>
            <p:cNvPr id="17" name="文本框 1974"/>
            <p:cNvSpPr txBox="1">
              <a:spLocks noChangeArrowheads="1"/>
            </p:cNvSpPr>
            <p:nvPr/>
          </p:nvSpPr>
          <p:spPr bwMode="auto">
            <a:xfrm>
              <a:off x="3896989" y="860718"/>
              <a:ext cx="4398022" cy="430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CA" altLang="zh-CN" sz="15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Final Pricing Model for Diamond</a:t>
              </a:r>
            </a:p>
          </p:txBody>
        </p:sp>
        <p:cxnSp>
          <p:nvCxnSpPr>
            <p:cNvPr id="18" name="直接连接符 1975"/>
            <p:cNvCxnSpPr/>
            <p:nvPr/>
          </p:nvCxnSpPr>
          <p:spPr>
            <a:xfrm>
              <a:off x="5181465" y="871842"/>
              <a:ext cx="1829069" cy="0"/>
            </a:xfrm>
            <a:prstGeom prst="line">
              <a:avLst/>
            </a:prstGeom>
            <a:ln w="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4B0F5FC-D36C-0745-9081-4C797E9B1763}"/>
              </a:ext>
            </a:extLst>
          </p:cNvPr>
          <p:cNvSpPr txBox="1">
            <a:spLocks/>
          </p:cNvSpPr>
          <p:nvPr/>
        </p:nvSpPr>
        <p:spPr>
          <a:xfrm>
            <a:off x="465338" y="1106977"/>
            <a:ext cx="4133295" cy="184607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83CB1AD1-8582-0C4E-9765-0E2C26F372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409756"/>
              </p:ext>
            </p:extLst>
          </p:nvPr>
        </p:nvGraphicFramePr>
        <p:xfrm>
          <a:off x="4483223" y="1009598"/>
          <a:ext cx="4438836" cy="3942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612">
                  <a:extLst>
                    <a:ext uri="{9D8B030D-6E8A-4147-A177-3AD203B41FA5}">
                      <a16:colId xmlns:a16="http://schemas.microsoft.com/office/drawing/2014/main" xmlns="" val="1050377603"/>
                    </a:ext>
                  </a:extLst>
                </a:gridCol>
                <a:gridCol w="1479612">
                  <a:extLst>
                    <a:ext uri="{9D8B030D-6E8A-4147-A177-3AD203B41FA5}">
                      <a16:colId xmlns:a16="http://schemas.microsoft.com/office/drawing/2014/main" xmlns="" val="2029531052"/>
                    </a:ext>
                  </a:extLst>
                </a:gridCol>
                <a:gridCol w="1479612">
                  <a:extLst>
                    <a:ext uri="{9D8B030D-6E8A-4147-A177-3AD203B41FA5}">
                      <a16:colId xmlns:a16="http://schemas.microsoft.com/office/drawing/2014/main" xmlns="" val="161718354"/>
                    </a:ext>
                  </a:extLst>
                </a:gridCol>
              </a:tblGrid>
              <a:tr h="122314">
                <a:tc>
                  <a:txBody>
                    <a:bodyPr/>
                    <a:lstStyle/>
                    <a:p>
                      <a:r>
                        <a:rPr lang="en-US" sz="900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Coefficient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Condition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7661512"/>
                  </a:ext>
                </a:extLst>
              </a:tr>
              <a:tr h="228571">
                <a:tc>
                  <a:txBody>
                    <a:bodyPr/>
                    <a:lstStyle/>
                    <a:p>
                      <a:r>
                        <a:rPr lang="en-US" sz="900" dirty="0"/>
                        <a:t>Carat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908.93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93836630"/>
                  </a:ext>
                </a:extLst>
              </a:tr>
              <a:tr h="371427">
                <a:tc>
                  <a:txBody>
                    <a:bodyPr/>
                    <a:lstStyle/>
                    <a:p>
                      <a:r>
                        <a:rPr lang="en-US" sz="900" dirty="0"/>
                        <a:t>Colour2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385.87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J-K – 1</a:t>
                      </a:r>
                    </a:p>
                    <a:p>
                      <a:r>
                        <a:rPr lang="en-US" sz="900" dirty="0"/>
                        <a:t>Else –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93561146"/>
                  </a:ext>
                </a:extLst>
              </a:tr>
              <a:tr h="371427">
                <a:tc>
                  <a:txBody>
                    <a:bodyPr/>
                    <a:lstStyle/>
                    <a:p>
                      <a:r>
                        <a:rPr lang="en-US" sz="900" dirty="0"/>
                        <a:t>Colour3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564.38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G-I – 1</a:t>
                      </a:r>
                    </a:p>
                    <a:p>
                      <a:r>
                        <a:rPr lang="en-US" sz="900" dirty="0"/>
                        <a:t>Else –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15264102"/>
                  </a:ext>
                </a:extLst>
              </a:tr>
              <a:tr h="371427">
                <a:tc>
                  <a:txBody>
                    <a:bodyPr/>
                    <a:lstStyle/>
                    <a:p>
                      <a:r>
                        <a:rPr lang="en-US" sz="900" dirty="0"/>
                        <a:t>Colour4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661.02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D-F - 1</a:t>
                      </a:r>
                    </a:p>
                    <a:p>
                      <a:r>
                        <a:rPr lang="en-US" sz="900" dirty="0"/>
                        <a:t>Else –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20002673"/>
                  </a:ext>
                </a:extLst>
              </a:tr>
              <a:tr h="371427">
                <a:tc>
                  <a:txBody>
                    <a:bodyPr/>
                    <a:lstStyle/>
                    <a:p>
                      <a:r>
                        <a:rPr lang="en-US" sz="900" dirty="0"/>
                        <a:t>Clarity2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489.33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SI1, SI2,SI3 – 1</a:t>
                      </a:r>
                    </a:p>
                    <a:p>
                      <a:r>
                        <a:rPr lang="en-US" sz="900" dirty="0"/>
                        <a:t>Else –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42048653"/>
                  </a:ext>
                </a:extLst>
              </a:tr>
              <a:tr h="371427">
                <a:tc>
                  <a:txBody>
                    <a:bodyPr/>
                    <a:lstStyle/>
                    <a:p>
                      <a:r>
                        <a:rPr lang="en-US" sz="900" dirty="0"/>
                        <a:t>Clarity3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635.50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VS1, VS2, VVS1, VVS2 – 1</a:t>
                      </a:r>
                    </a:p>
                    <a:p>
                      <a:r>
                        <a:rPr lang="en-US" sz="900" dirty="0"/>
                        <a:t>Else –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9494715"/>
                  </a:ext>
                </a:extLst>
              </a:tr>
              <a:tr h="514284">
                <a:tc>
                  <a:txBody>
                    <a:bodyPr/>
                    <a:lstStyle/>
                    <a:p>
                      <a:r>
                        <a:rPr lang="en-US" sz="900" dirty="0"/>
                        <a:t>Cut2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101.14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Very Good, Excellent, Ideal – 1</a:t>
                      </a:r>
                    </a:p>
                    <a:p>
                      <a:r>
                        <a:rPr lang="en-US" sz="900" dirty="0"/>
                        <a:t>Else –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18205326"/>
                  </a:ext>
                </a:extLst>
              </a:tr>
              <a:tr h="371427">
                <a:tc>
                  <a:txBody>
                    <a:bodyPr/>
                    <a:lstStyle/>
                    <a:p>
                      <a:r>
                        <a:rPr lang="en-US" sz="900" dirty="0"/>
                        <a:t>Certification2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122.46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AGS, GIA – 1</a:t>
                      </a:r>
                    </a:p>
                    <a:p>
                      <a:r>
                        <a:rPr lang="en-US" sz="900" dirty="0"/>
                        <a:t>Else –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40055571"/>
                  </a:ext>
                </a:extLst>
              </a:tr>
              <a:tr h="514284">
                <a:tc>
                  <a:txBody>
                    <a:bodyPr/>
                    <a:lstStyle/>
                    <a:p>
                      <a:r>
                        <a:rPr lang="en-US" sz="900" dirty="0"/>
                        <a:t>Polish2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112.87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Very Good, Excellent, Ideal – 1</a:t>
                      </a:r>
                    </a:p>
                    <a:p>
                      <a:r>
                        <a:rPr lang="en-US" sz="900" dirty="0"/>
                        <a:t>Else –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2749803"/>
                  </a:ext>
                </a:extLst>
              </a:tr>
              <a:tr h="228571">
                <a:tc>
                  <a:txBody>
                    <a:bodyPr/>
                    <a:lstStyle/>
                    <a:p>
                      <a:r>
                        <a:rPr lang="en-US" sz="900" dirty="0"/>
                        <a:t>Intercept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870.36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25234387"/>
                  </a:ext>
                </a:extLst>
              </a:tr>
            </a:tbl>
          </a:graphicData>
        </a:graphic>
      </p:graphicFrame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xmlns="" id="{128DF033-AE9A-9E47-BD5B-1EACF6E895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5026945"/>
              </p:ext>
            </p:extLst>
          </p:nvPr>
        </p:nvGraphicFramePr>
        <p:xfrm>
          <a:off x="990600" y="1045977"/>
          <a:ext cx="2408500" cy="288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4250">
                  <a:extLst>
                    <a:ext uri="{9D8B030D-6E8A-4147-A177-3AD203B41FA5}">
                      <a16:colId xmlns:a16="http://schemas.microsoft.com/office/drawing/2014/main" xmlns="" val="3776089500"/>
                    </a:ext>
                  </a:extLst>
                </a:gridCol>
                <a:gridCol w="1204250">
                  <a:extLst>
                    <a:ext uri="{9D8B030D-6E8A-4147-A177-3AD203B41FA5}">
                      <a16:colId xmlns:a16="http://schemas.microsoft.com/office/drawing/2014/main" xmlns="" val="1263074891"/>
                    </a:ext>
                  </a:extLst>
                </a:gridCol>
              </a:tblGrid>
              <a:tr h="393796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Professor’s Diamond Engagement Ring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56597449"/>
                  </a:ext>
                </a:extLst>
              </a:tr>
              <a:tr h="290375">
                <a:tc>
                  <a:txBody>
                    <a:bodyPr/>
                    <a:lstStyle/>
                    <a:p>
                      <a:r>
                        <a:rPr lang="en-US" dirty="0"/>
                        <a:t>Carat 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51030771"/>
                  </a:ext>
                </a:extLst>
              </a:tr>
              <a:tr h="290375">
                <a:tc>
                  <a:txBody>
                    <a:bodyPr/>
                    <a:lstStyle/>
                    <a:p>
                      <a:r>
                        <a:rPr lang="en-US" dirty="0"/>
                        <a:t>Cut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Good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02364301"/>
                  </a:ext>
                </a:extLst>
              </a:tr>
              <a:tr h="290375">
                <a:tc>
                  <a:txBody>
                    <a:bodyPr/>
                    <a:lstStyle/>
                    <a:p>
                      <a:r>
                        <a:rPr lang="en-US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88942835"/>
                  </a:ext>
                </a:extLst>
              </a:tr>
              <a:tr h="290375">
                <a:tc>
                  <a:txBody>
                    <a:bodyPr/>
                    <a:lstStyle/>
                    <a:p>
                      <a:r>
                        <a:rPr lang="en-US" dirty="0"/>
                        <a:t>Clarity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15651696"/>
                  </a:ext>
                </a:extLst>
              </a:tr>
              <a:tr h="290375">
                <a:tc>
                  <a:txBody>
                    <a:bodyPr/>
                    <a:lstStyle/>
                    <a:p>
                      <a:r>
                        <a:rPr lang="en-US" dirty="0"/>
                        <a:t>Polish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41148283"/>
                  </a:ext>
                </a:extLst>
              </a:tr>
              <a:tr h="290375">
                <a:tc>
                  <a:txBody>
                    <a:bodyPr/>
                    <a:lstStyle/>
                    <a:p>
                      <a:r>
                        <a:rPr lang="en-US" dirty="0"/>
                        <a:t>Symmetry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Good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25201079"/>
                  </a:ext>
                </a:extLst>
              </a:tr>
              <a:tr h="290375">
                <a:tc>
                  <a:txBody>
                    <a:bodyPr/>
                    <a:lstStyle/>
                    <a:p>
                      <a:r>
                        <a:rPr lang="en-US" dirty="0"/>
                        <a:t>Certification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75078382"/>
                  </a:ext>
                </a:extLst>
              </a:tr>
              <a:tr h="290375">
                <a:tc>
                  <a:txBody>
                    <a:bodyPr/>
                    <a:lstStyle/>
                    <a:p>
                      <a:r>
                        <a:rPr lang="en-US" dirty="0"/>
                        <a:t>[Quoted]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$3,100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1301830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72BADFE-98CE-304D-A00C-6EFEA5C8A835}"/>
              </a:ext>
            </a:extLst>
          </p:cNvPr>
          <p:cNvSpPr txBox="1"/>
          <p:nvPr/>
        </p:nvSpPr>
        <p:spPr>
          <a:xfrm>
            <a:off x="465338" y="4086939"/>
            <a:ext cx="4560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Price based on the model = </a:t>
            </a:r>
            <a:r>
              <a:rPr lang="en-US" sz="2000" b="1" dirty="0"/>
              <a:t>$2,787.20</a:t>
            </a:r>
            <a:endParaRPr lang="en-US" b="1" dirty="0"/>
          </a:p>
          <a:p>
            <a:r>
              <a:rPr lang="en-US" dirty="0">
                <a:solidFill>
                  <a:schemeClr val="bg1"/>
                </a:solidFill>
              </a:rPr>
              <a:t>Difference = </a:t>
            </a:r>
            <a:r>
              <a:rPr lang="en-US" sz="2000" b="1" dirty="0"/>
              <a:t>$312.80</a:t>
            </a:r>
          </a:p>
        </p:txBody>
      </p:sp>
    </p:spTree>
    <p:extLst>
      <p:ext uri="{BB962C8B-B14F-4D97-AF65-F5344CB8AC3E}">
        <p14:creationId xmlns:p14="http://schemas.microsoft.com/office/powerpoint/2010/main" val="33203711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3327795" y="2126628"/>
            <a:ext cx="46672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CA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THANK YOU!</a:t>
            </a:r>
            <a:endParaRPr lang="zh-CN" altLang="en-US" sz="4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2868811" y="3201591"/>
            <a:ext cx="5520928" cy="547688"/>
            <a:chOff x="3493119" y="4376948"/>
            <a:chExt cx="7360973" cy="730804"/>
          </a:xfrm>
        </p:grpSpPr>
        <p:grpSp>
          <p:nvGrpSpPr>
            <p:cNvPr id="8" name="组合 481"/>
            <p:cNvGrpSpPr>
              <a:grpSpLocks/>
            </p:cNvGrpSpPr>
            <p:nvPr/>
          </p:nvGrpSpPr>
          <p:grpSpPr bwMode="auto">
            <a:xfrm flipV="1">
              <a:off x="3493119" y="4376948"/>
              <a:ext cx="1224470" cy="730804"/>
              <a:chOff x="4702629" y="2354575"/>
              <a:chExt cx="1086152" cy="587919"/>
            </a:xfrm>
          </p:grpSpPr>
          <p:cxnSp>
            <p:nvCxnSpPr>
              <p:cNvPr id="12" name="直接连接符 11"/>
              <p:cNvCxnSpPr/>
              <p:nvPr/>
            </p:nvCxnSpPr>
            <p:spPr>
              <a:xfrm>
                <a:off x="4702629" y="2354575"/>
                <a:ext cx="0" cy="587919"/>
              </a:xfrm>
              <a:prstGeom prst="line">
                <a:avLst/>
              </a:prstGeom>
              <a:ln w="0">
                <a:solidFill>
                  <a:srgbClr val="AED5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 rot="5400000">
                <a:off x="5245460" y="1811744"/>
                <a:ext cx="0" cy="1085662"/>
              </a:xfrm>
              <a:prstGeom prst="line">
                <a:avLst/>
              </a:prstGeom>
              <a:ln w="0">
                <a:solidFill>
                  <a:srgbClr val="AED5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组合 483"/>
            <p:cNvGrpSpPr>
              <a:grpSpLocks/>
            </p:cNvGrpSpPr>
            <p:nvPr/>
          </p:nvGrpSpPr>
          <p:grpSpPr bwMode="auto">
            <a:xfrm flipH="1" flipV="1">
              <a:off x="9629622" y="4376948"/>
              <a:ext cx="1224470" cy="730804"/>
              <a:chOff x="4702629" y="2354575"/>
              <a:chExt cx="1086152" cy="587919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4702629" y="2354575"/>
                <a:ext cx="0" cy="587919"/>
              </a:xfrm>
              <a:prstGeom prst="line">
                <a:avLst/>
              </a:prstGeom>
              <a:ln w="0">
                <a:solidFill>
                  <a:srgbClr val="AED5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 rot="5400000">
                <a:off x="5245460" y="1811744"/>
                <a:ext cx="0" cy="1085662"/>
              </a:xfrm>
              <a:prstGeom prst="line">
                <a:avLst/>
              </a:prstGeom>
              <a:ln w="0">
                <a:solidFill>
                  <a:srgbClr val="AED5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" name="组合 13"/>
          <p:cNvGrpSpPr>
            <a:grpSpLocks/>
          </p:cNvGrpSpPr>
          <p:nvPr/>
        </p:nvGrpSpPr>
        <p:grpSpPr bwMode="auto">
          <a:xfrm flipH="1" flipV="1">
            <a:off x="2868810" y="1206104"/>
            <a:ext cx="5520928" cy="547688"/>
            <a:chOff x="3424715" y="4465315"/>
            <a:chExt cx="7360973" cy="730804"/>
          </a:xfrm>
        </p:grpSpPr>
        <p:grpSp>
          <p:nvGrpSpPr>
            <p:cNvPr id="15" name="组合 729"/>
            <p:cNvGrpSpPr>
              <a:grpSpLocks/>
            </p:cNvGrpSpPr>
            <p:nvPr/>
          </p:nvGrpSpPr>
          <p:grpSpPr bwMode="auto">
            <a:xfrm flipV="1">
              <a:off x="3424715" y="4465315"/>
              <a:ext cx="1224470" cy="730804"/>
              <a:chOff x="4702629" y="2354575"/>
              <a:chExt cx="1086152" cy="587919"/>
            </a:xfrm>
          </p:grpSpPr>
          <p:cxnSp>
            <p:nvCxnSpPr>
              <p:cNvPr id="19" name="直接连接符 18"/>
              <p:cNvCxnSpPr/>
              <p:nvPr/>
            </p:nvCxnSpPr>
            <p:spPr>
              <a:xfrm>
                <a:off x="4702629" y="2354575"/>
                <a:ext cx="0" cy="587919"/>
              </a:xfrm>
              <a:prstGeom prst="line">
                <a:avLst/>
              </a:prstGeom>
              <a:ln w="0">
                <a:solidFill>
                  <a:srgbClr val="AED5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 rot="5400000">
                <a:off x="5245460" y="1811744"/>
                <a:ext cx="0" cy="1085662"/>
              </a:xfrm>
              <a:prstGeom prst="line">
                <a:avLst/>
              </a:prstGeom>
              <a:ln w="0">
                <a:solidFill>
                  <a:srgbClr val="AED5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组合 730"/>
            <p:cNvGrpSpPr>
              <a:grpSpLocks/>
            </p:cNvGrpSpPr>
            <p:nvPr/>
          </p:nvGrpSpPr>
          <p:grpSpPr bwMode="auto">
            <a:xfrm flipH="1" flipV="1">
              <a:off x="9561218" y="4465315"/>
              <a:ext cx="1224470" cy="730804"/>
              <a:chOff x="4702629" y="2354575"/>
              <a:chExt cx="1086152" cy="587919"/>
            </a:xfrm>
          </p:grpSpPr>
          <p:cxnSp>
            <p:nvCxnSpPr>
              <p:cNvPr id="17" name="直接连接符 16"/>
              <p:cNvCxnSpPr/>
              <p:nvPr/>
            </p:nvCxnSpPr>
            <p:spPr>
              <a:xfrm>
                <a:off x="4702629" y="2354575"/>
                <a:ext cx="0" cy="587919"/>
              </a:xfrm>
              <a:prstGeom prst="line">
                <a:avLst/>
              </a:prstGeom>
              <a:ln w="0">
                <a:solidFill>
                  <a:srgbClr val="AED5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 rot="5400000">
                <a:off x="5245460" y="1811744"/>
                <a:ext cx="0" cy="1085662"/>
              </a:xfrm>
              <a:prstGeom prst="line">
                <a:avLst/>
              </a:prstGeom>
              <a:ln w="0">
                <a:solidFill>
                  <a:srgbClr val="AED5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" name="组合 4"/>
          <p:cNvGrpSpPr>
            <a:grpSpLocks/>
          </p:cNvGrpSpPr>
          <p:nvPr/>
        </p:nvGrpSpPr>
        <p:grpSpPr bwMode="auto">
          <a:xfrm>
            <a:off x="209551" y="1206104"/>
            <a:ext cx="2215754" cy="2543175"/>
            <a:chOff x="2097740" y="1026947"/>
            <a:chExt cx="3581908" cy="4096383"/>
          </a:xfrm>
        </p:grpSpPr>
        <p:sp>
          <p:nvSpPr>
            <p:cNvPr id="24" name="等腰三角形 23"/>
            <p:cNvSpPr/>
            <p:nvPr/>
          </p:nvSpPr>
          <p:spPr>
            <a:xfrm>
              <a:off x="2097740" y="1026947"/>
              <a:ext cx="3581908" cy="3087630"/>
            </a:xfrm>
            <a:prstGeom prst="triangl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/>
            </a:p>
          </p:txBody>
        </p:sp>
        <p:sp>
          <p:nvSpPr>
            <p:cNvPr id="25" name="等腰三角形 24"/>
            <p:cNvSpPr/>
            <p:nvPr/>
          </p:nvSpPr>
          <p:spPr>
            <a:xfrm flipV="1">
              <a:off x="2097740" y="2035700"/>
              <a:ext cx="3581908" cy="3087630"/>
            </a:xfrm>
            <a:prstGeom prst="triangl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/>
            </a:p>
          </p:txBody>
        </p:sp>
      </p:grpSp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32" y="2075652"/>
            <a:ext cx="1263591" cy="93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5915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3" name="组合 1972"/>
          <p:cNvGrpSpPr>
            <a:grpSpLocks/>
          </p:cNvGrpSpPr>
          <p:nvPr/>
        </p:nvGrpSpPr>
        <p:grpSpPr bwMode="auto">
          <a:xfrm>
            <a:off x="2922986" y="223838"/>
            <a:ext cx="3298031" cy="429816"/>
            <a:chOff x="3896989" y="298683"/>
            <a:chExt cx="4398022" cy="573159"/>
          </a:xfrm>
        </p:grpSpPr>
        <p:sp>
          <p:nvSpPr>
            <p:cNvPr id="1974" name="文本框 1973"/>
            <p:cNvSpPr txBox="1">
              <a:spLocks noChangeArrowheads="1"/>
            </p:cNvSpPr>
            <p:nvPr/>
          </p:nvSpPr>
          <p:spPr bwMode="auto">
            <a:xfrm>
              <a:off x="3896989" y="298683"/>
              <a:ext cx="4398022" cy="554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CA" altLang="zh-CN" sz="2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Clarity</a:t>
              </a:r>
              <a:endParaRPr lang="zh-CN" altLang="en-US" sz="2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976" name="直接连接符 1975"/>
            <p:cNvCxnSpPr/>
            <p:nvPr/>
          </p:nvCxnSpPr>
          <p:spPr>
            <a:xfrm>
              <a:off x="5181465" y="871842"/>
              <a:ext cx="1829069" cy="0"/>
            </a:xfrm>
            <a:prstGeom prst="line">
              <a:avLst/>
            </a:prstGeom>
            <a:ln w="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Hero_Clarity_700x394-0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537" y="920432"/>
            <a:ext cx="5876925" cy="33026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78796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3" name="组合 1972"/>
          <p:cNvGrpSpPr>
            <a:grpSpLocks/>
          </p:cNvGrpSpPr>
          <p:nvPr/>
        </p:nvGrpSpPr>
        <p:grpSpPr bwMode="auto">
          <a:xfrm>
            <a:off x="2922986" y="223838"/>
            <a:ext cx="3298031" cy="429816"/>
            <a:chOff x="3896989" y="298683"/>
            <a:chExt cx="4398022" cy="573159"/>
          </a:xfrm>
        </p:grpSpPr>
        <p:sp>
          <p:nvSpPr>
            <p:cNvPr id="1974" name="文本框 1973"/>
            <p:cNvSpPr txBox="1">
              <a:spLocks noChangeArrowheads="1"/>
            </p:cNvSpPr>
            <p:nvPr/>
          </p:nvSpPr>
          <p:spPr bwMode="auto">
            <a:xfrm>
              <a:off x="3896989" y="298683"/>
              <a:ext cx="4398022" cy="554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CA" altLang="zh-CN" sz="2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Cut</a:t>
              </a:r>
              <a:endParaRPr lang="zh-CN" altLang="en-US" sz="2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976" name="直接连接符 1975"/>
            <p:cNvCxnSpPr/>
            <p:nvPr/>
          </p:nvCxnSpPr>
          <p:spPr>
            <a:xfrm>
              <a:off x="5181465" y="871842"/>
              <a:ext cx="1829069" cy="0"/>
            </a:xfrm>
            <a:prstGeom prst="line">
              <a:avLst/>
            </a:prstGeom>
            <a:ln w="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 descr="Hero_Cut_700x39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897890"/>
            <a:ext cx="5943600" cy="33477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75301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3" name="组合 1972"/>
          <p:cNvGrpSpPr>
            <a:grpSpLocks/>
          </p:cNvGrpSpPr>
          <p:nvPr/>
        </p:nvGrpSpPr>
        <p:grpSpPr bwMode="auto">
          <a:xfrm>
            <a:off x="2922986" y="223838"/>
            <a:ext cx="3298031" cy="429816"/>
            <a:chOff x="3896989" y="298683"/>
            <a:chExt cx="4398022" cy="573159"/>
          </a:xfrm>
        </p:grpSpPr>
        <p:sp>
          <p:nvSpPr>
            <p:cNvPr id="1974" name="文本框 1973"/>
            <p:cNvSpPr txBox="1">
              <a:spLocks noChangeArrowheads="1"/>
            </p:cNvSpPr>
            <p:nvPr/>
          </p:nvSpPr>
          <p:spPr bwMode="auto">
            <a:xfrm>
              <a:off x="3896989" y="298683"/>
              <a:ext cx="4398022" cy="554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CA" altLang="zh-CN" sz="2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Carat</a:t>
              </a:r>
              <a:endParaRPr lang="zh-CN" altLang="en-US" sz="2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976" name="直接连接符 1975"/>
            <p:cNvCxnSpPr/>
            <p:nvPr/>
          </p:nvCxnSpPr>
          <p:spPr>
            <a:xfrm>
              <a:off x="5181465" y="871842"/>
              <a:ext cx="1829069" cy="0"/>
            </a:xfrm>
            <a:prstGeom prst="line">
              <a:avLst/>
            </a:prstGeom>
            <a:ln w="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Hero Carat Weight_1920x108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897890"/>
            <a:ext cx="5943600" cy="33477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75086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3" name="组合 1972"/>
          <p:cNvGrpSpPr>
            <a:grpSpLocks/>
          </p:cNvGrpSpPr>
          <p:nvPr/>
        </p:nvGrpSpPr>
        <p:grpSpPr bwMode="auto">
          <a:xfrm>
            <a:off x="2922986" y="223838"/>
            <a:ext cx="3298031" cy="429816"/>
            <a:chOff x="3896989" y="298683"/>
            <a:chExt cx="4398022" cy="573159"/>
          </a:xfrm>
        </p:grpSpPr>
        <p:sp>
          <p:nvSpPr>
            <p:cNvPr id="1974" name="文本框 1973"/>
            <p:cNvSpPr txBox="1">
              <a:spLocks noChangeArrowheads="1"/>
            </p:cNvSpPr>
            <p:nvPr/>
          </p:nvSpPr>
          <p:spPr bwMode="auto">
            <a:xfrm>
              <a:off x="3896989" y="298683"/>
              <a:ext cx="4398022" cy="554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CA" altLang="zh-CN" sz="2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Problem Statement</a:t>
              </a:r>
              <a:endParaRPr lang="zh-CN" altLang="en-US" sz="2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976" name="直接连接符 1975"/>
            <p:cNvCxnSpPr/>
            <p:nvPr/>
          </p:nvCxnSpPr>
          <p:spPr>
            <a:xfrm>
              <a:off x="5181465" y="871842"/>
              <a:ext cx="1829069" cy="0"/>
            </a:xfrm>
            <a:prstGeom prst="line">
              <a:avLst/>
            </a:prstGeom>
            <a:ln w="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0" y="749709"/>
            <a:ext cx="5890111" cy="416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9236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931070" y="1402558"/>
            <a:ext cx="2212181" cy="2050256"/>
            <a:chOff x="936563" y="1869446"/>
            <a:chExt cx="3263348" cy="3025534"/>
          </a:xfrm>
        </p:grpSpPr>
        <p:sp>
          <p:nvSpPr>
            <p:cNvPr id="3" name="Rectangle 104"/>
            <p:cNvSpPr>
              <a:spLocks noChangeArrowheads="1"/>
            </p:cNvSpPr>
            <p:nvPr/>
          </p:nvSpPr>
          <p:spPr bwMode="auto">
            <a:xfrm>
              <a:off x="936563" y="2536493"/>
              <a:ext cx="451491" cy="1685485"/>
            </a:xfrm>
            <a:prstGeom prst="rect">
              <a:avLst/>
            </a:prstGeom>
            <a:solidFill>
              <a:schemeClr val="bg1">
                <a:alpha val="78038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4" name="Freeform 105"/>
            <p:cNvSpPr>
              <a:spLocks/>
            </p:cNvSpPr>
            <p:nvPr/>
          </p:nvSpPr>
          <p:spPr bwMode="auto">
            <a:xfrm>
              <a:off x="2056338" y="1869446"/>
              <a:ext cx="449502" cy="667047"/>
            </a:xfrm>
            <a:custGeom>
              <a:avLst/>
              <a:gdLst>
                <a:gd name="T0" fmla="*/ 2147483647 w 226"/>
                <a:gd name="T1" fmla="*/ 2147483647 h 224"/>
                <a:gd name="T2" fmla="*/ 0 w 226"/>
                <a:gd name="T3" fmla="*/ 0 h 224"/>
                <a:gd name="T4" fmla="*/ 0 w 226"/>
                <a:gd name="T5" fmla="*/ 2147483647 h 224"/>
                <a:gd name="T6" fmla="*/ 2147483647 w 226"/>
                <a:gd name="T7" fmla="*/ 2147483647 h 2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6" h="224">
                  <a:moveTo>
                    <a:pt x="226" y="224"/>
                  </a:moveTo>
                  <a:lnTo>
                    <a:pt x="0" y="0"/>
                  </a:lnTo>
                  <a:lnTo>
                    <a:pt x="0" y="224"/>
                  </a:lnTo>
                  <a:lnTo>
                    <a:pt x="226" y="224"/>
                  </a:lnTo>
                  <a:close/>
                </a:path>
              </a:pathLst>
            </a:cu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Freeform 106"/>
            <p:cNvSpPr>
              <a:spLocks/>
            </p:cNvSpPr>
            <p:nvPr/>
          </p:nvSpPr>
          <p:spPr bwMode="auto">
            <a:xfrm>
              <a:off x="936563" y="4221977"/>
              <a:ext cx="451491" cy="673003"/>
            </a:xfrm>
            <a:custGeom>
              <a:avLst/>
              <a:gdLst>
                <a:gd name="T0" fmla="*/ 2147483647 w 227"/>
                <a:gd name="T1" fmla="*/ 0 h 226"/>
                <a:gd name="T2" fmla="*/ 0 w 227"/>
                <a:gd name="T3" fmla="*/ 0 h 226"/>
                <a:gd name="T4" fmla="*/ 2147483647 w 227"/>
                <a:gd name="T5" fmla="*/ 2147483647 h 226"/>
                <a:gd name="T6" fmla="*/ 2147483647 w 227"/>
                <a:gd name="T7" fmla="*/ 0 h 22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7" h="226">
                  <a:moveTo>
                    <a:pt x="227" y="0"/>
                  </a:moveTo>
                  <a:lnTo>
                    <a:pt x="0" y="0"/>
                  </a:lnTo>
                  <a:lnTo>
                    <a:pt x="227" y="226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Freeform 107"/>
            <p:cNvSpPr>
              <a:spLocks/>
            </p:cNvSpPr>
            <p:nvPr/>
          </p:nvSpPr>
          <p:spPr bwMode="auto">
            <a:xfrm>
              <a:off x="2056338" y="4221977"/>
              <a:ext cx="449502" cy="673003"/>
            </a:xfrm>
            <a:custGeom>
              <a:avLst/>
              <a:gdLst>
                <a:gd name="T0" fmla="*/ 0 w 226"/>
                <a:gd name="T1" fmla="*/ 2147483647 h 226"/>
                <a:gd name="T2" fmla="*/ 2147483647 w 226"/>
                <a:gd name="T3" fmla="*/ 0 h 226"/>
                <a:gd name="T4" fmla="*/ 0 w 226"/>
                <a:gd name="T5" fmla="*/ 0 h 226"/>
                <a:gd name="T6" fmla="*/ 0 w 226"/>
                <a:gd name="T7" fmla="*/ 2147483647 h 22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6" h="226">
                  <a:moveTo>
                    <a:pt x="0" y="226"/>
                  </a:moveTo>
                  <a:lnTo>
                    <a:pt x="226" y="0"/>
                  </a:lnTo>
                  <a:lnTo>
                    <a:pt x="0" y="0"/>
                  </a:lnTo>
                  <a:lnTo>
                    <a:pt x="0" y="226"/>
                  </a:lnTo>
                  <a:close/>
                </a:path>
              </a:pathLst>
            </a:cu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108"/>
            <p:cNvSpPr>
              <a:spLocks/>
            </p:cNvSpPr>
            <p:nvPr/>
          </p:nvSpPr>
          <p:spPr bwMode="auto">
            <a:xfrm>
              <a:off x="936563" y="1869446"/>
              <a:ext cx="451491" cy="667047"/>
            </a:xfrm>
            <a:custGeom>
              <a:avLst/>
              <a:gdLst>
                <a:gd name="T0" fmla="*/ 2147483647 w 227"/>
                <a:gd name="T1" fmla="*/ 0 h 224"/>
                <a:gd name="T2" fmla="*/ 0 w 227"/>
                <a:gd name="T3" fmla="*/ 2147483647 h 224"/>
                <a:gd name="T4" fmla="*/ 2147483647 w 227"/>
                <a:gd name="T5" fmla="*/ 2147483647 h 224"/>
                <a:gd name="T6" fmla="*/ 2147483647 w 227"/>
                <a:gd name="T7" fmla="*/ 0 h 2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7" h="224">
                  <a:moveTo>
                    <a:pt x="227" y="0"/>
                  </a:moveTo>
                  <a:lnTo>
                    <a:pt x="0" y="224"/>
                  </a:lnTo>
                  <a:lnTo>
                    <a:pt x="227" y="224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Rectangle 109"/>
            <p:cNvSpPr>
              <a:spLocks noChangeArrowheads="1"/>
            </p:cNvSpPr>
            <p:nvPr/>
          </p:nvSpPr>
          <p:spPr bwMode="auto">
            <a:xfrm>
              <a:off x="2056338" y="2536493"/>
              <a:ext cx="449502" cy="1685485"/>
            </a:xfrm>
            <a:prstGeom prst="rect">
              <a:avLst/>
            </a:prstGeom>
            <a:solidFill>
              <a:schemeClr val="bg1">
                <a:alpha val="78038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9" name="Rectangle 110"/>
            <p:cNvSpPr>
              <a:spLocks noChangeArrowheads="1"/>
            </p:cNvSpPr>
            <p:nvPr/>
          </p:nvSpPr>
          <p:spPr bwMode="auto">
            <a:xfrm>
              <a:off x="1388053" y="1869446"/>
              <a:ext cx="668286" cy="667047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10" name="Rectangle 111"/>
            <p:cNvSpPr>
              <a:spLocks noChangeArrowheads="1"/>
            </p:cNvSpPr>
            <p:nvPr/>
          </p:nvSpPr>
          <p:spPr bwMode="auto">
            <a:xfrm>
              <a:off x="1388053" y="4221977"/>
              <a:ext cx="668286" cy="673003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grpSp>
          <p:nvGrpSpPr>
            <p:cNvPr id="11" name="组合 122"/>
            <p:cNvGrpSpPr>
              <a:grpSpLocks/>
            </p:cNvGrpSpPr>
            <p:nvPr/>
          </p:nvGrpSpPr>
          <p:grpSpPr bwMode="auto">
            <a:xfrm>
              <a:off x="2705739" y="1869446"/>
              <a:ext cx="1494172" cy="3025534"/>
              <a:chOff x="5468938" y="2627313"/>
              <a:chExt cx="1254126" cy="1609726"/>
            </a:xfrm>
          </p:grpSpPr>
          <p:sp>
            <p:nvSpPr>
              <p:cNvPr id="12" name="Rectangle 5"/>
              <p:cNvSpPr>
                <a:spLocks noChangeArrowheads="1"/>
              </p:cNvSpPr>
              <p:nvPr/>
            </p:nvSpPr>
            <p:spPr bwMode="auto">
              <a:xfrm>
                <a:off x="5468938" y="3675063"/>
                <a:ext cx="360363" cy="207963"/>
              </a:xfrm>
              <a:prstGeom prst="rect">
                <a:avLst/>
              </a:prstGeom>
              <a:solidFill>
                <a:schemeClr val="bg1">
                  <a:alpha val="78038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13" name="Freeform 6"/>
              <p:cNvSpPr>
                <a:spLocks/>
              </p:cNvSpPr>
              <p:nvPr/>
            </p:nvSpPr>
            <p:spPr bwMode="auto">
              <a:xfrm>
                <a:off x="6370638" y="2982913"/>
                <a:ext cx="352425" cy="333375"/>
              </a:xfrm>
              <a:custGeom>
                <a:avLst/>
                <a:gdLst>
                  <a:gd name="T0" fmla="*/ 0 w 222"/>
                  <a:gd name="T1" fmla="*/ 0 h 210"/>
                  <a:gd name="T2" fmla="*/ 0 w 222"/>
                  <a:gd name="T3" fmla="*/ 2147483647 h 210"/>
                  <a:gd name="T4" fmla="*/ 2147483647 w 222"/>
                  <a:gd name="T5" fmla="*/ 2147483647 h 210"/>
                  <a:gd name="T6" fmla="*/ 2147483647 w 222"/>
                  <a:gd name="T7" fmla="*/ 2147483647 h 210"/>
                  <a:gd name="T8" fmla="*/ 2147483647 w 222"/>
                  <a:gd name="T9" fmla="*/ 2147483647 h 210"/>
                  <a:gd name="T10" fmla="*/ 2147483647 w 222"/>
                  <a:gd name="T11" fmla="*/ 0 h 210"/>
                  <a:gd name="T12" fmla="*/ 0 w 222"/>
                  <a:gd name="T13" fmla="*/ 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22" h="210">
                    <a:moveTo>
                      <a:pt x="0" y="0"/>
                    </a:moveTo>
                    <a:lnTo>
                      <a:pt x="0" y="210"/>
                    </a:lnTo>
                    <a:lnTo>
                      <a:pt x="222" y="210"/>
                    </a:lnTo>
                    <a:lnTo>
                      <a:pt x="222" y="2"/>
                    </a:lnTo>
                    <a:lnTo>
                      <a:pt x="22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78038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Freeform 7"/>
              <p:cNvSpPr>
                <a:spLocks/>
              </p:cNvSpPr>
              <p:nvPr/>
            </p:nvSpPr>
            <p:spPr bwMode="auto">
              <a:xfrm>
                <a:off x="5829301" y="3883026"/>
                <a:ext cx="893763" cy="354013"/>
              </a:xfrm>
              <a:custGeom>
                <a:avLst/>
                <a:gdLst>
                  <a:gd name="T0" fmla="*/ 2147483647 w 563"/>
                  <a:gd name="T1" fmla="*/ 2147483647 h 223"/>
                  <a:gd name="T2" fmla="*/ 2147483647 w 563"/>
                  <a:gd name="T3" fmla="*/ 0 h 223"/>
                  <a:gd name="T4" fmla="*/ 0 w 563"/>
                  <a:gd name="T5" fmla="*/ 0 h 223"/>
                  <a:gd name="T6" fmla="*/ 0 w 563"/>
                  <a:gd name="T7" fmla="*/ 2147483647 h 223"/>
                  <a:gd name="T8" fmla="*/ 2147483647 w 563"/>
                  <a:gd name="T9" fmla="*/ 2147483647 h 2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63" h="223">
                    <a:moveTo>
                      <a:pt x="341" y="223"/>
                    </a:moveTo>
                    <a:lnTo>
                      <a:pt x="563" y="0"/>
                    </a:lnTo>
                    <a:lnTo>
                      <a:pt x="0" y="0"/>
                    </a:lnTo>
                    <a:lnTo>
                      <a:pt x="0" y="223"/>
                    </a:lnTo>
                    <a:lnTo>
                      <a:pt x="341" y="223"/>
                    </a:ln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Rectangle 8"/>
              <p:cNvSpPr>
                <a:spLocks noChangeArrowheads="1"/>
              </p:cNvSpPr>
              <p:nvPr/>
            </p:nvSpPr>
            <p:spPr bwMode="auto">
              <a:xfrm>
                <a:off x="5829301" y="3316288"/>
                <a:ext cx="541338" cy="358775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16" name="Rectangle 9"/>
              <p:cNvSpPr>
                <a:spLocks noChangeArrowheads="1"/>
              </p:cNvSpPr>
              <p:nvPr/>
            </p:nvSpPr>
            <p:spPr bwMode="auto">
              <a:xfrm>
                <a:off x="5826126" y="2627313"/>
                <a:ext cx="544513" cy="355600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17" name="Rectangle 10"/>
              <p:cNvSpPr>
                <a:spLocks noChangeArrowheads="1"/>
              </p:cNvSpPr>
              <p:nvPr/>
            </p:nvSpPr>
            <p:spPr bwMode="auto">
              <a:xfrm>
                <a:off x="5468938" y="3883026"/>
                <a:ext cx="360363" cy="354013"/>
              </a:xfrm>
              <a:prstGeom prst="rect">
                <a:avLst/>
              </a:prstGeom>
              <a:solidFill>
                <a:schemeClr val="bg1">
                  <a:alpha val="30196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18" name="Freeform 11"/>
              <p:cNvSpPr>
                <a:spLocks/>
              </p:cNvSpPr>
              <p:nvPr/>
            </p:nvSpPr>
            <p:spPr bwMode="auto">
              <a:xfrm>
                <a:off x="5468938" y="3316288"/>
                <a:ext cx="360363" cy="358775"/>
              </a:xfrm>
              <a:custGeom>
                <a:avLst/>
                <a:gdLst>
                  <a:gd name="T0" fmla="*/ 0 w 227"/>
                  <a:gd name="T1" fmla="*/ 2147483647 h 226"/>
                  <a:gd name="T2" fmla="*/ 2147483647 w 227"/>
                  <a:gd name="T3" fmla="*/ 2147483647 h 226"/>
                  <a:gd name="T4" fmla="*/ 2147483647 w 227"/>
                  <a:gd name="T5" fmla="*/ 0 h 226"/>
                  <a:gd name="T6" fmla="*/ 0 w 227"/>
                  <a:gd name="T7" fmla="*/ 2147483647 h 22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7" h="226">
                    <a:moveTo>
                      <a:pt x="0" y="226"/>
                    </a:moveTo>
                    <a:lnTo>
                      <a:pt x="227" y="226"/>
                    </a:lnTo>
                    <a:lnTo>
                      <a:pt x="227" y="0"/>
                    </a:lnTo>
                    <a:lnTo>
                      <a:pt x="0" y="226"/>
                    </a:lnTo>
                    <a:close/>
                  </a:path>
                </a:pathLst>
              </a:custGeom>
              <a:solidFill>
                <a:schemeClr val="bg1">
                  <a:alpha val="30196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Freeform 12"/>
              <p:cNvSpPr>
                <a:spLocks/>
              </p:cNvSpPr>
              <p:nvPr/>
            </p:nvSpPr>
            <p:spPr bwMode="auto">
              <a:xfrm>
                <a:off x="6370638" y="3316288"/>
                <a:ext cx="352425" cy="358775"/>
              </a:xfrm>
              <a:custGeom>
                <a:avLst/>
                <a:gdLst>
                  <a:gd name="T0" fmla="*/ 0 w 222"/>
                  <a:gd name="T1" fmla="*/ 2147483647 h 226"/>
                  <a:gd name="T2" fmla="*/ 2147483647 w 222"/>
                  <a:gd name="T3" fmla="*/ 0 h 226"/>
                  <a:gd name="T4" fmla="*/ 0 w 222"/>
                  <a:gd name="T5" fmla="*/ 0 h 226"/>
                  <a:gd name="T6" fmla="*/ 0 w 222"/>
                  <a:gd name="T7" fmla="*/ 2147483647 h 22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226">
                    <a:moveTo>
                      <a:pt x="0" y="226"/>
                    </a:moveTo>
                    <a:lnTo>
                      <a:pt x="222" y="0"/>
                    </a:lnTo>
                    <a:lnTo>
                      <a:pt x="0" y="0"/>
                    </a:lnTo>
                    <a:lnTo>
                      <a:pt x="0" y="226"/>
                    </a:lnTo>
                    <a:close/>
                  </a:path>
                </a:pathLst>
              </a:custGeom>
              <a:solidFill>
                <a:schemeClr val="bg1">
                  <a:alpha val="30196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Freeform 13"/>
              <p:cNvSpPr>
                <a:spLocks/>
              </p:cNvSpPr>
              <p:nvPr/>
            </p:nvSpPr>
            <p:spPr bwMode="auto">
              <a:xfrm>
                <a:off x="5468938" y="2627313"/>
                <a:ext cx="357188" cy="355600"/>
              </a:xfrm>
              <a:custGeom>
                <a:avLst/>
                <a:gdLst>
                  <a:gd name="T0" fmla="*/ 0 w 225"/>
                  <a:gd name="T1" fmla="*/ 2147483647 h 224"/>
                  <a:gd name="T2" fmla="*/ 2147483647 w 225"/>
                  <a:gd name="T3" fmla="*/ 2147483647 h 224"/>
                  <a:gd name="T4" fmla="*/ 2147483647 w 225"/>
                  <a:gd name="T5" fmla="*/ 0 h 224"/>
                  <a:gd name="T6" fmla="*/ 0 w 225"/>
                  <a:gd name="T7" fmla="*/ 2147483647 h 22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5" h="224">
                    <a:moveTo>
                      <a:pt x="0" y="224"/>
                    </a:moveTo>
                    <a:lnTo>
                      <a:pt x="225" y="224"/>
                    </a:lnTo>
                    <a:lnTo>
                      <a:pt x="225" y="0"/>
                    </a:lnTo>
                    <a:lnTo>
                      <a:pt x="0" y="224"/>
                    </a:lnTo>
                    <a:close/>
                  </a:path>
                </a:pathLst>
              </a:custGeom>
              <a:solidFill>
                <a:schemeClr val="bg1">
                  <a:alpha val="30196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Freeform 14"/>
              <p:cNvSpPr>
                <a:spLocks/>
              </p:cNvSpPr>
              <p:nvPr/>
            </p:nvSpPr>
            <p:spPr bwMode="auto">
              <a:xfrm>
                <a:off x="6370638" y="2627313"/>
                <a:ext cx="352425" cy="355600"/>
              </a:xfrm>
              <a:custGeom>
                <a:avLst/>
                <a:gdLst>
                  <a:gd name="T0" fmla="*/ 0 w 222"/>
                  <a:gd name="T1" fmla="*/ 0 h 224"/>
                  <a:gd name="T2" fmla="*/ 0 w 222"/>
                  <a:gd name="T3" fmla="*/ 2147483647 h 224"/>
                  <a:gd name="T4" fmla="*/ 2147483647 w 222"/>
                  <a:gd name="T5" fmla="*/ 2147483647 h 224"/>
                  <a:gd name="T6" fmla="*/ 0 w 222"/>
                  <a:gd name="T7" fmla="*/ 0 h 22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224">
                    <a:moveTo>
                      <a:pt x="0" y="0"/>
                    </a:moveTo>
                    <a:lnTo>
                      <a:pt x="0" y="224"/>
                    </a:lnTo>
                    <a:lnTo>
                      <a:pt x="222" y="2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30196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Freeform 15"/>
              <p:cNvSpPr>
                <a:spLocks/>
              </p:cNvSpPr>
              <p:nvPr/>
            </p:nvSpPr>
            <p:spPr bwMode="auto">
              <a:xfrm>
                <a:off x="5468938" y="2982913"/>
                <a:ext cx="360363" cy="211138"/>
              </a:xfrm>
              <a:custGeom>
                <a:avLst/>
                <a:gdLst>
                  <a:gd name="T0" fmla="*/ 0 w 227"/>
                  <a:gd name="T1" fmla="*/ 0 h 133"/>
                  <a:gd name="T2" fmla="*/ 0 w 227"/>
                  <a:gd name="T3" fmla="*/ 2147483647 h 133"/>
                  <a:gd name="T4" fmla="*/ 2147483647 w 227"/>
                  <a:gd name="T5" fmla="*/ 2147483647 h 133"/>
                  <a:gd name="T6" fmla="*/ 2147483647 w 227"/>
                  <a:gd name="T7" fmla="*/ 2147483647 h 133"/>
                  <a:gd name="T8" fmla="*/ 2147483647 w 227"/>
                  <a:gd name="T9" fmla="*/ 2147483647 h 133"/>
                  <a:gd name="T10" fmla="*/ 2147483647 w 227"/>
                  <a:gd name="T11" fmla="*/ 2147483647 h 133"/>
                  <a:gd name="T12" fmla="*/ 2147483647 w 227"/>
                  <a:gd name="T13" fmla="*/ 2147483647 h 133"/>
                  <a:gd name="T14" fmla="*/ 2147483647 w 227"/>
                  <a:gd name="T15" fmla="*/ 2147483647 h 133"/>
                  <a:gd name="T16" fmla="*/ 2147483647 w 227"/>
                  <a:gd name="T17" fmla="*/ 2147483647 h 133"/>
                  <a:gd name="T18" fmla="*/ 2147483647 w 227"/>
                  <a:gd name="T19" fmla="*/ 2147483647 h 133"/>
                  <a:gd name="T20" fmla="*/ 2147483647 w 227"/>
                  <a:gd name="T21" fmla="*/ 0 h 133"/>
                  <a:gd name="T22" fmla="*/ 0 w 227"/>
                  <a:gd name="T23" fmla="*/ 0 h 13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227" h="133">
                    <a:moveTo>
                      <a:pt x="0" y="0"/>
                    </a:moveTo>
                    <a:lnTo>
                      <a:pt x="0" y="133"/>
                    </a:lnTo>
                    <a:lnTo>
                      <a:pt x="29" y="102"/>
                    </a:lnTo>
                    <a:lnTo>
                      <a:pt x="58" y="133"/>
                    </a:lnTo>
                    <a:lnTo>
                      <a:pt x="86" y="102"/>
                    </a:lnTo>
                    <a:lnTo>
                      <a:pt x="112" y="133"/>
                    </a:lnTo>
                    <a:lnTo>
                      <a:pt x="141" y="102"/>
                    </a:lnTo>
                    <a:lnTo>
                      <a:pt x="170" y="133"/>
                    </a:lnTo>
                    <a:lnTo>
                      <a:pt x="198" y="102"/>
                    </a:lnTo>
                    <a:lnTo>
                      <a:pt x="227" y="133"/>
                    </a:lnTo>
                    <a:lnTo>
                      <a:pt x="22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78038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3" name="文本框 22"/>
          <p:cNvSpPr txBox="1">
            <a:spLocks noChangeArrowheads="1"/>
          </p:cNvSpPr>
          <p:nvPr/>
        </p:nvSpPr>
        <p:spPr bwMode="auto">
          <a:xfrm>
            <a:off x="4034176" y="1692644"/>
            <a:ext cx="38717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en-CA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Descriptive Analysis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4067447" y="2466359"/>
            <a:ext cx="3675444" cy="589802"/>
            <a:chOff x="2010225" y="4867691"/>
            <a:chExt cx="5421087" cy="869927"/>
          </a:xfrm>
          <a:solidFill>
            <a:schemeClr val="bg1"/>
          </a:solidFill>
        </p:grpSpPr>
        <p:sp>
          <p:nvSpPr>
            <p:cNvPr id="26" name="Freeform 63"/>
            <p:cNvSpPr>
              <a:spLocks/>
            </p:cNvSpPr>
            <p:nvPr/>
          </p:nvSpPr>
          <p:spPr bwMode="auto">
            <a:xfrm>
              <a:off x="5452985" y="5280823"/>
              <a:ext cx="1978327" cy="47023"/>
            </a:xfrm>
            <a:custGeom>
              <a:avLst/>
              <a:gdLst>
                <a:gd name="T0" fmla="*/ 0 w 589"/>
                <a:gd name="T1" fmla="*/ 0 h 14"/>
                <a:gd name="T2" fmla="*/ 589 w 589"/>
                <a:gd name="T3" fmla="*/ 2 h 14"/>
                <a:gd name="T4" fmla="*/ 0 w 589"/>
                <a:gd name="T5" fmla="*/ 14 h 14"/>
                <a:gd name="T6" fmla="*/ 0 w 589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9" h="14">
                  <a:moveTo>
                    <a:pt x="0" y="0"/>
                  </a:moveTo>
                  <a:lnTo>
                    <a:pt x="589" y="2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7" name="Freeform 64"/>
            <p:cNvSpPr>
              <a:spLocks/>
            </p:cNvSpPr>
            <p:nvPr/>
          </p:nvSpPr>
          <p:spPr bwMode="auto">
            <a:xfrm>
              <a:off x="2010225" y="5270746"/>
              <a:ext cx="1978327" cy="57099"/>
            </a:xfrm>
            <a:custGeom>
              <a:avLst/>
              <a:gdLst>
                <a:gd name="T0" fmla="*/ 589 w 589"/>
                <a:gd name="T1" fmla="*/ 17 h 17"/>
                <a:gd name="T2" fmla="*/ 0 w 589"/>
                <a:gd name="T3" fmla="*/ 0 h 17"/>
                <a:gd name="T4" fmla="*/ 589 w 589"/>
                <a:gd name="T5" fmla="*/ 3 h 17"/>
                <a:gd name="T6" fmla="*/ 589 w 589"/>
                <a:gd name="T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9" h="17">
                  <a:moveTo>
                    <a:pt x="589" y="17"/>
                  </a:moveTo>
                  <a:lnTo>
                    <a:pt x="0" y="0"/>
                  </a:lnTo>
                  <a:lnTo>
                    <a:pt x="589" y="3"/>
                  </a:lnTo>
                  <a:lnTo>
                    <a:pt x="589" y="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8" name="Freeform 65"/>
            <p:cNvSpPr>
              <a:spLocks/>
            </p:cNvSpPr>
            <p:nvPr/>
          </p:nvSpPr>
          <p:spPr bwMode="auto">
            <a:xfrm>
              <a:off x="3978476" y="5240517"/>
              <a:ext cx="614659" cy="497101"/>
            </a:xfrm>
            <a:custGeom>
              <a:avLst/>
              <a:gdLst>
                <a:gd name="T0" fmla="*/ 61 w 77"/>
                <a:gd name="T1" fmla="*/ 15 h 62"/>
                <a:gd name="T2" fmla="*/ 28 w 77"/>
                <a:gd name="T3" fmla="*/ 2 h 62"/>
                <a:gd name="T4" fmla="*/ 1 w 77"/>
                <a:gd name="T5" fmla="*/ 24 h 62"/>
                <a:gd name="T6" fmla="*/ 20 w 77"/>
                <a:gd name="T7" fmla="*/ 34 h 62"/>
                <a:gd name="T8" fmla="*/ 48 w 77"/>
                <a:gd name="T9" fmla="*/ 20 h 62"/>
                <a:gd name="T10" fmla="*/ 57 w 77"/>
                <a:gd name="T11" fmla="*/ 13 h 62"/>
                <a:gd name="T12" fmla="*/ 56 w 77"/>
                <a:gd name="T13" fmla="*/ 12 h 62"/>
                <a:gd name="T14" fmla="*/ 20 w 77"/>
                <a:gd name="T15" fmla="*/ 33 h 62"/>
                <a:gd name="T16" fmla="*/ 2 w 77"/>
                <a:gd name="T17" fmla="*/ 23 h 62"/>
                <a:gd name="T18" fmla="*/ 28 w 77"/>
                <a:gd name="T19" fmla="*/ 3 h 62"/>
                <a:gd name="T20" fmla="*/ 60 w 77"/>
                <a:gd name="T21" fmla="*/ 16 h 62"/>
                <a:gd name="T22" fmla="*/ 60 w 77"/>
                <a:gd name="T23" fmla="*/ 49 h 62"/>
                <a:gd name="T24" fmla="*/ 35 w 77"/>
                <a:gd name="T25" fmla="*/ 45 h 62"/>
                <a:gd name="T26" fmla="*/ 61 w 77"/>
                <a:gd name="T27" fmla="*/ 50 h 62"/>
                <a:gd name="T28" fmla="*/ 61 w 77"/>
                <a:gd name="T29" fmla="*/ 15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7" h="62">
                  <a:moveTo>
                    <a:pt x="61" y="15"/>
                  </a:moveTo>
                  <a:cubicBezTo>
                    <a:pt x="61" y="15"/>
                    <a:pt x="51" y="1"/>
                    <a:pt x="28" y="2"/>
                  </a:cubicBezTo>
                  <a:cubicBezTo>
                    <a:pt x="28" y="2"/>
                    <a:pt x="1" y="4"/>
                    <a:pt x="1" y="24"/>
                  </a:cubicBezTo>
                  <a:cubicBezTo>
                    <a:pt x="1" y="24"/>
                    <a:pt x="2" y="35"/>
                    <a:pt x="20" y="34"/>
                  </a:cubicBezTo>
                  <a:cubicBezTo>
                    <a:pt x="20" y="34"/>
                    <a:pt x="29" y="34"/>
                    <a:pt x="48" y="20"/>
                  </a:cubicBezTo>
                  <a:cubicBezTo>
                    <a:pt x="48" y="20"/>
                    <a:pt x="52" y="17"/>
                    <a:pt x="57" y="13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56" y="12"/>
                    <a:pt x="31" y="33"/>
                    <a:pt x="20" y="33"/>
                  </a:cubicBezTo>
                  <a:cubicBezTo>
                    <a:pt x="20" y="33"/>
                    <a:pt x="3" y="36"/>
                    <a:pt x="2" y="23"/>
                  </a:cubicBezTo>
                  <a:cubicBezTo>
                    <a:pt x="2" y="23"/>
                    <a:pt x="0" y="5"/>
                    <a:pt x="28" y="3"/>
                  </a:cubicBezTo>
                  <a:cubicBezTo>
                    <a:pt x="28" y="3"/>
                    <a:pt x="46" y="0"/>
                    <a:pt x="60" y="16"/>
                  </a:cubicBezTo>
                  <a:cubicBezTo>
                    <a:pt x="60" y="16"/>
                    <a:pt x="76" y="33"/>
                    <a:pt x="60" y="49"/>
                  </a:cubicBezTo>
                  <a:cubicBezTo>
                    <a:pt x="60" y="49"/>
                    <a:pt x="48" y="61"/>
                    <a:pt x="35" y="45"/>
                  </a:cubicBezTo>
                  <a:cubicBezTo>
                    <a:pt x="35" y="45"/>
                    <a:pt x="44" y="62"/>
                    <a:pt x="61" y="50"/>
                  </a:cubicBezTo>
                  <a:cubicBezTo>
                    <a:pt x="61" y="50"/>
                    <a:pt x="77" y="36"/>
                    <a:pt x="61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9" name="Freeform 66"/>
            <p:cNvSpPr>
              <a:spLocks/>
            </p:cNvSpPr>
            <p:nvPr/>
          </p:nvSpPr>
          <p:spPr bwMode="auto">
            <a:xfrm>
              <a:off x="4441989" y="5264029"/>
              <a:ext cx="191451" cy="70535"/>
            </a:xfrm>
            <a:custGeom>
              <a:avLst/>
              <a:gdLst>
                <a:gd name="T0" fmla="*/ 0 w 24"/>
                <a:gd name="T1" fmla="*/ 8 h 9"/>
                <a:gd name="T2" fmla="*/ 24 w 24"/>
                <a:gd name="T3" fmla="*/ 5 h 9"/>
                <a:gd name="T4" fmla="*/ 1 w 24"/>
                <a:gd name="T5" fmla="*/ 9 h 9"/>
                <a:gd name="T6" fmla="*/ 0 w 24"/>
                <a:gd name="T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9">
                  <a:moveTo>
                    <a:pt x="0" y="8"/>
                  </a:moveTo>
                  <a:cubicBezTo>
                    <a:pt x="0" y="8"/>
                    <a:pt x="13" y="0"/>
                    <a:pt x="24" y="5"/>
                  </a:cubicBezTo>
                  <a:cubicBezTo>
                    <a:pt x="24" y="5"/>
                    <a:pt x="14" y="1"/>
                    <a:pt x="1" y="9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0" name="Freeform 67"/>
            <p:cNvSpPr>
              <a:spLocks/>
            </p:cNvSpPr>
            <p:nvPr/>
          </p:nvSpPr>
          <p:spPr bwMode="auto">
            <a:xfrm>
              <a:off x="4156492" y="5287540"/>
              <a:ext cx="564277" cy="258627"/>
            </a:xfrm>
            <a:custGeom>
              <a:avLst/>
              <a:gdLst>
                <a:gd name="T0" fmla="*/ 0 w 71"/>
                <a:gd name="T1" fmla="*/ 30 h 32"/>
                <a:gd name="T2" fmla="*/ 13 w 71"/>
                <a:gd name="T3" fmla="*/ 26 h 32"/>
                <a:gd name="T4" fmla="*/ 38 w 71"/>
                <a:gd name="T5" fmla="*/ 10 h 32"/>
                <a:gd name="T6" fmla="*/ 64 w 71"/>
                <a:gd name="T7" fmla="*/ 4 h 32"/>
                <a:gd name="T8" fmla="*/ 70 w 71"/>
                <a:gd name="T9" fmla="*/ 13 h 32"/>
                <a:gd name="T10" fmla="*/ 63 w 71"/>
                <a:gd name="T11" fmla="*/ 21 h 32"/>
                <a:gd name="T12" fmla="*/ 55 w 71"/>
                <a:gd name="T13" fmla="*/ 16 h 32"/>
                <a:gd name="T14" fmla="*/ 59 w 71"/>
                <a:gd name="T15" fmla="*/ 20 h 32"/>
                <a:gd name="T16" fmla="*/ 63 w 71"/>
                <a:gd name="T17" fmla="*/ 20 h 32"/>
                <a:gd name="T18" fmla="*/ 70 w 71"/>
                <a:gd name="T19" fmla="*/ 13 h 32"/>
                <a:gd name="T20" fmla="*/ 64 w 71"/>
                <a:gd name="T21" fmla="*/ 5 h 32"/>
                <a:gd name="T22" fmla="*/ 39 w 71"/>
                <a:gd name="T23" fmla="*/ 11 h 32"/>
                <a:gd name="T24" fmla="*/ 14 w 71"/>
                <a:gd name="T25" fmla="*/ 28 h 32"/>
                <a:gd name="T26" fmla="*/ 0 w 71"/>
                <a:gd name="T27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" h="32">
                  <a:moveTo>
                    <a:pt x="0" y="30"/>
                  </a:moveTo>
                  <a:cubicBezTo>
                    <a:pt x="0" y="30"/>
                    <a:pt x="4" y="32"/>
                    <a:pt x="13" y="26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8" y="10"/>
                    <a:pt x="55" y="0"/>
                    <a:pt x="64" y="4"/>
                  </a:cubicBezTo>
                  <a:cubicBezTo>
                    <a:pt x="64" y="4"/>
                    <a:pt x="71" y="6"/>
                    <a:pt x="70" y="13"/>
                  </a:cubicBezTo>
                  <a:cubicBezTo>
                    <a:pt x="70" y="13"/>
                    <a:pt x="71" y="20"/>
                    <a:pt x="63" y="21"/>
                  </a:cubicBezTo>
                  <a:cubicBezTo>
                    <a:pt x="63" y="21"/>
                    <a:pt x="55" y="22"/>
                    <a:pt x="55" y="16"/>
                  </a:cubicBezTo>
                  <a:cubicBezTo>
                    <a:pt x="55" y="16"/>
                    <a:pt x="57" y="16"/>
                    <a:pt x="59" y="20"/>
                  </a:cubicBezTo>
                  <a:cubicBezTo>
                    <a:pt x="59" y="20"/>
                    <a:pt x="61" y="21"/>
                    <a:pt x="63" y="20"/>
                  </a:cubicBezTo>
                  <a:cubicBezTo>
                    <a:pt x="63" y="20"/>
                    <a:pt x="70" y="19"/>
                    <a:pt x="70" y="13"/>
                  </a:cubicBezTo>
                  <a:cubicBezTo>
                    <a:pt x="70" y="13"/>
                    <a:pt x="70" y="7"/>
                    <a:pt x="64" y="5"/>
                  </a:cubicBezTo>
                  <a:cubicBezTo>
                    <a:pt x="64" y="5"/>
                    <a:pt x="54" y="1"/>
                    <a:pt x="39" y="11"/>
                  </a:cubicBezTo>
                  <a:cubicBezTo>
                    <a:pt x="39" y="11"/>
                    <a:pt x="18" y="26"/>
                    <a:pt x="14" y="28"/>
                  </a:cubicBezTo>
                  <a:cubicBezTo>
                    <a:pt x="14" y="28"/>
                    <a:pt x="6" y="32"/>
                    <a:pt x="0" y="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1" name="Freeform 68"/>
            <p:cNvSpPr>
              <a:spLocks/>
            </p:cNvSpPr>
            <p:nvPr/>
          </p:nvSpPr>
          <p:spPr bwMode="auto">
            <a:xfrm>
              <a:off x="4616646" y="5455480"/>
              <a:ext cx="10076" cy="33588"/>
            </a:xfrm>
            <a:custGeom>
              <a:avLst/>
              <a:gdLst>
                <a:gd name="T0" fmla="*/ 0 w 1"/>
                <a:gd name="T1" fmla="*/ 0 h 4"/>
                <a:gd name="T2" fmla="*/ 1 w 1"/>
                <a:gd name="T3" fmla="*/ 0 h 4"/>
                <a:gd name="T4" fmla="*/ 0 w 1"/>
                <a:gd name="T5" fmla="*/ 4 h 4"/>
                <a:gd name="T6" fmla="*/ 0 w 1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4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2"/>
                    <a:pt x="0" y="4"/>
                  </a:cubicBezTo>
                  <a:cubicBezTo>
                    <a:pt x="0" y="4"/>
                    <a:pt x="1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2" name="Freeform 69"/>
            <p:cNvSpPr>
              <a:spLocks/>
            </p:cNvSpPr>
            <p:nvPr/>
          </p:nvSpPr>
          <p:spPr bwMode="auto">
            <a:xfrm>
              <a:off x="3988552" y="4867691"/>
              <a:ext cx="604582" cy="490383"/>
            </a:xfrm>
            <a:custGeom>
              <a:avLst/>
              <a:gdLst>
                <a:gd name="T0" fmla="*/ 61 w 76"/>
                <a:gd name="T1" fmla="*/ 46 h 61"/>
                <a:gd name="T2" fmla="*/ 29 w 76"/>
                <a:gd name="T3" fmla="*/ 61 h 61"/>
                <a:gd name="T4" fmla="*/ 1 w 76"/>
                <a:gd name="T5" fmla="*/ 41 h 61"/>
                <a:gd name="T6" fmla="*/ 19 w 76"/>
                <a:gd name="T7" fmla="*/ 29 h 61"/>
                <a:gd name="T8" fmla="*/ 47 w 76"/>
                <a:gd name="T9" fmla="*/ 41 h 61"/>
                <a:gd name="T10" fmla="*/ 57 w 76"/>
                <a:gd name="T11" fmla="*/ 47 h 61"/>
                <a:gd name="T12" fmla="*/ 57 w 76"/>
                <a:gd name="T13" fmla="*/ 49 h 61"/>
                <a:gd name="T14" fmla="*/ 19 w 76"/>
                <a:gd name="T15" fmla="*/ 30 h 61"/>
                <a:gd name="T16" fmla="*/ 2 w 76"/>
                <a:gd name="T17" fmla="*/ 41 h 61"/>
                <a:gd name="T18" fmla="*/ 29 w 76"/>
                <a:gd name="T19" fmla="*/ 59 h 61"/>
                <a:gd name="T20" fmla="*/ 60 w 76"/>
                <a:gd name="T21" fmla="*/ 45 h 61"/>
                <a:gd name="T22" fmla="*/ 57 w 76"/>
                <a:gd name="T23" fmla="*/ 12 h 61"/>
                <a:gd name="T24" fmla="*/ 33 w 76"/>
                <a:gd name="T25" fmla="*/ 18 h 61"/>
                <a:gd name="T26" fmla="*/ 58 w 76"/>
                <a:gd name="T27" fmla="*/ 11 h 61"/>
                <a:gd name="T28" fmla="*/ 61 w 76"/>
                <a:gd name="T29" fmla="*/ 4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" h="61">
                  <a:moveTo>
                    <a:pt x="61" y="46"/>
                  </a:moveTo>
                  <a:cubicBezTo>
                    <a:pt x="61" y="46"/>
                    <a:pt x="52" y="60"/>
                    <a:pt x="29" y="61"/>
                  </a:cubicBezTo>
                  <a:cubicBezTo>
                    <a:pt x="29" y="61"/>
                    <a:pt x="2" y="61"/>
                    <a:pt x="1" y="41"/>
                  </a:cubicBezTo>
                  <a:cubicBezTo>
                    <a:pt x="1" y="41"/>
                    <a:pt x="1" y="29"/>
                    <a:pt x="19" y="29"/>
                  </a:cubicBezTo>
                  <a:cubicBezTo>
                    <a:pt x="19" y="29"/>
                    <a:pt x="28" y="28"/>
                    <a:pt x="47" y="41"/>
                  </a:cubicBezTo>
                  <a:cubicBezTo>
                    <a:pt x="47" y="41"/>
                    <a:pt x="52" y="44"/>
                    <a:pt x="57" y="47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57" y="49"/>
                    <a:pt x="30" y="30"/>
                    <a:pt x="19" y="30"/>
                  </a:cubicBezTo>
                  <a:cubicBezTo>
                    <a:pt x="19" y="30"/>
                    <a:pt x="2" y="29"/>
                    <a:pt x="2" y="41"/>
                  </a:cubicBezTo>
                  <a:cubicBezTo>
                    <a:pt x="2" y="41"/>
                    <a:pt x="0" y="59"/>
                    <a:pt x="29" y="59"/>
                  </a:cubicBezTo>
                  <a:cubicBezTo>
                    <a:pt x="29" y="59"/>
                    <a:pt x="47" y="61"/>
                    <a:pt x="60" y="45"/>
                  </a:cubicBezTo>
                  <a:cubicBezTo>
                    <a:pt x="60" y="45"/>
                    <a:pt x="75" y="27"/>
                    <a:pt x="57" y="12"/>
                  </a:cubicBezTo>
                  <a:cubicBezTo>
                    <a:pt x="57" y="12"/>
                    <a:pt x="45" y="0"/>
                    <a:pt x="33" y="18"/>
                  </a:cubicBezTo>
                  <a:cubicBezTo>
                    <a:pt x="33" y="18"/>
                    <a:pt x="41" y="0"/>
                    <a:pt x="58" y="11"/>
                  </a:cubicBezTo>
                  <a:cubicBezTo>
                    <a:pt x="58" y="11"/>
                    <a:pt x="76" y="24"/>
                    <a:pt x="61" y="4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3" name="Freeform 70"/>
            <p:cNvSpPr>
              <a:spLocks/>
            </p:cNvSpPr>
            <p:nvPr/>
          </p:nvSpPr>
          <p:spPr bwMode="auto">
            <a:xfrm>
              <a:off x="4458783" y="5264029"/>
              <a:ext cx="181375" cy="63817"/>
            </a:xfrm>
            <a:custGeom>
              <a:avLst/>
              <a:gdLst>
                <a:gd name="T0" fmla="*/ 0 w 23"/>
                <a:gd name="T1" fmla="*/ 1 h 8"/>
                <a:gd name="T2" fmla="*/ 23 w 23"/>
                <a:gd name="T3" fmla="*/ 2 h 8"/>
                <a:gd name="T4" fmla="*/ 0 w 23"/>
                <a:gd name="T5" fmla="*/ 0 h 8"/>
                <a:gd name="T6" fmla="*/ 0 w 23"/>
                <a:gd name="T7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8">
                  <a:moveTo>
                    <a:pt x="0" y="1"/>
                  </a:moveTo>
                  <a:cubicBezTo>
                    <a:pt x="0" y="1"/>
                    <a:pt x="13" y="8"/>
                    <a:pt x="23" y="2"/>
                  </a:cubicBezTo>
                  <a:cubicBezTo>
                    <a:pt x="23" y="2"/>
                    <a:pt x="14" y="7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4" name="Freeform 71"/>
            <p:cNvSpPr>
              <a:spLocks/>
            </p:cNvSpPr>
            <p:nvPr/>
          </p:nvSpPr>
          <p:spPr bwMode="auto">
            <a:xfrm>
              <a:off x="4156492" y="5062501"/>
              <a:ext cx="570994" cy="241833"/>
            </a:xfrm>
            <a:custGeom>
              <a:avLst/>
              <a:gdLst>
                <a:gd name="T0" fmla="*/ 0 w 72"/>
                <a:gd name="T1" fmla="*/ 3 h 30"/>
                <a:gd name="T2" fmla="*/ 13 w 72"/>
                <a:gd name="T3" fmla="*/ 6 h 30"/>
                <a:gd name="T4" fmla="*/ 39 w 72"/>
                <a:gd name="T5" fmla="*/ 21 h 30"/>
                <a:gd name="T6" fmla="*/ 66 w 72"/>
                <a:gd name="T7" fmla="*/ 25 h 30"/>
                <a:gd name="T8" fmla="*/ 71 w 72"/>
                <a:gd name="T9" fmla="*/ 16 h 30"/>
                <a:gd name="T10" fmla="*/ 63 w 72"/>
                <a:gd name="T11" fmla="*/ 8 h 30"/>
                <a:gd name="T12" fmla="*/ 55 w 72"/>
                <a:gd name="T13" fmla="*/ 14 h 30"/>
                <a:gd name="T14" fmla="*/ 59 w 72"/>
                <a:gd name="T15" fmla="*/ 9 h 30"/>
                <a:gd name="T16" fmla="*/ 63 w 72"/>
                <a:gd name="T17" fmla="*/ 9 h 30"/>
                <a:gd name="T18" fmla="*/ 70 w 72"/>
                <a:gd name="T19" fmla="*/ 16 h 30"/>
                <a:gd name="T20" fmla="*/ 65 w 72"/>
                <a:gd name="T21" fmla="*/ 24 h 30"/>
                <a:gd name="T22" fmla="*/ 39 w 72"/>
                <a:gd name="T23" fmla="*/ 19 h 30"/>
                <a:gd name="T24" fmla="*/ 14 w 72"/>
                <a:gd name="T25" fmla="*/ 5 h 30"/>
                <a:gd name="T26" fmla="*/ 0 w 72"/>
                <a:gd name="T2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30">
                  <a:moveTo>
                    <a:pt x="0" y="3"/>
                  </a:moveTo>
                  <a:cubicBezTo>
                    <a:pt x="0" y="3"/>
                    <a:pt x="4" y="1"/>
                    <a:pt x="13" y="6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9" y="21"/>
                    <a:pt x="56" y="30"/>
                    <a:pt x="66" y="25"/>
                  </a:cubicBezTo>
                  <a:cubicBezTo>
                    <a:pt x="66" y="25"/>
                    <a:pt x="72" y="22"/>
                    <a:pt x="71" y="16"/>
                  </a:cubicBezTo>
                  <a:cubicBezTo>
                    <a:pt x="71" y="16"/>
                    <a:pt x="71" y="9"/>
                    <a:pt x="63" y="8"/>
                  </a:cubicBezTo>
                  <a:cubicBezTo>
                    <a:pt x="63" y="8"/>
                    <a:pt x="55" y="8"/>
                    <a:pt x="55" y="14"/>
                  </a:cubicBezTo>
                  <a:cubicBezTo>
                    <a:pt x="55" y="14"/>
                    <a:pt x="58" y="13"/>
                    <a:pt x="59" y="9"/>
                  </a:cubicBezTo>
                  <a:cubicBezTo>
                    <a:pt x="59" y="9"/>
                    <a:pt x="61" y="8"/>
                    <a:pt x="63" y="9"/>
                  </a:cubicBezTo>
                  <a:cubicBezTo>
                    <a:pt x="63" y="9"/>
                    <a:pt x="70" y="9"/>
                    <a:pt x="70" y="16"/>
                  </a:cubicBezTo>
                  <a:cubicBezTo>
                    <a:pt x="70" y="16"/>
                    <a:pt x="71" y="21"/>
                    <a:pt x="65" y="24"/>
                  </a:cubicBezTo>
                  <a:cubicBezTo>
                    <a:pt x="65" y="24"/>
                    <a:pt x="55" y="29"/>
                    <a:pt x="39" y="19"/>
                  </a:cubicBezTo>
                  <a:cubicBezTo>
                    <a:pt x="39" y="19"/>
                    <a:pt x="17" y="6"/>
                    <a:pt x="14" y="5"/>
                  </a:cubicBezTo>
                  <a:cubicBezTo>
                    <a:pt x="14" y="5"/>
                    <a:pt x="5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5" name="Freeform 72"/>
            <p:cNvSpPr>
              <a:spLocks/>
            </p:cNvSpPr>
            <p:nvPr/>
          </p:nvSpPr>
          <p:spPr bwMode="auto">
            <a:xfrm>
              <a:off x="4616646" y="5092730"/>
              <a:ext cx="10076" cy="40305"/>
            </a:xfrm>
            <a:custGeom>
              <a:avLst/>
              <a:gdLst>
                <a:gd name="T0" fmla="*/ 1 w 1"/>
                <a:gd name="T1" fmla="*/ 5 h 5"/>
                <a:gd name="T2" fmla="*/ 1 w 1"/>
                <a:gd name="T3" fmla="*/ 4 h 5"/>
                <a:gd name="T4" fmla="*/ 0 w 1"/>
                <a:gd name="T5" fmla="*/ 0 h 5"/>
                <a:gd name="T6" fmla="*/ 1 w 1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5">
                  <a:moveTo>
                    <a:pt x="1" y="5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2"/>
                    <a:pt x="0" y="0"/>
                  </a:cubicBezTo>
                  <a:cubicBezTo>
                    <a:pt x="0" y="0"/>
                    <a:pt x="1" y="3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6" name="Freeform 73"/>
            <p:cNvSpPr>
              <a:spLocks/>
            </p:cNvSpPr>
            <p:nvPr/>
          </p:nvSpPr>
          <p:spPr bwMode="auto">
            <a:xfrm>
              <a:off x="4831609" y="5247235"/>
              <a:ext cx="621376" cy="490383"/>
            </a:xfrm>
            <a:custGeom>
              <a:avLst/>
              <a:gdLst>
                <a:gd name="T0" fmla="*/ 16 w 78"/>
                <a:gd name="T1" fmla="*/ 13 h 61"/>
                <a:gd name="T2" fmla="*/ 50 w 78"/>
                <a:gd name="T3" fmla="*/ 1 h 61"/>
                <a:gd name="T4" fmla="*/ 76 w 78"/>
                <a:gd name="T5" fmla="*/ 24 h 61"/>
                <a:gd name="T6" fmla="*/ 57 w 78"/>
                <a:gd name="T7" fmla="*/ 34 h 61"/>
                <a:gd name="T8" fmla="*/ 30 w 78"/>
                <a:gd name="T9" fmla="*/ 19 h 61"/>
                <a:gd name="T10" fmla="*/ 20 w 78"/>
                <a:gd name="T11" fmla="*/ 12 h 61"/>
                <a:gd name="T12" fmla="*/ 21 w 78"/>
                <a:gd name="T13" fmla="*/ 11 h 61"/>
                <a:gd name="T14" fmla="*/ 57 w 78"/>
                <a:gd name="T15" fmla="*/ 33 h 61"/>
                <a:gd name="T16" fmla="*/ 75 w 78"/>
                <a:gd name="T17" fmla="*/ 23 h 61"/>
                <a:gd name="T18" fmla="*/ 50 w 78"/>
                <a:gd name="T19" fmla="*/ 3 h 61"/>
                <a:gd name="T20" fmla="*/ 17 w 78"/>
                <a:gd name="T21" fmla="*/ 14 h 61"/>
                <a:gd name="T22" fmla="*/ 17 w 78"/>
                <a:gd name="T23" fmla="*/ 47 h 61"/>
                <a:gd name="T24" fmla="*/ 42 w 78"/>
                <a:gd name="T25" fmla="*/ 44 h 61"/>
                <a:gd name="T26" fmla="*/ 16 w 78"/>
                <a:gd name="T27" fmla="*/ 48 h 61"/>
                <a:gd name="T28" fmla="*/ 16 w 78"/>
                <a:gd name="T29" fmla="*/ 1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8" h="61">
                  <a:moveTo>
                    <a:pt x="16" y="13"/>
                  </a:moveTo>
                  <a:cubicBezTo>
                    <a:pt x="16" y="13"/>
                    <a:pt x="27" y="0"/>
                    <a:pt x="50" y="1"/>
                  </a:cubicBezTo>
                  <a:cubicBezTo>
                    <a:pt x="50" y="1"/>
                    <a:pt x="77" y="4"/>
                    <a:pt x="76" y="24"/>
                  </a:cubicBezTo>
                  <a:cubicBezTo>
                    <a:pt x="76" y="24"/>
                    <a:pt x="75" y="35"/>
                    <a:pt x="57" y="34"/>
                  </a:cubicBezTo>
                  <a:cubicBezTo>
                    <a:pt x="57" y="34"/>
                    <a:pt x="48" y="34"/>
                    <a:pt x="30" y="19"/>
                  </a:cubicBezTo>
                  <a:cubicBezTo>
                    <a:pt x="30" y="19"/>
                    <a:pt x="25" y="16"/>
                    <a:pt x="20" y="12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46" y="32"/>
                    <a:pt x="57" y="33"/>
                  </a:cubicBezTo>
                  <a:cubicBezTo>
                    <a:pt x="57" y="33"/>
                    <a:pt x="74" y="35"/>
                    <a:pt x="75" y="23"/>
                  </a:cubicBezTo>
                  <a:cubicBezTo>
                    <a:pt x="75" y="23"/>
                    <a:pt x="78" y="5"/>
                    <a:pt x="50" y="3"/>
                  </a:cubicBezTo>
                  <a:cubicBezTo>
                    <a:pt x="50" y="3"/>
                    <a:pt x="32" y="0"/>
                    <a:pt x="17" y="14"/>
                  </a:cubicBezTo>
                  <a:cubicBezTo>
                    <a:pt x="17" y="14"/>
                    <a:pt x="1" y="31"/>
                    <a:pt x="17" y="47"/>
                  </a:cubicBezTo>
                  <a:cubicBezTo>
                    <a:pt x="17" y="47"/>
                    <a:pt x="29" y="60"/>
                    <a:pt x="42" y="44"/>
                  </a:cubicBezTo>
                  <a:cubicBezTo>
                    <a:pt x="42" y="44"/>
                    <a:pt x="33" y="61"/>
                    <a:pt x="16" y="48"/>
                  </a:cubicBezTo>
                  <a:cubicBezTo>
                    <a:pt x="16" y="48"/>
                    <a:pt x="0" y="34"/>
                    <a:pt x="16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7" name="Freeform 74"/>
            <p:cNvSpPr>
              <a:spLocks/>
            </p:cNvSpPr>
            <p:nvPr/>
          </p:nvSpPr>
          <p:spPr bwMode="auto">
            <a:xfrm>
              <a:off x="4801379" y="5253952"/>
              <a:ext cx="181375" cy="80611"/>
            </a:xfrm>
            <a:custGeom>
              <a:avLst/>
              <a:gdLst>
                <a:gd name="T0" fmla="*/ 23 w 23"/>
                <a:gd name="T1" fmla="*/ 9 h 10"/>
                <a:gd name="T2" fmla="*/ 0 w 23"/>
                <a:gd name="T3" fmla="*/ 5 h 10"/>
                <a:gd name="T4" fmla="*/ 22 w 23"/>
                <a:gd name="T5" fmla="*/ 10 h 10"/>
                <a:gd name="T6" fmla="*/ 23 w 23"/>
                <a:gd name="T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0">
                  <a:moveTo>
                    <a:pt x="23" y="9"/>
                  </a:moveTo>
                  <a:cubicBezTo>
                    <a:pt x="23" y="9"/>
                    <a:pt x="11" y="0"/>
                    <a:pt x="0" y="5"/>
                  </a:cubicBezTo>
                  <a:cubicBezTo>
                    <a:pt x="0" y="5"/>
                    <a:pt x="10" y="1"/>
                    <a:pt x="22" y="10"/>
                  </a:cubicBezTo>
                  <a:lnTo>
                    <a:pt x="23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8" name="Freeform 75"/>
            <p:cNvSpPr>
              <a:spLocks/>
            </p:cNvSpPr>
            <p:nvPr/>
          </p:nvSpPr>
          <p:spPr bwMode="auto">
            <a:xfrm>
              <a:off x="4703975" y="5280823"/>
              <a:ext cx="567636" cy="272062"/>
            </a:xfrm>
            <a:custGeom>
              <a:avLst/>
              <a:gdLst>
                <a:gd name="T0" fmla="*/ 71 w 71"/>
                <a:gd name="T1" fmla="*/ 32 h 34"/>
                <a:gd name="T2" fmla="*/ 58 w 71"/>
                <a:gd name="T3" fmla="*/ 28 h 34"/>
                <a:gd name="T4" fmla="*/ 33 w 71"/>
                <a:gd name="T5" fmla="*/ 10 h 34"/>
                <a:gd name="T6" fmla="*/ 7 w 71"/>
                <a:gd name="T7" fmla="*/ 4 h 34"/>
                <a:gd name="T8" fmla="*/ 1 w 71"/>
                <a:gd name="T9" fmla="*/ 13 h 34"/>
                <a:gd name="T10" fmla="*/ 8 w 71"/>
                <a:gd name="T11" fmla="*/ 21 h 34"/>
                <a:gd name="T12" fmla="*/ 17 w 71"/>
                <a:gd name="T13" fmla="*/ 16 h 34"/>
                <a:gd name="T14" fmla="*/ 12 w 71"/>
                <a:gd name="T15" fmla="*/ 20 h 34"/>
                <a:gd name="T16" fmla="*/ 8 w 71"/>
                <a:gd name="T17" fmla="*/ 21 h 34"/>
                <a:gd name="T18" fmla="*/ 2 w 71"/>
                <a:gd name="T19" fmla="*/ 13 h 34"/>
                <a:gd name="T20" fmla="*/ 8 w 71"/>
                <a:gd name="T21" fmla="*/ 5 h 34"/>
                <a:gd name="T22" fmla="*/ 33 w 71"/>
                <a:gd name="T23" fmla="*/ 12 h 34"/>
                <a:gd name="T24" fmla="*/ 57 w 71"/>
                <a:gd name="T25" fmla="*/ 29 h 34"/>
                <a:gd name="T26" fmla="*/ 71 w 71"/>
                <a:gd name="T27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" h="34">
                  <a:moveTo>
                    <a:pt x="71" y="32"/>
                  </a:moveTo>
                  <a:cubicBezTo>
                    <a:pt x="71" y="32"/>
                    <a:pt x="67" y="33"/>
                    <a:pt x="58" y="28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0"/>
                    <a:pt x="17" y="0"/>
                    <a:pt x="7" y="4"/>
                  </a:cubicBezTo>
                  <a:cubicBezTo>
                    <a:pt x="7" y="4"/>
                    <a:pt x="1" y="6"/>
                    <a:pt x="1" y="13"/>
                  </a:cubicBezTo>
                  <a:cubicBezTo>
                    <a:pt x="1" y="13"/>
                    <a:pt x="0" y="20"/>
                    <a:pt x="8" y="21"/>
                  </a:cubicBezTo>
                  <a:cubicBezTo>
                    <a:pt x="8" y="21"/>
                    <a:pt x="16" y="22"/>
                    <a:pt x="17" y="16"/>
                  </a:cubicBezTo>
                  <a:cubicBezTo>
                    <a:pt x="17" y="16"/>
                    <a:pt x="14" y="16"/>
                    <a:pt x="12" y="20"/>
                  </a:cubicBezTo>
                  <a:cubicBezTo>
                    <a:pt x="12" y="20"/>
                    <a:pt x="10" y="21"/>
                    <a:pt x="8" y="21"/>
                  </a:cubicBezTo>
                  <a:cubicBezTo>
                    <a:pt x="8" y="21"/>
                    <a:pt x="1" y="19"/>
                    <a:pt x="2" y="13"/>
                  </a:cubicBezTo>
                  <a:cubicBezTo>
                    <a:pt x="2" y="13"/>
                    <a:pt x="2" y="8"/>
                    <a:pt x="8" y="5"/>
                  </a:cubicBezTo>
                  <a:cubicBezTo>
                    <a:pt x="8" y="5"/>
                    <a:pt x="18" y="1"/>
                    <a:pt x="33" y="12"/>
                  </a:cubicBezTo>
                  <a:cubicBezTo>
                    <a:pt x="33" y="12"/>
                    <a:pt x="54" y="27"/>
                    <a:pt x="57" y="29"/>
                  </a:cubicBezTo>
                  <a:cubicBezTo>
                    <a:pt x="57" y="29"/>
                    <a:pt x="65" y="34"/>
                    <a:pt x="71" y="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9" name="Freeform 76"/>
            <p:cNvSpPr>
              <a:spLocks/>
            </p:cNvSpPr>
            <p:nvPr/>
          </p:nvSpPr>
          <p:spPr bwMode="auto">
            <a:xfrm>
              <a:off x="4801379" y="5448762"/>
              <a:ext cx="16794" cy="30229"/>
            </a:xfrm>
            <a:custGeom>
              <a:avLst/>
              <a:gdLst>
                <a:gd name="T0" fmla="*/ 1 w 2"/>
                <a:gd name="T1" fmla="*/ 0 h 4"/>
                <a:gd name="T2" fmla="*/ 0 w 2"/>
                <a:gd name="T3" fmla="*/ 0 h 4"/>
                <a:gd name="T4" fmla="*/ 2 w 2"/>
                <a:gd name="T5" fmla="*/ 4 h 4"/>
                <a:gd name="T6" fmla="*/ 1 w 2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3"/>
                    <a:pt x="2" y="4"/>
                  </a:cubicBezTo>
                  <a:cubicBezTo>
                    <a:pt x="2" y="4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0" name="Freeform 77"/>
            <p:cNvSpPr>
              <a:spLocks/>
            </p:cNvSpPr>
            <p:nvPr/>
          </p:nvSpPr>
          <p:spPr bwMode="auto">
            <a:xfrm>
              <a:off x="4848403" y="4867691"/>
              <a:ext cx="597865" cy="500460"/>
            </a:xfrm>
            <a:custGeom>
              <a:avLst/>
              <a:gdLst>
                <a:gd name="T0" fmla="*/ 14 w 75"/>
                <a:gd name="T1" fmla="*/ 45 h 62"/>
                <a:gd name="T2" fmla="*/ 46 w 75"/>
                <a:gd name="T3" fmla="*/ 61 h 62"/>
                <a:gd name="T4" fmla="*/ 74 w 75"/>
                <a:gd name="T5" fmla="*/ 42 h 62"/>
                <a:gd name="T6" fmla="*/ 57 w 75"/>
                <a:gd name="T7" fmla="*/ 29 h 62"/>
                <a:gd name="T8" fmla="*/ 28 w 75"/>
                <a:gd name="T9" fmla="*/ 41 h 62"/>
                <a:gd name="T10" fmla="*/ 18 w 75"/>
                <a:gd name="T11" fmla="*/ 47 h 62"/>
                <a:gd name="T12" fmla="*/ 18 w 75"/>
                <a:gd name="T13" fmla="*/ 48 h 62"/>
                <a:gd name="T14" fmla="*/ 57 w 75"/>
                <a:gd name="T15" fmla="*/ 30 h 62"/>
                <a:gd name="T16" fmla="*/ 73 w 75"/>
                <a:gd name="T17" fmla="*/ 42 h 62"/>
                <a:gd name="T18" fmla="*/ 46 w 75"/>
                <a:gd name="T19" fmla="*/ 59 h 62"/>
                <a:gd name="T20" fmla="*/ 15 w 75"/>
                <a:gd name="T21" fmla="*/ 45 h 62"/>
                <a:gd name="T22" fmla="*/ 18 w 75"/>
                <a:gd name="T23" fmla="*/ 12 h 62"/>
                <a:gd name="T24" fmla="*/ 42 w 75"/>
                <a:gd name="T25" fmla="*/ 18 h 62"/>
                <a:gd name="T26" fmla="*/ 17 w 75"/>
                <a:gd name="T27" fmla="*/ 11 h 62"/>
                <a:gd name="T28" fmla="*/ 14 w 75"/>
                <a:gd name="T29" fmla="*/ 45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5" h="62">
                  <a:moveTo>
                    <a:pt x="14" y="45"/>
                  </a:moveTo>
                  <a:cubicBezTo>
                    <a:pt x="14" y="45"/>
                    <a:pt x="23" y="60"/>
                    <a:pt x="46" y="61"/>
                  </a:cubicBezTo>
                  <a:cubicBezTo>
                    <a:pt x="46" y="61"/>
                    <a:pt x="73" y="62"/>
                    <a:pt x="74" y="42"/>
                  </a:cubicBezTo>
                  <a:cubicBezTo>
                    <a:pt x="74" y="42"/>
                    <a:pt x="75" y="30"/>
                    <a:pt x="57" y="29"/>
                  </a:cubicBezTo>
                  <a:cubicBezTo>
                    <a:pt x="57" y="29"/>
                    <a:pt x="47" y="28"/>
                    <a:pt x="28" y="41"/>
                  </a:cubicBezTo>
                  <a:cubicBezTo>
                    <a:pt x="28" y="41"/>
                    <a:pt x="23" y="44"/>
                    <a:pt x="18" y="47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8" y="48"/>
                    <a:pt x="45" y="30"/>
                    <a:pt x="57" y="30"/>
                  </a:cubicBezTo>
                  <a:cubicBezTo>
                    <a:pt x="57" y="30"/>
                    <a:pt x="73" y="30"/>
                    <a:pt x="73" y="42"/>
                  </a:cubicBezTo>
                  <a:cubicBezTo>
                    <a:pt x="73" y="42"/>
                    <a:pt x="75" y="60"/>
                    <a:pt x="46" y="59"/>
                  </a:cubicBezTo>
                  <a:cubicBezTo>
                    <a:pt x="46" y="59"/>
                    <a:pt x="28" y="61"/>
                    <a:pt x="15" y="45"/>
                  </a:cubicBezTo>
                  <a:cubicBezTo>
                    <a:pt x="15" y="45"/>
                    <a:pt x="1" y="26"/>
                    <a:pt x="18" y="12"/>
                  </a:cubicBezTo>
                  <a:cubicBezTo>
                    <a:pt x="18" y="12"/>
                    <a:pt x="31" y="0"/>
                    <a:pt x="42" y="18"/>
                  </a:cubicBezTo>
                  <a:cubicBezTo>
                    <a:pt x="42" y="18"/>
                    <a:pt x="35" y="0"/>
                    <a:pt x="17" y="11"/>
                  </a:cubicBezTo>
                  <a:cubicBezTo>
                    <a:pt x="17" y="11"/>
                    <a:pt x="0" y="23"/>
                    <a:pt x="14" y="4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1" name="Freeform 78"/>
            <p:cNvSpPr>
              <a:spLocks/>
            </p:cNvSpPr>
            <p:nvPr/>
          </p:nvSpPr>
          <p:spPr bwMode="auto">
            <a:xfrm>
              <a:off x="4791303" y="5253952"/>
              <a:ext cx="184733" cy="73893"/>
            </a:xfrm>
            <a:custGeom>
              <a:avLst/>
              <a:gdLst>
                <a:gd name="T0" fmla="*/ 23 w 23"/>
                <a:gd name="T1" fmla="*/ 1 h 9"/>
                <a:gd name="T2" fmla="*/ 0 w 23"/>
                <a:gd name="T3" fmla="*/ 3 h 9"/>
                <a:gd name="T4" fmla="*/ 23 w 23"/>
                <a:gd name="T5" fmla="*/ 0 h 9"/>
                <a:gd name="T6" fmla="*/ 23 w 23"/>
                <a:gd name="T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9">
                  <a:moveTo>
                    <a:pt x="23" y="1"/>
                  </a:moveTo>
                  <a:cubicBezTo>
                    <a:pt x="23" y="1"/>
                    <a:pt x="10" y="9"/>
                    <a:pt x="0" y="3"/>
                  </a:cubicBezTo>
                  <a:cubicBezTo>
                    <a:pt x="0" y="3"/>
                    <a:pt x="9" y="7"/>
                    <a:pt x="23" y="0"/>
                  </a:cubicBezTo>
                  <a:lnTo>
                    <a:pt x="2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2" name="Freeform 79"/>
            <p:cNvSpPr>
              <a:spLocks/>
            </p:cNvSpPr>
            <p:nvPr/>
          </p:nvSpPr>
          <p:spPr bwMode="auto">
            <a:xfrm>
              <a:off x="4703975" y="5069219"/>
              <a:ext cx="574353" cy="225039"/>
            </a:xfrm>
            <a:custGeom>
              <a:avLst/>
              <a:gdLst>
                <a:gd name="T0" fmla="*/ 72 w 72"/>
                <a:gd name="T1" fmla="*/ 2 h 28"/>
                <a:gd name="T2" fmla="*/ 59 w 72"/>
                <a:gd name="T3" fmla="*/ 5 h 28"/>
                <a:gd name="T4" fmla="*/ 33 w 72"/>
                <a:gd name="T5" fmla="*/ 20 h 28"/>
                <a:gd name="T6" fmla="*/ 6 w 72"/>
                <a:gd name="T7" fmla="*/ 23 h 28"/>
                <a:gd name="T8" fmla="*/ 1 w 72"/>
                <a:gd name="T9" fmla="*/ 14 h 28"/>
                <a:gd name="T10" fmla="*/ 9 w 72"/>
                <a:gd name="T11" fmla="*/ 6 h 28"/>
                <a:gd name="T12" fmla="*/ 17 w 72"/>
                <a:gd name="T13" fmla="*/ 12 h 28"/>
                <a:gd name="T14" fmla="*/ 13 w 72"/>
                <a:gd name="T15" fmla="*/ 8 h 28"/>
                <a:gd name="T16" fmla="*/ 9 w 72"/>
                <a:gd name="T17" fmla="*/ 7 h 28"/>
                <a:gd name="T18" fmla="*/ 2 w 72"/>
                <a:gd name="T19" fmla="*/ 14 h 28"/>
                <a:gd name="T20" fmla="*/ 7 w 72"/>
                <a:gd name="T21" fmla="*/ 22 h 28"/>
                <a:gd name="T22" fmla="*/ 33 w 72"/>
                <a:gd name="T23" fmla="*/ 18 h 28"/>
                <a:gd name="T24" fmla="*/ 59 w 72"/>
                <a:gd name="T25" fmla="*/ 4 h 28"/>
                <a:gd name="T26" fmla="*/ 72 w 72"/>
                <a:gd name="T2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28">
                  <a:moveTo>
                    <a:pt x="72" y="2"/>
                  </a:moveTo>
                  <a:cubicBezTo>
                    <a:pt x="72" y="2"/>
                    <a:pt x="68" y="0"/>
                    <a:pt x="59" y="5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3" y="20"/>
                    <a:pt x="16" y="28"/>
                    <a:pt x="6" y="23"/>
                  </a:cubicBezTo>
                  <a:cubicBezTo>
                    <a:pt x="6" y="23"/>
                    <a:pt x="0" y="20"/>
                    <a:pt x="1" y="14"/>
                  </a:cubicBezTo>
                  <a:cubicBezTo>
                    <a:pt x="1" y="14"/>
                    <a:pt x="1" y="7"/>
                    <a:pt x="9" y="6"/>
                  </a:cubicBezTo>
                  <a:cubicBezTo>
                    <a:pt x="9" y="6"/>
                    <a:pt x="17" y="6"/>
                    <a:pt x="17" y="12"/>
                  </a:cubicBezTo>
                  <a:cubicBezTo>
                    <a:pt x="17" y="12"/>
                    <a:pt x="14" y="12"/>
                    <a:pt x="13" y="8"/>
                  </a:cubicBezTo>
                  <a:cubicBezTo>
                    <a:pt x="13" y="8"/>
                    <a:pt x="11" y="7"/>
                    <a:pt x="9" y="7"/>
                  </a:cubicBezTo>
                  <a:cubicBezTo>
                    <a:pt x="9" y="7"/>
                    <a:pt x="2" y="7"/>
                    <a:pt x="2" y="14"/>
                  </a:cubicBezTo>
                  <a:cubicBezTo>
                    <a:pt x="2" y="14"/>
                    <a:pt x="1" y="19"/>
                    <a:pt x="7" y="22"/>
                  </a:cubicBezTo>
                  <a:cubicBezTo>
                    <a:pt x="7" y="22"/>
                    <a:pt x="17" y="27"/>
                    <a:pt x="33" y="18"/>
                  </a:cubicBezTo>
                  <a:cubicBezTo>
                    <a:pt x="33" y="18"/>
                    <a:pt x="55" y="5"/>
                    <a:pt x="59" y="4"/>
                  </a:cubicBezTo>
                  <a:cubicBezTo>
                    <a:pt x="59" y="4"/>
                    <a:pt x="67" y="0"/>
                    <a:pt x="72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3" name="Freeform 80"/>
            <p:cNvSpPr>
              <a:spLocks/>
            </p:cNvSpPr>
            <p:nvPr/>
          </p:nvSpPr>
          <p:spPr bwMode="auto">
            <a:xfrm>
              <a:off x="4808097" y="5092730"/>
              <a:ext cx="16794" cy="33588"/>
            </a:xfrm>
            <a:custGeom>
              <a:avLst/>
              <a:gdLst>
                <a:gd name="T0" fmla="*/ 1 w 2"/>
                <a:gd name="T1" fmla="*/ 4 h 4"/>
                <a:gd name="T2" fmla="*/ 0 w 2"/>
                <a:gd name="T3" fmla="*/ 4 h 4"/>
                <a:gd name="T4" fmla="*/ 2 w 2"/>
                <a:gd name="T5" fmla="*/ 0 h 4"/>
                <a:gd name="T6" fmla="*/ 1 w 2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1"/>
                    <a:pt x="2" y="0"/>
                  </a:cubicBezTo>
                  <a:cubicBezTo>
                    <a:pt x="2" y="0"/>
                    <a:pt x="0" y="2"/>
                    <a:pt x="1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4" name="Freeform 81"/>
            <p:cNvSpPr>
              <a:spLocks noEditPoints="1"/>
            </p:cNvSpPr>
            <p:nvPr/>
          </p:nvSpPr>
          <p:spPr bwMode="auto">
            <a:xfrm>
              <a:off x="4690539" y="5253952"/>
              <a:ext cx="53741" cy="67176"/>
            </a:xfrm>
            <a:custGeom>
              <a:avLst/>
              <a:gdLst>
                <a:gd name="T0" fmla="*/ 3 w 7"/>
                <a:gd name="T1" fmla="*/ 0 h 8"/>
                <a:gd name="T2" fmla="*/ 0 w 7"/>
                <a:gd name="T3" fmla="*/ 4 h 8"/>
                <a:gd name="T4" fmla="*/ 3 w 7"/>
                <a:gd name="T5" fmla="*/ 8 h 8"/>
                <a:gd name="T6" fmla="*/ 7 w 7"/>
                <a:gd name="T7" fmla="*/ 4 h 8"/>
                <a:gd name="T8" fmla="*/ 3 w 7"/>
                <a:gd name="T9" fmla="*/ 0 h 8"/>
                <a:gd name="T10" fmla="*/ 3 w 7"/>
                <a:gd name="T11" fmla="*/ 4 h 8"/>
                <a:gd name="T12" fmla="*/ 2 w 7"/>
                <a:gd name="T13" fmla="*/ 3 h 8"/>
                <a:gd name="T14" fmla="*/ 3 w 7"/>
                <a:gd name="T15" fmla="*/ 1 h 8"/>
                <a:gd name="T16" fmla="*/ 5 w 7"/>
                <a:gd name="T17" fmla="*/ 3 h 8"/>
                <a:gd name="T18" fmla="*/ 3 w 7"/>
                <a:gd name="T1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8">
                  <a:moveTo>
                    <a:pt x="3" y="0"/>
                  </a:moveTo>
                  <a:cubicBezTo>
                    <a:pt x="1" y="0"/>
                    <a:pt x="0" y="2"/>
                    <a:pt x="0" y="4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6" y="8"/>
                    <a:pt x="7" y="6"/>
                    <a:pt x="7" y="4"/>
                  </a:cubicBezTo>
                  <a:cubicBezTo>
                    <a:pt x="7" y="2"/>
                    <a:pt x="6" y="0"/>
                    <a:pt x="3" y="0"/>
                  </a:cubicBezTo>
                  <a:close/>
                  <a:moveTo>
                    <a:pt x="3" y="4"/>
                  </a:moveTo>
                  <a:cubicBezTo>
                    <a:pt x="3" y="4"/>
                    <a:pt x="2" y="3"/>
                    <a:pt x="2" y="3"/>
                  </a:cubicBezTo>
                  <a:cubicBezTo>
                    <a:pt x="2" y="2"/>
                    <a:pt x="3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3"/>
                    <a:pt x="4" y="4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45" name="组合 44"/>
          <p:cNvGrpSpPr>
            <a:grpSpLocks/>
          </p:cNvGrpSpPr>
          <p:nvPr/>
        </p:nvGrpSpPr>
        <p:grpSpPr bwMode="auto">
          <a:xfrm>
            <a:off x="3605214" y="2982517"/>
            <a:ext cx="4579144" cy="453628"/>
            <a:chOff x="3493119" y="4376948"/>
            <a:chExt cx="7360973" cy="730804"/>
          </a:xfrm>
        </p:grpSpPr>
        <p:grpSp>
          <p:nvGrpSpPr>
            <p:cNvPr id="46" name="组合 131"/>
            <p:cNvGrpSpPr>
              <a:grpSpLocks/>
            </p:cNvGrpSpPr>
            <p:nvPr/>
          </p:nvGrpSpPr>
          <p:grpSpPr bwMode="auto">
            <a:xfrm flipV="1">
              <a:off x="3493119" y="4376948"/>
              <a:ext cx="1224470" cy="730804"/>
              <a:chOff x="4702629" y="2354575"/>
              <a:chExt cx="1086152" cy="587919"/>
            </a:xfrm>
          </p:grpSpPr>
          <p:cxnSp>
            <p:nvCxnSpPr>
              <p:cNvPr id="50" name="直接连接符 49"/>
              <p:cNvCxnSpPr/>
              <p:nvPr/>
            </p:nvCxnSpPr>
            <p:spPr>
              <a:xfrm>
                <a:off x="4702629" y="2354575"/>
                <a:ext cx="0" cy="587919"/>
              </a:xfrm>
              <a:prstGeom prst="line">
                <a:avLst/>
              </a:prstGeom>
              <a:ln w="0">
                <a:solidFill>
                  <a:srgbClr val="AED5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 rot="5400000">
                <a:off x="5245902" y="1811302"/>
                <a:ext cx="0" cy="1086547"/>
              </a:xfrm>
              <a:prstGeom prst="line">
                <a:avLst/>
              </a:prstGeom>
              <a:ln w="0">
                <a:solidFill>
                  <a:srgbClr val="AED5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组合 132"/>
            <p:cNvGrpSpPr>
              <a:grpSpLocks/>
            </p:cNvGrpSpPr>
            <p:nvPr/>
          </p:nvGrpSpPr>
          <p:grpSpPr bwMode="auto">
            <a:xfrm flipH="1" flipV="1">
              <a:off x="9629622" y="4376948"/>
              <a:ext cx="1224470" cy="730804"/>
              <a:chOff x="4702629" y="2354575"/>
              <a:chExt cx="1086152" cy="587919"/>
            </a:xfrm>
          </p:grpSpPr>
          <p:cxnSp>
            <p:nvCxnSpPr>
              <p:cNvPr id="48" name="直接连接符 47"/>
              <p:cNvCxnSpPr/>
              <p:nvPr/>
            </p:nvCxnSpPr>
            <p:spPr>
              <a:xfrm>
                <a:off x="4702629" y="2354575"/>
                <a:ext cx="0" cy="587919"/>
              </a:xfrm>
              <a:prstGeom prst="line">
                <a:avLst/>
              </a:prstGeom>
              <a:ln w="0">
                <a:solidFill>
                  <a:srgbClr val="AED5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 rot="5400000">
                <a:off x="5245902" y="1811302"/>
                <a:ext cx="0" cy="1086547"/>
              </a:xfrm>
              <a:prstGeom prst="line">
                <a:avLst/>
              </a:prstGeom>
              <a:ln w="0">
                <a:solidFill>
                  <a:srgbClr val="AED5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2" name="组合 51"/>
          <p:cNvGrpSpPr>
            <a:grpSpLocks/>
          </p:cNvGrpSpPr>
          <p:nvPr/>
        </p:nvGrpSpPr>
        <p:grpSpPr bwMode="auto">
          <a:xfrm flipH="1" flipV="1">
            <a:off x="3605214" y="1390656"/>
            <a:ext cx="4579144" cy="453629"/>
            <a:chOff x="3424715" y="4465315"/>
            <a:chExt cx="7360973" cy="730804"/>
          </a:xfrm>
        </p:grpSpPr>
        <p:grpSp>
          <p:nvGrpSpPr>
            <p:cNvPr id="53" name="组合 138"/>
            <p:cNvGrpSpPr>
              <a:grpSpLocks/>
            </p:cNvGrpSpPr>
            <p:nvPr/>
          </p:nvGrpSpPr>
          <p:grpSpPr bwMode="auto">
            <a:xfrm flipV="1">
              <a:off x="3424715" y="4465315"/>
              <a:ext cx="1224470" cy="730804"/>
              <a:chOff x="4702629" y="2354575"/>
              <a:chExt cx="1086152" cy="587919"/>
            </a:xfrm>
          </p:grpSpPr>
          <p:cxnSp>
            <p:nvCxnSpPr>
              <p:cNvPr id="57" name="直接连接符 56"/>
              <p:cNvCxnSpPr/>
              <p:nvPr/>
            </p:nvCxnSpPr>
            <p:spPr>
              <a:xfrm>
                <a:off x="4702629" y="2354575"/>
                <a:ext cx="0" cy="587919"/>
              </a:xfrm>
              <a:prstGeom prst="line">
                <a:avLst/>
              </a:prstGeom>
              <a:ln w="0">
                <a:solidFill>
                  <a:srgbClr val="AED5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/>
              <p:nvPr/>
            </p:nvCxnSpPr>
            <p:spPr>
              <a:xfrm rot="5400000">
                <a:off x="5245902" y="1811302"/>
                <a:ext cx="0" cy="1086547"/>
              </a:xfrm>
              <a:prstGeom prst="line">
                <a:avLst/>
              </a:prstGeom>
              <a:ln w="0">
                <a:solidFill>
                  <a:srgbClr val="AED5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组合 139"/>
            <p:cNvGrpSpPr>
              <a:grpSpLocks/>
            </p:cNvGrpSpPr>
            <p:nvPr/>
          </p:nvGrpSpPr>
          <p:grpSpPr bwMode="auto">
            <a:xfrm flipH="1" flipV="1">
              <a:off x="9561218" y="4465315"/>
              <a:ext cx="1224470" cy="730804"/>
              <a:chOff x="4702629" y="2354575"/>
              <a:chExt cx="1086152" cy="587919"/>
            </a:xfrm>
          </p:grpSpPr>
          <p:cxnSp>
            <p:nvCxnSpPr>
              <p:cNvPr id="55" name="直接连接符 54"/>
              <p:cNvCxnSpPr/>
              <p:nvPr/>
            </p:nvCxnSpPr>
            <p:spPr>
              <a:xfrm>
                <a:off x="4702629" y="2354575"/>
                <a:ext cx="0" cy="587919"/>
              </a:xfrm>
              <a:prstGeom prst="line">
                <a:avLst/>
              </a:prstGeom>
              <a:ln w="0">
                <a:solidFill>
                  <a:srgbClr val="AED5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/>
              <p:nvPr/>
            </p:nvCxnSpPr>
            <p:spPr>
              <a:xfrm rot="5400000">
                <a:off x="5245902" y="1811302"/>
                <a:ext cx="0" cy="1086547"/>
              </a:xfrm>
              <a:prstGeom prst="line">
                <a:avLst/>
              </a:prstGeom>
              <a:ln w="0">
                <a:solidFill>
                  <a:srgbClr val="AED5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2193609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334</TotalTime>
  <Words>876</Words>
  <Application>Microsoft Macintosh PowerPoint</Application>
  <PresentationFormat>On-screen Show (16:9)</PresentationFormat>
  <Paragraphs>346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Calibri</vt:lpstr>
      <vt:lpstr>Calibri Light</vt:lpstr>
      <vt:lpstr>Elephant</vt:lpstr>
      <vt:lpstr>宋体</vt:lpstr>
      <vt:lpstr>微软雅黑</vt:lpstr>
      <vt:lpstr>Arial</vt:lpstr>
      <vt:lpstr>第一PPT，www.1ppt.com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第一PPT，www.1ppt.com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多边形</dc:title>
  <dc:creator>第一PPT</dc:creator>
  <cp:keywords>www.1ppt.com</cp:keywords>
  <cp:lastModifiedBy>Caner Irfanoglu</cp:lastModifiedBy>
  <cp:revision>45</cp:revision>
  <dcterms:created xsi:type="dcterms:W3CDTF">2016-12-18T07:24:13Z</dcterms:created>
  <dcterms:modified xsi:type="dcterms:W3CDTF">2018-12-04T17:14:36Z</dcterms:modified>
</cp:coreProperties>
</file>