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7" r:id="rId2"/>
    <p:sldId id="263" r:id="rId3"/>
    <p:sldId id="264" r:id="rId4"/>
    <p:sldId id="265" r:id="rId5"/>
    <p:sldId id="266" r:id="rId6"/>
    <p:sldId id="272" r:id="rId7"/>
    <p:sldId id="267" r:id="rId8"/>
    <p:sldId id="268" r:id="rId9"/>
    <p:sldId id="269" r:id="rId10"/>
    <p:sldId id="270" r:id="rId11"/>
    <p:sldId id="271" r:id="rId12"/>
    <p:sldId id="273" r:id="rId13"/>
    <p:sldId id="275" r:id="rId14"/>
    <p:sldId id="276" r:id="rId15"/>
    <p:sldId id="274" r:id="rId16"/>
    <p:sldId id="256" r:id="rId17"/>
    <p:sldId id="257" r:id="rId18"/>
    <p:sldId id="258" r:id="rId19"/>
    <p:sldId id="260" r:id="rId20"/>
    <p:sldId id="259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2CAA8-43CA-F643-A274-836D1A5A1971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D1DF9-0635-9C43-86D0-77693738B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79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5A00-4C08-C34C-BA34-4C94B8E4B2E9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8EF-C8C6-AA4A-8B68-19A376C1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9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5A00-4C08-C34C-BA34-4C94B8E4B2E9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8EF-C8C6-AA4A-8B68-19A376C1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4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5A00-4C08-C34C-BA34-4C94B8E4B2E9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8EF-C8C6-AA4A-8B68-19A376C1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4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5A00-4C08-C34C-BA34-4C94B8E4B2E9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8EF-C8C6-AA4A-8B68-19A376C1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2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5A00-4C08-C34C-BA34-4C94B8E4B2E9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8EF-C8C6-AA4A-8B68-19A376C1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5A00-4C08-C34C-BA34-4C94B8E4B2E9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8EF-C8C6-AA4A-8B68-19A376C1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5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5A00-4C08-C34C-BA34-4C94B8E4B2E9}" type="datetimeFigureOut">
              <a:rPr lang="en-US" smtClean="0"/>
              <a:t>12/3/18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8EF-C8C6-AA4A-8B68-19A376C1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7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5A00-4C08-C34C-BA34-4C94B8E4B2E9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8EF-C8C6-AA4A-8B68-19A376C1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5A00-4C08-C34C-BA34-4C94B8E4B2E9}" type="datetimeFigureOut">
              <a:rPr lang="en-US" smtClean="0"/>
              <a:t>12/3/18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8EF-C8C6-AA4A-8B68-19A376C1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8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5A00-4C08-C34C-BA34-4C94B8E4B2E9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8EF-C8C6-AA4A-8B68-19A376C1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2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5A00-4C08-C34C-BA34-4C94B8E4B2E9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8EF-C8C6-AA4A-8B68-19A376C1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9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D5A00-4C08-C34C-BA34-4C94B8E4B2E9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D98EF-C8C6-AA4A-8B68-19A376C1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5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131068" y="919225"/>
            <a:ext cx="1852551" cy="4631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</a:t>
            </a:r>
            <a:endParaRPr lang="en-US" dirty="0">
              <a:ln w="0"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11656" y="1957450"/>
            <a:ext cx="1852551" cy="4631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Categorical </a:t>
            </a:r>
            <a:endParaRPr lang="en-US" dirty="0">
              <a:ln w="0"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093343" y="1957450"/>
            <a:ext cx="1852551" cy="4631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Numerical</a:t>
            </a:r>
            <a:endParaRPr lang="en-US" dirty="0">
              <a:ln w="0"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87739" y="3091117"/>
            <a:ext cx="1852551" cy="4631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Ordinal</a:t>
            </a:r>
            <a:endParaRPr lang="en-US" dirty="0">
              <a:ln w="0"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66568" y="3109974"/>
            <a:ext cx="1852551" cy="4631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Nominal</a:t>
            </a:r>
            <a:endParaRPr lang="en-US" dirty="0">
              <a:ln w="0"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63948" y="4077832"/>
            <a:ext cx="1100137" cy="3693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Clarity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63948" y="4646118"/>
            <a:ext cx="1100137" cy="3693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63948" y="5157327"/>
            <a:ext cx="1100137" cy="3693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Polish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63947" y="5673359"/>
            <a:ext cx="1100137" cy="3693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Symmety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80150" y="6197189"/>
            <a:ext cx="1100137" cy="3693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81746" y="4077832"/>
            <a:ext cx="1422194" cy="3693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Wholesaler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81746" y="4646118"/>
            <a:ext cx="1422194" cy="3693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Certificatio</a:t>
            </a: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04415" y="3091116"/>
            <a:ext cx="1852551" cy="4631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Interva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256512" y="3105273"/>
            <a:ext cx="1852551" cy="4631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Ratio</a:t>
            </a:r>
            <a:endParaRPr lang="en-US" dirty="0">
              <a:ln w="0"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632718" y="4068430"/>
            <a:ext cx="1100137" cy="3693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6" idx="2"/>
            <a:endCxn id="7" idx="0"/>
          </p:cNvCxnSpPr>
          <p:nvPr/>
        </p:nvCxnSpPr>
        <p:spPr>
          <a:xfrm rot="5400000">
            <a:off x="4310094" y="210200"/>
            <a:ext cx="575088" cy="2919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2"/>
            <a:endCxn id="8" idx="0"/>
          </p:cNvCxnSpPr>
          <p:nvPr/>
        </p:nvCxnSpPr>
        <p:spPr>
          <a:xfrm rot="16200000" flipH="1">
            <a:off x="7250937" y="188768"/>
            <a:ext cx="575088" cy="2962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2"/>
            <a:endCxn id="9" idx="0"/>
          </p:cNvCxnSpPr>
          <p:nvPr/>
        </p:nvCxnSpPr>
        <p:spPr>
          <a:xfrm rot="5400000">
            <a:off x="2140709" y="2093894"/>
            <a:ext cx="670530" cy="13239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2"/>
            <a:endCxn id="10" idx="0"/>
          </p:cNvCxnSpPr>
          <p:nvPr/>
        </p:nvCxnSpPr>
        <p:spPr>
          <a:xfrm rot="16200000" flipH="1">
            <a:off x="3520695" y="2037824"/>
            <a:ext cx="689387" cy="1454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8" idx="2"/>
            <a:endCxn id="21" idx="0"/>
          </p:cNvCxnSpPr>
          <p:nvPr/>
        </p:nvCxnSpPr>
        <p:spPr>
          <a:xfrm rot="5400000">
            <a:off x="7939891" y="2011387"/>
            <a:ext cx="670529" cy="1488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8" idx="2"/>
            <a:endCxn id="22" idx="0"/>
          </p:cNvCxnSpPr>
          <p:nvPr/>
        </p:nvCxnSpPr>
        <p:spPr>
          <a:xfrm rot="16200000" flipH="1">
            <a:off x="9258860" y="2181345"/>
            <a:ext cx="684686" cy="1163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2" idx="2"/>
            <a:endCxn id="24" idx="0"/>
          </p:cNvCxnSpPr>
          <p:nvPr/>
        </p:nvCxnSpPr>
        <p:spPr>
          <a:xfrm rot="5400000">
            <a:off x="9932778" y="3818420"/>
            <a:ext cx="50002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  <a:endCxn id="19" idx="0"/>
          </p:cNvCxnSpPr>
          <p:nvPr/>
        </p:nvCxnSpPr>
        <p:spPr>
          <a:xfrm flipH="1">
            <a:off x="4592843" y="3573111"/>
            <a:ext cx="1" cy="50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2"/>
            <a:endCxn id="14" idx="0"/>
          </p:cNvCxnSpPr>
          <p:nvPr/>
        </p:nvCxnSpPr>
        <p:spPr>
          <a:xfrm>
            <a:off x="1814015" y="3554254"/>
            <a:ext cx="2" cy="52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9632718" y="4636716"/>
            <a:ext cx="1100137" cy="3693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820" y="560660"/>
            <a:ext cx="3727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Data Types of the Variables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562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248" y="385763"/>
            <a:ext cx="2037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Descriptive Analysis</a:t>
            </a:r>
          </a:p>
          <a:p>
            <a:r>
              <a:rPr lang="en-US" dirty="0" err="1" smtClean="0"/>
              <a:t>Bivariates</a:t>
            </a:r>
            <a:endParaRPr lang="en-US" dirty="0" smtClean="0"/>
          </a:p>
          <a:p>
            <a:r>
              <a:rPr lang="en-US" dirty="0" smtClean="0"/>
              <a:t>Symmetry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 descr="price_vs_symmetr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722" y="728663"/>
            <a:ext cx="4864527" cy="5324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567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248" y="385763"/>
            <a:ext cx="203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Descriptive Analysis</a:t>
            </a:r>
          </a:p>
          <a:p>
            <a:r>
              <a:rPr lang="en-US" dirty="0" err="1" smtClean="0"/>
              <a:t>Bivariates</a:t>
            </a:r>
            <a:endParaRPr lang="en-US" dirty="0"/>
          </a:p>
          <a:p>
            <a:r>
              <a:rPr lang="en-US" dirty="0" smtClean="0"/>
              <a:t>Price vs Color</a:t>
            </a:r>
            <a:endParaRPr lang="en-US" dirty="0"/>
          </a:p>
        </p:txBody>
      </p:sp>
      <p:pic>
        <p:nvPicPr>
          <p:cNvPr id="3" name="Picture 2" descr="price_vs_colo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329" y="1309093"/>
            <a:ext cx="6757314" cy="4658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059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248" y="385763"/>
            <a:ext cx="203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Descriptive Analysis</a:t>
            </a:r>
          </a:p>
          <a:p>
            <a:r>
              <a:rPr lang="en-US" dirty="0" err="1" smtClean="0"/>
              <a:t>Bivariates</a:t>
            </a:r>
            <a:endParaRPr lang="en-US" dirty="0"/>
          </a:p>
          <a:p>
            <a:r>
              <a:rPr lang="en-US" dirty="0" smtClean="0"/>
              <a:t>Price vs Color</a:t>
            </a:r>
            <a:endParaRPr lang="en-US" dirty="0"/>
          </a:p>
        </p:txBody>
      </p:sp>
      <p:pic>
        <p:nvPicPr>
          <p:cNvPr id="3" name="Picture 2" descr="price_vs_colo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329" y="1309093"/>
            <a:ext cx="6757314" cy="4658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27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DIVEN </a:t>
            </a:r>
            <a:r>
              <a:rPr lang="mr-IN" dirty="0" smtClean="0"/>
              <a:t>–</a:t>
            </a:r>
            <a:r>
              <a:rPr lang="en-US" dirty="0" smtClean="0"/>
              <a:t> 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3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DIVEN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MULTICOLLINEARITY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7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monds%20two%20Cluster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7" y="1469710"/>
            <a:ext cx="5940425" cy="41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45312" y="773555"/>
            <a:ext cx="6287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WHY PERFORMING ANALYSIS ON BLUE CLUSTER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0515" y="1467045"/>
            <a:ext cx="301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Carat is a significant predictor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0515" y="2551918"/>
            <a:ext cx="4427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all available data may lead bias, since</a:t>
            </a:r>
          </a:p>
          <a:p>
            <a:r>
              <a:rPr lang="en-US" dirty="0" smtClean="0"/>
              <a:t>Lower carat and Higher carat traits may differ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0515" y="3398797"/>
            <a:ext cx="3815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of the data for blue cluster lies between</a:t>
            </a:r>
          </a:p>
          <a:p>
            <a:r>
              <a:rPr lang="en-US" dirty="0" smtClean="0"/>
              <a:t>0.8 - 1.3 carats, which is a relatively small interval</a:t>
            </a:r>
          </a:p>
          <a:p>
            <a:r>
              <a:rPr lang="en-US" dirty="0" smtClean="0"/>
              <a:t>Blue cluster is more favorable under linearity assumption (Carat vs. Price not linear for the whole carat range - as given in the pdf )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0515" y="1982038"/>
            <a:ext cx="422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Professor’s Diamond lies in </a:t>
            </a:r>
            <a:r>
              <a:rPr lang="en-US" smtClean="0"/>
              <a:t>the blue cluster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85875" y="6115050"/>
            <a:ext cx="102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It would be better if </a:t>
            </a:r>
            <a:r>
              <a:rPr lang="en-US" dirty="0" err="1" smtClean="0">
                <a:solidFill>
                  <a:srgbClr val="FF0000"/>
                </a:solidFill>
              </a:rPr>
              <a:t>Diven</a:t>
            </a:r>
            <a:r>
              <a:rPr lang="en-US" dirty="0" smtClean="0">
                <a:solidFill>
                  <a:srgbClr val="FF0000"/>
                </a:solidFill>
              </a:rPr>
              <a:t> covers this part </a:t>
            </a:r>
            <a:r>
              <a:rPr lang="en-US" dirty="0" err="1" smtClean="0">
                <a:solidFill>
                  <a:srgbClr val="FF0000"/>
                </a:solidFill>
              </a:rPr>
              <a:t>Sreeraj</a:t>
            </a:r>
            <a:r>
              <a:rPr lang="en-US" dirty="0" smtClean="0">
                <a:solidFill>
                  <a:srgbClr val="FF0000"/>
                </a:solidFill>
              </a:rPr>
              <a:t> already has many slide. We can finalize when practicing!!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25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259" y="282356"/>
            <a:ext cx="2665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Engineering Part I </a:t>
            </a:r>
          </a:p>
          <a:p>
            <a:r>
              <a:rPr lang="en-US" dirty="0" smtClean="0"/>
              <a:t>Getting to know variables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259" y="1071562"/>
            <a:ext cx="105017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 is the prediction variable (Dependent)</a:t>
            </a:r>
          </a:p>
          <a:p>
            <a:r>
              <a:rPr lang="en-US" dirty="0" smtClean="0"/>
              <a:t>Carat, Clarity, Color, Polish, Symmetry, Cut, Certification, Wholesaler are predictors (Independent variables)</a:t>
            </a:r>
          </a:p>
          <a:p>
            <a:r>
              <a:rPr lang="en-US" dirty="0" smtClean="0"/>
              <a:t>Categorical Variable </a:t>
            </a:r>
            <a:r>
              <a:rPr lang="en-US" dirty="0" smtClean="0"/>
              <a:t>levels should be distinct based on their price prediction ability</a:t>
            </a:r>
            <a:endParaRPr lang="en-US" dirty="0"/>
          </a:p>
          <a:p>
            <a:r>
              <a:rPr lang="en-US" dirty="0" smtClean="0"/>
              <a:t>Wholesaler </a:t>
            </a:r>
            <a:r>
              <a:rPr lang="en-US" dirty="0" smtClean="0"/>
              <a:t>needs to be excluded from prediction, since it is not a diamond characteristic (May introduce bias)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8713" y="4343400"/>
            <a:ext cx="961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PART CAN BE VISUALIZED WITH A TREE MAP. I WILL WORK ON THAT IF THERE’S ENOUGH TIME!!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342901"/>
            <a:ext cx="4614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Engineering Part II</a:t>
            </a:r>
          </a:p>
          <a:p>
            <a:r>
              <a:rPr lang="en-US" dirty="0" smtClean="0"/>
              <a:t>Grouping Ordinal Variables by Predictive Ability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88" y="1173898"/>
            <a:ext cx="23425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Clarity</a:t>
            </a:r>
          </a:p>
          <a:p>
            <a:endParaRPr lang="en-US" dirty="0"/>
          </a:p>
          <a:p>
            <a:r>
              <a:rPr lang="en-US" dirty="0" smtClean="0"/>
              <a:t>Originally had 7 levels. </a:t>
            </a:r>
          </a:p>
          <a:p>
            <a:r>
              <a:rPr lang="en-US" dirty="0" smtClean="0"/>
              <a:t>Grouped to 3 levels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44390"/>
              </p:ext>
            </p:extLst>
          </p:nvPr>
        </p:nvGraphicFramePr>
        <p:xfrm>
          <a:off x="357188" y="2559964"/>
          <a:ext cx="11187114" cy="3009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519"/>
                <a:gridCol w="1864519"/>
                <a:gridCol w="1864519"/>
                <a:gridCol w="1864519"/>
                <a:gridCol w="1864519"/>
                <a:gridCol w="1864519"/>
              </a:tblGrid>
              <a:tr h="997624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Levelling Criteria(s)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Original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R-squared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ReGrouping</a:t>
                      </a:r>
                      <a:r>
                        <a:rPr lang="en-US" baseline="0" dirty="0" smtClean="0"/>
                        <a:t> R-squared</a:t>
                      </a:r>
                      <a:endParaRPr lang="en-US" dirty="0"/>
                    </a:p>
                  </a:txBody>
                  <a:tcPr/>
                </a:tc>
              </a:tr>
              <a:tr h="961761">
                <a:tc>
                  <a:txBody>
                    <a:bodyPr/>
                    <a:lstStyle/>
                    <a:p>
                      <a:r>
                        <a:rPr lang="en-US" dirty="0" smtClean="0"/>
                        <a:t>Clarity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I2</a:t>
                      </a:r>
                    </a:p>
                    <a:p>
                      <a:r>
                        <a:rPr lang="en-US" dirty="0" smtClean="0"/>
                        <a:t>I1</a:t>
                      </a:r>
                    </a:p>
                    <a:p>
                      <a:r>
                        <a:rPr lang="en-US" dirty="0" smtClean="0"/>
                        <a:t>SI3</a:t>
                      </a:r>
                    </a:p>
                    <a:p>
                      <a:r>
                        <a:rPr lang="en-US" dirty="0" smtClean="0"/>
                        <a:t>SI2</a:t>
                      </a:r>
                    </a:p>
                    <a:p>
                      <a:r>
                        <a:rPr lang="en-US" dirty="0" smtClean="0"/>
                        <a:t>SI1</a:t>
                      </a:r>
                    </a:p>
                    <a:p>
                      <a:r>
                        <a:rPr lang="en-US" dirty="0" smtClean="0"/>
                        <a:t>VS2</a:t>
                      </a:r>
                    </a:p>
                    <a:p>
                      <a:r>
                        <a:rPr lang="en-US" dirty="0" smtClean="0"/>
                        <a:t>VS1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Flawed</a:t>
                      </a:r>
                      <a:r>
                        <a:rPr lang="en-US" baseline="0" dirty="0" smtClean="0"/>
                        <a:t> Naked Eye</a:t>
                      </a:r>
                    </a:p>
                    <a:p>
                      <a:r>
                        <a:rPr lang="en-US" baseline="0" dirty="0" smtClean="0"/>
                        <a:t>10x Zoom Flaws</a:t>
                      </a:r>
                    </a:p>
                    <a:p>
                      <a:r>
                        <a:rPr lang="en-US" baseline="0" dirty="0" smtClean="0"/>
                        <a:t>30x Zoom Flaws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</a:t>
                      </a:r>
                      <a:r>
                        <a:rPr lang="en-US" baseline="0" dirty="0" smtClean="0"/>
                        <a:t> Levels Insignificant for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056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342901"/>
            <a:ext cx="4614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Engineering II</a:t>
            </a:r>
          </a:p>
          <a:p>
            <a:r>
              <a:rPr lang="en-US" dirty="0" smtClean="0"/>
              <a:t>Grouping Ordinal Variables by Predictive Ability</a:t>
            </a:r>
          </a:p>
          <a:p>
            <a:endParaRPr lang="en-US" dirty="0" smtClean="0"/>
          </a:p>
          <a:p>
            <a:r>
              <a:rPr lang="en-US" dirty="0" smtClean="0"/>
              <a:t>Color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62523"/>
              </p:ext>
            </p:extLst>
          </p:nvPr>
        </p:nvGraphicFramePr>
        <p:xfrm>
          <a:off x="357188" y="2359939"/>
          <a:ext cx="11187114" cy="24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519"/>
                <a:gridCol w="1864519"/>
                <a:gridCol w="1864519"/>
                <a:gridCol w="1864519"/>
                <a:gridCol w="1864519"/>
                <a:gridCol w="1864519"/>
              </a:tblGrid>
              <a:tr h="997624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Levelling Criteria(s)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Original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R-squared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ReGrouping</a:t>
                      </a:r>
                      <a:r>
                        <a:rPr lang="en-US" baseline="0" dirty="0" smtClean="0"/>
                        <a:t> R-squared</a:t>
                      </a:r>
                      <a:endParaRPr lang="en-US" dirty="0"/>
                    </a:p>
                  </a:txBody>
                  <a:tcPr/>
                </a:tc>
              </a:tr>
              <a:tr h="961761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</a:p>
                    <a:p>
                      <a:r>
                        <a:rPr lang="en-US" dirty="0" smtClean="0"/>
                        <a:t>J,K</a:t>
                      </a:r>
                    </a:p>
                    <a:p>
                      <a:r>
                        <a:rPr lang="en-US" dirty="0" smtClean="0"/>
                        <a:t>G,H,I</a:t>
                      </a:r>
                    </a:p>
                    <a:p>
                      <a:r>
                        <a:rPr lang="en-US" dirty="0" smtClean="0"/>
                        <a:t>F,D,E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Near Colorless</a:t>
                      </a:r>
                    </a:p>
                    <a:p>
                      <a:r>
                        <a:rPr lang="en-US" dirty="0" smtClean="0"/>
                        <a:t>Lightly</a:t>
                      </a:r>
                      <a:r>
                        <a:rPr lang="en-US" baseline="0" dirty="0" smtClean="0"/>
                        <a:t> 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</a:t>
                      </a:r>
                      <a:r>
                        <a:rPr lang="en-US" baseline="0" dirty="0" smtClean="0"/>
                        <a:t> Levels Insignificant for price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860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342901"/>
            <a:ext cx="4614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Engineering II</a:t>
            </a:r>
          </a:p>
          <a:p>
            <a:r>
              <a:rPr lang="en-US" dirty="0" smtClean="0"/>
              <a:t>Grouping Ordinal Variables by Predictive Ability</a:t>
            </a:r>
          </a:p>
          <a:p>
            <a:endParaRPr lang="en-US" dirty="0" smtClean="0"/>
          </a:p>
          <a:p>
            <a:r>
              <a:rPr lang="en-US" dirty="0" smtClean="0"/>
              <a:t>Polish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0113"/>
              </p:ext>
            </p:extLst>
          </p:nvPr>
        </p:nvGraphicFramePr>
        <p:xfrm>
          <a:off x="357188" y="2359939"/>
          <a:ext cx="11187114" cy="24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519"/>
                <a:gridCol w="1864519"/>
                <a:gridCol w="1864519"/>
                <a:gridCol w="1864519"/>
                <a:gridCol w="1864519"/>
                <a:gridCol w="1864519"/>
              </a:tblGrid>
              <a:tr h="997624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Levelling Criteria(s)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Original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R-squared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ReGrouping</a:t>
                      </a:r>
                      <a:r>
                        <a:rPr lang="en-US" baseline="0" dirty="0" smtClean="0"/>
                        <a:t> R-squared</a:t>
                      </a:r>
                      <a:endParaRPr lang="en-US" dirty="0"/>
                    </a:p>
                  </a:txBody>
                  <a:tcPr/>
                </a:tc>
              </a:tr>
              <a:tr h="961761">
                <a:tc>
                  <a:txBody>
                    <a:bodyPr/>
                    <a:lstStyle/>
                    <a:p>
                      <a:r>
                        <a:rPr lang="en-US" dirty="0" smtClean="0"/>
                        <a:t>Polish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</a:p>
                    <a:p>
                      <a:r>
                        <a:rPr lang="en-US" dirty="0" smtClean="0"/>
                        <a:t>G</a:t>
                      </a:r>
                    </a:p>
                    <a:p>
                      <a:r>
                        <a:rPr lang="en-US" dirty="0" smtClean="0"/>
                        <a:t>V</a:t>
                      </a:r>
                    </a:p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+ G</a:t>
                      </a:r>
                    </a:p>
                    <a:p>
                      <a:r>
                        <a:rPr lang="en-US" dirty="0" smtClean="0"/>
                        <a:t>V</a:t>
                      </a:r>
                    </a:p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+ 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sample size for F and I</a:t>
                      </a: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64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231" y="2171299"/>
            <a:ext cx="3110769" cy="23050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184" y="1984770"/>
            <a:ext cx="3436757" cy="2678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92" y="1869280"/>
            <a:ext cx="3170257" cy="29090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0964" y="479900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Colour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53769" y="4770431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Clarity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86912" y="4770431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Certification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2248" y="385763"/>
            <a:ext cx="4004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Descriptive Analysis</a:t>
            </a:r>
          </a:p>
          <a:p>
            <a:r>
              <a:rPr lang="en-US" dirty="0" smtClean="0"/>
              <a:t>Distribution of Independent Variables </a:t>
            </a:r>
            <a:r>
              <a:rPr lang="mr-IN" dirty="0" smtClean="0"/>
              <a:t>–</a:t>
            </a:r>
            <a:r>
              <a:rPr lang="en-US" dirty="0" smtClean="0"/>
              <a:t> 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62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342901"/>
            <a:ext cx="4614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Engineering II</a:t>
            </a:r>
          </a:p>
          <a:p>
            <a:r>
              <a:rPr lang="en-US" dirty="0" smtClean="0"/>
              <a:t>Grouping Ordinal Variables by Predictive Ability</a:t>
            </a:r>
          </a:p>
          <a:p>
            <a:endParaRPr lang="en-US" dirty="0" smtClean="0"/>
          </a:p>
          <a:p>
            <a:r>
              <a:rPr lang="en-US" dirty="0" smtClean="0"/>
              <a:t>Symmetry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49537"/>
              </p:ext>
            </p:extLst>
          </p:nvPr>
        </p:nvGraphicFramePr>
        <p:xfrm>
          <a:off x="242888" y="2359939"/>
          <a:ext cx="11301414" cy="3009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569"/>
                <a:gridCol w="1883569"/>
                <a:gridCol w="1883569"/>
                <a:gridCol w="1883569"/>
                <a:gridCol w="1883569"/>
                <a:gridCol w="1883569"/>
              </a:tblGrid>
              <a:tr h="997624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Levelling Criteria(s)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Original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R-squared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ReGrouping</a:t>
                      </a:r>
                      <a:r>
                        <a:rPr lang="en-US" baseline="0" dirty="0" smtClean="0"/>
                        <a:t> R-squared</a:t>
                      </a:r>
                      <a:endParaRPr lang="en-US" dirty="0"/>
                    </a:p>
                  </a:txBody>
                  <a:tcPr/>
                </a:tc>
              </a:tr>
              <a:tr h="961761">
                <a:tc>
                  <a:txBody>
                    <a:bodyPr/>
                    <a:lstStyle/>
                    <a:p>
                      <a:r>
                        <a:rPr lang="en-US" dirty="0" smtClean="0"/>
                        <a:t>Symmetry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</a:p>
                    <a:p>
                      <a:r>
                        <a:rPr lang="en-US" dirty="0" smtClean="0"/>
                        <a:t>G</a:t>
                      </a:r>
                    </a:p>
                    <a:p>
                      <a:r>
                        <a:rPr lang="en-US" dirty="0" smtClean="0"/>
                        <a:t>V</a:t>
                      </a:r>
                    </a:p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</a:t>
                      </a:r>
                    </a:p>
                    <a:p>
                      <a:r>
                        <a:rPr lang="en-US" dirty="0" smtClean="0"/>
                        <a:t>G</a:t>
                      </a:r>
                    </a:p>
                    <a:p>
                      <a:r>
                        <a:rPr lang="en-US" dirty="0" smtClean="0"/>
                        <a:t>V</a:t>
                      </a:r>
                      <a:r>
                        <a:rPr lang="en-US" baseline="0" dirty="0" smtClean="0"/>
                        <a:t> + X + 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Small sample size for I 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Low predictive ability difference between V-X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39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342901"/>
            <a:ext cx="4614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Engineering II</a:t>
            </a:r>
          </a:p>
          <a:p>
            <a:r>
              <a:rPr lang="en-US" dirty="0" smtClean="0"/>
              <a:t>Grouping Ordinal Variables by Predictive Ability</a:t>
            </a:r>
          </a:p>
          <a:p>
            <a:endParaRPr lang="en-US" dirty="0" smtClean="0"/>
          </a:p>
          <a:p>
            <a:r>
              <a:rPr lang="en-US" dirty="0" smtClean="0"/>
              <a:t>Cut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28036"/>
              </p:ext>
            </p:extLst>
          </p:nvPr>
        </p:nvGraphicFramePr>
        <p:xfrm>
          <a:off x="242888" y="2359939"/>
          <a:ext cx="11301414" cy="24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569"/>
                <a:gridCol w="1883569"/>
                <a:gridCol w="1883569"/>
                <a:gridCol w="1883569"/>
                <a:gridCol w="1883569"/>
                <a:gridCol w="1883569"/>
              </a:tblGrid>
              <a:tr h="997624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Levelling Criteria(s)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Original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R-squared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ReGrouping</a:t>
                      </a:r>
                      <a:r>
                        <a:rPr lang="en-US" baseline="0" dirty="0" smtClean="0"/>
                        <a:t> R-squared</a:t>
                      </a:r>
                      <a:endParaRPr lang="en-US" dirty="0"/>
                    </a:p>
                  </a:txBody>
                  <a:tcPr/>
                </a:tc>
              </a:tr>
              <a:tr h="961761">
                <a:tc>
                  <a:txBody>
                    <a:bodyPr/>
                    <a:lstStyle/>
                    <a:p>
                      <a:r>
                        <a:rPr lang="en-US" dirty="0" smtClean="0"/>
                        <a:t>Cut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</a:p>
                    <a:p>
                      <a:r>
                        <a:rPr lang="en-US" dirty="0" smtClean="0"/>
                        <a:t>G</a:t>
                      </a:r>
                    </a:p>
                    <a:p>
                      <a:r>
                        <a:rPr lang="en-US" dirty="0" smtClean="0"/>
                        <a:t>V</a:t>
                      </a:r>
                    </a:p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</a:t>
                      </a:r>
                    </a:p>
                    <a:p>
                      <a:r>
                        <a:rPr lang="en-US" dirty="0" smtClean="0"/>
                        <a:t>G</a:t>
                      </a:r>
                    </a:p>
                    <a:p>
                      <a:r>
                        <a:rPr lang="en-US" dirty="0" smtClean="0"/>
                        <a:t>V</a:t>
                      </a:r>
                    </a:p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All levels distinct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Bin Sizes are large enough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205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342901"/>
            <a:ext cx="4614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Engineering II</a:t>
            </a:r>
          </a:p>
          <a:p>
            <a:r>
              <a:rPr lang="en-US" dirty="0" smtClean="0"/>
              <a:t>Grouping Ordinal Variables by Predictive Ability</a:t>
            </a:r>
          </a:p>
          <a:p>
            <a:endParaRPr lang="en-US" dirty="0" smtClean="0"/>
          </a:p>
          <a:p>
            <a:r>
              <a:rPr lang="en-US" dirty="0" smtClean="0"/>
              <a:t>Certification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233763"/>
              </p:ext>
            </p:extLst>
          </p:nvPr>
        </p:nvGraphicFramePr>
        <p:xfrm>
          <a:off x="242888" y="2359939"/>
          <a:ext cx="11301414" cy="24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569"/>
                <a:gridCol w="1883569"/>
                <a:gridCol w="1883569"/>
                <a:gridCol w="1883569"/>
                <a:gridCol w="1883569"/>
                <a:gridCol w="1883569"/>
              </a:tblGrid>
              <a:tr h="997624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Levelling Criteria(s)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Original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R-squared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ReGrouping</a:t>
                      </a:r>
                      <a:r>
                        <a:rPr lang="en-US" baseline="0" dirty="0" smtClean="0"/>
                        <a:t> R-squared</a:t>
                      </a:r>
                      <a:endParaRPr lang="en-US" dirty="0"/>
                    </a:p>
                  </a:txBody>
                  <a:tcPr/>
                </a:tc>
              </a:tr>
              <a:tr h="961761">
                <a:tc>
                  <a:txBody>
                    <a:bodyPr/>
                    <a:lstStyle/>
                    <a:p>
                      <a:r>
                        <a:rPr lang="en-US" dirty="0" smtClean="0"/>
                        <a:t>Certification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AGS</a:t>
                      </a:r>
                    </a:p>
                    <a:p>
                      <a:r>
                        <a:rPr lang="en-US" dirty="0" smtClean="0"/>
                        <a:t>GIA</a:t>
                      </a:r>
                    </a:p>
                    <a:p>
                      <a:r>
                        <a:rPr lang="en-US" dirty="0" smtClean="0"/>
                        <a:t>EGL</a:t>
                      </a:r>
                    </a:p>
                    <a:p>
                      <a:r>
                        <a:rPr lang="en-US" dirty="0" smtClean="0"/>
                        <a:t>DOW</a:t>
                      </a:r>
                    </a:p>
                    <a:p>
                      <a:r>
                        <a:rPr lang="en-US" dirty="0" smtClean="0"/>
                        <a:t>IGI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AGS</a:t>
                      </a:r>
                      <a:r>
                        <a:rPr lang="en-US" baseline="0" dirty="0" smtClean="0"/>
                        <a:t> + GIA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EGL</a:t>
                      </a:r>
                      <a:r>
                        <a:rPr lang="en-US" baseline="0" dirty="0" smtClean="0"/>
                        <a:t> + DOW + IGI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 smtClean="0"/>
                        <a:t>Two most respected labs vs. others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42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202" y="1583530"/>
            <a:ext cx="3299972" cy="2974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6" y="1583530"/>
            <a:ext cx="3478037" cy="3027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94" y="1583530"/>
            <a:ext cx="3715007" cy="29443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71522" y="4558505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Symmetry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15013" y="4610892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Polish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1318" y="455850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Cut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2248" y="385763"/>
            <a:ext cx="409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Descriptive Analysis</a:t>
            </a:r>
          </a:p>
          <a:p>
            <a:r>
              <a:rPr lang="en-US" dirty="0" smtClean="0"/>
              <a:t>Distribution of Independent Variables </a:t>
            </a:r>
            <a:r>
              <a:rPr lang="mr-IN" dirty="0" smtClean="0"/>
              <a:t>–</a:t>
            </a:r>
            <a:r>
              <a:rPr lang="en-US" dirty="0" smtClean="0"/>
              <a:t> II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9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22" y="385763"/>
            <a:ext cx="6361461" cy="63614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248" y="385763"/>
            <a:ext cx="288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Descriptive Analysis</a:t>
            </a:r>
          </a:p>
          <a:p>
            <a:r>
              <a:rPr lang="en-US" dirty="0" smtClean="0"/>
              <a:t>Density Distribution for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288" y="264226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248" y="385763"/>
            <a:ext cx="288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Descriptive Analysis</a:t>
            </a:r>
          </a:p>
          <a:p>
            <a:r>
              <a:rPr lang="en-US" dirty="0" smtClean="0"/>
              <a:t>Density Distribution for Price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9546" y="2719449"/>
            <a:ext cx="3957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 for the group !!</a:t>
            </a:r>
            <a:endParaRPr lang="en-US" dirty="0"/>
          </a:p>
          <a:p>
            <a:r>
              <a:rPr lang="en-US" dirty="0" smtClean="0"/>
              <a:t>We do this only for carat because</a:t>
            </a:r>
          </a:p>
          <a:p>
            <a:r>
              <a:rPr lang="en-US" dirty="0" smtClean="0"/>
              <a:t>We think it is most significant predictor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5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ice_carat_one_colo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67" y="1665605"/>
            <a:ext cx="5930265" cy="35267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92248" y="385763"/>
            <a:ext cx="203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Descriptive Analysis</a:t>
            </a:r>
          </a:p>
          <a:p>
            <a:r>
              <a:rPr lang="en-US" dirty="0" err="1" smtClean="0"/>
              <a:t>Bivariates</a:t>
            </a:r>
            <a:endParaRPr lang="en-US" dirty="0"/>
          </a:p>
          <a:p>
            <a:r>
              <a:rPr lang="en-US" dirty="0" smtClean="0"/>
              <a:t>Price vs Carat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1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248" y="385763"/>
            <a:ext cx="2037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Descriptive Analysis</a:t>
            </a:r>
          </a:p>
          <a:p>
            <a:r>
              <a:rPr lang="en-US" dirty="0" err="1" smtClean="0"/>
              <a:t>Bivariates</a:t>
            </a:r>
            <a:endParaRPr lang="en-US" dirty="0" smtClean="0"/>
          </a:p>
          <a:p>
            <a:r>
              <a:rPr lang="en-US" dirty="0" smtClean="0"/>
              <a:t>Price vs. Clarity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price%20vs.%20clarif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282" y="1042987"/>
            <a:ext cx="5173780" cy="5639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26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248" y="385763"/>
            <a:ext cx="2037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Descriptive Analysis</a:t>
            </a:r>
          </a:p>
          <a:p>
            <a:r>
              <a:rPr lang="en-US" dirty="0" err="1" smtClean="0"/>
              <a:t>Bivariates</a:t>
            </a:r>
            <a:endParaRPr lang="en-US" dirty="0" smtClean="0"/>
          </a:p>
          <a:p>
            <a:r>
              <a:rPr lang="en-US" dirty="0" smtClean="0"/>
              <a:t>Price vs Cut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 descr="price%20vs.%20clarif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483" y="800100"/>
            <a:ext cx="5082030" cy="55397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833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248" y="385763"/>
            <a:ext cx="2037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Descriptive Analysis</a:t>
            </a:r>
          </a:p>
          <a:p>
            <a:r>
              <a:rPr lang="en-US" dirty="0" err="1" smtClean="0"/>
              <a:t>Bivariates</a:t>
            </a:r>
            <a:endParaRPr lang="en-US" dirty="0" smtClean="0"/>
          </a:p>
          <a:p>
            <a:r>
              <a:rPr lang="en-US" dirty="0" smtClean="0"/>
              <a:t>Price vs Polish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 descr="price_vs_polish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57" y="557213"/>
            <a:ext cx="5558955" cy="60477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06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601</Words>
  <Application>Microsoft Macintosh PowerPoint</Application>
  <PresentationFormat>Widescreen</PresentationFormat>
  <Paragraphs>219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DIVEN – I </vt:lpstr>
      <vt:lpstr>DIVEN -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Caner Irfanoglu</dc:creator>
  <cp:lastModifiedBy>Caner Irfanoglu</cp:lastModifiedBy>
  <cp:revision>26</cp:revision>
  <dcterms:created xsi:type="dcterms:W3CDTF">2018-12-03T14:06:03Z</dcterms:created>
  <dcterms:modified xsi:type="dcterms:W3CDTF">2018-12-03T21:22:43Z</dcterms:modified>
</cp:coreProperties>
</file>