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60" d="100"/>
          <a:sy n="60" d="100"/>
        </p:scale>
        <p:origin x="1992" y="9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211D5-4F67-4912-A762-7618214597F0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C565D-D61C-4406-AF73-0492D72A27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8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3648" indent="-289865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9459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3243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7027" indent="-231892" defTabSz="942061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0810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4594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8378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2161" indent="-231892" defTabSz="9420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0E174A-2B23-41B1-8D47-94585934CEF0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52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 cap="flat"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9" y="4414177"/>
            <a:ext cx="5142582" cy="4183380"/>
          </a:xfrm>
          <a:ln/>
        </p:spPr>
        <p:txBody>
          <a:bodyPr lIns="95443" tIns="46913" rIns="95443" bIns="4691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9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62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25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55320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2008 Michael Zhang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03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4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75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4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5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0EDF-57A8-4CE3-882B-97DC933EB058}" type="datetimeFigureOut">
              <a:rPr lang="en-CA" smtClean="0"/>
              <a:t>2018-09-12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F234D-2ED5-4DD3-8FA3-33FE330256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59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09600"/>
            <a:ext cx="8229600" cy="22098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MCDA 5520</a:t>
            </a:r>
            <a:b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</a:br>
            <a:r>
              <a:rPr lang="en-US" altLang="ko-KR" sz="4200" b="1" dirty="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Statistics &amp; Business Analytics</a:t>
            </a:r>
            <a:endParaRPr lang="en-US" altLang="en-US" sz="4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648200" y="5029201"/>
            <a:ext cx="2819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/>
              <a:t>Michael Zhang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098431" y="3647301"/>
            <a:ext cx="79189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smtClean="0">
                <a:latin typeface="Arial" panose="020B0604020202020204" pitchFamily="34" charset="0"/>
              </a:rPr>
              <a:t>Review of Basic Stats Concepts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00200"/>
            <a:ext cx="76200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342900" indent="-342900"/>
            <a:r>
              <a:rPr lang="en-US" dirty="0"/>
              <a:t>Making statements about a population by examining sample results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lang="en-US" sz="2300" dirty="0"/>
              <a:t>Sample statistics                Population parameters</a:t>
            </a:r>
            <a:r>
              <a:rPr lang="en-US" sz="2600" dirty="0"/>
              <a:t> </a:t>
            </a:r>
          </a:p>
          <a:p>
            <a:pPr marL="342900" indent="-342900">
              <a:buNone/>
            </a:pPr>
            <a:r>
              <a:rPr lang="en-US" sz="2400" dirty="0"/>
              <a:t>       </a:t>
            </a:r>
            <a:r>
              <a:rPr lang="en-US" sz="2000" dirty="0"/>
              <a:t>(known)  </a:t>
            </a:r>
            <a:r>
              <a:rPr lang="en-US" sz="2400" dirty="0"/>
              <a:t>      </a:t>
            </a:r>
            <a:r>
              <a:rPr lang="en-US" sz="2400" b="1" dirty="0"/>
              <a:t>Inference</a:t>
            </a:r>
            <a:r>
              <a:rPr lang="en-US" sz="2400" dirty="0"/>
              <a:t>            </a:t>
            </a:r>
            <a:r>
              <a:rPr lang="en-US" sz="2000" dirty="0"/>
              <a:t>(unknown, but can </a:t>
            </a:r>
          </a:p>
          <a:p>
            <a:pPr marL="342900" indent="-342900">
              <a:buNone/>
            </a:pPr>
            <a:r>
              <a:rPr lang="en-US" sz="2000" dirty="0"/>
              <a:t>						      be estimated from</a:t>
            </a:r>
          </a:p>
          <a:p>
            <a:pPr marL="342900" indent="-342900">
              <a:buNone/>
            </a:pPr>
            <a:r>
              <a:rPr lang="en-US" sz="2000" dirty="0"/>
              <a:t>						      sample evidence)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4038600" y="3733800"/>
          <a:ext cx="54864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rawing" r:id="rId3" imgW="5038560" imgH="2305080" progId="Presentations.Drawing.10">
                  <p:embed/>
                </p:oleObj>
              </mc:Choice>
              <mc:Fallback>
                <p:oleObj name="Drawing" r:id="rId3" imgW="5038560" imgH="230508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5486400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800600" y="2895600"/>
            <a:ext cx="914400" cy="0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286001"/>
            <a:ext cx="5105400" cy="4227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Estimation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e.g.: Estimate the population mean weight using the sample mean weight</a:t>
            </a:r>
          </a:p>
          <a:p>
            <a:pPr>
              <a:lnSpc>
                <a:spcPct val="110000"/>
              </a:lnSpc>
            </a:pPr>
            <a:r>
              <a:rPr lang="en-US" b="1" dirty="0"/>
              <a:t>Hypothesis Testing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e.g.: Use sample evidence to test the claim that the population mean weight is 120 pounds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362200" y="1524000"/>
            <a:ext cx="7848600" cy="53296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dirty="0"/>
              <a:t>Drawing conclusions and/or making decisions concerning a </a:t>
            </a:r>
            <a:r>
              <a:rPr lang="en-US" u="sng" dirty="0"/>
              <a:t>population</a:t>
            </a:r>
            <a:r>
              <a:rPr lang="en-US" dirty="0"/>
              <a:t> based on </a:t>
            </a:r>
            <a:r>
              <a:rPr lang="en-US" u="sng" dirty="0"/>
              <a:t>sample</a:t>
            </a:r>
            <a:r>
              <a:rPr lang="en-US" dirty="0"/>
              <a:t> results.</a:t>
            </a:r>
          </a:p>
        </p:txBody>
      </p:sp>
      <p:pic>
        <p:nvPicPr>
          <p:cNvPr id="134149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76600"/>
            <a:ext cx="3124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9272345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Data Measurement Levels</a:t>
            </a:r>
            <a:endParaRPr lang="en-US" sz="3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4267200" y="2057401"/>
            <a:ext cx="3746500" cy="569913"/>
          </a:xfrm>
          <a:prstGeom prst="rect">
            <a:avLst/>
          </a:prstGeom>
          <a:solidFill>
            <a:srgbClr val="FFFF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600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419600" y="2133601"/>
            <a:ext cx="3511550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600" dirty="0"/>
              <a:t>Ratio/Interval Data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051300" y="3422651"/>
            <a:ext cx="4090988" cy="569913"/>
          </a:xfrm>
          <a:prstGeom prst="rect">
            <a:avLst/>
          </a:prstGeom>
          <a:solidFill>
            <a:srgbClr val="FFFF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600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4168775" y="3494089"/>
            <a:ext cx="385603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600"/>
              <a:t>Ordinal Data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3886200" y="4870451"/>
            <a:ext cx="4495800" cy="569913"/>
          </a:xfrm>
          <a:prstGeom prst="rect">
            <a:avLst/>
          </a:prstGeom>
          <a:solidFill>
            <a:srgbClr val="FFFF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600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25875" y="4941889"/>
            <a:ext cx="454183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600"/>
              <a:t> Nominal Data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8077200" y="1981201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Highest Level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Complete Analysis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8229600" y="3352801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Higher Level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Mid-level Analysis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8382000" y="4800601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Lowest Level</a:t>
            </a: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Basic Analysis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1828800" y="4724400"/>
            <a:ext cx="2133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Categorical Codes ID Numbers                 Category Names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1905000" y="3352800"/>
            <a:ext cx="2286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Rankings </a:t>
            </a:r>
          </a:p>
          <a:p>
            <a:pPr eaLnBrk="0" hangingPunct="0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Ordered Categories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2057400" y="21336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/>
              <a:t>Measurements</a:t>
            </a:r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>
            <a:off x="5943600" y="4038600"/>
            <a:ext cx="228600" cy="762000"/>
          </a:xfrm>
          <a:prstGeom prst="up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600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943600" y="2667000"/>
            <a:ext cx="228600" cy="6858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600"/>
          </a:p>
        </p:txBody>
      </p:sp>
    </p:spTree>
    <p:extLst>
      <p:ext uri="{BB962C8B-B14F-4D97-AF65-F5344CB8AC3E}">
        <p14:creationId xmlns:p14="http://schemas.microsoft.com/office/powerpoint/2010/main" val="40616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144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Terminology and Notation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1676400"/>
            <a:ext cx="7275512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Parameter – a measurable characteristic of a population:  </a:t>
            </a:r>
            <a:r>
              <a:rPr lang="en-US" sz="2400" i="1" dirty="0">
                <a:latin typeface="Symbol" pitchFamily="18" charset="2"/>
              </a:rPr>
              <a:t>m</a:t>
            </a:r>
            <a:r>
              <a:rPr lang="en-US" sz="2400" dirty="0"/>
              <a:t> is a parameter,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sz="2400" dirty="0"/>
              <a:t>is not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represents the </a:t>
            </a:r>
            <a:r>
              <a:rPr lang="en-US" sz="2400" i="1" dirty="0" err="1"/>
              <a:t>i</a:t>
            </a:r>
            <a:r>
              <a:rPr lang="en-US" sz="2400" i="1" baseline="30000" dirty="0" err="1"/>
              <a:t>th</a:t>
            </a:r>
            <a:r>
              <a:rPr lang="en-US" sz="2400" dirty="0"/>
              <a:t> observation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>
                <a:sym typeface="Symbol" pitchFamily="18" charset="2"/>
              </a:rPr>
              <a:t> indicates the operation of addition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is the size of the population; 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is the size of the sample</a:t>
            </a:r>
          </a:p>
          <a:p>
            <a:pPr>
              <a:lnSpc>
                <a:spcPct val="125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f</a:t>
            </a:r>
            <a:r>
              <a:rPr lang="en-US" sz="2400" i="1" baseline="-25000" dirty="0">
                <a:sym typeface="Symbol" pitchFamily="18" charset="2"/>
              </a:rPr>
              <a:t>i</a:t>
            </a:r>
            <a:r>
              <a:rPr lang="en-US" sz="2400" b="1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the number of observations in cell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of a frequency distribution</a:t>
            </a:r>
          </a:p>
        </p:txBody>
      </p:sp>
      <p:graphicFrame>
        <p:nvGraphicFramePr>
          <p:cNvPr id="210951" name="Object 7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6629401" y="2133600"/>
          <a:ext cx="288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2133600"/>
                        <a:ext cx="2889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8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650" y="1825625"/>
            <a:ext cx="9190149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Frequency distributions and histograms</a:t>
            </a:r>
          </a:p>
          <a:p>
            <a:pPr>
              <a:lnSpc>
                <a:spcPct val="125000"/>
              </a:lnSpc>
            </a:pPr>
            <a:r>
              <a:rPr lang="en-US" dirty="0"/>
              <a:t>Measures of central tendency</a:t>
            </a:r>
          </a:p>
          <a:p>
            <a:pPr>
              <a:lnSpc>
                <a:spcPct val="125000"/>
              </a:lnSpc>
            </a:pPr>
            <a:r>
              <a:rPr lang="en-US" dirty="0"/>
              <a:t>Measures of dispersion</a:t>
            </a:r>
          </a:p>
        </p:txBody>
      </p:sp>
    </p:spTree>
    <p:extLst>
      <p:ext uri="{BB962C8B-B14F-4D97-AF65-F5344CB8AC3E}">
        <p14:creationId xmlns:p14="http://schemas.microsoft.com/office/powerpoint/2010/main" val="42560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itchFamily="34" charset="0"/>
              </a:rPr>
              <a:t>Frequency Distributions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8077200" cy="4267200"/>
          </a:xfrm>
        </p:spPr>
        <p:txBody>
          <a:bodyPr/>
          <a:lstStyle/>
          <a:p>
            <a:pPr>
              <a:spcBef>
                <a:spcPct val="55000"/>
              </a:spcBef>
            </a:pPr>
            <a:r>
              <a:rPr lang="en-US" dirty="0" smtClean="0"/>
              <a:t>A </a:t>
            </a:r>
            <a:r>
              <a:rPr lang="en-US" dirty="0"/>
              <a:t>frequency distribution is a list or a </a:t>
            </a:r>
            <a:r>
              <a:rPr lang="en-US" dirty="0" smtClean="0"/>
              <a:t>table.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containing the values of a variable (or a set of ranges within which the data falls).</a:t>
            </a:r>
          </a:p>
          <a:p>
            <a:pPr>
              <a:spcBef>
                <a:spcPct val="55000"/>
              </a:spcBef>
            </a:pPr>
            <a:r>
              <a:rPr lang="en-US" dirty="0" smtClean="0"/>
              <a:t>and </a:t>
            </a:r>
            <a:r>
              <a:rPr lang="en-US" dirty="0"/>
              <a:t>the corresponding frequencies with which each value occurs (or frequencies with which data falls within each range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9268" y="762000"/>
            <a:ext cx="86868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Why Use Frequency Distributions?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1"/>
            <a:ext cx="7543800" cy="3846513"/>
          </a:xfrm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55000"/>
              </a:spcBef>
            </a:pPr>
            <a:r>
              <a:rPr lang="en-US" dirty="0"/>
              <a:t>A frequency distribution is a way to summarize </a:t>
            </a:r>
            <a:r>
              <a:rPr lang="en-US" dirty="0" smtClean="0"/>
              <a:t>data.</a:t>
            </a:r>
            <a:endParaRPr lang="en-US" dirty="0"/>
          </a:p>
          <a:p>
            <a:pPr marL="342900" indent="-342900">
              <a:lnSpc>
                <a:spcPct val="105000"/>
              </a:lnSpc>
              <a:spcBef>
                <a:spcPct val="55000"/>
              </a:spcBef>
            </a:pPr>
            <a:r>
              <a:rPr lang="en-US" dirty="0"/>
              <a:t>The distribution condenses the raw data into a more useful form</a:t>
            </a:r>
            <a:r>
              <a:rPr lang="en-US" dirty="0" smtClean="0"/>
              <a:t>. </a:t>
            </a:r>
            <a:endParaRPr lang="en-US" dirty="0"/>
          </a:p>
          <a:p>
            <a:pPr marL="342900" indent="-342900">
              <a:lnSpc>
                <a:spcPct val="105000"/>
              </a:lnSpc>
              <a:spcBef>
                <a:spcPct val="55000"/>
              </a:spcBef>
            </a:pPr>
            <a:r>
              <a:rPr lang="en-US" dirty="0"/>
              <a:t>and allows for a quick visual interpretation of the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685800"/>
            <a:ext cx="60960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itchFamily="34" charset="0"/>
              </a:rPr>
              <a:t>Histograms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7772400" cy="4038600"/>
          </a:xfrm>
        </p:spPr>
        <p:txBody>
          <a:bodyPr/>
          <a:lstStyle/>
          <a:p>
            <a:pPr marL="342900" indent="-342900"/>
            <a:r>
              <a:rPr lang="en-US" dirty="0"/>
              <a:t>The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intervals</a:t>
            </a:r>
            <a:r>
              <a:rPr lang="en-US" dirty="0"/>
              <a:t> are shown on the horizontal axis </a:t>
            </a:r>
          </a:p>
          <a:p>
            <a:pPr marL="342900" indent="-342900">
              <a:lnSpc>
                <a:spcPct val="120000"/>
              </a:lnSpc>
            </a:pPr>
            <a:r>
              <a:rPr lang="en-US" b="1" dirty="0"/>
              <a:t>frequency</a:t>
            </a:r>
            <a:r>
              <a:rPr lang="en-US" dirty="0"/>
              <a:t> is measured on the vertical axis</a:t>
            </a:r>
          </a:p>
          <a:p>
            <a:pPr marL="342900" indent="-342900">
              <a:lnSpc>
                <a:spcPct val="30000"/>
              </a:lnSpc>
            </a:pPr>
            <a:endParaRPr lang="en-US" dirty="0"/>
          </a:p>
          <a:p>
            <a:pPr marL="342900" indent="-342900"/>
            <a:r>
              <a:rPr lang="en-US" dirty="0"/>
              <a:t>Bars of the appropriate heights can be used to represent the number of observations within each class  </a:t>
            </a:r>
          </a:p>
          <a:p>
            <a:pPr marL="342900" indent="-342900">
              <a:lnSpc>
                <a:spcPct val="30000"/>
              </a:lnSpc>
            </a:pPr>
            <a:endParaRPr lang="en-US" dirty="0"/>
          </a:p>
          <a:p>
            <a:pPr marL="342900" indent="-342900"/>
            <a:r>
              <a:rPr lang="en-US" dirty="0"/>
              <a:t>Such a graph is called a </a:t>
            </a:r>
            <a:r>
              <a:rPr lang="en-US" b="1" dirty="0"/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27" y="2106719"/>
            <a:ext cx="2514600" cy="28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94169"/>
            <a:ext cx="5638800" cy="29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685800"/>
            <a:ext cx="60960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itchFamily="34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37600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Relationships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685800"/>
          </a:xfrm>
        </p:spPr>
        <p:txBody>
          <a:bodyPr/>
          <a:lstStyle/>
          <a:p>
            <a:r>
              <a:rPr lang="en-US" dirty="0"/>
              <a:t>Linear Relationships</a:t>
            </a:r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>
            <p:extLst/>
          </p:nvPr>
        </p:nvGraphicFramePr>
        <p:xfrm>
          <a:off x="1990726" y="2362201"/>
          <a:ext cx="84486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Drawing" r:id="rId3" imgW="8448840" imgH="3724200" progId="Presentations.Drawing.10">
                  <p:embed/>
                </p:oleObj>
              </mc:Choice>
              <mc:Fallback>
                <p:oleObj name="Drawing" r:id="rId3" imgW="8448840" imgH="372420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2362201"/>
                        <a:ext cx="84486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590800" y="5562600"/>
            <a:ext cx="373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Statistics </a:t>
            </a:r>
            <a:r>
              <a:rPr lang="en-US" sz="3200" i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Econometrics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1"/>
            <a:ext cx="8193088" cy="43830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500" b="1" dirty="0"/>
              <a:t>Statistics</a:t>
            </a:r>
            <a:r>
              <a:rPr lang="en-US" sz="2500" dirty="0"/>
              <a:t> – the science of collecting, organizing, analyzing, interpreting, and presenting data for the purpose of gaining insight and making better decisions.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300" b="1" dirty="0"/>
              <a:t>Descriptive Stats </a:t>
            </a:r>
            <a:r>
              <a:rPr lang="en-US" sz="2300" dirty="0"/>
              <a:t>– collection, organization, and description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300" b="1" dirty="0"/>
              <a:t>Inferential Stats </a:t>
            </a:r>
            <a:r>
              <a:rPr lang="en-US" sz="2300" dirty="0"/>
              <a:t>– making estimates, decisions, predictions or other generalizations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500" b="1" dirty="0">
                <a:cs typeface="Arial" pitchFamily="34" charset="0"/>
              </a:rPr>
              <a:t>Econometrics</a:t>
            </a:r>
            <a:r>
              <a:rPr lang="en-US" sz="2500" dirty="0"/>
              <a:t> – Application of Statistics to economic data.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685800"/>
          </a:xfrm>
        </p:spPr>
        <p:txBody>
          <a:bodyPr/>
          <a:lstStyle/>
          <a:p>
            <a:r>
              <a:rPr lang="en-US"/>
              <a:t>Curvilinear Relationships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590800" y="5562600"/>
            <a:ext cx="373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2057401" y="2362201"/>
          <a:ext cx="84486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rawing" r:id="rId3" imgW="8448840" imgH="3724200" progId="Presentations.Drawing.10">
                  <p:embed/>
                </p:oleObj>
              </mc:Choice>
              <mc:Fallback>
                <p:oleObj name="Drawing" r:id="rId3" imgW="8448840" imgH="372420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362201"/>
                        <a:ext cx="84486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211983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685800"/>
          </a:xfrm>
        </p:spPr>
        <p:txBody>
          <a:bodyPr/>
          <a:lstStyle/>
          <a:p>
            <a:r>
              <a:rPr lang="en-US" dirty="0"/>
              <a:t>No Relationship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590800" y="5562600"/>
            <a:ext cx="373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/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981201" y="2362201"/>
          <a:ext cx="84486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Drawing" r:id="rId3" imgW="8448840" imgH="3724200" progId="Presentations.Drawing.10">
                  <p:embed/>
                </p:oleObj>
              </mc:Choice>
              <mc:Fallback>
                <p:oleObj name="Drawing" r:id="rId3" imgW="8448840" imgH="372420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362201"/>
                        <a:ext cx="84486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of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11181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2817813" y="236061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Summary Measures</a:t>
            </a: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5865813" y="2055813"/>
            <a:ext cx="0" cy="1111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1751013" y="2665413"/>
            <a:ext cx="2665412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Center and Location</a:t>
            </a: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2817813" y="2360613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2132013" y="3351213"/>
            <a:ext cx="9144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Mean</a:t>
            </a: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2133601" y="3886200"/>
            <a:ext cx="1141413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Median</a:t>
            </a: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2133601" y="4419600"/>
            <a:ext cx="911225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Mode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4800600" y="2667000"/>
            <a:ext cx="2209800" cy="711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Other Measures of Location</a:t>
            </a: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2135188" y="4954588"/>
            <a:ext cx="20574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Weighted Mean</a:t>
            </a: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4114801" y="1752600"/>
            <a:ext cx="3656013" cy="4064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Describing Data Numerically</a:t>
            </a:r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8532813" y="236061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7620000" y="2667000"/>
            <a:ext cx="14478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Variation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7848600" y="4572000"/>
            <a:ext cx="12954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Variance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7848600" y="5181600"/>
            <a:ext cx="2514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Standard Deviation</a:t>
            </a: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7848600" y="5791200"/>
            <a:ext cx="1828800" cy="7112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Coefficient of Variation</a:t>
            </a: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7848600" y="3352800"/>
            <a:ext cx="990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Range</a:t>
            </a: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5105400" y="3657600"/>
            <a:ext cx="16002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Percentiles</a:t>
            </a: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7848600" y="3962400"/>
            <a:ext cx="2514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Interquartile Range</a:t>
            </a:r>
          </a:p>
        </p:txBody>
      </p: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5106988" y="4268788"/>
            <a:ext cx="13716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Quartiles</a:t>
            </a:r>
          </a:p>
        </p:txBody>
      </p:sp>
    </p:spTree>
    <p:extLst>
      <p:ext uri="{BB962C8B-B14F-4D97-AF65-F5344CB8AC3E}">
        <p14:creationId xmlns:p14="http://schemas.microsoft.com/office/powerpoint/2010/main" val="3789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94" name="Line 22"/>
          <p:cNvSpPr>
            <a:spLocks noChangeShapeType="1"/>
          </p:cNvSpPr>
          <p:nvPr/>
        </p:nvSpPr>
        <p:spPr bwMode="auto">
          <a:xfrm>
            <a:off x="5867400" y="2209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74" name="Line 2"/>
          <p:cNvSpPr>
            <a:spLocks noChangeShapeType="1"/>
          </p:cNvSpPr>
          <p:nvPr/>
        </p:nvSpPr>
        <p:spPr bwMode="auto">
          <a:xfrm>
            <a:off x="9139238" y="2819400"/>
            <a:ext cx="4762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351881" y="457200"/>
            <a:ext cx="7793038" cy="7620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Measures of Center and Location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343400" y="1828801"/>
            <a:ext cx="3200400" cy="36676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Center and Location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743200" y="2819400"/>
            <a:ext cx="6408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900238" y="3278188"/>
            <a:ext cx="1370012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Mean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4143376" y="3278188"/>
            <a:ext cx="1292225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Median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6172200" y="3276600"/>
            <a:ext cx="12192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Mode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7924801" y="3276600"/>
            <a:ext cx="2062163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Weighted Mean</a:t>
            </a:r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6777038" y="281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2738438" y="281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4751388" y="281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4030664" y="4419600"/>
            <a:ext cx="1711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406558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482758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505618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9" name="Oval 17"/>
          <p:cNvSpPr>
            <a:spLocks noChangeArrowheads="1"/>
          </p:cNvSpPr>
          <p:nvPr/>
        </p:nvSpPr>
        <p:spPr bwMode="auto">
          <a:xfrm>
            <a:off x="42672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1" name="Oval 19"/>
          <p:cNvSpPr>
            <a:spLocks noChangeArrowheads="1"/>
          </p:cNvSpPr>
          <p:nvPr/>
        </p:nvSpPr>
        <p:spPr bwMode="auto">
          <a:xfrm>
            <a:off x="5208588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2" name="Oval 20"/>
          <p:cNvSpPr>
            <a:spLocks noChangeArrowheads="1"/>
          </p:cNvSpPr>
          <p:nvPr/>
        </p:nvSpPr>
        <p:spPr bwMode="auto">
          <a:xfrm>
            <a:off x="4598988" y="426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3" name="AutoShape 21"/>
          <p:cNvSpPr>
            <a:spLocks noChangeArrowheads="1"/>
          </p:cNvSpPr>
          <p:nvPr/>
        </p:nvSpPr>
        <p:spPr bwMode="auto">
          <a:xfrm rot="16200000">
            <a:off x="4560888" y="45339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8" name="Oval 26"/>
          <p:cNvSpPr>
            <a:spLocks noChangeArrowheads="1"/>
          </p:cNvSpPr>
          <p:nvPr/>
        </p:nvSpPr>
        <p:spPr bwMode="auto">
          <a:xfrm>
            <a:off x="54864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9" name="Oval 27"/>
          <p:cNvSpPr>
            <a:spLocks noChangeArrowheads="1"/>
          </p:cNvSpPr>
          <p:nvPr/>
        </p:nvSpPr>
        <p:spPr bwMode="auto">
          <a:xfrm>
            <a:off x="4267200" y="39624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0" name="Oval 28"/>
          <p:cNvSpPr>
            <a:spLocks noChangeArrowheads="1"/>
          </p:cNvSpPr>
          <p:nvPr/>
        </p:nvSpPr>
        <p:spPr bwMode="auto">
          <a:xfrm>
            <a:off x="4267200" y="41148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>
            <a:off x="6061076" y="4419600"/>
            <a:ext cx="1711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102" name="Oval 30"/>
          <p:cNvSpPr>
            <a:spLocks noChangeArrowheads="1"/>
          </p:cNvSpPr>
          <p:nvPr/>
        </p:nvSpPr>
        <p:spPr bwMode="auto">
          <a:xfrm>
            <a:off x="60960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3" name="Oval 31"/>
          <p:cNvSpPr>
            <a:spLocks noChangeArrowheads="1"/>
          </p:cNvSpPr>
          <p:nvPr/>
        </p:nvSpPr>
        <p:spPr bwMode="auto">
          <a:xfrm>
            <a:off x="68580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4" name="Oval 32"/>
          <p:cNvSpPr>
            <a:spLocks noChangeArrowheads="1"/>
          </p:cNvSpPr>
          <p:nvPr/>
        </p:nvSpPr>
        <p:spPr bwMode="auto">
          <a:xfrm>
            <a:off x="70866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5" name="Oval 33"/>
          <p:cNvSpPr>
            <a:spLocks noChangeArrowheads="1"/>
          </p:cNvSpPr>
          <p:nvPr/>
        </p:nvSpPr>
        <p:spPr bwMode="auto">
          <a:xfrm>
            <a:off x="6297613" y="426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6" name="Oval 34"/>
          <p:cNvSpPr>
            <a:spLocks noChangeArrowheads="1"/>
          </p:cNvSpPr>
          <p:nvPr/>
        </p:nvSpPr>
        <p:spPr bwMode="auto">
          <a:xfrm>
            <a:off x="72390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7" name="Oval 35"/>
          <p:cNvSpPr>
            <a:spLocks noChangeArrowheads="1"/>
          </p:cNvSpPr>
          <p:nvPr/>
        </p:nvSpPr>
        <p:spPr bwMode="auto">
          <a:xfrm>
            <a:off x="6629400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8" name="AutoShape 36"/>
          <p:cNvSpPr>
            <a:spLocks noChangeArrowheads="1"/>
          </p:cNvSpPr>
          <p:nvPr/>
        </p:nvSpPr>
        <p:spPr bwMode="auto">
          <a:xfrm rot="16200000">
            <a:off x="6286500" y="45339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9" name="Oval 37"/>
          <p:cNvSpPr>
            <a:spLocks noChangeArrowheads="1"/>
          </p:cNvSpPr>
          <p:nvPr/>
        </p:nvSpPr>
        <p:spPr bwMode="auto">
          <a:xfrm>
            <a:off x="7516813" y="4267200"/>
            <a:ext cx="1524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10" name="Oval 38"/>
          <p:cNvSpPr>
            <a:spLocks noChangeArrowheads="1"/>
          </p:cNvSpPr>
          <p:nvPr/>
        </p:nvSpPr>
        <p:spPr bwMode="auto">
          <a:xfrm>
            <a:off x="6297613" y="3962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11" name="Oval 39"/>
          <p:cNvSpPr>
            <a:spLocks noChangeArrowheads="1"/>
          </p:cNvSpPr>
          <p:nvPr/>
        </p:nvSpPr>
        <p:spPr bwMode="auto">
          <a:xfrm>
            <a:off x="6297613" y="4114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31113" name="Object 41"/>
          <p:cNvGraphicFramePr>
            <a:graphicFrameLocks noChangeAspect="1"/>
          </p:cNvGraphicFramePr>
          <p:nvPr>
            <p:extLst/>
          </p:nvPr>
        </p:nvGraphicFramePr>
        <p:xfrm>
          <a:off x="1930400" y="3937000"/>
          <a:ext cx="1284288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622080" imgH="1244520" progId="Equation.3">
                  <p:embed/>
                </p:oleObj>
              </mc:Choice>
              <mc:Fallback>
                <p:oleObj name="Equation" r:id="rId3" imgW="6220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937000"/>
                        <a:ext cx="1284288" cy="256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4" name="Object 42"/>
          <p:cNvGraphicFramePr>
            <a:graphicFrameLocks noChangeAspect="1"/>
          </p:cNvGraphicFramePr>
          <p:nvPr>
            <p:extLst/>
          </p:nvPr>
        </p:nvGraphicFramePr>
        <p:xfrm>
          <a:off x="8031163" y="4038600"/>
          <a:ext cx="1955800" cy="217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888840" imgH="990360" progId="Equation.3">
                  <p:embed/>
                </p:oleObj>
              </mc:Choice>
              <mc:Fallback>
                <p:oleObj name="Equation" r:id="rId5" imgW="888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4038600"/>
                        <a:ext cx="1955800" cy="2178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2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7239000" cy="762000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1"/>
            <a:ext cx="8153400" cy="4532313"/>
          </a:xfrm>
        </p:spPr>
        <p:txBody>
          <a:bodyPr/>
          <a:lstStyle/>
          <a:p>
            <a:r>
              <a:rPr lang="en-US" dirty="0"/>
              <a:t>The Mean is the arithmetic average of data values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Sample mean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Population mean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6477000" y="2590800"/>
            <a:ext cx="190500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n</a:t>
            </a:r>
            <a:r>
              <a:rPr lang="en-US" dirty="0"/>
              <a:t> = Sample Size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6477000" y="4572000"/>
            <a:ext cx="2209800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N</a:t>
            </a:r>
            <a:r>
              <a:rPr lang="en-US" dirty="0"/>
              <a:t> = Population Size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 flipH="1">
            <a:off x="5486400" y="2743200"/>
            <a:ext cx="990600" cy="152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CA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 flipH="1">
            <a:off x="5562600" y="4800600"/>
            <a:ext cx="914400" cy="1524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CA"/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>
            <p:extLst/>
          </p:nvPr>
        </p:nvGraphicFramePr>
        <p:xfrm>
          <a:off x="4457700" y="2819400"/>
          <a:ext cx="44196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1714320" imgH="609480" progId="Equation.3">
                  <p:embed/>
                </p:oleObj>
              </mc:Choice>
              <mc:Fallback>
                <p:oleObj name="Equation" r:id="rId3" imgW="17143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819400"/>
                        <a:ext cx="44196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>
            <p:extLst/>
          </p:nvPr>
        </p:nvGraphicFramePr>
        <p:xfrm>
          <a:off x="4529139" y="4830764"/>
          <a:ext cx="454977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5" imgW="1765080" imgH="609480" progId="Equation.3">
                  <p:embed/>
                </p:oleObj>
              </mc:Choice>
              <mc:Fallback>
                <p:oleObj name="Equation" r:id="rId5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9" y="4830764"/>
                        <a:ext cx="4549775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animBg="1"/>
      <p:bldP spid="132108" grpId="0" animBg="1"/>
      <p:bldP spid="132109" grpId="0" animBg="1"/>
      <p:bldP spid="132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357367"/>
            <a:ext cx="8077200" cy="4114800"/>
          </a:xfrm>
        </p:spPr>
        <p:txBody>
          <a:bodyPr/>
          <a:lstStyle/>
          <a:p>
            <a:r>
              <a:rPr lang="en-US" sz="2400" dirty="0"/>
              <a:t>The most common measure of central tendency</a:t>
            </a:r>
          </a:p>
          <a:p>
            <a:r>
              <a:rPr lang="en-US" sz="2400" dirty="0"/>
              <a:t>Mean = sum of values divided by the number of values</a:t>
            </a:r>
          </a:p>
          <a:p>
            <a:r>
              <a:rPr lang="en-US" sz="2400" dirty="0"/>
              <a:t>Affected by extreme values (outliers)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33125" name="AutoShape 5"/>
          <p:cNvSpPr>
            <a:spLocks noChangeArrowheads="1"/>
          </p:cNvSpPr>
          <p:nvPr/>
        </p:nvSpPr>
        <p:spPr bwMode="auto">
          <a:xfrm rot="16200000">
            <a:off x="7353300" y="38481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2151064" y="34290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1970089" y="3341689"/>
            <a:ext cx="398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0  1   2   3   4   5   6   7   8   9   10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057400" y="320040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2218950" y="3169158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2493924" y="3169158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2757414" y="3172942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3024981" y="317193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3297236" y="3173558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41" name="AutoShape 21"/>
          <p:cNvSpPr>
            <a:spLocks noChangeArrowheads="1"/>
          </p:cNvSpPr>
          <p:nvPr/>
        </p:nvSpPr>
        <p:spPr bwMode="auto">
          <a:xfrm rot="16200000">
            <a:off x="2559628" y="3856039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2750128" y="4351340"/>
            <a:ext cx="1524000" cy="36676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Mean = 3</a:t>
            </a: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>
            <a:off x="6381750" y="3414767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172201" y="3352800"/>
            <a:ext cx="3984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 0  1   2   3   4   5   6   7   8   9   10</a:t>
            </a:r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400800" y="320040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33147" name="Oval 27"/>
          <p:cNvSpPr>
            <a:spLocks noChangeArrowheads="1"/>
          </p:cNvSpPr>
          <p:nvPr/>
        </p:nvSpPr>
        <p:spPr bwMode="auto">
          <a:xfrm>
            <a:off x="6476819" y="3170579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48" name="Oval 28"/>
          <p:cNvSpPr>
            <a:spLocks noChangeArrowheads="1"/>
          </p:cNvSpPr>
          <p:nvPr/>
        </p:nvSpPr>
        <p:spPr bwMode="auto">
          <a:xfrm>
            <a:off x="6763975" y="3169158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49" name="Oval 29"/>
          <p:cNvSpPr>
            <a:spLocks noChangeArrowheads="1"/>
          </p:cNvSpPr>
          <p:nvPr/>
        </p:nvSpPr>
        <p:spPr bwMode="auto">
          <a:xfrm>
            <a:off x="7069136" y="317193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50" name="Oval 30"/>
          <p:cNvSpPr>
            <a:spLocks noChangeArrowheads="1"/>
          </p:cNvSpPr>
          <p:nvPr/>
        </p:nvSpPr>
        <p:spPr bwMode="auto">
          <a:xfrm>
            <a:off x="7374297" y="3171935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51" name="Oval 31"/>
          <p:cNvSpPr>
            <a:spLocks noChangeArrowheads="1"/>
          </p:cNvSpPr>
          <p:nvPr/>
        </p:nvSpPr>
        <p:spPr bwMode="auto">
          <a:xfrm>
            <a:off x="9067800" y="3186167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543800" y="4343401"/>
            <a:ext cx="1524000" cy="36676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Mean = 4</a:t>
            </a:r>
          </a:p>
        </p:txBody>
      </p:sp>
      <p:graphicFrame>
        <p:nvGraphicFramePr>
          <p:cNvPr id="133155" name="Object 35"/>
          <p:cNvGraphicFramePr>
            <a:graphicFrameLocks noChangeAspect="1"/>
          </p:cNvGraphicFramePr>
          <p:nvPr>
            <p:extLst/>
          </p:nvPr>
        </p:nvGraphicFramePr>
        <p:xfrm>
          <a:off x="2286000" y="4953000"/>
          <a:ext cx="3022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3022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6" name="Object 36"/>
          <p:cNvGraphicFramePr>
            <a:graphicFrameLocks noChangeAspect="1"/>
          </p:cNvGraphicFramePr>
          <p:nvPr>
            <p:extLst/>
          </p:nvPr>
        </p:nvGraphicFramePr>
        <p:xfrm>
          <a:off x="6724650" y="4953000"/>
          <a:ext cx="3187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5" imgW="1714320" imgH="393480" progId="Equation.3">
                  <p:embed/>
                </p:oleObj>
              </mc:Choice>
              <mc:Fallback>
                <p:oleObj name="Equation" r:id="rId5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4953000"/>
                        <a:ext cx="31877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7239000" cy="762000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49478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  <p:bldP spid="133141" grpId="0" animBg="1"/>
      <p:bldP spid="133142" grpId="0" animBg="1"/>
      <p:bldP spid="1331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8077200" cy="5029200"/>
          </a:xfrm>
        </p:spPr>
        <p:txBody>
          <a:bodyPr/>
          <a:lstStyle/>
          <a:p>
            <a:r>
              <a:rPr lang="en-US" sz="2700" dirty="0"/>
              <a:t>Not affected by extreme values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an ordered array, the median is the “middle” number</a:t>
            </a:r>
          </a:p>
          <a:p>
            <a:pPr lvl="1"/>
            <a:r>
              <a:rPr lang="en-US" dirty="0"/>
              <a:t>If n or N is odd, the median is the middle number</a:t>
            </a:r>
          </a:p>
          <a:p>
            <a:pPr lvl="1"/>
            <a:r>
              <a:rPr lang="en-US" dirty="0"/>
              <a:t>If n or N is even, the median is the average of the two middle numbers</a:t>
            </a:r>
          </a:p>
        </p:txBody>
      </p:sp>
      <p:sp>
        <p:nvSpPr>
          <p:cNvPr id="134188" name="AutoShape 44"/>
          <p:cNvSpPr>
            <a:spLocks noChangeArrowheads="1"/>
          </p:cNvSpPr>
          <p:nvPr/>
        </p:nvSpPr>
        <p:spPr bwMode="auto">
          <a:xfrm rot="16200000">
            <a:off x="6865992" y="3136956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4190" name="Rectangle 46"/>
          <p:cNvSpPr>
            <a:spLocks noChangeArrowheads="1"/>
          </p:cNvSpPr>
          <p:nvPr/>
        </p:nvSpPr>
        <p:spPr bwMode="auto">
          <a:xfrm>
            <a:off x="1970089" y="2579689"/>
            <a:ext cx="398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0  1   2   3   4   5   6   7   8   9   10</a:t>
            </a:r>
          </a:p>
        </p:txBody>
      </p:sp>
      <p:sp>
        <p:nvSpPr>
          <p:cNvPr id="134191" name="Rectangle 47"/>
          <p:cNvSpPr>
            <a:spLocks noChangeArrowheads="1"/>
          </p:cNvSpPr>
          <p:nvPr/>
        </p:nvSpPr>
        <p:spPr bwMode="auto">
          <a:xfrm>
            <a:off x="2057400" y="243840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34197" name="AutoShape 53"/>
          <p:cNvSpPr>
            <a:spLocks noChangeArrowheads="1"/>
          </p:cNvSpPr>
          <p:nvPr/>
        </p:nvSpPr>
        <p:spPr bwMode="auto">
          <a:xfrm rot="16200000">
            <a:off x="2598793" y="3100332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4198" name="Rectangle 54"/>
          <p:cNvSpPr>
            <a:spLocks noChangeArrowheads="1"/>
          </p:cNvSpPr>
          <p:nvPr/>
        </p:nvSpPr>
        <p:spPr bwMode="auto">
          <a:xfrm>
            <a:off x="2789293" y="3595633"/>
            <a:ext cx="1828800" cy="366767"/>
          </a:xfrm>
          <a:prstGeom prst="rect">
            <a:avLst/>
          </a:prstGeom>
          <a:solidFill>
            <a:srgbClr val="F4C7C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Median =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4200" name="Rectangle 56"/>
          <p:cNvSpPr>
            <a:spLocks noChangeArrowheads="1"/>
          </p:cNvSpPr>
          <p:nvPr/>
        </p:nvSpPr>
        <p:spPr bwMode="auto">
          <a:xfrm>
            <a:off x="6172201" y="2590800"/>
            <a:ext cx="3984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  0  1   2   3   4   5   6   7   8   9   10</a:t>
            </a:r>
          </a:p>
        </p:txBody>
      </p:sp>
      <p:sp>
        <p:nvSpPr>
          <p:cNvPr id="134201" name="Rectangle 57"/>
          <p:cNvSpPr>
            <a:spLocks noChangeArrowheads="1"/>
          </p:cNvSpPr>
          <p:nvPr/>
        </p:nvSpPr>
        <p:spPr bwMode="auto">
          <a:xfrm>
            <a:off x="6400800" y="2438400"/>
            <a:ext cx="314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ahoma" pitchFamily="34" charset="0"/>
            </a:endParaRPr>
          </a:p>
        </p:txBody>
      </p:sp>
      <p:sp>
        <p:nvSpPr>
          <p:cNvPr id="134208" name="Rectangle 64"/>
          <p:cNvSpPr>
            <a:spLocks noChangeArrowheads="1"/>
          </p:cNvSpPr>
          <p:nvPr/>
        </p:nvSpPr>
        <p:spPr bwMode="auto">
          <a:xfrm>
            <a:off x="7056492" y="3632257"/>
            <a:ext cx="1828800" cy="366767"/>
          </a:xfrm>
          <a:prstGeom prst="rect">
            <a:avLst/>
          </a:prstGeom>
          <a:solidFill>
            <a:srgbClr val="F4C7C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Median =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057400" y="2590800"/>
            <a:ext cx="3491101" cy="31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2262000" y="2334079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2536974" y="2334079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2800464" y="2337863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3068031" y="2336856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3340286" y="2338479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6424800" y="2579688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6519869" y="2335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6807025" y="2334079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112186" y="2336856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417347" y="2336856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9110850" y="2351088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8136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8" grpId="0" animBg="1"/>
      <p:bldP spid="134197" grpId="0" animBg="1"/>
      <p:bldP spid="134198" grpId="0" animBg="1"/>
      <p:bldP spid="1342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1"/>
            <a:ext cx="8077200" cy="4532313"/>
          </a:xfrm>
        </p:spPr>
        <p:txBody>
          <a:bodyPr/>
          <a:lstStyle/>
          <a:p>
            <a:r>
              <a:rPr lang="en-US" dirty="0"/>
              <a:t>A measure of central tendency</a:t>
            </a:r>
          </a:p>
          <a:p>
            <a:r>
              <a:rPr lang="en-US" dirty="0"/>
              <a:t>Value that occurs most often</a:t>
            </a:r>
          </a:p>
          <a:p>
            <a:r>
              <a:rPr lang="en-US" dirty="0"/>
              <a:t>Not affected by extreme values</a:t>
            </a:r>
          </a:p>
          <a:p>
            <a:r>
              <a:rPr lang="en-US" dirty="0"/>
              <a:t>Used for either numerical or categorical data</a:t>
            </a:r>
          </a:p>
          <a:p>
            <a:r>
              <a:rPr lang="en-US" dirty="0"/>
              <a:t>There may </a:t>
            </a:r>
            <a:r>
              <a:rPr lang="en-US" dirty="0" smtClean="0"/>
              <a:t>be </a:t>
            </a:r>
            <a:r>
              <a:rPr lang="en-US" dirty="0"/>
              <a:t>no mode</a:t>
            </a:r>
          </a:p>
          <a:p>
            <a:r>
              <a:rPr lang="en-US" dirty="0"/>
              <a:t>There may be several modes</a:t>
            </a:r>
          </a:p>
          <a:p>
            <a:endParaRPr lang="en-US" dirty="0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2292350" y="5576889"/>
            <a:ext cx="33543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116139" y="5570539"/>
            <a:ext cx="5508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0   1   2   3   4   5   6   7   8   9   10   11   12   13   14   </a:t>
            </a:r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2427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3036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3570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77" name="Oval 9"/>
          <p:cNvSpPr>
            <a:spLocks noChangeArrowheads="1"/>
          </p:cNvSpPr>
          <p:nvPr/>
        </p:nvSpPr>
        <p:spPr bwMode="auto">
          <a:xfrm>
            <a:off x="4179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78" name="Oval 10"/>
          <p:cNvSpPr>
            <a:spLocks noChangeArrowheads="1"/>
          </p:cNvSpPr>
          <p:nvPr/>
        </p:nvSpPr>
        <p:spPr bwMode="auto">
          <a:xfrm>
            <a:off x="3570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79" name="Oval 11"/>
          <p:cNvSpPr>
            <a:spLocks noChangeArrowheads="1"/>
          </p:cNvSpPr>
          <p:nvPr/>
        </p:nvSpPr>
        <p:spPr bwMode="auto">
          <a:xfrm>
            <a:off x="4713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4713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1" name="Oval 13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3886200" y="6019800"/>
            <a:ext cx="14478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Mode =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5094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4" name="AutoShape 16"/>
          <p:cNvSpPr>
            <a:spLocks noChangeArrowheads="1"/>
          </p:cNvSpPr>
          <p:nvPr/>
        </p:nvSpPr>
        <p:spPr bwMode="auto">
          <a:xfrm rot="16200000">
            <a:off x="3437732" y="6011069"/>
            <a:ext cx="533400" cy="246063"/>
          </a:xfrm>
          <a:prstGeom prst="rightArrow">
            <a:avLst>
              <a:gd name="adj1" fmla="val 50000"/>
              <a:gd name="adj2" fmla="val 545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5492750" y="5576889"/>
            <a:ext cx="12969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5186" name="Oval 18"/>
          <p:cNvSpPr>
            <a:spLocks noChangeArrowheads="1"/>
          </p:cNvSpPr>
          <p:nvPr/>
        </p:nvSpPr>
        <p:spPr bwMode="auto">
          <a:xfrm>
            <a:off x="5856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7" name="Oval 19"/>
          <p:cNvSpPr>
            <a:spLocks noChangeArrowheads="1"/>
          </p:cNvSpPr>
          <p:nvPr/>
        </p:nvSpPr>
        <p:spPr bwMode="auto">
          <a:xfrm>
            <a:off x="5856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8" name="Oval 20"/>
          <p:cNvSpPr>
            <a:spLocks noChangeArrowheads="1"/>
          </p:cNvSpPr>
          <p:nvPr/>
        </p:nvSpPr>
        <p:spPr bwMode="auto">
          <a:xfrm>
            <a:off x="6313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89" name="Oval 21"/>
          <p:cNvSpPr>
            <a:spLocks noChangeArrowheads="1"/>
          </p:cNvSpPr>
          <p:nvPr/>
        </p:nvSpPr>
        <p:spPr bwMode="auto">
          <a:xfrm>
            <a:off x="6694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0" name="Line 22"/>
          <p:cNvSpPr>
            <a:spLocks noChangeShapeType="1"/>
          </p:cNvSpPr>
          <p:nvPr/>
        </p:nvSpPr>
        <p:spPr bwMode="auto">
          <a:xfrm>
            <a:off x="8229600" y="5562600"/>
            <a:ext cx="18303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8131176" y="5562600"/>
            <a:ext cx="2536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0   1   2   3   4   5   6</a:t>
            </a:r>
          </a:p>
        </p:txBody>
      </p:sp>
      <p:sp>
        <p:nvSpPr>
          <p:cNvPr id="135192" name="Oval 24"/>
          <p:cNvSpPr>
            <a:spLocks noChangeArrowheads="1"/>
          </p:cNvSpPr>
          <p:nvPr/>
        </p:nvSpPr>
        <p:spPr bwMode="auto">
          <a:xfrm>
            <a:off x="81534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3" name="Oval 25"/>
          <p:cNvSpPr>
            <a:spLocks noChangeArrowheads="1"/>
          </p:cNvSpPr>
          <p:nvPr/>
        </p:nvSpPr>
        <p:spPr bwMode="auto">
          <a:xfrm>
            <a:off x="84582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4" name="Oval 26"/>
          <p:cNvSpPr>
            <a:spLocks noChangeArrowheads="1"/>
          </p:cNvSpPr>
          <p:nvPr/>
        </p:nvSpPr>
        <p:spPr bwMode="auto">
          <a:xfrm>
            <a:off x="89916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5" name="Oval 27"/>
          <p:cNvSpPr>
            <a:spLocks noChangeArrowheads="1"/>
          </p:cNvSpPr>
          <p:nvPr/>
        </p:nvSpPr>
        <p:spPr bwMode="auto">
          <a:xfrm>
            <a:off x="86868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6" name="Oval 28"/>
          <p:cNvSpPr>
            <a:spLocks noChangeArrowheads="1"/>
          </p:cNvSpPr>
          <p:nvPr/>
        </p:nvSpPr>
        <p:spPr bwMode="auto">
          <a:xfrm>
            <a:off x="9285288" y="5272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7" name="Oval 29"/>
          <p:cNvSpPr>
            <a:spLocks noChangeArrowheads="1"/>
          </p:cNvSpPr>
          <p:nvPr/>
        </p:nvSpPr>
        <p:spPr bwMode="auto">
          <a:xfrm>
            <a:off x="9590088" y="5272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8" name="Oval 30"/>
          <p:cNvSpPr>
            <a:spLocks noChangeArrowheads="1"/>
          </p:cNvSpPr>
          <p:nvPr/>
        </p:nvSpPr>
        <p:spPr bwMode="auto">
          <a:xfrm>
            <a:off x="9894888" y="5272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8610601" y="6019800"/>
            <a:ext cx="1470025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No Mode</a:t>
            </a:r>
          </a:p>
        </p:txBody>
      </p:sp>
    </p:spTree>
    <p:extLst>
      <p:ext uri="{BB962C8B-B14F-4D97-AF65-F5344CB8AC3E}">
        <p14:creationId xmlns:p14="http://schemas.microsoft.com/office/powerpoint/2010/main" val="33752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2" grpId="0" animBg="1"/>
      <p:bldP spid="135184" grpId="0" animBg="1"/>
      <p:bldP spid="1351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676400"/>
            <a:ext cx="7772400" cy="990600"/>
          </a:xfrm>
        </p:spPr>
        <p:txBody>
          <a:bodyPr/>
          <a:lstStyle/>
          <a:p>
            <a:pPr marL="342900" indent="-342900"/>
            <a:r>
              <a:rPr lang="en-US" sz="2700"/>
              <a:t>Five houses on a hill by the beach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200400" y="381000"/>
            <a:ext cx="6096000" cy="6858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 Review Example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4567238" y="2286000"/>
          <a:ext cx="6100762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Drawing" r:id="rId3" imgW="6067440" imgH="4172040" progId="Presentations.Drawing.10">
                  <p:embed/>
                </p:oleObj>
              </mc:Choice>
              <mc:Fallback>
                <p:oleObj name="Drawing" r:id="rId3" imgW="6067440" imgH="417204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2286000"/>
                        <a:ext cx="6100762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057400" y="2743201"/>
            <a:ext cx="2286000" cy="26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House Prices: </a:t>
            </a:r>
            <a:br>
              <a:rPr lang="en-US" sz="2000" b="1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$2,000,000</a:t>
            </a:r>
            <a:br>
              <a:rPr lang="en-US" sz="2000" b="1"/>
            </a:br>
            <a:r>
              <a:rPr lang="en-US" sz="2000" b="1"/>
              <a:t>       500,000</a:t>
            </a:r>
            <a:br>
              <a:rPr lang="en-US" sz="2000" b="1"/>
            </a:br>
            <a:r>
              <a:rPr lang="en-US" sz="2000" b="1"/>
              <a:t>       300,000</a:t>
            </a:r>
            <a:br>
              <a:rPr lang="en-US" sz="2000" b="1"/>
            </a:br>
            <a:r>
              <a:rPr lang="en-US" sz="2000" b="1"/>
              <a:t>       100,000</a:t>
            </a:r>
            <a:br>
              <a:rPr lang="en-US" sz="2000" b="1"/>
            </a:br>
            <a:r>
              <a:rPr lang="en-US" sz="2000" b="1"/>
              <a:t>       100,000</a:t>
            </a:r>
            <a:endParaRPr lang="en-US" b="1"/>
          </a:p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9220200" y="4876800"/>
            <a:ext cx="1066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163852" name="Picture 12" descr="j023739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876800"/>
            <a:ext cx="1092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54" name="Freeform 14"/>
          <p:cNvSpPr>
            <a:spLocks/>
          </p:cNvSpPr>
          <p:nvPr/>
        </p:nvSpPr>
        <p:spPr bwMode="auto">
          <a:xfrm>
            <a:off x="8763000" y="58674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63857" name="Freeform 17"/>
          <p:cNvSpPr>
            <a:spLocks/>
          </p:cNvSpPr>
          <p:nvPr/>
        </p:nvSpPr>
        <p:spPr bwMode="auto">
          <a:xfrm>
            <a:off x="8686800" y="59436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63860" name="Freeform 20"/>
          <p:cNvSpPr>
            <a:spLocks/>
          </p:cNvSpPr>
          <p:nvPr/>
        </p:nvSpPr>
        <p:spPr bwMode="auto">
          <a:xfrm>
            <a:off x="8610600" y="60198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63861" name="Freeform 21"/>
          <p:cNvSpPr>
            <a:spLocks/>
          </p:cNvSpPr>
          <p:nvPr/>
        </p:nvSpPr>
        <p:spPr bwMode="auto">
          <a:xfrm>
            <a:off x="8382000" y="61722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63862" name="Freeform 22"/>
          <p:cNvSpPr>
            <a:spLocks/>
          </p:cNvSpPr>
          <p:nvPr/>
        </p:nvSpPr>
        <p:spPr bwMode="auto">
          <a:xfrm>
            <a:off x="8305800" y="62484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63863" name="Freeform 23"/>
          <p:cNvSpPr>
            <a:spLocks/>
          </p:cNvSpPr>
          <p:nvPr/>
        </p:nvSpPr>
        <p:spPr bwMode="auto">
          <a:xfrm>
            <a:off x="8229600" y="6324600"/>
            <a:ext cx="1676400" cy="76200"/>
          </a:xfrm>
          <a:custGeom>
            <a:avLst/>
            <a:gdLst>
              <a:gd name="T0" fmla="*/ 0 w 1536"/>
              <a:gd name="T1" fmla="*/ 144 h 144"/>
              <a:gd name="T2" fmla="*/ 384 w 1536"/>
              <a:gd name="T3" fmla="*/ 0 h 144"/>
              <a:gd name="T4" fmla="*/ 768 w 1536"/>
              <a:gd name="T5" fmla="*/ 144 h 144"/>
              <a:gd name="T6" fmla="*/ 1152 w 1536"/>
              <a:gd name="T7" fmla="*/ 0 h 144"/>
              <a:gd name="T8" fmla="*/ 1536 w 1536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144"/>
                  <a:pt x="768" y="144"/>
                </a:cubicBezTo>
                <a:cubicBezTo>
                  <a:pt x="896" y="144"/>
                  <a:pt x="1024" y="0"/>
                  <a:pt x="1152" y="0"/>
                </a:cubicBezTo>
                <a:cubicBezTo>
                  <a:pt x="1280" y="0"/>
                  <a:pt x="1408" y="72"/>
                  <a:pt x="1536" y="144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9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533400"/>
            <a:ext cx="6742113" cy="7620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Summary Statistics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86200" y="2133600"/>
            <a:ext cx="6705600" cy="4114800"/>
          </a:xfrm>
        </p:spPr>
        <p:txBody>
          <a:bodyPr/>
          <a:lstStyle/>
          <a:p>
            <a:pPr marL="342900" indent="-342900"/>
            <a:r>
              <a:rPr lang="en-US" sz="2700" b="1" dirty="0"/>
              <a:t>Mean:</a:t>
            </a:r>
            <a:r>
              <a:rPr lang="en-US" sz="2700" dirty="0"/>
              <a:t>    ($3,000,000/5)  </a:t>
            </a:r>
          </a:p>
          <a:p>
            <a:pPr marL="342900" indent="-342900">
              <a:buNone/>
            </a:pPr>
            <a:r>
              <a:rPr lang="en-US" sz="2700" dirty="0"/>
              <a:t>			 =  </a:t>
            </a:r>
            <a:r>
              <a:rPr lang="en-US" sz="2700" b="1" dirty="0"/>
              <a:t>$600,000</a:t>
            </a:r>
          </a:p>
          <a:p>
            <a:pPr marL="342900" indent="-342900"/>
            <a:endParaRPr lang="en-US" sz="2700" dirty="0"/>
          </a:p>
          <a:p>
            <a:pPr marL="342900" indent="-342900"/>
            <a:r>
              <a:rPr lang="en-US" sz="2700" b="1" dirty="0"/>
              <a:t>Median:</a:t>
            </a:r>
            <a:r>
              <a:rPr lang="en-US" sz="2700" dirty="0"/>
              <a:t>  middle value of ranked data </a:t>
            </a:r>
            <a:br>
              <a:rPr lang="en-US" sz="2700" dirty="0"/>
            </a:br>
            <a:r>
              <a:rPr lang="en-US" sz="2700" dirty="0"/>
              <a:t>                 = </a:t>
            </a:r>
            <a:r>
              <a:rPr lang="en-US" sz="2700" b="1" dirty="0"/>
              <a:t>$300,000</a:t>
            </a:r>
          </a:p>
          <a:p>
            <a:pPr marL="342900" indent="-342900"/>
            <a:endParaRPr lang="en-US" sz="2700" dirty="0"/>
          </a:p>
          <a:p>
            <a:pPr marL="342900" indent="-342900"/>
            <a:r>
              <a:rPr lang="en-US" sz="2700" b="1" dirty="0"/>
              <a:t>Mode:</a:t>
            </a:r>
            <a:r>
              <a:rPr lang="en-US" sz="2700" dirty="0"/>
              <a:t>  most frequent value </a:t>
            </a:r>
            <a:br>
              <a:rPr lang="en-US" sz="2700" dirty="0"/>
            </a:br>
            <a:r>
              <a:rPr lang="en-US" sz="2700" dirty="0"/>
              <a:t>                = </a:t>
            </a:r>
            <a:r>
              <a:rPr lang="en-US" sz="2700" b="1" dirty="0"/>
              <a:t>$100,000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600200" y="1981201"/>
            <a:ext cx="2057400" cy="27082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/>
              <a:t>House Prices: </a:t>
            </a:r>
            <a:br>
              <a:rPr lang="en-US" sz="2000" b="1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  $2,000,000</a:t>
            </a:r>
          </a:p>
          <a:p>
            <a:pPr eaLnBrk="0" hangingPunct="0"/>
            <a:r>
              <a:rPr lang="en-US" sz="2000" b="1"/>
              <a:t>            500,000</a:t>
            </a:r>
            <a:br>
              <a:rPr lang="en-US" sz="2000" b="1"/>
            </a:br>
            <a:r>
              <a:rPr lang="en-US" sz="2000" b="1"/>
              <a:t>            300,000</a:t>
            </a:r>
            <a:br>
              <a:rPr lang="en-US" sz="2000" b="1"/>
            </a:br>
            <a:r>
              <a:rPr lang="en-US" sz="2000" b="1"/>
              <a:t>            100,000</a:t>
            </a:r>
            <a:br>
              <a:rPr lang="en-US" sz="2000" b="1"/>
            </a:br>
            <a:r>
              <a:rPr lang="en-US" sz="2000" b="1"/>
              <a:t>         </a:t>
            </a:r>
            <a:r>
              <a:rPr lang="en-US" sz="2000" b="1" u="sng"/>
              <a:t>   100,000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/>
              <a:t>Sum  </a:t>
            </a:r>
            <a:r>
              <a:rPr lang="en-US" sz="2000" b="1"/>
              <a:t>3,000,000</a:t>
            </a:r>
          </a:p>
        </p:txBody>
      </p:sp>
    </p:spTree>
    <p:extLst>
      <p:ext uri="{BB962C8B-B14F-4D97-AF65-F5344CB8AC3E}">
        <p14:creationId xmlns:p14="http://schemas.microsoft.com/office/powerpoint/2010/main" val="1577406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Descriptive Statistics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676400"/>
            <a:ext cx="7467600" cy="4114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600" b="1" dirty="0"/>
              <a:t>Collect data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e.g. Survey, Observation, Experiments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 typeface="Wingdings" pitchFamily="2" charset="2"/>
              <a:buChar char="§"/>
            </a:pPr>
            <a:r>
              <a:rPr lang="en-US" sz="2600" b="1" dirty="0"/>
              <a:t>Present data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e.g. Charts and graphs</a:t>
            </a:r>
          </a:p>
          <a:p>
            <a:pPr>
              <a:lnSpc>
                <a:spcPct val="110000"/>
              </a:lnSpc>
              <a:spcBef>
                <a:spcPct val="70000"/>
              </a:spcBef>
              <a:buFont typeface="Wingdings" pitchFamily="2" charset="2"/>
              <a:buChar char="§"/>
            </a:pPr>
            <a:r>
              <a:rPr lang="en-US" sz="2600" b="1" dirty="0"/>
              <a:t>Characterize data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e.g. </a:t>
            </a:r>
            <a:r>
              <a:rPr lang="en-US" u="sng" dirty="0"/>
              <a:t>Sample </a:t>
            </a:r>
            <a:r>
              <a:rPr lang="en-US" dirty="0"/>
              <a:t>mean = </a:t>
            </a:r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>
            <p:extLst/>
          </p:nvPr>
        </p:nvGraphicFramePr>
        <p:xfrm>
          <a:off x="5727701" y="4495800"/>
          <a:ext cx="714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368280" imgH="431640" progId="Equation.3">
                  <p:embed/>
                </p:oleObj>
              </mc:Choice>
              <mc:Fallback>
                <p:oleObj name="Equation" r:id="rId3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1" y="4495800"/>
                        <a:ext cx="714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9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315200" cy="4114800"/>
          </a:xfrm>
        </p:spPr>
        <p:txBody>
          <a:bodyPr/>
          <a:lstStyle/>
          <a:p>
            <a:pPr marL="342900" indent="-342900"/>
            <a:r>
              <a:rPr lang="en-US" sz="2600" b="1" dirty="0"/>
              <a:t>Mean</a:t>
            </a:r>
            <a:r>
              <a:rPr lang="en-US" sz="2600" dirty="0"/>
              <a:t> is generally used, unless extreme values (outliers) exist</a:t>
            </a:r>
          </a:p>
          <a:p>
            <a:pPr marL="342900" indent="-342900">
              <a:spcBef>
                <a:spcPct val="55000"/>
              </a:spcBef>
            </a:pPr>
            <a:r>
              <a:rPr lang="en-US" sz="2600" dirty="0"/>
              <a:t>Then </a:t>
            </a:r>
            <a:r>
              <a:rPr lang="en-US" sz="2600" b="1" dirty="0"/>
              <a:t>median</a:t>
            </a:r>
            <a:r>
              <a:rPr lang="en-US" sz="2600" dirty="0"/>
              <a:t> is often used, since the median is not sensitive to extreme values.</a:t>
            </a:r>
          </a:p>
          <a:p>
            <a:pPr marL="742950" lvl="1" indent="-285750"/>
            <a:r>
              <a:rPr lang="en-US" dirty="0"/>
              <a:t>Example: Median home prices may be reported for a region – less sensitive to outliers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83058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Which measure of location is the “best”?</a:t>
            </a:r>
          </a:p>
        </p:txBody>
      </p:sp>
    </p:spTree>
    <p:extLst>
      <p:ext uri="{BB962C8B-B14F-4D97-AF65-F5344CB8AC3E}">
        <p14:creationId xmlns:p14="http://schemas.microsoft.com/office/powerpoint/2010/main" val="26259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098" name="Picture 2" descr="ch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736600"/>
            <a:ext cx="4635500" cy="49951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3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4635500" y="3346450"/>
            <a:ext cx="2895600" cy="2597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 flipH="1">
            <a:off x="6096000" y="4114800"/>
            <a:ext cx="0" cy="1143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7607300" y="3346450"/>
            <a:ext cx="2895600" cy="2597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676400" y="3340100"/>
            <a:ext cx="2895600" cy="2590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Shape of a Distribution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743200" y="1600200"/>
            <a:ext cx="7620000" cy="167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Describes how data is distributed</a:t>
            </a:r>
          </a:p>
          <a:p>
            <a:pPr>
              <a:lnSpc>
                <a:spcPct val="110000"/>
              </a:lnSpc>
            </a:pPr>
            <a:r>
              <a:rPr lang="en-US" dirty="0"/>
              <a:t>Symmetric or skewed</a:t>
            </a:r>
          </a:p>
        </p:txBody>
      </p:sp>
      <p:sp>
        <p:nvSpPr>
          <p:cNvPr id="147465" name="Freeform 9"/>
          <p:cNvSpPr>
            <a:spLocks/>
          </p:cNvSpPr>
          <p:nvPr/>
        </p:nvSpPr>
        <p:spPr bwMode="auto">
          <a:xfrm>
            <a:off x="6069014" y="4111626"/>
            <a:ext cx="904875" cy="1071563"/>
          </a:xfrm>
          <a:custGeom>
            <a:avLst/>
            <a:gdLst>
              <a:gd name="T0" fmla="*/ 569 w 570"/>
              <a:gd name="T1" fmla="*/ 674 h 675"/>
              <a:gd name="T2" fmla="*/ 508 w 570"/>
              <a:gd name="T3" fmla="*/ 667 h 675"/>
              <a:gd name="T4" fmla="*/ 478 w 570"/>
              <a:gd name="T5" fmla="*/ 659 h 675"/>
              <a:gd name="T6" fmla="*/ 449 w 570"/>
              <a:gd name="T7" fmla="*/ 648 h 675"/>
              <a:gd name="T8" fmla="*/ 419 w 570"/>
              <a:gd name="T9" fmla="*/ 633 h 675"/>
              <a:gd name="T10" fmla="*/ 389 w 570"/>
              <a:gd name="T11" fmla="*/ 612 h 675"/>
              <a:gd name="T12" fmla="*/ 358 w 570"/>
              <a:gd name="T13" fmla="*/ 583 h 675"/>
              <a:gd name="T14" fmla="*/ 300 w 570"/>
              <a:gd name="T15" fmla="*/ 506 h 675"/>
              <a:gd name="T16" fmla="*/ 239 w 570"/>
              <a:gd name="T17" fmla="*/ 396 h 675"/>
              <a:gd name="T18" fmla="*/ 178 w 570"/>
              <a:gd name="T19" fmla="*/ 263 h 675"/>
              <a:gd name="T20" fmla="*/ 150 w 570"/>
              <a:gd name="T21" fmla="*/ 197 h 675"/>
              <a:gd name="T22" fmla="*/ 120 w 570"/>
              <a:gd name="T23" fmla="*/ 133 h 675"/>
              <a:gd name="T24" fmla="*/ 89 w 570"/>
              <a:gd name="T25" fmla="*/ 78 h 675"/>
              <a:gd name="T26" fmla="*/ 59 w 570"/>
              <a:gd name="T27" fmla="*/ 36 h 675"/>
              <a:gd name="T28" fmla="*/ 29 w 570"/>
              <a:gd name="T29" fmla="*/ 10 h 675"/>
              <a:gd name="T30" fmla="*/ 0 w 570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7466" name="Freeform 10"/>
          <p:cNvSpPr>
            <a:spLocks/>
          </p:cNvSpPr>
          <p:nvPr/>
        </p:nvSpPr>
        <p:spPr bwMode="auto">
          <a:xfrm>
            <a:off x="5167314" y="4111626"/>
            <a:ext cx="903287" cy="1071563"/>
          </a:xfrm>
          <a:custGeom>
            <a:avLst/>
            <a:gdLst>
              <a:gd name="T0" fmla="*/ 0 w 569"/>
              <a:gd name="T1" fmla="*/ 674 h 675"/>
              <a:gd name="T2" fmla="*/ 59 w 569"/>
              <a:gd name="T3" fmla="*/ 667 h 675"/>
              <a:gd name="T4" fmla="*/ 89 w 569"/>
              <a:gd name="T5" fmla="*/ 659 h 675"/>
              <a:gd name="T6" fmla="*/ 120 w 569"/>
              <a:gd name="T7" fmla="*/ 648 h 675"/>
              <a:gd name="T8" fmla="*/ 150 w 569"/>
              <a:gd name="T9" fmla="*/ 633 h 675"/>
              <a:gd name="T10" fmla="*/ 178 w 569"/>
              <a:gd name="T11" fmla="*/ 612 h 675"/>
              <a:gd name="T12" fmla="*/ 209 w 569"/>
              <a:gd name="T13" fmla="*/ 583 h 675"/>
              <a:gd name="T14" fmla="*/ 269 w 569"/>
              <a:gd name="T15" fmla="*/ 506 h 675"/>
              <a:gd name="T16" fmla="*/ 328 w 569"/>
              <a:gd name="T17" fmla="*/ 396 h 675"/>
              <a:gd name="T18" fmla="*/ 389 w 569"/>
              <a:gd name="T19" fmla="*/ 263 h 675"/>
              <a:gd name="T20" fmla="*/ 419 w 569"/>
              <a:gd name="T21" fmla="*/ 197 h 675"/>
              <a:gd name="T22" fmla="*/ 449 w 569"/>
              <a:gd name="T23" fmla="*/ 133 h 675"/>
              <a:gd name="T24" fmla="*/ 478 w 569"/>
              <a:gd name="T25" fmla="*/ 78 h 675"/>
              <a:gd name="T26" fmla="*/ 508 w 569"/>
              <a:gd name="T27" fmla="*/ 36 h 675"/>
              <a:gd name="T28" fmla="*/ 538 w 569"/>
              <a:gd name="T29" fmla="*/ 10 h 675"/>
              <a:gd name="T30" fmla="*/ 568 w 569"/>
              <a:gd name="T31" fmla="*/ 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4648201" y="5562600"/>
            <a:ext cx="29432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Mean </a:t>
            </a:r>
            <a:r>
              <a:rPr lang="en-US" sz="2000"/>
              <a:t>=</a:t>
            </a:r>
            <a:r>
              <a:rPr lang="en-US" sz="2000">
                <a:solidFill>
                  <a:srgbClr val="FF0000"/>
                </a:solidFill>
              </a:rPr>
              <a:t> Median </a:t>
            </a:r>
            <a:r>
              <a:rPr lang="en-US" sz="2000"/>
              <a:t>=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Mode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303964" y="4318000"/>
            <a:ext cx="244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7688263" y="4648201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1802291" y="5626101"/>
            <a:ext cx="2691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Mean </a:t>
            </a:r>
            <a:r>
              <a:rPr lang="en-US" sz="2000"/>
              <a:t>&lt;</a:t>
            </a:r>
            <a:r>
              <a:rPr lang="en-US" sz="2000">
                <a:solidFill>
                  <a:srgbClr val="FF0000"/>
                </a:solidFill>
              </a:rPr>
              <a:t> Median </a:t>
            </a:r>
            <a:r>
              <a:rPr lang="en-US" sz="2000"/>
              <a:t>&lt;</a:t>
            </a:r>
            <a:r>
              <a:rPr lang="en-US" sz="2000">
                <a:solidFill>
                  <a:srgbClr val="FF00FF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Mode</a:t>
            </a: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3917950" y="4729164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7672619" y="5562601"/>
            <a:ext cx="274273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Mode</a:t>
            </a:r>
            <a:r>
              <a:rPr lang="en-US" sz="2000">
                <a:solidFill>
                  <a:srgbClr val="FF00FF"/>
                </a:solidFill>
              </a:rPr>
              <a:t> </a:t>
            </a:r>
            <a:r>
              <a:rPr lang="en-US" sz="2000"/>
              <a:t>&lt;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Median </a:t>
            </a:r>
            <a:r>
              <a:rPr lang="en-US" sz="2000"/>
              <a:t>&lt;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Mean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7475" name="Rectangle 19"/>
          <p:cNvSpPr>
            <a:spLocks noChangeArrowheads="1"/>
          </p:cNvSpPr>
          <p:nvPr/>
        </p:nvSpPr>
        <p:spPr bwMode="auto">
          <a:xfrm>
            <a:off x="10190163" y="4648201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8763000" y="4114800"/>
            <a:ext cx="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H="1">
            <a:off x="8915400" y="4191000"/>
            <a:ext cx="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9144000" y="44958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3581400" y="4178300"/>
            <a:ext cx="0" cy="1066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 flipH="1">
            <a:off x="3276600" y="44831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>
            <a:off x="3048000" y="4787900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6083301" y="4211639"/>
            <a:ext cx="4763" cy="8731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3" name="Line 27"/>
          <p:cNvSpPr>
            <a:spLocks noChangeShapeType="1"/>
          </p:cNvSpPr>
          <p:nvPr/>
        </p:nvSpPr>
        <p:spPr bwMode="auto">
          <a:xfrm>
            <a:off x="6081713" y="4489451"/>
            <a:ext cx="0" cy="5175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5181601" y="5257800"/>
            <a:ext cx="177006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6" name="Rectangle 30"/>
          <p:cNvSpPr>
            <a:spLocks noChangeArrowheads="1"/>
          </p:cNvSpPr>
          <p:nvPr/>
        </p:nvSpPr>
        <p:spPr bwMode="auto">
          <a:xfrm>
            <a:off x="5976938" y="5295901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7" name="Line 31"/>
          <p:cNvSpPr>
            <a:spLocks noChangeShapeType="1"/>
          </p:cNvSpPr>
          <p:nvPr/>
        </p:nvSpPr>
        <p:spPr bwMode="auto">
          <a:xfrm>
            <a:off x="8153400" y="5181600"/>
            <a:ext cx="1981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8" name="Rectangle 32"/>
          <p:cNvSpPr>
            <a:spLocks noChangeArrowheads="1"/>
          </p:cNvSpPr>
          <p:nvPr/>
        </p:nvSpPr>
        <p:spPr bwMode="auto">
          <a:xfrm>
            <a:off x="9063038" y="5272089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2286000" y="5245100"/>
            <a:ext cx="1828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0" name="Rectangle 34"/>
          <p:cNvSpPr>
            <a:spLocks noChangeArrowheads="1"/>
          </p:cNvSpPr>
          <p:nvPr/>
        </p:nvSpPr>
        <p:spPr bwMode="auto">
          <a:xfrm>
            <a:off x="3057525" y="5359401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 flipH="1" flipV="1">
            <a:off x="3581400" y="5245100"/>
            <a:ext cx="4572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 flipV="1">
            <a:off x="3276600" y="5245100"/>
            <a:ext cx="0" cy="457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V="1">
            <a:off x="2362200" y="5245100"/>
            <a:ext cx="6858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 flipV="1">
            <a:off x="8229600" y="5181600"/>
            <a:ext cx="5334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 flipV="1">
            <a:off x="8915400" y="5181600"/>
            <a:ext cx="0" cy="457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flipH="1" flipV="1">
            <a:off x="9144000" y="5181600"/>
            <a:ext cx="6858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7497" name="Rectangle 41"/>
          <p:cNvSpPr>
            <a:spLocks noChangeArrowheads="1"/>
          </p:cNvSpPr>
          <p:nvPr/>
        </p:nvSpPr>
        <p:spPr bwMode="auto">
          <a:xfrm>
            <a:off x="8097174" y="3416301"/>
            <a:ext cx="14539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Right-Skewed</a:t>
            </a:r>
          </a:p>
        </p:txBody>
      </p:sp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2368716" y="3492501"/>
            <a:ext cx="132901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Left-Skewed</a:t>
            </a:r>
          </a:p>
        </p:txBody>
      </p:sp>
      <p:sp>
        <p:nvSpPr>
          <p:cNvPr id="147499" name="Rectangle 43"/>
          <p:cNvSpPr>
            <a:spLocks noChangeArrowheads="1"/>
          </p:cNvSpPr>
          <p:nvPr/>
        </p:nvSpPr>
        <p:spPr bwMode="auto">
          <a:xfrm>
            <a:off x="5416292" y="3429001"/>
            <a:ext cx="11805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Symmetric</a:t>
            </a:r>
          </a:p>
        </p:txBody>
      </p:sp>
      <p:sp>
        <p:nvSpPr>
          <p:cNvPr id="147502" name="Rectangle 46"/>
          <p:cNvSpPr>
            <a:spLocks noChangeArrowheads="1"/>
          </p:cNvSpPr>
          <p:nvPr/>
        </p:nvSpPr>
        <p:spPr bwMode="auto">
          <a:xfrm>
            <a:off x="1899513" y="6019801"/>
            <a:ext cx="2447786" cy="33598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(Longer tail extends to left)</a:t>
            </a:r>
          </a:p>
        </p:txBody>
      </p:sp>
      <p:sp>
        <p:nvSpPr>
          <p:cNvPr id="147503" name="Rectangle 47"/>
          <p:cNvSpPr>
            <a:spLocks noChangeArrowheads="1"/>
          </p:cNvSpPr>
          <p:nvPr/>
        </p:nvSpPr>
        <p:spPr bwMode="auto">
          <a:xfrm>
            <a:off x="7771919" y="6019801"/>
            <a:ext cx="2561600" cy="33598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(Longer tail extends to right)</a:t>
            </a:r>
          </a:p>
        </p:txBody>
      </p:sp>
      <p:sp>
        <p:nvSpPr>
          <p:cNvPr id="147504" name="Freeform 48"/>
          <p:cNvSpPr>
            <a:spLocks/>
          </p:cNvSpPr>
          <p:nvPr/>
        </p:nvSpPr>
        <p:spPr bwMode="auto">
          <a:xfrm>
            <a:off x="2209800" y="4129089"/>
            <a:ext cx="1981200" cy="1089025"/>
          </a:xfrm>
          <a:custGeom>
            <a:avLst/>
            <a:gdLst>
              <a:gd name="T0" fmla="*/ 0 w 1248"/>
              <a:gd name="T1" fmla="*/ 668 h 686"/>
              <a:gd name="T2" fmla="*/ 126 w 1248"/>
              <a:gd name="T3" fmla="*/ 656 h 686"/>
              <a:gd name="T4" fmla="*/ 321 w 1248"/>
              <a:gd name="T5" fmla="*/ 590 h 686"/>
              <a:gd name="T6" fmla="*/ 506 w 1248"/>
              <a:gd name="T7" fmla="*/ 426 h 686"/>
              <a:gd name="T8" fmla="*/ 878 w 1248"/>
              <a:gd name="T9" fmla="*/ 25 h 686"/>
              <a:gd name="T10" fmla="*/ 1084 w 1248"/>
              <a:gd name="T11" fmla="*/ 579 h 686"/>
              <a:gd name="T12" fmla="*/ 1248 w 1248"/>
              <a:gd name="T13" fmla="*/ 667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8" h="686">
                <a:moveTo>
                  <a:pt x="0" y="668"/>
                </a:moveTo>
                <a:cubicBezTo>
                  <a:pt x="21" y="666"/>
                  <a:pt x="73" y="669"/>
                  <a:pt x="126" y="656"/>
                </a:cubicBezTo>
                <a:cubicBezTo>
                  <a:pt x="180" y="643"/>
                  <a:pt x="258" y="628"/>
                  <a:pt x="321" y="590"/>
                </a:cubicBezTo>
                <a:cubicBezTo>
                  <a:pt x="385" y="552"/>
                  <a:pt x="413" y="520"/>
                  <a:pt x="506" y="426"/>
                </a:cubicBezTo>
                <a:cubicBezTo>
                  <a:pt x="599" y="332"/>
                  <a:pt x="782" y="0"/>
                  <a:pt x="878" y="25"/>
                </a:cubicBezTo>
                <a:cubicBezTo>
                  <a:pt x="974" y="50"/>
                  <a:pt x="1022" y="472"/>
                  <a:pt x="1084" y="579"/>
                </a:cubicBezTo>
                <a:cubicBezTo>
                  <a:pt x="1146" y="686"/>
                  <a:pt x="1214" y="649"/>
                  <a:pt x="1248" y="66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47506" name="Freeform 50"/>
          <p:cNvSpPr>
            <a:spLocks/>
          </p:cNvSpPr>
          <p:nvPr/>
        </p:nvSpPr>
        <p:spPr bwMode="auto">
          <a:xfrm>
            <a:off x="8153400" y="4059238"/>
            <a:ext cx="1981200" cy="1096962"/>
          </a:xfrm>
          <a:custGeom>
            <a:avLst/>
            <a:gdLst>
              <a:gd name="T0" fmla="*/ 1248 w 1248"/>
              <a:gd name="T1" fmla="*/ 672 h 691"/>
              <a:gd name="T2" fmla="*/ 1122 w 1248"/>
              <a:gd name="T3" fmla="*/ 660 h 691"/>
              <a:gd name="T4" fmla="*/ 927 w 1248"/>
              <a:gd name="T5" fmla="*/ 594 h 691"/>
              <a:gd name="T6" fmla="*/ 742 w 1248"/>
              <a:gd name="T7" fmla="*/ 430 h 691"/>
              <a:gd name="T8" fmla="*/ 380 w 1248"/>
              <a:gd name="T9" fmla="*/ 25 h 691"/>
              <a:gd name="T10" fmla="*/ 164 w 1248"/>
              <a:gd name="T11" fmla="*/ 583 h 691"/>
              <a:gd name="T12" fmla="*/ 0 w 1248"/>
              <a:gd name="T13" fmla="*/ 671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8" h="691">
                <a:moveTo>
                  <a:pt x="1248" y="672"/>
                </a:moveTo>
                <a:cubicBezTo>
                  <a:pt x="1227" y="670"/>
                  <a:pt x="1175" y="673"/>
                  <a:pt x="1122" y="660"/>
                </a:cubicBezTo>
                <a:cubicBezTo>
                  <a:pt x="1068" y="647"/>
                  <a:pt x="990" y="632"/>
                  <a:pt x="927" y="594"/>
                </a:cubicBezTo>
                <a:cubicBezTo>
                  <a:pt x="863" y="556"/>
                  <a:pt x="833" y="525"/>
                  <a:pt x="742" y="430"/>
                </a:cubicBezTo>
                <a:cubicBezTo>
                  <a:pt x="651" y="335"/>
                  <a:pt x="476" y="0"/>
                  <a:pt x="380" y="25"/>
                </a:cubicBezTo>
                <a:cubicBezTo>
                  <a:pt x="284" y="50"/>
                  <a:pt x="227" y="475"/>
                  <a:pt x="164" y="583"/>
                </a:cubicBezTo>
                <a:cubicBezTo>
                  <a:pt x="101" y="691"/>
                  <a:pt x="34" y="653"/>
                  <a:pt x="0" y="671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 flipV="1">
            <a:off x="60960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9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7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7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7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47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4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4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84" grpId="0" animBg="1"/>
      <p:bldP spid="147458" grpId="0" animBg="1"/>
      <p:bldP spid="147459" grpId="0" animBg="1"/>
      <p:bldP spid="147465" grpId="0" animBg="1"/>
      <p:bldP spid="147466" grpId="0" animBg="1"/>
      <p:bldP spid="147469" grpId="0"/>
      <p:bldP spid="147470" grpId="0"/>
      <p:bldP spid="147471" grpId="0"/>
      <p:bldP spid="147472" grpId="0"/>
      <p:bldP spid="147473" grpId="0"/>
      <p:bldP spid="147474" grpId="0"/>
      <p:bldP spid="147475" grpId="0"/>
      <p:bldP spid="147476" grpId="0" animBg="1"/>
      <p:bldP spid="147477" grpId="0" animBg="1"/>
      <p:bldP spid="147478" grpId="0" animBg="1"/>
      <p:bldP spid="147479" grpId="0" animBg="1"/>
      <p:bldP spid="147480" grpId="0" animBg="1"/>
      <p:bldP spid="147481" grpId="0" animBg="1"/>
      <p:bldP spid="147482" grpId="0" animBg="1"/>
      <p:bldP spid="147483" grpId="0" animBg="1"/>
      <p:bldP spid="147485" grpId="0" animBg="1"/>
      <p:bldP spid="147486" grpId="0"/>
      <p:bldP spid="147487" grpId="0" animBg="1"/>
      <p:bldP spid="147488" grpId="0"/>
      <p:bldP spid="147489" grpId="0" animBg="1"/>
      <p:bldP spid="147490" grpId="0"/>
      <p:bldP spid="147491" grpId="0" animBg="1"/>
      <p:bldP spid="147492" grpId="0" animBg="1"/>
      <p:bldP spid="147493" grpId="0" animBg="1"/>
      <p:bldP spid="147494" grpId="0" animBg="1"/>
      <p:bldP spid="147495" grpId="0" animBg="1"/>
      <p:bldP spid="147496" grpId="0" animBg="1"/>
      <p:bldP spid="147497" grpId="0"/>
      <p:bldP spid="147498" grpId="0"/>
      <p:bldP spid="147499" grpId="0"/>
      <p:bldP spid="147502" grpId="0" animBg="1"/>
      <p:bldP spid="147503" grpId="0" animBg="1"/>
      <p:bldP spid="147504" grpId="0" animBg="1"/>
      <p:bldP spid="147506" grpId="0" animBg="1"/>
      <p:bldP spid="1475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5867400" y="2209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7848601" y="2667000"/>
            <a:ext cx="4763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3886200" y="26670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3886200" y="2667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Other Location Measures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648200" y="1676400"/>
            <a:ext cx="2590800" cy="64376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Other Measures of Location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200400" y="2895600"/>
            <a:ext cx="16002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Percentiles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91400" y="2895600"/>
            <a:ext cx="1371600" cy="406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Quartiles</a:t>
            </a: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6477000" y="3505200"/>
            <a:ext cx="40386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1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quartile = 25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dirty="0"/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quartile = 50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1068388" lvl="2" indent="-215900" defTabSz="852488">
              <a:spcBef>
                <a:spcPct val="20000"/>
              </a:spcBef>
              <a:buClr>
                <a:schemeClr val="accent2"/>
              </a:buClr>
              <a:buSzPct val="50000"/>
            </a:pPr>
            <a:r>
              <a:rPr lang="en-US" sz="2000" dirty="0"/>
              <a:t>	       = median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dirty="0"/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quartile = 75</a:t>
            </a:r>
            <a:r>
              <a:rPr lang="en-US" sz="2000" baseline="30000" dirty="0"/>
              <a:t>th</a:t>
            </a:r>
            <a:r>
              <a:rPr lang="en-US" sz="2000" dirty="0"/>
              <a:t> percentile</a:t>
            </a:r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sz="2000" dirty="0"/>
          </a:p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3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505200"/>
            <a:ext cx="4191000" cy="2667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/>
              <a:t>The </a:t>
            </a:r>
            <a:r>
              <a:rPr lang="en-US" sz="2000" dirty="0" err="1"/>
              <a:t>p</a:t>
            </a:r>
            <a:r>
              <a:rPr lang="en-US" sz="2000" baseline="30000" dirty="0" err="1"/>
              <a:t>th</a:t>
            </a:r>
            <a:r>
              <a:rPr lang="en-US" sz="2000" dirty="0"/>
              <a:t> percentile in a data array: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p% are less than or equal to this value</a:t>
            </a:r>
          </a:p>
          <a:p>
            <a:r>
              <a:rPr lang="en-US" sz="2000" dirty="0"/>
              <a:t>(100 – p)% are greater than or equal to this value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z="2000" dirty="0"/>
              <a:t>		(where 0 ≤ p ≤ 100)</a:t>
            </a:r>
          </a:p>
        </p:txBody>
      </p:sp>
    </p:spTree>
    <p:extLst>
      <p:ext uri="{BB962C8B-B14F-4D97-AF65-F5344CB8AC3E}">
        <p14:creationId xmlns:p14="http://schemas.microsoft.com/office/powerpoint/2010/main" val="8692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Percentiles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1066800"/>
          </a:xfrm>
        </p:spPr>
        <p:txBody>
          <a:bodyPr/>
          <a:lstStyle/>
          <a:p>
            <a:r>
              <a:rPr lang="en-US"/>
              <a:t>The p</a:t>
            </a:r>
            <a:r>
              <a:rPr lang="en-US" baseline="30000"/>
              <a:t>th</a:t>
            </a:r>
            <a:r>
              <a:rPr lang="en-US"/>
              <a:t> percentile in an ordered array of n values is the value in i</a:t>
            </a:r>
            <a:r>
              <a:rPr lang="en-US" baseline="30000"/>
              <a:t>th</a:t>
            </a:r>
            <a:r>
              <a:rPr lang="en-US"/>
              <a:t> position, where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133600" y="43434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Example: The 60</a:t>
            </a:r>
            <a:r>
              <a:rPr lang="en-US" baseline="30000" dirty="0"/>
              <a:t>th</a:t>
            </a:r>
            <a:r>
              <a:rPr lang="en-US" dirty="0"/>
              <a:t> percentile in an ordered array of 19 values is the value in 12</a:t>
            </a:r>
            <a:r>
              <a:rPr lang="en-US" baseline="30000" dirty="0"/>
              <a:t>th</a:t>
            </a:r>
            <a:r>
              <a:rPr lang="en-US" dirty="0"/>
              <a:t> position:</a:t>
            </a:r>
            <a:r>
              <a:rPr lang="en-US" sz="2800" dirty="0"/>
              <a:t> </a:t>
            </a:r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>
            <p:extLst/>
          </p:nvPr>
        </p:nvGraphicFramePr>
        <p:xfrm>
          <a:off x="4857750" y="2805114"/>
          <a:ext cx="2152650" cy="9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3" imgW="876240" imgH="393480" progId="Equation.3">
                  <p:embed/>
                </p:oleObj>
              </mc:Choice>
              <mc:Fallback>
                <p:oleObj name="Equation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805114"/>
                        <a:ext cx="2152650" cy="96713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>
            <p:extLst/>
          </p:nvPr>
        </p:nvGraphicFramePr>
        <p:xfrm>
          <a:off x="3848100" y="5410200"/>
          <a:ext cx="4648200" cy="84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5" imgW="2158920" imgH="393480" progId="Equation.3">
                  <p:embed/>
                </p:oleObj>
              </mc:Choice>
              <mc:Fallback>
                <p:oleObj name="Equation" r:id="rId5" imgW="2158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410200"/>
                        <a:ext cx="4648200" cy="84802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236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6019800" y="5943600"/>
            <a:ext cx="1219200" cy="457200"/>
          </a:xfrm>
          <a:prstGeom prst="rect">
            <a:avLst/>
          </a:prstGeom>
          <a:solidFill>
            <a:srgbClr val="E5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5867400" y="4876800"/>
            <a:ext cx="2819400" cy="685800"/>
          </a:xfrm>
          <a:prstGeom prst="rect">
            <a:avLst/>
          </a:prstGeom>
          <a:solidFill>
            <a:srgbClr val="E5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Quartiles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1"/>
            <a:ext cx="7467600" cy="950913"/>
          </a:xfrm>
          <a:noFill/>
          <a:ln/>
        </p:spPr>
        <p:txBody>
          <a:bodyPr/>
          <a:lstStyle/>
          <a:p>
            <a:r>
              <a:rPr lang="en-US"/>
              <a:t>Quartiles split the ranked data into 4 equal groups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4038600" y="2292350"/>
            <a:ext cx="1301750" cy="6096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5181600" y="2292350"/>
            <a:ext cx="1219200" cy="6096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6359525" y="2292350"/>
            <a:ext cx="1758950" cy="6096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7553326" y="2292350"/>
            <a:ext cx="1133474" cy="6096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191001" y="2362200"/>
            <a:ext cx="10001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/>
              <a:t>25%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334001" y="2362200"/>
            <a:ext cx="923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/>
              <a:t>25%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629401" y="2362200"/>
            <a:ext cx="923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/>
              <a:t>25%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7621588" y="2362200"/>
            <a:ext cx="923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/>
              <a:t>25%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2133601" y="4114801"/>
            <a:ext cx="8310563" cy="39754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Sample Data in Ordered Array:  11   12   13   16   16   17   18   21   22</a:t>
            </a:r>
            <a:r>
              <a:rPr lang="en-US" b="1">
                <a:latin typeface="Times New Roman" pitchFamily="18" charset="0"/>
              </a:rPr>
              <a:t>  </a:t>
            </a:r>
          </a:p>
        </p:txBody>
      </p:sp>
      <p:sp>
        <p:nvSpPr>
          <p:cNvPr id="138263" name="AutoShape 23"/>
          <p:cNvSpPr>
            <a:spLocks noChangeArrowheads="1"/>
          </p:cNvSpPr>
          <p:nvPr/>
        </p:nvSpPr>
        <p:spPr bwMode="auto">
          <a:xfrm rot="16200000">
            <a:off x="5067300" y="30099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57400" y="36576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dirty="0"/>
              <a:t>Example: Find the first quartile</a:t>
            </a:r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057400" y="4648200"/>
            <a:ext cx="830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/>
              <a:t>(n = 9)</a:t>
            </a:r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/>
              <a:t>Q1 = 25</a:t>
            </a:r>
            <a:r>
              <a:rPr lang="en-US" baseline="30000" dirty="0"/>
              <a:t>th</a:t>
            </a:r>
            <a:r>
              <a:rPr lang="en-US" dirty="0"/>
              <a:t> percentile, so find the                         (9+1) = 2.5 position</a:t>
            </a:r>
          </a:p>
          <a:p>
            <a:pPr marL="320675" indent="-320675" defTabSz="8524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dirty="0"/>
          </a:p>
          <a:p>
            <a:pPr marL="320675" indent="-320675" defTabSz="852488">
              <a:lnSpc>
                <a:spcPct val="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/>
              <a:t>		so use the value half way between the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values,</a:t>
            </a:r>
          </a:p>
          <a:p>
            <a:pPr marL="320675" indent="-320675" defTabSz="852488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/>
              <a:t>					so       Q1 = 12.5</a:t>
            </a:r>
          </a:p>
        </p:txBody>
      </p:sp>
      <p:sp>
        <p:nvSpPr>
          <p:cNvPr id="138267" name="AutoShape 27"/>
          <p:cNvSpPr>
            <a:spLocks noChangeArrowheads="1"/>
          </p:cNvSpPr>
          <p:nvPr/>
        </p:nvSpPr>
        <p:spPr bwMode="auto">
          <a:xfrm rot="16200000">
            <a:off x="6245225" y="3015279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68" name="AutoShape 28"/>
          <p:cNvSpPr>
            <a:spLocks noChangeArrowheads="1"/>
          </p:cNvSpPr>
          <p:nvPr/>
        </p:nvSpPr>
        <p:spPr bwMode="auto">
          <a:xfrm rot="16200000">
            <a:off x="7453537" y="2993763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5886713" y="4876800"/>
            <a:ext cx="5741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2000"/>
              <a:t>25</a:t>
            </a:r>
          </a:p>
          <a:p>
            <a:pPr>
              <a:lnSpc>
                <a:spcPct val="90000"/>
              </a:lnSpc>
            </a:pPr>
            <a:r>
              <a:rPr lang="en-US" sz="2000"/>
              <a:t>100</a:t>
            </a:r>
          </a:p>
        </p:txBody>
      </p:sp>
      <p:sp>
        <p:nvSpPr>
          <p:cNvPr id="138270" name="Line 30"/>
          <p:cNvSpPr>
            <a:spLocks noChangeShapeType="1"/>
          </p:cNvSpPr>
          <p:nvPr/>
        </p:nvSpPr>
        <p:spPr bwMode="auto">
          <a:xfrm>
            <a:off x="5943600" y="5257800"/>
            <a:ext cx="4572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en-CA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4876800" y="3200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/>
              <a:t>Q1</a:t>
            </a: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6054725" y="320577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/>
              <a:t>Q2</a:t>
            </a: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7339237" y="31842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300" dirty="0"/>
              <a:t>Q3</a:t>
            </a:r>
          </a:p>
        </p:txBody>
      </p:sp>
      <p:sp>
        <p:nvSpPr>
          <p:cNvPr id="138257" name="AutoShape 17"/>
          <p:cNvSpPr>
            <a:spLocks noChangeArrowheads="1"/>
          </p:cNvSpPr>
          <p:nvPr/>
        </p:nvSpPr>
        <p:spPr bwMode="auto">
          <a:xfrm rot="16200000">
            <a:off x="6130925" y="4572000"/>
            <a:ext cx="381000" cy="228600"/>
          </a:xfrm>
          <a:prstGeom prst="rightArrow">
            <a:avLst>
              <a:gd name="adj1" fmla="val 50000"/>
              <a:gd name="adj2" fmla="val 419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863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5" grpId="0" animBg="1"/>
      <p:bldP spid="138274" grpId="0" animBg="1"/>
      <p:bldP spid="138266" grpId="0"/>
      <p:bldP spid="138269" grpId="0"/>
      <p:bldP spid="138270" grpId="0" animBg="1"/>
      <p:bldP spid="1382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Line 2"/>
          <p:cNvSpPr>
            <a:spLocks noChangeShapeType="1"/>
          </p:cNvSpPr>
          <p:nvPr/>
        </p:nvSpPr>
        <p:spPr bwMode="auto">
          <a:xfrm>
            <a:off x="2209800" y="3048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Measures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Variation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3962400" y="3886200"/>
            <a:ext cx="42703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209800" y="23622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4191000" y="236220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6248400" y="2057400"/>
            <a:ext cx="0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9296400" y="236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5410200" y="1676401"/>
            <a:ext cx="1752600" cy="36676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</a:rPr>
              <a:t>Variation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3505200" y="2667000"/>
            <a:ext cx="1371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Variance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5410200" y="2668588"/>
            <a:ext cx="2514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Standard Deviation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8383588" y="2668588"/>
            <a:ext cx="1903412" cy="7112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Coefficient of Variation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962400" y="3048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6096001" y="3886200"/>
            <a:ext cx="32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191000" y="3505201"/>
            <a:ext cx="1524000" cy="620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Population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Variance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3962401" y="4953000"/>
            <a:ext cx="2381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4191000" y="4572001"/>
            <a:ext cx="1524000" cy="620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Sample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Variance</a:t>
            </a:r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6096000" y="3065464"/>
            <a:ext cx="0" cy="1887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6096000" y="4953000"/>
            <a:ext cx="41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6400800" y="3429001"/>
            <a:ext cx="1600200" cy="925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Population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Standard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Deviation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6477001" y="4648201"/>
            <a:ext cx="1520825" cy="925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Sample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Standard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Deviation</a:t>
            </a:r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22098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1752601" y="2667000"/>
            <a:ext cx="1216025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Range</a:t>
            </a:r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1752601" y="3505200"/>
            <a:ext cx="1749425" cy="681038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Interquartile 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66"/>
                </a:solidFill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553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752600"/>
            <a:ext cx="70866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 marL="342900" indent="-342900"/>
            <a:r>
              <a:rPr lang="en-US" dirty="0"/>
              <a:t>Measures of variation give information on the </a:t>
            </a:r>
            <a:r>
              <a:rPr lang="en-US" b="1" dirty="0"/>
              <a:t>spread </a:t>
            </a:r>
            <a:r>
              <a:rPr lang="en-US" dirty="0"/>
              <a:t>or</a:t>
            </a:r>
            <a:r>
              <a:rPr lang="en-US" b="1" dirty="0"/>
              <a:t> variability</a:t>
            </a:r>
            <a:r>
              <a:rPr lang="en-US" dirty="0"/>
              <a:t> of the data values.</a:t>
            </a:r>
            <a:br>
              <a:rPr lang="en-US" dirty="0"/>
            </a:br>
            <a:endParaRPr lang="en-US" dirty="0"/>
          </a:p>
        </p:txBody>
      </p:sp>
      <p:pic>
        <p:nvPicPr>
          <p:cNvPr id="168963" name="Picture 3" descr="normal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4419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</a:extLst>
        </p:spPr>
      </p:pic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69342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248400" y="5410201"/>
            <a:ext cx="2362200" cy="7294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/>
              <a:t>Same center,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000" dirty="0"/>
              <a:t>different variation</a:t>
            </a:r>
          </a:p>
        </p:txBody>
      </p:sp>
    </p:spTree>
    <p:extLst>
      <p:ext uri="{BB962C8B-B14F-4D97-AF65-F5344CB8AC3E}">
        <p14:creationId xmlns:p14="http://schemas.microsoft.com/office/powerpoint/2010/main" val="728498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3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r>
              <a:rPr lang="en-US" dirty="0"/>
              <a:t>Simplest measure of variation</a:t>
            </a:r>
          </a:p>
          <a:p>
            <a:r>
              <a:rPr lang="en-US" dirty="0"/>
              <a:t>Difference between the largest and the smallest observations: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3505200" y="3124201"/>
            <a:ext cx="5105400" cy="9048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</a:pPr>
            <a:r>
              <a:rPr lang="en-US" sz="2800" dirty="0"/>
              <a:t>Range = </a:t>
            </a:r>
            <a:r>
              <a:rPr lang="en-US" sz="2800" i="1" dirty="0" err="1"/>
              <a:t>x</a:t>
            </a:r>
            <a:r>
              <a:rPr lang="en-US" sz="2800" baseline="-25000" dirty="0" err="1"/>
              <a:t>maximum</a:t>
            </a:r>
            <a:r>
              <a:rPr lang="en-US" sz="2800" dirty="0"/>
              <a:t> –  </a:t>
            </a:r>
            <a:r>
              <a:rPr lang="en-US" sz="2800" i="1" dirty="0" err="1"/>
              <a:t>x</a:t>
            </a:r>
            <a:r>
              <a:rPr lang="en-US" sz="2800" baseline="-25000" dirty="0" err="1"/>
              <a:t>minimum</a:t>
            </a:r>
            <a:endParaRPr lang="en-US" sz="2800" baseline="-25000" dirty="0"/>
          </a:p>
          <a:p>
            <a:pPr algn="ctr" eaLnBrk="0" hangingPunct="0">
              <a:spcBef>
                <a:spcPct val="50000"/>
              </a:spcBef>
            </a:pPr>
            <a:endParaRPr lang="en-US" sz="1400" baseline="-25000" dirty="0"/>
          </a:p>
        </p:txBody>
      </p:sp>
      <p:sp>
        <p:nvSpPr>
          <p:cNvPr id="140318" name="Line 30"/>
          <p:cNvSpPr>
            <a:spLocks noChangeShapeType="1"/>
          </p:cNvSpPr>
          <p:nvPr/>
        </p:nvSpPr>
        <p:spPr bwMode="auto">
          <a:xfrm>
            <a:off x="3673476" y="5029200"/>
            <a:ext cx="3355975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19" name="Oval 31"/>
          <p:cNvSpPr>
            <a:spLocks noChangeArrowheads="1"/>
          </p:cNvSpPr>
          <p:nvPr/>
        </p:nvSpPr>
        <p:spPr bwMode="auto">
          <a:xfrm>
            <a:off x="38862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0" name="Oval 32"/>
          <p:cNvSpPr>
            <a:spLocks noChangeArrowheads="1"/>
          </p:cNvSpPr>
          <p:nvPr/>
        </p:nvSpPr>
        <p:spPr bwMode="auto">
          <a:xfrm>
            <a:off x="44196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1" name="Oval 33"/>
          <p:cNvSpPr>
            <a:spLocks noChangeArrowheads="1"/>
          </p:cNvSpPr>
          <p:nvPr/>
        </p:nvSpPr>
        <p:spPr bwMode="auto">
          <a:xfrm>
            <a:off x="49530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2" name="Oval 34"/>
          <p:cNvSpPr>
            <a:spLocks noChangeArrowheads="1"/>
          </p:cNvSpPr>
          <p:nvPr/>
        </p:nvSpPr>
        <p:spPr bwMode="auto">
          <a:xfrm>
            <a:off x="55626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3" name="Oval 35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4" name="Oval 36"/>
          <p:cNvSpPr>
            <a:spLocks noChangeArrowheads="1"/>
          </p:cNvSpPr>
          <p:nvPr/>
        </p:nvSpPr>
        <p:spPr bwMode="auto">
          <a:xfrm>
            <a:off x="60960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5" name="Oval 37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6" name="Oval 38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7" name="Oval 39"/>
          <p:cNvSpPr>
            <a:spLocks noChangeArrowheads="1"/>
          </p:cNvSpPr>
          <p:nvPr/>
        </p:nvSpPr>
        <p:spPr bwMode="auto">
          <a:xfrm>
            <a:off x="64770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8" name="Line 40"/>
          <p:cNvSpPr>
            <a:spLocks noChangeShapeType="1"/>
          </p:cNvSpPr>
          <p:nvPr/>
        </p:nvSpPr>
        <p:spPr bwMode="auto">
          <a:xfrm>
            <a:off x="6873876" y="5029200"/>
            <a:ext cx="1298575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29" name="Oval 41"/>
          <p:cNvSpPr>
            <a:spLocks noChangeArrowheads="1"/>
          </p:cNvSpPr>
          <p:nvPr/>
        </p:nvSpPr>
        <p:spPr bwMode="auto">
          <a:xfrm>
            <a:off x="72390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0" name="Oval 42"/>
          <p:cNvSpPr>
            <a:spLocks noChangeArrowheads="1"/>
          </p:cNvSpPr>
          <p:nvPr/>
        </p:nvSpPr>
        <p:spPr bwMode="auto">
          <a:xfrm>
            <a:off x="7239000" y="4572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1" name="Oval 43"/>
          <p:cNvSpPr>
            <a:spLocks noChangeArrowheads="1"/>
          </p:cNvSpPr>
          <p:nvPr/>
        </p:nvSpPr>
        <p:spPr bwMode="auto">
          <a:xfrm>
            <a:off x="76962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2" name="Oval 44"/>
          <p:cNvSpPr>
            <a:spLocks noChangeArrowheads="1"/>
          </p:cNvSpPr>
          <p:nvPr/>
        </p:nvSpPr>
        <p:spPr bwMode="auto">
          <a:xfrm>
            <a:off x="8077200" y="48006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3505201" y="5105400"/>
            <a:ext cx="5648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0   1   2   3   4   5   6   7   8   9   10   11   12   13   14   </a:t>
            </a:r>
          </a:p>
        </p:txBody>
      </p:sp>
      <p:sp>
        <p:nvSpPr>
          <p:cNvPr id="140334" name="Line 46"/>
          <p:cNvSpPr>
            <a:spLocks noChangeShapeType="1"/>
          </p:cNvSpPr>
          <p:nvPr/>
        </p:nvSpPr>
        <p:spPr bwMode="auto">
          <a:xfrm>
            <a:off x="3886200" y="5791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5" name="Line 47"/>
          <p:cNvSpPr>
            <a:spLocks noChangeShapeType="1"/>
          </p:cNvSpPr>
          <p:nvPr/>
        </p:nvSpPr>
        <p:spPr bwMode="auto">
          <a:xfrm flipV="1">
            <a:off x="38862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6" name="Line 48"/>
          <p:cNvSpPr>
            <a:spLocks noChangeShapeType="1"/>
          </p:cNvSpPr>
          <p:nvPr/>
        </p:nvSpPr>
        <p:spPr bwMode="auto">
          <a:xfrm flipV="1">
            <a:off x="8153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572000" y="57912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Range = </a:t>
            </a:r>
            <a:r>
              <a:rPr lang="en-US" b="1" dirty="0" smtClean="0"/>
              <a:t>14 </a:t>
            </a:r>
            <a:r>
              <a:rPr lang="en-US" b="1" dirty="0"/>
              <a:t>- </a:t>
            </a:r>
            <a:r>
              <a:rPr lang="en-US" b="1" dirty="0" smtClean="0"/>
              <a:t>1 </a:t>
            </a:r>
            <a:r>
              <a:rPr lang="en-US" b="1" dirty="0"/>
              <a:t>= 13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40338" name="Line 50"/>
          <p:cNvSpPr>
            <a:spLocks noChangeShapeType="1"/>
          </p:cNvSpPr>
          <p:nvPr/>
        </p:nvSpPr>
        <p:spPr bwMode="auto">
          <a:xfrm>
            <a:off x="3505200" y="5105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2133600" y="41910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352400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4" grpId="0" animBg="1"/>
      <p:bldP spid="140335" grpId="0" animBg="1"/>
      <p:bldP spid="140336" grpId="0" animBg="1"/>
      <p:bldP spid="1403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077200" cy="4038600"/>
          </a:xfrm>
        </p:spPr>
        <p:txBody>
          <a:bodyPr/>
          <a:lstStyle/>
          <a:p>
            <a:r>
              <a:rPr lang="en-US" dirty="0"/>
              <a:t>Ignores the way in which data are distributed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2684464" y="2590800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2743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37338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5410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3" name="Oval 9"/>
          <p:cNvSpPr>
            <a:spLocks noChangeArrowheads="1"/>
          </p:cNvSpPr>
          <p:nvPr/>
        </p:nvSpPr>
        <p:spPr bwMode="auto">
          <a:xfrm>
            <a:off x="48768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4" name="Oval 10"/>
          <p:cNvSpPr>
            <a:spLocks noChangeArrowheads="1"/>
          </p:cNvSpPr>
          <p:nvPr/>
        </p:nvSpPr>
        <p:spPr bwMode="auto">
          <a:xfrm>
            <a:off x="3276600" y="24384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667001" y="2590800"/>
            <a:ext cx="3057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7      8      9     10     11     12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2743201" y="2984500"/>
            <a:ext cx="2752725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Range = 12 - 7 = 5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6575425" y="2595563"/>
            <a:ext cx="3049588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6553201" y="2590800"/>
            <a:ext cx="3057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7      8      9     10     11     12</a:t>
            </a:r>
          </a:p>
        </p:txBody>
      </p:sp>
      <p:sp>
        <p:nvSpPr>
          <p:cNvPr id="180239" name="Oval 15"/>
          <p:cNvSpPr>
            <a:spLocks noChangeArrowheads="1"/>
          </p:cNvSpPr>
          <p:nvPr/>
        </p:nvSpPr>
        <p:spPr bwMode="auto">
          <a:xfrm>
            <a:off x="6634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0" name="Oval 16"/>
          <p:cNvSpPr>
            <a:spLocks noChangeArrowheads="1"/>
          </p:cNvSpPr>
          <p:nvPr/>
        </p:nvSpPr>
        <p:spPr bwMode="auto">
          <a:xfrm>
            <a:off x="8158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1" name="Oval 17"/>
          <p:cNvSpPr>
            <a:spLocks noChangeArrowheads="1"/>
          </p:cNvSpPr>
          <p:nvPr/>
        </p:nvSpPr>
        <p:spPr bwMode="auto">
          <a:xfrm>
            <a:off x="93011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2" name="Oval 18"/>
          <p:cNvSpPr>
            <a:spLocks noChangeArrowheads="1"/>
          </p:cNvSpPr>
          <p:nvPr/>
        </p:nvSpPr>
        <p:spPr bwMode="auto">
          <a:xfrm>
            <a:off x="8767763" y="24431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3" name="Oval 19"/>
          <p:cNvSpPr>
            <a:spLocks noChangeArrowheads="1"/>
          </p:cNvSpPr>
          <p:nvPr/>
        </p:nvSpPr>
        <p:spPr bwMode="auto">
          <a:xfrm>
            <a:off x="9301163" y="229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4" name="Oval 20"/>
          <p:cNvSpPr>
            <a:spLocks noChangeArrowheads="1"/>
          </p:cNvSpPr>
          <p:nvPr/>
        </p:nvSpPr>
        <p:spPr bwMode="auto">
          <a:xfrm>
            <a:off x="9301163" y="21510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710363" y="2836863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705600" y="2984500"/>
            <a:ext cx="2895600" cy="4064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Range = 12 - 7 = 5</a:t>
            </a: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2590800" y="2590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6557963" y="2595563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80251" name="Rectangle 27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Disadvantages of the Range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2057400" y="42672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	1,1,1,1,1,1,1,1,1,1,1,2,2,2,2,2,2,2,2,3,3,3,3,4,5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2057400" y="54102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	1,1,1,1,1,1,1,1,1,1,1,2,2,2,2,2,2,2,2,3,3,3,3,4,120</a:t>
            </a:r>
          </a:p>
        </p:txBody>
      </p:sp>
      <p:sp>
        <p:nvSpPr>
          <p:cNvPr id="180254" name="Rectangle 30"/>
          <p:cNvSpPr>
            <a:spLocks noChangeArrowheads="1"/>
          </p:cNvSpPr>
          <p:nvPr/>
        </p:nvSpPr>
        <p:spPr bwMode="auto">
          <a:xfrm>
            <a:off x="4800600" y="4724400"/>
            <a:ext cx="2895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Range = 5 - 1 = 4</a:t>
            </a:r>
          </a:p>
        </p:txBody>
      </p:sp>
      <p:sp>
        <p:nvSpPr>
          <p:cNvPr id="180255" name="Rectangle 31"/>
          <p:cNvSpPr>
            <a:spLocks noChangeArrowheads="1"/>
          </p:cNvSpPr>
          <p:nvPr/>
        </p:nvSpPr>
        <p:spPr bwMode="auto">
          <a:xfrm>
            <a:off x="4800600" y="5867400"/>
            <a:ext cx="2895600" cy="406400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/>
              <a:t>Range = 120 - 1 = 119</a:t>
            </a:r>
          </a:p>
        </p:txBody>
      </p:sp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2286000" y="2133600"/>
            <a:ext cx="7772400" cy="1447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2286000" y="4267200"/>
            <a:ext cx="7772400" cy="2133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4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nimBg="1"/>
      <p:bldP spid="180245" grpId="0"/>
      <p:bldP spid="180246" grpId="0" animBg="1"/>
      <p:bldP spid="180254" grpId="0" animBg="1"/>
      <p:bldP spid="180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Populations and Samples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8001000" cy="4648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Population – all items of interest for a particular decision or investigation</a:t>
            </a:r>
          </a:p>
          <a:p>
            <a:pPr lvl="1"/>
            <a:r>
              <a:rPr lang="en-US" dirty="0"/>
              <a:t>All married drivers in the </a:t>
            </a:r>
            <a:r>
              <a:rPr lang="en-US" dirty="0" smtClean="0"/>
              <a:t>Canada </a:t>
            </a:r>
            <a:r>
              <a:rPr lang="en-US" dirty="0"/>
              <a:t>over age 25 </a:t>
            </a:r>
          </a:p>
          <a:p>
            <a:pPr lvl="1"/>
            <a:r>
              <a:rPr lang="en-US" dirty="0"/>
              <a:t>All individuals who do not own a cell phone</a:t>
            </a:r>
          </a:p>
          <a:p>
            <a:r>
              <a:rPr lang="en-US" sz="2400" dirty="0"/>
              <a:t>Sample – a subset of a population</a:t>
            </a:r>
          </a:p>
          <a:p>
            <a:pPr lvl="1"/>
            <a:r>
              <a:rPr lang="en-US" dirty="0"/>
              <a:t>Nielsen samples of TV viewers</a:t>
            </a:r>
          </a:p>
          <a:p>
            <a:pPr lvl="1"/>
            <a:r>
              <a:rPr lang="en-US" dirty="0"/>
              <a:t>Accounting department samples of invoices for audits</a:t>
            </a:r>
          </a:p>
          <a:p>
            <a:r>
              <a:rPr lang="en-US" sz="2400" dirty="0"/>
              <a:t>Why Samples?</a:t>
            </a:r>
          </a:p>
          <a:p>
            <a:pPr lvl="1"/>
            <a:r>
              <a:rPr lang="en-CA" dirty="0"/>
              <a:t>Less time consuming than a census</a:t>
            </a:r>
          </a:p>
          <a:p>
            <a:pPr lvl="1"/>
            <a:r>
              <a:rPr lang="en-CA" dirty="0"/>
              <a:t>Less costly to administer than a census</a:t>
            </a:r>
          </a:p>
          <a:p>
            <a:pPr lvl="1"/>
            <a:r>
              <a:rPr lang="en-CA" dirty="0"/>
              <a:t>It is possible to obtain statistical results of a sufficiently high precision based on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609600"/>
            <a:ext cx="60960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Interquartile Range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01000" cy="4038600"/>
          </a:xfrm>
        </p:spPr>
        <p:txBody>
          <a:bodyPr/>
          <a:lstStyle/>
          <a:p>
            <a:pPr marL="342900" indent="-342900"/>
            <a:r>
              <a:rPr lang="en-US" sz="2700" dirty="0"/>
              <a:t>Can eliminate some outlier problems by using the </a:t>
            </a:r>
            <a:r>
              <a:rPr lang="en-US" sz="2700" b="1" dirty="0"/>
              <a:t>interquartile range</a:t>
            </a:r>
            <a:r>
              <a:rPr lang="en-US" sz="2700" dirty="0"/>
              <a:t> </a:t>
            </a:r>
          </a:p>
          <a:p>
            <a:pPr marL="342900" indent="-342900"/>
            <a:endParaRPr lang="en-US" sz="2700" dirty="0"/>
          </a:p>
          <a:p>
            <a:pPr marL="342900" indent="-342900"/>
            <a:r>
              <a:rPr lang="en-US" sz="2700" dirty="0"/>
              <a:t>Eliminate some high-and low-valued observations and calculate the range from the remaining values.</a:t>
            </a:r>
          </a:p>
          <a:p>
            <a:pPr marL="342900" indent="-342900"/>
            <a:endParaRPr lang="en-US" sz="2700" dirty="0"/>
          </a:p>
          <a:p>
            <a:pPr marL="342900" indent="-342900"/>
            <a:r>
              <a:rPr lang="en-US" sz="2700" dirty="0"/>
              <a:t>Interquartile range = 3</a:t>
            </a:r>
            <a:r>
              <a:rPr lang="en-US" sz="2700" baseline="30000" dirty="0"/>
              <a:t>rd</a:t>
            </a:r>
            <a:r>
              <a:rPr lang="en-US" sz="2700" dirty="0"/>
              <a:t> quartile – 1</a:t>
            </a:r>
            <a:r>
              <a:rPr lang="en-US" sz="2700" baseline="30000" dirty="0"/>
              <a:t>st</a:t>
            </a:r>
            <a:r>
              <a:rPr lang="en-US" sz="2700" dirty="0"/>
              <a:t> quartile</a:t>
            </a:r>
          </a:p>
          <a:p>
            <a:pPr marL="342900" indent="-34290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8784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squared deviations of values from the mean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Sample</a:t>
            </a:r>
            <a:r>
              <a:rPr lang="en-US" dirty="0"/>
              <a:t> variance: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Population</a:t>
            </a:r>
            <a:r>
              <a:rPr lang="en-US" dirty="0"/>
              <a:t> variance: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6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>
            <p:extLst/>
          </p:nvPr>
        </p:nvGraphicFramePr>
        <p:xfrm>
          <a:off x="6264276" y="4800600"/>
          <a:ext cx="2747963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1066680" imgH="609480" progId="Equation.3">
                  <p:embed/>
                </p:oleObj>
              </mc:Choice>
              <mc:Fallback>
                <p:oleObj name="Equation" r:id="rId3" imgW="1066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6" y="4800600"/>
                        <a:ext cx="2747963" cy="1570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>
            <p:extLst/>
          </p:nvPr>
        </p:nvGraphicFramePr>
        <p:xfrm>
          <a:off x="6264276" y="2667000"/>
          <a:ext cx="27146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1054080" imgH="609480" progId="Equation.3">
                  <p:embed/>
                </p:oleObj>
              </mc:Choice>
              <mc:Fallback>
                <p:oleObj name="Equation" r:id="rId5" imgW="1054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6" y="2667000"/>
                        <a:ext cx="2714625" cy="1570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4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09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sp>
        <p:nvSpPr>
          <p:cNvPr id="14336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1"/>
            <a:ext cx="8382000" cy="4532313"/>
          </a:xfrm>
        </p:spPr>
        <p:txBody>
          <a:bodyPr/>
          <a:lstStyle/>
          <a:p>
            <a:r>
              <a:rPr lang="en-US" dirty="0"/>
              <a:t>Most commonly used measure of variation</a:t>
            </a:r>
          </a:p>
          <a:p>
            <a:r>
              <a:rPr lang="en-US" dirty="0"/>
              <a:t>Shows variation about the mean</a:t>
            </a:r>
          </a:p>
          <a:p>
            <a:r>
              <a:rPr lang="en-US" dirty="0"/>
              <a:t>Has the same units as the original data</a:t>
            </a:r>
          </a:p>
          <a:p>
            <a:endParaRPr lang="en-US" sz="1400" dirty="0"/>
          </a:p>
          <a:p>
            <a:pPr lvl="1"/>
            <a:r>
              <a:rPr lang="en-US" b="1" dirty="0"/>
              <a:t>Sample</a:t>
            </a:r>
            <a:r>
              <a:rPr lang="en-US" dirty="0"/>
              <a:t> standard deviation: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80000"/>
              </a:lnSpc>
            </a:pPr>
            <a:r>
              <a:rPr lang="en-US" b="1" dirty="0"/>
              <a:t>Population</a:t>
            </a:r>
            <a:r>
              <a:rPr lang="en-US" dirty="0"/>
              <a:t> standard deviation:</a:t>
            </a:r>
          </a:p>
        </p:txBody>
      </p:sp>
      <p:graphicFrame>
        <p:nvGraphicFramePr>
          <p:cNvPr id="143366" name="Object 4102"/>
          <p:cNvGraphicFramePr>
            <a:graphicFrameLocks noChangeAspect="1"/>
          </p:cNvGraphicFramePr>
          <p:nvPr>
            <p:extLst/>
          </p:nvPr>
        </p:nvGraphicFramePr>
        <p:xfrm>
          <a:off x="7327900" y="5118100"/>
          <a:ext cx="24003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3" imgW="1117440" imgH="647640" progId="Equation.3">
                  <p:embed/>
                </p:oleObj>
              </mc:Choice>
              <mc:Fallback>
                <p:oleObj name="Equation" r:id="rId3" imgW="11174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5118100"/>
                        <a:ext cx="2400300" cy="1390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4103"/>
          <p:cNvGraphicFramePr>
            <a:graphicFrameLocks noChangeAspect="1"/>
          </p:cNvGraphicFramePr>
          <p:nvPr>
            <p:extLst/>
          </p:nvPr>
        </p:nvGraphicFramePr>
        <p:xfrm>
          <a:off x="7342189" y="3365500"/>
          <a:ext cx="23447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5" imgW="1091880" imgH="647640" progId="Equation.3">
                  <p:embed/>
                </p:oleObj>
              </mc:Choice>
              <mc:Fallback>
                <p:oleObj name="Equation" r:id="rId5" imgW="10918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9" y="3365500"/>
                        <a:ext cx="2344737" cy="13906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4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Rectangle 1034"/>
          <p:cNvSpPr>
            <a:spLocks noChangeArrowheads="1"/>
          </p:cNvSpPr>
          <p:nvPr/>
        </p:nvSpPr>
        <p:spPr bwMode="auto">
          <a:xfrm>
            <a:off x="4267200" y="5791200"/>
            <a:ext cx="1143000" cy="457200"/>
          </a:xfrm>
          <a:prstGeom prst="rect">
            <a:avLst/>
          </a:prstGeom>
          <a:solidFill>
            <a:srgbClr val="E5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1256" name="Rectangle 1032"/>
          <p:cNvSpPr>
            <a:spLocks noChangeArrowheads="1"/>
          </p:cNvSpPr>
          <p:nvPr/>
        </p:nvSpPr>
        <p:spPr bwMode="auto">
          <a:xfrm>
            <a:off x="2998573" y="1925105"/>
            <a:ext cx="5257800" cy="4257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6096000" cy="10668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Calculation Example: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Standard Deviation</a:t>
            </a:r>
          </a:p>
        </p:txBody>
      </p:sp>
      <p:sp>
        <p:nvSpPr>
          <p:cNvPr id="181251" name="Rectangle 1027"/>
          <p:cNvSpPr>
            <a:spLocks noChangeArrowheads="1"/>
          </p:cNvSpPr>
          <p:nvPr/>
        </p:nvSpPr>
        <p:spPr bwMode="auto">
          <a:xfrm>
            <a:off x="1905000" y="1676400"/>
            <a:ext cx="830580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Data  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:     10     12     14     15    17    18    18    24</a:t>
            </a:r>
          </a:p>
        </p:txBody>
      </p:sp>
      <p:sp>
        <p:nvSpPr>
          <p:cNvPr id="181253" name="Rectangle 1029"/>
          <p:cNvSpPr>
            <a:spLocks noChangeArrowheads="1"/>
          </p:cNvSpPr>
          <p:nvPr/>
        </p:nvSpPr>
        <p:spPr bwMode="auto">
          <a:xfrm>
            <a:off x="4114800" y="2667001"/>
            <a:ext cx="4724400" cy="339067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8            Mean = </a:t>
            </a:r>
            <a:r>
              <a:rPr lang="en-US" i="1" dirty="0"/>
              <a:t>x</a:t>
            </a:r>
            <a:r>
              <a:rPr lang="en-US" dirty="0"/>
              <a:t> = 16</a:t>
            </a:r>
          </a:p>
        </p:txBody>
      </p:sp>
      <p:graphicFrame>
        <p:nvGraphicFramePr>
          <p:cNvPr id="181254" name="Object 103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347914" y="3192463"/>
          <a:ext cx="7572375" cy="333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3390840" imgH="1854000" progId="Equation.3">
                  <p:embed/>
                </p:oleObj>
              </mc:Choice>
              <mc:Fallback>
                <p:oleObj name="Equation" r:id="rId3" imgW="3390840" imgH="185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4" y="3192463"/>
                        <a:ext cx="7572375" cy="333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7" name="Line 1033"/>
          <p:cNvSpPr>
            <a:spLocks noChangeShapeType="1"/>
          </p:cNvSpPr>
          <p:nvPr/>
        </p:nvSpPr>
        <p:spPr bwMode="auto">
          <a:xfrm>
            <a:off x="6070258" y="269171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8" grpId="0" animBg="1"/>
      <p:bldP spid="181253" grpId="0" animBg="1"/>
      <p:bldP spid="1812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Comparing Standard Deviations</a:t>
            </a:r>
          </a:p>
        </p:txBody>
      </p:sp>
      <p:graphicFrame>
        <p:nvGraphicFramePr>
          <p:cNvPr id="144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27738" y="3308351"/>
          <a:ext cx="4302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428400" imgH="542880" progId="Equation.DSMT4">
                  <p:embed/>
                </p:oleObj>
              </mc:Choice>
              <mc:Fallback>
                <p:oleObj name="Equation" r:id="rId3" imgW="428400" imgH="542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3308351"/>
                        <a:ext cx="4302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8458200" y="2162176"/>
            <a:ext cx="1981200" cy="7114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Mean = 15.5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sz="2800"/>
              <a:t>  s  = </a:t>
            </a:r>
            <a:r>
              <a:rPr lang="en-US"/>
              <a:t>3.338</a:t>
            </a:r>
            <a:r>
              <a:rPr lang="en-US" sz="2800"/>
              <a:t>         </a:t>
            </a: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703514" y="2667000"/>
            <a:ext cx="518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505076" y="2654300"/>
            <a:ext cx="55721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11    12    13    14    15    16    17    18    19    20   21</a:t>
            </a:r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2586038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081337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3535364" y="2425699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4791076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4791076" y="22098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5634038" y="243840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7" name="Oval 13"/>
          <p:cNvSpPr>
            <a:spLocks noChangeArrowheads="1"/>
          </p:cNvSpPr>
          <p:nvPr/>
        </p:nvSpPr>
        <p:spPr bwMode="auto">
          <a:xfrm>
            <a:off x="5211764" y="2470655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6931819" y="2452687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505076" y="4102100"/>
            <a:ext cx="5495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11    12    13    14    15    16    17    18    19    20   21</a:t>
            </a: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2587626" y="3354389"/>
            <a:ext cx="1292225" cy="36676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B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2587626" y="1830389"/>
            <a:ext cx="1292225" cy="36676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A</a:t>
            </a: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2679700" y="4114800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403" name="Oval 19"/>
          <p:cNvSpPr>
            <a:spLocks noChangeArrowheads="1"/>
          </p:cNvSpPr>
          <p:nvPr/>
        </p:nvSpPr>
        <p:spPr bwMode="auto">
          <a:xfrm>
            <a:off x="4310857" y="38592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4" name="Oval 20"/>
          <p:cNvSpPr>
            <a:spLocks noChangeArrowheads="1"/>
          </p:cNvSpPr>
          <p:nvPr/>
        </p:nvSpPr>
        <p:spPr bwMode="auto">
          <a:xfrm>
            <a:off x="4844257" y="38592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5" name="Oval 21"/>
          <p:cNvSpPr>
            <a:spLocks noChangeArrowheads="1"/>
          </p:cNvSpPr>
          <p:nvPr/>
        </p:nvSpPr>
        <p:spPr bwMode="auto">
          <a:xfrm>
            <a:off x="4310857" y="36306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6" name="Oval 22"/>
          <p:cNvSpPr>
            <a:spLocks noChangeArrowheads="1"/>
          </p:cNvSpPr>
          <p:nvPr/>
        </p:nvSpPr>
        <p:spPr bwMode="auto">
          <a:xfrm>
            <a:off x="4844257" y="36306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7" name="Oval 23"/>
          <p:cNvSpPr>
            <a:spLocks noChangeArrowheads="1"/>
          </p:cNvSpPr>
          <p:nvPr/>
        </p:nvSpPr>
        <p:spPr bwMode="auto">
          <a:xfrm>
            <a:off x="4310857" y="34020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8" name="Oval 24"/>
          <p:cNvSpPr>
            <a:spLocks noChangeArrowheads="1"/>
          </p:cNvSpPr>
          <p:nvPr/>
        </p:nvSpPr>
        <p:spPr bwMode="auto">
          <a:xfrm>
            <a:off x="4844257" y="34020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09" name="Oval 25"/>
          <p:cNvSpPr>
            <a:spLocks noChangeArrowheads="1"/>
          </p:cNvSpPr>
          <p:nvPr/>
        </p:nvSpPr>
        <p:spPr bwMode="auto">
          <a:xfrm>
            <a:off x="3920043" y="38592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0" name="Oval 26"/>
          <p:cNvSpPr>
            <a:spLocks noChangeArrowheads="1"/>
          </p:cNvSpPr>
          <p:nvPr/>
        </p:nvSpPr>
        <p:spPr bwMode="auto">
          <a:xfrm>
            <a:off x="5263357" y="385921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8462964" y="3657600"/>
            <a:ext cx="1976437" cy="797654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Mean = 15.5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  s = </a:t>
            </a:r>
            <a:r>
              <a:rPr lang="en-US"/>
              <a:t>.9258</a:t>
            </a: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2503283" y="5844670"/>
            <a:ext cx="57245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11    12    13    14    15    16    17    18    19    20   21</a:t>
            </a:r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677907" y="5844670"/>
            <a:ext cx="518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414" name="Oval 30"/>
          <p:cNvSpPr>
            <a:spLocks noChangeArrowheads="1"/>
          </p:cNvSpPr>
          <p:nvPr/>
        </p:nvSpPr>
        <p:spPr bwMode="auto">
          <a:xfrm>
            <a:off x="2584245" y="561607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5" name="Oval 31"/>
          <p:cNvSpPr>
            <a:spLocks noChangeArrowheads="1"/>
          </p:cNvSpPr>
          <p:nvPr/>
        </p:nvSpPr>
        <p:spPr bwMode="auto">
          <a:xfrm>
            <a:off x="2584245" y="538747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6" name="Oval 32"/>
          <p:cNvSpPr>
            <a:spLocks noChangeArrowheads="1"/>
          </p:cNvSpPr>
          <p:nvPr/>
        </p:nvSpPr>
        <p:spPr bwMode="auto">
          <a:xfrm>
            <a:off x="2584245" y="515887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7" name="Oval 33"/>
          <p:cNvSpPr>
            <a:spLocks noChangeArrowheads="1"/>
          </p:cNvSpPr>
          <p:nvPr/>
        </p:nvSpPr>
        <p:spPr bwMode="auto">
          <a:xfrm>
            <a:off x="6580354" y="5591825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8" name="Oval 34"/>
          <p:cNvSpPr>
            <a:spLocks noChangeArrowheads="1"/>
          </p:cNvSpPr>
          <p:nvPr/>
        </p:nvSpPr>
        <p:spPr bwMode="auto">
          <a:xfrm>
            <a:off x="6580354" y="5363225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19" name="Oval 35"/>
          <p:cNvSpPr>
            <a:spLocks noChangeArrowheads="1"/>
          </p:cNvSpPr>
          <p:nvPr/>
        </p:nvSpPr>
        <p:spPr bwMode="auto">
          <a:xfrm>
            <a:off x="6580354" y="5134625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20" name="Oval 36"/>
          <p:cNvSpPr>
            <a:spLocks noChangeArrowheads="1"/>
          </p:cNvSpPr>
          <p:nvPr/>
        </p:nvSpPr>
        <p:spPr bwMode="auto">
          <a:xfrm>
            <a:off x="3117645" y="561607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21" name="Oval 37"/>
          <p:cNvSpPr>
            <a:spLocks noChangeArrowheads="1"/>
          </p:cNvSpPr>
          <p:nvPr/>
        </p:nvSpPr>
        <p:spPr bwMode="auto">
          <a:xfrm>
            <a:off x="6116598" y="5616070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8462964" y="5181600"/>
            <a:ext cx="1976437" cy="742254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Mean = 15.5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  s = </a:t>
            </a:r>
            <a:r>
              <a:rPr lang="en-US"/>
              <a:t>4.57</a:t>
            </a: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2589214" y="4552951"/>
            <a:ext cx="1292225" cy="366767"/>
          </a:xfrm>
          <a:prstGeom prst="rect">
            <a:avLst/>
          </a:prstGeom>
          <a:solidFill>
            <a:srgbClr val="E5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Data C</a:t>
            </a:r>
          </a:p>
        </p:txBody>
      </p:sp>
    </p:spTree>
    <p:extLst>
      <p:ext uri="{BB962C8B-B14F-4D97-AF65-F5344CB8AC3E}">
        <p14:creationId xmlns:p14="http://schemas.microsoft.com/office/powerpoint/2010/main" val="14246322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411" grpId="0" animBg="1"/>
      <p:bldP spid="1444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of Variation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077200" cy="3048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Measures relative variation</a:t>
            </a:r>
          </a:p>
          <a:p>
            <a:pPr>
              <a:lnSpc>
                <a:spcPct val="110000"/>
              </a:lnSpc>
            </a:pPr>
            <a:r>
              <a:rPr lang="en-US" dirty="0"/>
              <a:t>Always in percentage (%)</a:t>
            </a:r>
          </a:p>
          <a:p>
            <a:pPr>
              <a:lnSpc>
                <a:spcPct val="110000"/>
              </a:lnSpc>
            </a:pPr>
            <a:r>
              <a:rPr lang="en-US" dirty="0"/>
              <a:t>Shows variation relative to mean</a:t>
            </a:r>
          </a:p>
          <a:p>
            <a:pPr>
              <a:lnSpc>
                <a:spcPct val="110000"/>
              </a:lnSpc>
            </a:pPr>
            <a:r>
              <a:rPr lang="en-US" dirty="0"/>
              <a:t>Is used to compare two or more sets of data measured in different units </a:t>
            </a:r>
          </a:p>
        </p:txBody>
      </p:sp>
      <p:graphicFrame>
        <p:nvGraphicFramePr>
          <p:cNvPr id="145413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765926" y="5105400"/>
          <a:ext cx="3381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3" imgW="1091880" imgH="482400" progId="Equation.3">
                  <p:embed/>
                </p:oleObj>
              </mc:Choice>
              <mc:Fallback>
                <p:oleObj name="Equation" r:id="rId3" imgW="10918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6" y="5105400"/>
                        <a:ext cx="3381375" cy="1143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308226" y="5105400"/>
          <a:ext cx="3387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6" y="5105400"/>
                        <a:ext cx="3387725" cy="1143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971800" y="4572000"/>
            <a:ext cx="586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Population                                    Sample</a:t>
            </a:r>
          </a:p>
        </p:txBody>
      </p:sp>
    </p:spTree>
    <p:extLst>
      <p:ext uri="{BB962C8B-B14F-4D97-AF65-F5344CB8AC3E}">
        <p14:creationId xmlns:p14="http://schemas.microsoft.com/office/powerpoint/2010/main" val="161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10668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of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1"/>
            <a:ext cx="8077200" cy="4532313"/>
          </a:xfrm>
        </p:spPr>
        <p:txBody>
          <a:bodyPr/>
          <a:lstStyle/>
          <a:p>
            <a:r>
              <a:rPr lang="en-US" sz="2300"/>
              <a:t>Stock A:</a:t>
            </a:r>
          </a:p>
          <a:p>
            <a:pPr lvl="1"/>
            <a:r>
              <a:rPr lang="en-US" sz="2300"/>
              <a:t>Average price last year = $50</a:t>
            </a:r>
          </a:p>
          <a:p>
            <a:pPr lvl="1"/>
            <a:r>
              <a:rPr lang="en-US" sz="2300"/>
              <a:t>Standard deviation = $5</a:t>
            </a:r>
          </a:p>
          <a:p>
            <a:endParaRPr lang="en-US" sz="2300"/>
          </a:p>
          <a:p>
            <a:endParaRPr lang="en-US" sz="2300"/>
          </a:p>
          <a:p>
            <a:pPr>
              <a:lnSpc>
                <a:spcPct val="150000"/>
              </a:lnSpc>
            </a:pPr>
            <a:r>
              <a:rPr lang="en-US" sz="2300"/>
              <a:t>Stock B:</a:t>
            </a:r>
          </a:p>
          <a:p>
            <a:pPr lvl="1"/>
            <a:r>
              <a:rPr lang="en-US" sz="2300"/>
              <a:t>Average price last year = $100</a:t>
            </a:r>
          </a:p>
          <a:p>
            <a:pPr lvl="1"/>
            <a:r>
              <a:rPr lang="en-US" sz="2300"/>
              <a:t>Standard deviation = $5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8686800" y="3505201"/>
            <a:ext cx="1828800" cy="2024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Both stocks have the same standard deviation, but stock B is less variable relative to its price</a:t>
            </a:r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7772400" y="30480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7848600" y="54102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146443" name="Object 1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433764" y="2895600"/>
          <a:ext cx="4943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2400120" imgH="482400" progId="Equation.3">
                  <p:embed/>
                </p:oleObj>
              </mc:Choice>
              <mc:Fallback>
                <p:oleObj name="Equation" r:id="rId3" imgW="240012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4" y="2895600"/>
                        <a:ext cx="4943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433764" y="5257800"/>
          <a:ext cx="4943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2400120" imgH="482400" progId="Equation.3">
                  <p:embed/>
                </p:oleObj>
              </mc:Choice>
              <mc:Fallback>
                <p:oleObj name="Equation" r:id="rId5" imgW="240012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4" y="5257800"/>
                        <a:ext cx="4943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nimBg="1"/>
      <p:bldP spid="1464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59436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>
            <a:off x="9906000" y="3733801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7696200" y="37338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Sampling Techniques</a:t>
            </a:r>
          </a:p>
        </p:txBody>
      </p:sp>
      <p:sp>
        <p:nvSpPr>
          <p:cNvPr id="142339" name="Line 3"/>
          <p:cNvSpPr>
            <a:spLocks noChangeShapeType="1"/>
          </p:cNvSpPr>
          <p:nvPr/>
        </p:nvSpPr>
        <p:spPr bwMode="auto">
          <a:xfrm flipH="1">
            <a:off x="2704563" y="3740367"/>
            <a:ext cx="26832" cy="90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8686800" y="373380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69342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4267200" y="4114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276601" y="5334001"/>
            <a:ext cx="1979613" cy="454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Convenience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2133600" y="1828800"/>
            <a:ext cx="802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5181600" y="1828801"/>
            <a:ext cx="1600200" cy="36676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Samples</a:t>
            </a:r>
          </a:p>
        </p:txBody>
      </p:sp>
      <p:sp>
        <p:nvSpPr>
          <p:cNvPr id="142348" name="Line 12"/>
          <p:cNvSpPr>
            <a:spLocks noChangeShapeType="1"/>
          </p:cNvSpPr>
          <p:nvPr/>
        </p:nvSpPr>
        <p:spPr bwMode="auto">
          <a:xfrm>
            <a:off x="3429000" y="28194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3429000" y="2819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2133600" y="3429001"/>
            <a:ext cx="3124200" cy="3113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Non-Probability Samples</a:t>
            </a: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1905000" y="4648201"/>
            <a:ext cx="1828800" cy="36676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Judgement</a:t>
            </a:r>
          </a:p>
        </p:txBody>
      </p:sp>
      <p:sp>
        <p:nvSpPr>
          <p:cNvPr id="142353" name="Line 17"/>
          <p:cNvSpPr>
            <a:spLocks noChangeShapeType="1"/>
          </p:cNvSpPr>
          <p:nvPr/>
        </p:nvSpPr>
        <p:spPr bwMode="auto">
          <a:xfrm>
            <a:off x="88392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6705600" y="3352801"/>
            <a:ext cx="3352800" cy="36676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Probability Samples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6019800" y="4343400"/>
            <a:ext cx="1524000" cy="588366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Simple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Random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7924800" y="4419601"/>
            <a:ext cx="1828800" cy="36676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Systematic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7010400" y="5486401"/>
            <a:ext cx="1524000" cy="36676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Stratified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9144000" y="5257801"/>
            <a:ext cx="1295400" cy="36676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000066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5633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(Statistical)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Items of the sample are chosen based on known or calculable probabilities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3124200" y="4343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9525000" y="4343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6248400" y="3581401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3124200" y="4343400"/>
            <a:ext cx="640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343400" y="3048000"/>
            <a:ext cx="3657600" cy="5286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000066"/>
                </a:solidFill>
              </a:rPr>
              <a:t>Probability Samples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2667000" y="4800600"/>
            <a:ext cx="1371600" cy="7429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Simple 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Random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76200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6705600" y="4800600"/>
            <a:ext cx="1676400" cy="406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Systematic</a:t>
            </a:r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>
            <a:off x="5334000" y="4343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4572000" y="4800600"/>
            <a:ext cx="1447800" cy="406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Stratified</a:t>
            </a:r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8915400" y="4800600"/>
            <a:ext cx="1219200" cy="406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5793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Simple Random Samples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Every individual or item from the population has an equal chance of being selected</a:t>
            </a:r>
          </a:p>
          <a:p>
            <a:pPr>
              <a:lnSpc>
                <a:spcPct val="110000"/>
              </a:lnSpc>
            </a:pPr>
            <a:r>
              <a:rPr lang="en-US" dirty="0"/>
              <a:t>Selection may be with replacement or without replacement</a:t>
            </a:r>
          </a:p>
          <a:p>
            <a:pPr>
              <a:lnSpc>
                <a:spcPct val="110000"/>
              </a:lnSpc>
            </a:pPr>
            <a:r>
              <a:rPr lang="en-US" dirty="0"/>
              <a:t>Samples can be obtained from a table of random numbers or computer random number generators</a:t>
            </a:r>
          </a:p>
        </p:txBody>
      </p:sp>
      <p:graphicFrame>
        <p:nvGraphicFramePr>
          <p:cNvPr id="14438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77000" y="5181600"/>
          <a:ext cx="1981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lip" r:id="rId3" imgW="1985760" imgH="1182600" progId="MS_ClipArt_Gallery.2">
                  <p:embed/>
                </p:oleObj>
              </mc:Choice>
              <mc:Fallback>
                <p:oleObj name="Clip" r:id="rId3" imgW="1985760" imgH="11826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81600"/>
                        <a:ext cx="1981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Stratified Samples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1"/>
            <a:ext cx="8382000" cy="4532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Population divided into subgroups (called </a:t>
            </a:r>
            <a:r>
              <a:rPr lang="en-US" i="1"/>
              <a:t>strata</a:t>
            </a:r>
            <a:r>
              <a:rPr lang="en-US"/>
              <a:t>) according to some common characteristic</a:t>
            </a:r>
          </a:p>
          <a:p>
            <a:pPr>
              <a:lnSpc>
                <a:spcPct val="110000"/>
              </a:lnSpc>
            </a:pPr>
            <a:r>
              <a:rPr lang="en-US"/>
              <a:t>Simple random sample selected from each subgroup</a:t>
            </a:r>
          </a:p>
          <a:p>
            <a:pPr>
              <a:lnSpc>
                <a:spcPct val="110000"/>
              </a:lnSpc>
            </a:pPr>
            <a:r>
              <a:rPr lang="en-US"/>
              <a:t>Samples from subgroups are combined into one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9829800" y="4953000"/>
            <a:ext cx="76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1464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3657600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AutoShape 4"/>
          <p:cNvSpPr>
            <a:spLocks noChangeArrowheads="1"/>
          </p:cNvSpPr>
          <p:nvPr/>
        </p:nvSpPr>
        <p:spPr bwMode="auto">
          <a:xfrm>
            <a:off x="7772401" y="5181600"/>
            <a:ext cx="900113" cy="304800"/>
          </a:xfrm>
          <a:prstGeom prst="rightArrow">
            <a:avLst>
              <a:gd name="adj1" fmla="val 50000"/>
              <a:gd name="adj2" fmla="val 7473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1981200" y="4800600"/>
            <a:ext cx="1447800" cy="10710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>
            <a:spAutoFit/>
          </a:bodyPr>
          <a:lstStyle/>
          <a:p>
            <a:pPr marL="342900" indent="-342900"/>
            <a:r>
              <a:rPr lang="en-US" sz="1600" b="1">
                <a:solidFill>
                  <a:srgbClr val="FFFF00"/>
                </a:solidFill>
              </a:rPr>
              <a:t>Population</a:t>
            </a:r>
          </a:p>
          <a:p>
            <a:pPr marL="342900" indent="-342900"/>
            <a:r>
              <a:rPr lang="en-US" sz="1600" b="1">
                <a:solidFill>
                  <a:srgbClr val="FFFF00"/>
                </a:solidFill>
              </a:rPr>
              <a:t>Divided</a:t>
            </a:r>
          </a:p>
          <a:p>
            <a:pPr marL="342900" indent="-342900"/>
            <a:r>
              <a:rPr lang="en-US" sz="1600" b="1">
                <a:solidFill>
                  <a:srgbClr val="FFFF00"/>
                </a:solidFill>
              </a:rPr>
              <a:t>into 4</a:t>
            </a:r>
          </a:p>
          <a:p>
            <a:pPr marL="342900" indent="-342900"/>
            <a:r>
              <a:rPr lang="en-US" sz="1600" b="1">
                <a:solidFill>
                  <a:srgbClr val="FFFF00"/>
                </a:solidFill>
              </a:rPr>
              <a:t>strata</a:t>
            </a:r>
          </a:p>
        </p:txBody>
      </p:sp>
      <p:sp>
        <p:nvSpPr>
          <p:cNvPr id="146451" name="Text Box 19"/>
          <p:cNvSpPr txBox="1">
            <a:spLocks noChangeArrowheads="1"/>
          </p:cNvSpPr>
          <p:nvPr/>
        </p:nvSpPr>
        <p:spPr bwMode="auto">
          <a:xfrm>
            <a:off x="8686800" y="6096000"/>
            <a:ext cx="1219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5342" tIns="42672" rIns="85342" bIns="42672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dirty="0">
                <a:solidFill>
                  <a:srgbClr val="FF3300"/>
                </a:solidFill>
                <a:latin typeface="+mn-lt"/>
              </a:rPr>
              <a:t>Sample</a:t>
            </a:r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V="1">
            <a:off x="3429000" y="4800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endParaRPr lang="en-CA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V="1">
            <a:off x="3429000" y="5181600"/>
            <a:ext cx="838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endParaRPr lang="en-CA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>
            <a:off x="3429000" y="5410200"/>
            <a:ext cx="838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endParaRPr lang="en-CA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3429000" y="5638800"/>
            <a:ext cx="762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/>
          <a:p>
            <a:endParaRPr lang="en-CA"/>
          </a:p>
        </p:txBody>
      </p:sp>
      <p:pic>
        <p:nvPicPr>
          <p:cNvPr id="14645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724400"/>
            <a:ext cx="952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5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 animBg="1"/>
      <p:bldP spid="146436" grpId="0" animBg="1"/>
      <p:bldP spid="146449" grpId="0" animBg="1"/>
      <p:bldP spid="146451" grpId="0"/>
      <p:bldP spid="146452" grpId="0" animBg="1"/>
      <p:bldP spid="146453" grpId="0" animBg="1"/>
      <p:bldP spid="146454" grpId="0" animBg="1"/>
      <p:bldP spid="1464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 Definitions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1"/>
            <a:ext cx="7924800" cy="4532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/>
              <a:t>population</a:t>
            </a:r>
            <a:r>
              <a:rPr lang="en-US" dirty="0"/>
              <a:t> is the entire collection of things under consideration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/>
              <a:t>parameter</a:t>
            </a:r>
            <a:r>
              <a:rPr lang="en-US" dirty="0"/>
              <a:t> is a summary measure computed to describe a characteristic of the population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is a portion of the population selected for analysis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/>
              <a:t>statistic</a:t>
            </a:r>
            <a:r>
              <a:rPr lang="en-US" dirty="0"/>
              <a:t> is a summary measure computed to describe a characteristic of the sample</a:t>
            </a:r>
          </a:p>
        </p:txBody>
      </p:sp>
    </p:spTree>
    <p:extLst>
      <p:ext uri="{BB962C8B-B14F-4D97-AF65-F5344CB8AC3E}">
        <p14:creationId xmlns:p14="http://schemas.microsoft.com/office/powerpoint/2010/main" val="28018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1581</Words>
  <Application>Microsoft Macintosh PowerPoint</Application>
  <PresentationFormat>Widescreen</PresentationFormat>
  <Paragraphs>349</Paragraphs>
  <Slides>46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Calibri</vt:lpstr>
      <vt:lpstr>Calibri Light</vt:lpstr>
      <vt:lpstr>Symbol</vt:lpstr>
      <vt:lpstr>Tahoma</vt:lpstr>
      <vt:lpstr>Times New Roman</vt:lpstr>
      <vt:lpstr>Wingdings</vt:lpstr>
      <vt:lpstr>굴림</vt:lpstr>
      <vt:lpstr>Arial</vt:lpstr>
      <vt:lpstr>Office Theme</vt:lpstr>
      <vt:lpstr>Equation</vt:lpstr>
      <vt:lpstr>Clip</vt:lpstr>
      <vt:lpstr>Drawing</vt:lpstr>
      <vt:lpstr>MCDA 5520 Statistics &amp; Business Analytics</vt:lpstr>
      <vt:lpstr>Statistics vs Econometrics</vt:lpstr>
      <vt:lpstr>Descriptive Statistics</vt:lpstr>
      <vt:lpstr>Populations and Samples</vt:lpstr>
      <vt:lpstr>Sampling Techniques</vt:lpstr>
      <vt:lpstr>Probability (Statistical) Sampling</vt:lpstr>
      <vt:lpstr>Simple Random Samples</vt:lpstr>
      <vt:lpstr>Stratified Samples</vt:lpstr>
      <vt:lpstr>Key Definitions</vt:lpstr>
      <vt:lpstr>Inferential Statistics</vt:lpstr>
      <vt:lpstr>Inferential Statistics</vt:lpstr>
      <vt:lpstr>Data Measurement Levels</vt:lpstr>
      <vt:lpstr>Terminology and Notation</vt:lpstr>
      <vt:lpstr>Descriptive Statistics</vt:lpstr>
      <vt:lpstr>Frequency Distributions</vt:lpstr>
      <vt:lpstr>Why Use Frequency Distributions?</vt:lpstr>
      <vt:lpstr>Histograms</vt:lpstr>
      <vt:lpstr>Histograms</vt:lpstr>
      <vt:lpstr>Types of Relationships</vt:lpstr>
      <vt:lpstr>Types of Relationships</vt:lpstr>
      <vt:lpstr>Types of Relationships</vt:lpstr>
      <vt:lpstr>Summary Measures</vt:lpstr>
      <vt:lpstr>Measures of Center and Location</vt:lpstr>
      <vt:lpstr>Mean</vt:lpstr>
      <vt:lpstr>Mean</vt:lpstr>
      <vt:lpstr>Median</vt:lpstr>
      <vt:lpstr>Mode</vt:lpstr>
      <vt:lpstr> Review Example</vt:lpstr>
      <vt:lpstr>Summary Statistics</vt:lpstr>
      <vt:lpstr>Which measure of location is the “best”?</vt:lpstr>
      <vt:lpstr>PowerPoint Presentation</vt:lpstr>
      <vt:lpstr>Shape of a Distribution</vt:lpstr>
      <vt:lpstr>Other Location Measures</vt:lpstr>
      <vt:lpstr>Percentiles</vt:lpstr>
      <vt:lpstr>Quartiles</vt:lpstr>
      <vt:lpstr>     Measures of Variation</vt:lpstr>
      <vt:lpstr> Variation</vt:lpstr>
      <vt:lpstr>Range</vt:lpstr>
      <vt:lpstr> Disadvantages of the Range</vt:lpstr>
      <vt:lpstr>Interquartile Range</vt:lpstr>
      <vt:lpstr>Variance</vt:lpstr>
      <vt:lpstr>Standard Deviation</vt:lpstr>
      <vt:lpstr>Calculation Example: Sample Standard Deviation</vt:lpstr>
      <vt:lpstr>Comparing Standard Deviations</vt:lpstr>
      <vt:lpstr>Coefficient of Variation</vt:lpstr>
      <vt:lpstr>Comparing Coefficient of Variation</vt:lpstr>
    </vt:vector>
  </TitlesOfParts>
  <Company>Saint Mary's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Microsoft Office User</cp:lastModifiedBy>
  <cp:revision>55</cp:revision>
  <dcterms:created xsi:type="dcterms:W3CDTF">2015-03-07T19:08:32Z</dcterms:created>
  <dcterms:modified xsi:type="dcterms:W3CDTF">2018-09-13T02:05:08Z</dcterms:modified>
</cp:coreProperties>
</file>