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58" r:id="rId4"/>
    <p:sldId id="261" r:id="rId5"/>
    <p:sldId id="262" r:id="rId6"/>
    <p:sldId id="267" r:id="rId7"/>
    <p:sldId id="263" r:id="rId8"/>
    <p:sldId id="265" r:id="rId9"/>
    <p:sldId id="266" r:id="rId10"/>
    <p:sldId id="268" r:id="rId11"/>
    <p:sldId id="270" r:id="rId12"/>
    <p:sldId id="271" r:id="rId13"/>
    <p:sldId id="273" r:id="rId14"/>
    <p:sldId id="275" r:id="rId15"/>
    <p:sldId id="276" r:id="rId16"/>
    <p:sldId id="279" r:id="rId17"/>
    <p:sldId id="278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7"/>
    <p:restoredTop sz="94665"/>
  </p:normalViewPr>
  <p:slideViewPr>
    <p:cSldViewPr snapToGrid="0" snapToObjects="1">
      <p:cViewPr>
        <p:scale>
          <a:sx n="103" d="100"/>
          <a:sy n="103" d="100"/>
        </p:scale>
        <p:origin x="1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98B9F-BD20-4349-BBED-5F5D1F26D365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FB6B4-C52E-EE4A-A21F-DD16E7A0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0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8AF2-9EE8-CF47-89E0-828E8D5186C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D5F-CD4D-6240-B53B-7E31062E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2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8AF2-9EE8-CF47-89E0-828E8D5186C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D5F-CD4D-6240-B53B-7E31062E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8AF2-9EE8-CF47-89E0-828E8D5186C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D5F-CD4D-6240-B53B-7E31062E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5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8AF2-9EE8-CF47-89E0-828E8D5186C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D5F-CD4D-6240-B53B-7E31062E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0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8AF2-9EE8-CF47-89E0-828E8D5186C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D5F-CD4D-6240-B53B-7E31062E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4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8AF2-9EE8-CF47-89E0-828E8D5186C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D5F-CD4D-6240-B53B-7E31062E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0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8AF2-9EE8-CF47-89E0-828E8D5186C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D5F-CD4D-6240-B53B-7E31062E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0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8AF2-9EE8-CF47-89E0-828E8D5186C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D5F-CD4D-6240-B53B-7E31062E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9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8AF2-9EE8-CF47-89E0-828E8D5186C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D5F-CD4D-6240-B53B-7E31062E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8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8AF2-9EE8-CF47-89E0-828E8D5186C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D5F-CD4D-6240-B53B-7E31062E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0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8AF2-9EE8-CF47-89E0-828E8D5186C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D5F-CD4D-6240-B53B-7E31062E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8AF2-9EE8-CF47-89E0-828E8D5186CA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5DD5F-CD4D-6240-B53B-7E31062E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4.png"/><Relationship Id="rId5" Type="http://schemas.openxmlformats.org/officeDocument/2006/relationships/hyperlink" Target="https://xaleph.deviantart.com/art/Simple-MySQL-Icon-167971780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openclipart.org/detail/169752/fileiconcsv" TargetMode="External"/><Relationship Id="rId8" Type="http://schemas.openxmlformats.org/officeDocument/2006/relationships/image" Target="../media/image6.jpg"/><Relationship Id="rId9" Type="http://schemas.openxmlformats.org/officeDocument/2006/relationships/hyperlink" Target="http://www.revistacloudcomputing.com/2014/06/mongodb-son-las-bases-de-datos-no-relacionales-el-futuro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iceducator.blogspot.com/2013/07/5-chrome-settings-that-will-make.html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svg"/><Relationship Id="rId6" Type="http://schemas.openxmlformats.org/officeDocument/2006/relationships/image" Target="../media/image4.png"/><Relationship Id="rId7" Type="http://schemas.openxmlformats.org/officeDocument/2006/relationships/hyperlink" Target="https://xaleph.deviantart.com/art/Simple-MySQL-Icon-167971780" TargetMode="External"/><Relationship Id="rId8" Type="http://schemas.openxmlformats.org/officeDocument/2006/relationships/image" Target="../media/image8.png"/><Relationship Id="rId9" Type="http://schemas.openxmlformats.org/officeDocument/2006/relationships/hyperlink" Target="http://adeptusmagos.deviantart.com/art/User-icon-282177066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6" y="700087"/>
            <a:ext cx="3283898" cy="18759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277405" y="2576078"/>
            <a:ext cx="6293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Managing &amp; Programming Database </a:t>
            </a:r>
            <a:r>
              <a:rPr lang="en-US" sz="2400" b="1" dirty="0" smtClean="0"/>
              <a:t>MCDA5540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04272" y="3230418"/>
            <a:ext cx="7195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Team Project Halifax Science Library (HSL</a:t>
            </a:r>
            <a:r>
              <a:rPr lang="en-US" sz="2400" b="1" dirty="0" smtClean="0"/>
              <a:t>) Presentation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546270" y="4569349"/>
            <a:ext cx="33077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Team Members:</a:t>
            </a:r>
          </a:p>
          <a:p>
            <a:r>
              <a:rPr lang="en-CA" dirty="0"/>
              <a:t>Caner </a:t>
            </a:r>
            <a:r>
              <a:rPr lang="en-CA" dirty="0" err="1"/>
              <a:t>Adil</a:t>
            </a:r>
            <a:r>
              <a:rPr lang="en-CA" dirty="0"/>
              <a:t> Irfanoglu (A00425840)</a:t>
            </a:r>
            <a:endParaRPr lang="en-US" dirty="0"/>
          </a:p>
          <a:p>
            <a:r>
              <a:rPr lang="en-CA" dirty="0"/>
              <a:t>Sunil </a:t>
            </a:r>
            <a:r>
              <a:rPr lang="en-CA" dirty="0" err="1"/>
              <a:t>Padikar</a:t>
            </a:r>
            <a:r>
              <a:rPr lang="en-CA" dirty="0"/>
              <a:t> (A00428089)</a:t>
            </a:r>
            <a:endParaRPr lang="en-US" dirty="0"/>
          </a:p>
          <a:p>
            <a:r>
              <a:rPr lang="en-CA" dirty="0"/>
              <a:t>Vinay </a:t>
            </a:r>
            <a:r>
              <a:rPr lang="en-CA" dirty="0" err="1"/>
              <a:t>Govindan</a:t>
            </a:r>
            <a:r>
              <a:rPr lang="en-CA" dirty="0"/>
              <a:t> (A00429120)</a:t>
            </a:r>
            <a:endParaRPr lang="en-US" dirty="0"/>
          </a:p>
          <a:p>
            <a:r>
              <a:rPr lang="en-CA" dirty="0" err="1"/>
              <a:t>Gaganpreet</a:t>
            </a:r>
            <a:r>
              <a:rPr lang="en-CA" dirty="0"/>
              <a:t> Singh (A00429660)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65" y="0"/>
            <a:ext cx="85977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594265" y="0"/>
            <a:ext cx="261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charset="0"/>
                <a:ea typeface="Calibri" charset="0"/>
                <a:cs typeface="Calibri" charset="0"/>
              </a:rPr>
              <a:t>EER DIAGRAM</a:t>
            </a:r>
            <a:endParaRPr lang="en-US" sz="32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Frame 1"/>
          <p:cNvSpPr/>
          <p:nvPr/>
        </p:nvSpPr>
        <p:spPr>
          <a:xfrm>
            <a:off x="4827491" y="3910243"/>
            <a:ext cx="982310" cy="510639"/>
          </a:xfrm>
          <a:prstGeom prst="fram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225" y="123110"/>
            <a:ext cx="260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Transaction Details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508" y="584775"/>
            <a:ext cx="303506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Attributes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u="sng" dirty="0" err="1" smtClean="0"/>
              <a:t>Trxn_Number</a:t>
            </a:r>
            <a:r>
              <a:rPr lang="en-US" u="sng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Foreign Key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u="sng" dirty="0" smtClean="0"/>
              <a:t>ID </a:t>
            </a:r>
            <a:r>
              <a:rPr lang="en-US" dirty="0"/>
              <a:t>(</a:t>
            </a:r>
            <a:r>
              <a:rPr lang="en-US" i="1" dirty="0"/>
              <a:t>Foreign Key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Quantity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u="sng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7020" y="1849772"/>
            <a:ext cx="3517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Relationship/(s)</a:t>
            </a:r>
          </a:p>
          <a:p>
            <a:r>
              <a:rPr lang="en-US" dirty="0" smtClean="0"/>
              <a:t>Transaction Details </a:t>
            </a:r>
            <a:r>
              <a:rPr lang="en-US" b="1" u="sng" dirty="0" smtClean="0">
                <a:solidFill>
                  <a:srgbClr val="00B050"/>
                </a:solidFill>
              </a:rPr>
              <a:t>has </a:t>
            </a:r>
            <a:r>
              <a:rPr lang="en-US" dirty="0" smtClean="0"/>
              <a:t>Item</a:t>
            </a:r>
          </a:p>
          <a:p>
            <a:r>
              <a:rPr lang="en-US" dirty="0" smtClean="0"/>
              <a:t>Transaction </a:t>
            </a:r>
            <a:r>
              <a:rPr lang="en-US" b="1" u="sng" dirty="0">
                <a:solidFill>
                  <a:srgbClr val="00B050"/>
                </a:solidFill>
              </a:rPr>
              <a:t>has </a:t>
            </a:r>
            <a:r>
              <a:rPr lang="en-US" dirty="0"/>
              <a:t>Transaction Details 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7020" y="2865435"/>
            <a:ext cx="2353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Cardinality</a:t>
            </a:r>
          </a:p>
          <a:p>
            <a:r>
              <a:rPr lang="en-US" dirty="0"/>
              <a:t>N</a:t>
            </a:r>
            <a:r>
              <a:rPr lang="en-US" dirty="0" smtClean="0"/>
              <a:t> to 1 with Item</a:t>
            </a:r>
          </a:p>
          <a:p>
            <a:r>
              <a:rPr lang="en-US" dirty="0" smtClean="0"/>
              <a:t>N to 1 with Transaction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020" y="3874804"/>
            <a:ext cx="2072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Normalization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020" y="4330175"/>
            <a:ext cx="338758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Customer can </a:t>
            </a:r>
            <a:r>
              <a:rPr lang="en-US" sz="1400" dirty="0"/>
              <a:t>purchase same items on different </a:t>
            </a:r>
            <a:r>
              <a:rPr lang="en-US" sz="1400" dirty="0" smtClean="0"/>
              <a:t>transactions. </a:t>
            </a:r>
            <a:r>
              <a:rPr lang="en-US" sz="1400" dirty="0" err="1" smtClean="0"/>
              <a:t>Trxn_Number</a:t>
            </a:r>
            <a:r>
              <a:rPr lang="en-US" sz="1400" dirty="0" smtClean="0"/>
              <a:t> </a:t>
            </a:r>
            <a:r>
              <a:rPr lang="en-US" sz="1400" dirty="0"/>
              <a:t>is required alongside with ID. </a:t>
            </a:r>
            <a:endParaRPr lang="en-US" sz="1400" dirty="0" smtClean="0"/>
          </a:p>
          <a:p>
            <a:r>
              <a:rPr lang="en-US" sz="1400" dirty="0" smtClean="0"/>
              <a:t>Also</a:t>
            </a:r>
            <a:r>
              <a:rPr lang="en-US" sz="1400" dirty="0"/>
              <a:t>, </a:t>
            </a:r>
            <a:r>
              <a:rPr lang="en-US" sz="1400" dirty="0" err="1"/>
              <a:t>Trxn_Number</a:t>
            </a:r>
            <a:r>
              <a:rPr lang="en-US" sz="1400" dirty="0"/>
              <a:t> is not sufficient to determine quantity, since the transaction can include same quantities of different items. </a:t>
            </a:r>
          </a:p>
          <a:p>
            <a:r>
              <a:rPr lang="en-US" sz="1400" dirty="0"/>
              <a:t>So, Quantity is only determined by using </a:t>
            </a:r>
            <a:r>
              <a:rPr lang="en-US" sz="1400" dirty="0" err="1"/>
              <a:t>Trxn_Number</a:t>
            </a:r>
            <a:r>
              <a:rPr lang="en-US" sz="1400" dirty="0"/>
              <a:t> and ID and not the other way around. </a:t>
            </a:r>
          </a:p>
          <a:p>
            <a:r>
              <a:rPr lang="en-US" dirty="0" smtClean="0"/>
              <a:t>✓BCNF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✓</a:t>
            </a:r>
            <a:r>
              <a:rPr lang="en-US" dirty="0" smtClean="0"/>
              <a:t>3NF - </a:t>
            </a:r>
            <a:r>
              <a:rPr lang="en-US" dirty="0"/>
              <a:t>✓ </a:t>
            </a:r>
            <a:r>
              <a:rPr lang="en-US" dirty="0" smtClean="0"/>
              <a:t>2NF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✓</a:t>
            </a:r>
            <a:r>
              <a:rPr lang="en-US" dirty="0" smtClean="0"/>
              <a:t>1NF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65" y="0"/>
            <a:ext cx="85977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594265" y="0"/>
            <a:ext cx="261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charset="0"/>
                <a:ea typeface="Calibri" charset="0"/>
                <a:cs typeface="Calibri" charset="0"/>
              </a:rPr>
              <a:t>EER DIAGRAM</a:t>
            </a:r>
            <a:endParaRPr lang="en-US" sz="32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Frame 1"/>
          <p:cNvSpPr/>
          <p:nvPr/>
        </p:nvSpPr>
        <p:spPr>
          <a:xfrm>
            <a:off x="6105529" y="5884752"/>
            <a:ext cx="982310" cy="510639"/>
          </a:xfrm>
          <a:prstGeom prst="fram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387" y="123110"/>
            <a:ext cx="1442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Employee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077" y="878319"/>
            <a:ext cx="20097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Attributes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u="sng" dirty="0" smtClean="0"/>
              <a:t>SIN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Employee Name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Employee Last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Rate_Hour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u="sng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9182" y="2673042"/>
            <a:ext cx="27658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Relationship/(s)</a:t>
            </a:r>
          </a:p>
          <a:p>
            <a:r>
              <a:rPr lang="en-US" dirty="0" smtClean="0"/>
              <a:t>Employee </a:t>
            </a:r>
            <a:r>
              <a:rPr lang="en-US" b="1" u="sng" dirty="0" smtClean="0">
                <a:solidFill>
                  <a:srgbClr val="00B050"/>
                </a:solidFill>
              </a:rPr>
              <a:t>logs </a:t>
            </a:r>
            <a:r>
              <a:rPr lang="en-US" dirty="0" err="1" smtClean="0"/>
              <a:t>Work_Hours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9182" y="3788765"/>
            <a:ext cx="2447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Cardinality</a:t>
            </a:r>
          </a:p>
          <a:p>
            <a:r>
              <a:rPr lang="en-US" dirty="0" smtClean="0"/>
              <a:t>1 to N with </a:t>
            </a:r>
            <a:r>
              <a:rPr lang="en-US" dirty="0" err="1" smtClean="0"/>
              <a:t>Work_Hours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31387" y="4760219"/>
            <a:ext cx="2072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Normalization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1386" y="5221884"/>
            <a:ext cx="3387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ll fields </a:t>
            </a:r>
            <a:r>
              <a:rPr lang="en-US" dirty="0"/>
              <a:t>depend on </a:t>
            </a:r>
            <a:r>
              <a:rPr lang="en-US" dirty="0" smtClean="0"/>
              <a:t>SIN and </a:t>
            </a:r>
            <a:r>
              <a:rPr lang="en-US" dirty="0"/>
              <a:t>not the other way </a:t>
            </a:r>
            <a:r>
              <a:rPr lang="en-US" dirty="0" smtClean="0"/>
              <a:t>around.</a:t>
            </a:r>
          </a:p>
          <a:p>
            <a:r>
              <a:rPr lang="en-US" dirty="0" smtClean="0"/>
              <a:t>✓BCNF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✓</a:t>
            </a:r>
            <a:r>
              <a:rPr lang="en-US" dirty="0" smtClean="0"/>
              <a:t>3NF - </a:t>
            </a:r>
            <a:r>
              <a:rPr lang="en-US" dirty="0"/>
              <a:t>✓ </a:t>
            </a:r>
            <a:r>
              <a:rPr lang="en-US" dirty="0" smtClean="0"/>
              <a:t>2NF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✓</a:t>
            </a:r>
            <a:r>
              <a:rPr lang="en-US" dirty="0" smtClean="0"/>
              <a:t>1NF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5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65" y="0"/>
            <a:ext cx="85977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594265" y="0"/>
            <a:ext cx="261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charset="0"/>
                <a:ea typeface="Calibri" charset="0"/>
                <a:cs typeface="Calibri" charset="0"/>
              </a:rPr>
              <a:t>EER DIAGRAM</a:t>
            </a:r>
            <a:endParaRPr lang="en-US" sz="32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Frame 1"/>
          <p:cNvSpPr/>
          <p:nvPr/>
        </p:nvSpPr>
        <p:spPr>
          <a:xfrm>
            <a:off x="4571999" y="5927390"/>
            <a:ext cx="861283" cy="447725"/>
          </a:xfrm>
          <a:prstGeom prst="fram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266" y="123110"/>
            <a:ext cx="177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Work_Hours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956" y="878319"/>
            <a:ext cx="206030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Attributes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u="sng" dirty="0" smtClean="0"/>
              <a:t>Date</a:t>
            </a:r>
          </a:p>
          <a:p>
            <a:pPr marL="285750" indent="-285750">
              <a:buFont typeface="Arial" charset="0"/>
              <a:buChar char="•"/>
            </a:pPr>
            <a:r>
              <a:rPr lang="en-US" u="sng" dirty="0" smtClean="0"/>
              <a:t>SIN </a:t>
            </a:r>
            <a:r>
              <a:rPr lang="en-US" dirty="0"/>
              <a:t>(</a:t>
            </a:r>
            <a:r>
              <a:rPr lang="en-US" i="1" dirty="0"/>
              <a:t>Foreign Key</a:t>
            </a:r>
            <a:r>
              <a:rPr lang="en-US" dirty="0"/>
              <a:t>)</a:t>
            </a:r>
            <a:endParaRPr lang="en-US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Hours Worked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u="sng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2061" y="2699936"/>
            <a:ext cx="303377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Relationship/(s)</a:t>
            </a:r>
          </a:p>
          <a:p>
            <a:r>
              <a:rPr lang="en-US" dirty="0" smtClean="0"/>
              <a:t>Work Hours </a:t>
            </a:r>
            <a:r>
              <a:rPr lang="en-US" b="1" u="sng" dirty="0" err="1" smtClean="0">
                <a:solidFill>
                  <a:srgbClr val="00B050"/>
                </a:solidFill>
              </a:rPr>
              <a:t>adds_to</a:t>
            </a:r>
            <a:r>
              <a:rPr lang="en-US" b="1" u="sng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Expenses</a:t>
            </a:r>
          </a:p>
          <a:p>
            <a:r>
              <a:rPr lang="en-US" dirty="0"/>
              <a:t>Employee </a:t>
            </a:r>
            <a:r>
              <a:rPr lang="en-US" b="1" u="sng" dirty="0">
                <a:solidFill>
                  <a:srgbClr val="00B050"/>
                </a:solidFill>
              </a:rPr>
              <a:t>logs </a:t>
            </a:r>
            <a:r>
              <a:rPr lang="en-US" dirty="0" err="1"/>
              <a:t>Work_Hours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22061" y="3723431"/>
            <a:ext cx="2200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Cardinality</a:t>
            </a:r>
          </a:p>
          <a:p>
            <a:r>
              <a:rPr lang="en-US" dirty="0"/>
              <a:t>N</a:t>
            </a:r>
            <a:r>
              <a:rPr lang="en-US" dirty="0" smtClean="0"/>
              <a:t> to 1 with </a:t>
            </a:r>
            <a:r>
              <a:rPr lang="en-US" dirty="0" smtClean="0"/>
              <a:t>Expenses</a:t>
            </a:r>
          </a:p>
          <a:p>
            <a:r>
              <a:rPr lang="en-US" dirty="0" smtClean="0"/>
              <a:t>N to 1 with Employee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22062" y="4646761"/>
            <a:ext cx="2072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Normalization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061" y="5108426"/>
            <a:ext cx="3387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ll fields </a:t>
            </a:r>
            <a:r>
              <a:rPr lang="en-US" dirty="0"/>
              <a:t>depend on </a:t>
            </a:r>
            <a:r>
              <a:rPr lang="en-US" dirty="0" smtClean="0"/>
              <a:t>Date &amp; SIN and </a:t>
            </a:r>
            <a:r>
              <a:rPr lang="en-US" dirty="0"/>
              <a:t>not the other way </a:t>
            </a:r>
            <a:r>
              <a:rPr lang="en-US" dirty="0" smtClean="0"/>
              <a:t>around.</a:t>
            </a:r>
          </a:p>
          <a:p>
            <a:r>
              <a:rPr lang="en-US" dirty="0" smtClean="0"/>
              <a:t>✓BCNF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✓</a:t>
            </a:r>
            <a:r>
              <a:rPr lang="en-US" dirty="0" smtClean="0"/>
              <a:t>3NF - </a:t>
            </a:r>
            <a:r>
              <a:rPr lang="en-US" dirty="0"/>
              <a:t>✓ </a:t>
            </a:r>
            <a:r>
              <a:rPr lang="en-US" dirty="0" smtClean="0"/>
              <a:t>2NF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✓</a:t>
            </a:r>
            <a:r>
              <a:rPr lang="en-US" dirty="0" smtClean="0"/>
              <a:t>1NF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65" y="0"/>
            <a:ext cx="85977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594265" y="0"/>
            <a:ext cx="261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charset="0"/>
                <a:ea typeface="Calibri" charset="0"/>
                <a:cs typeface="Calibri" charset="0"/>
              </a:rPr>
              <a:t>EER DIAGRAM</a:t>
            </a:r>
            <a:endParaRPr lang="en-US" sz="32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Frame 1"/>
          <p:cNvSpPr/>
          <p:nvPr/>
        </p:nvSpPr>
        <p:spPr>
          <a:xfrm>
            <a:off x="9623718" y="5814009"/>
            <a:ext cx="997513" cy="518542"/>
          </a:xfrm>
          <a:prstGeom prst="fram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266" y="123110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Expenses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913" y="554702"/>
            <a:ext cx="281775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Attributes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u="sng" dirty="0" smtClean="0"/>
              <a:t>Year</a:t>
            </a:r>
          </a:p>
          <a:p>
            <a:pPr marL="285750" indent="-285750">
              <a:buFont typeface="Arial" charset="0"/>
              <a:buChar char="•"/>
            </a:pPr>
            <a:r>
              <a:rPr lang="en-US" u="sng" dirty="0" smtClean="0"/>
              <a:t>Month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Electricity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Heat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Water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Total_Emp_Exp</a:t>
            </a:r>
            <a:r>
              <a:rPr lang="en-US" dirty="0" smtClean="0"/>
              <a:t> (</a:t>
            </a:r>
            <a:r>
              <a:rPr lang="en-US" i="1" dirty="0" smtClean="0"/>
              <a:t>Derived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u="sng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44266" y="3293561"/>
            <a:ext cx="30337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Relationship/(s)</a:t>
            </a:r>
          </a:p>
          <a:p>
            <a:r>
              <a:rPr lang="en-US" dirty="0"/>
              <a:t>Work Hours </a:t>
            </a:r>
            <a:r>
              <a:rPr lang="en-US" b="1" u="sng" dirty="0" err="1">
                <a:solidFill>
                  <a:srgbClr val="00B050"/>
                </a:solidFill>
              </a:rPr>
              <a:t>adds_to</a:t>
            </a:r>
            <a:r>
              <a:rPr lang="en-US" b="1" u="sng" dirty="0">
                <a:solidFill>
                  <a:srgbClr val="00B050"/>
                </a:solidFill>
              </a:rPr>
              <a:t> </a:t>
            </a:r>
            <a:r>
              <a:rPr lang="en-US" dirty="0"/>
              <a:t>Expenses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266" y="4248021"/>
            <a:ext cx="2447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Cardinality</a:t>
            </a:r>
          </a:p>
          <a:p>
            <a:r>
              <a:rPr lang="en-US" dirty="0" smtClean="0"/>
              <a:t>1 to N with </a:t>
            </a:r>
            <a:r>
              <a:rPr lang="en-US" dirty="0" err="1" smtClean="0"/>
              <a:t>Work_Hours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73913" y="5053640"/>
            <a:ext cx="2072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Normalization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912" y="5515305"/>
            <a:ext cx="3387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ll fields </a:t>
            </a:r>
            <a:r>
              <a:rPr lang="en-US" dirty="0"/>
              <a:t>depend on </a:t>
            </a:r>
            <a:r>
              <a:rPr lang="en-US" dirty="0" smtClean="0"/>
              <a:t>Year &amp; Month and </a:t>
            </a:r>
            <a:r>
              <a:rPr lang="en-US" dirty="0"/>
              <a:t>not the other way </a:t>
            </a:r>
            <a:r>
              <a:rPr lang="en-US" dirty="0" smtClean="0"/>
              <a:t>around.</a:t>
            </a:r>
          </a:p>
          <a:p>
            <a:r>
              <a:rPr lang="en-US" dirty="0" smtClean="0"/>
              <a:t>✓BCNF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✓</a:t>
            </a:r>
            <a:r>
              <a:rPr lang="en-US" dirty="0" smtClean="0"/>
              <a:t>3NF - </a:t>
            </a:r>
            <a:r>
              <a:rPr lang="en-US" dirty="0"/>
              <a:t>✓ </a:t>
            </a:r>
            <a:r>
              <a:rPr lang="en-US" dirty="0" smtClean="0"/>
              <a:t>2NF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✓</a:t>
            </a:r>
            <a:r>
              <a:rPr lang="en-US" dirty="0" smtClean="0"/>
              <a:t>1NF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xmlns="" id="{E3355971-4EFF-4E15-8E43-E99C1AB852F6}"/>
              </a:ext>
            </a:extLst>
          </p:cNvPr>
          <p:cNvSpPr/>
          <p:nvPr/>
        </p:nvSpPr>
        <p:spPr>
          <a:xfrm rot="3309132">
            <a:off x="5139491" y="-1386306"/>
            <a:ext cx="7139213" cy="143516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50799138-465C-4981-A612-F27A670D16AF}"/>
              </a:ext>
            </a:extLst>
          </p:cNvPr>
          <p:cNvGrpSpPr/>
          <p:nvPr/>
        </p:nvGrpSpPr>
        <p:grpSpPr>
          <a:xfrm>
            <a:off x="543337" y="849399"/>
            <a:ext cx="1484244" cy="1147427"/>
            <a:chOff x="543337" y="849399"/>
            <a:chExt cx="1484244" cy="1147427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xmlns="" id="{B1D95212-2A84-4F98-9986-AC03119BE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15616" y="849399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5CFFAF97-FB2B-456B-B1B1-B4DA2147FB32}"/>
                </a:ext>
              </a:extLst>
            </p:cNvPr>
            <p:cNvSpPr txBox="1"/>
            <p:nvPr/>
          </p:nvSpPr>
          <p:spPr>
            <a:xfrm>
              <a:off x="543337" y="1689049"/>
              <a:ext cx="1484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data2mongo.sh</a:t>
              </a:r>
            </a:p>
          </p:txBody>
        </p:sp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xmlns="" id="{D83C20E0-3E6D-4E9D-A3EF-51D397F8FF1E}"/>
              </a:ext>
            </a:extLst>
          </p:cNvPr>
          <p:cNvCxnSpPr>
            <a:cxnSpLocks/>
            <a:stCxn id="8" idx="3"/>
            <a:endCxn id="25" idx="0"/>
          </p:cNvCxnSpPr>
          <p:nvPr/>
        </p:nvCxnSpPr>
        <p:spPr>
          <a:xfrm>
            <a:off x="1630016" y="1306599"/>
            <a:ext cx="1336765" cy="1562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472EBE16-ECD1-4A8A-B6C2-1B85E9F173E2}"/>
              </a:ext>
            </a:extLst>
          </p:cNvPr>
          <p:cNvGrpSpPr/>
          <p:nvPr/>
        </p:nvGrpSpPr>
        <p:grpSpPr>
          <a:xfrm>
            <a:off x="2324052" y="2869247"/>
            <a:ext cx="1510747" cy="3186357"/>
            <a:chOff x="1603517" y="2817259"/>
            <a:chExt cx="1510747" cy="318635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8E2074BF-3307-4B63-AA5B-B3E897252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5"/>
                </a:ext>
              </a:extLst>
            </a:blip>
            <a:stretch>
              <a:fillRect/>
            </a:stretch>
          </p:blipFill>
          <p:spPr>
            <a:xfrm>
              <a:off x="1603517" y="4519372"/>
              <a:ext cx="1484244" cy="1484244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A9C99039-589B-40F4-8335-65C241ECC1CB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2339019" y="3912749"/>
              <a:ext cx="6620" cy="606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2720E873-E50C-4422-9005-D23E8AF38B86}"/>
                </a:ext>
              </a:extLst>
            </p:cNvPr>
            <p:cNvGrpSpPr/>
            <p:nvPr/>
          </p:nvGrpSpPr>
          <p:grpSpPr>
            <a:xfrm>
              <a:off x="1630020" y="2817259"/>
              <a:ext cx="1484244" cy="1095490"/>
              <a:chOff x="689112" y="2773017"/>
              <a:chExt cx="1484244" cy="1095490"/>
            </a:xfrm>
          </p:grpSpPr>
          <p:pic>
            <p:nvPicPr>
              <p:cNvPr id="25" name="Graphic 24" descr="Document">
                <a:extLst>
                  <a:ext uri="{FF2B5EF4-FFF2-40B4-BE49-F238E27FC236}">
                    <a16:creationId xmlns:a16="http://schemas.microsoft.com/office/drawing/2014/main" xmlns="" id="{2CDCB2EE-8DC8-4C76-8C41-762AD6C902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48138" y="277301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5F11008F-7332-4AF9-BB1A-309AC7288719}"/>
                  </a:ext>
                </a:extLst>
              </p:cNvPr>
              <p:cNvSpPr txBox="1"/>
              <p:nvPr/>
            </p:nvSpPr>
            <p:spPr>
              <a:xfrm>
                <a:off x="689112" y="3560730"/>
                <a:ext cx="14842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 err="1"/>
                  <a:t>New_tables.sql</a:t>
                </a:r>
                <a:endParaRPr lang="en-IN" sz="1400" b="1" dirty="0"/>
              </a:p>
            </p:txBody>
          </p: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1AFB731B-A011-426A-B265-A6A5AD35C2EC}"/>
              </a:ext>
            </a:extLst>
          </p:cNvPr>
          <p:cNvCxnSpPr>
            <a:cxnSpLocks/>
          </p:cNvCxnSpPr>
          <p:nvPr/>
        </p:nvCxnSpPr>
        <p:spPr>
          <a:xfrm>
            <a:off x="2966781" y="1306599"/>
            <a:ext cx="2235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8C9C8FF3-CFFC-442D-BE34-83CE79F5C261}"/>
              </a:ext>
            </a:extLst>
          </p:cNvPr>
          <p:cNvGrpSpPr/>
          <p:nvPr/>
        </p:nvGrpSpPr>
        <p:grpSpPr>
          <a:xfrm>
            <a:off x="4563718" y="910629"/>
            <a:ext cx="1956524" cy="1128210"/>
            <a:chOff x="371056" y="2773017"/>
            <a:chExt cx="1956524" cy="1128210"/>
          </a:xfrm>
        </p:grpSpPr>
        <p:pic>
          <p:nvPicPr>
            <p:cNvPr id="20" name="Graphic 19" descr="Document">
              <a:extLst>
                <a:ext uri="{FF2B5EF4-FFF2-40B4-BE49-F238E27FC236}">
                  <a16:creationId xmlns:a16="http://schemas.microsoft.com/office/drawing/2014/main" xmlns="" id="{3F8DCC44-B5B2-421B-94CA-468661025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48138" y="2773017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C7B8198-3101-42BB-A165-B5D4C773AF28}"/>
                </a:ext>
              </a:extLst>
            </p:cNvPr>
            <p:cNvSpPr txBox="1"/>
            <p:nvPr/>
          </p:nvSpPr>
          <p:spPr>
            <a:xfrm>
              <a:off x="371056" y="3593450"/>
              <a:ext cx="19565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Make_coll_ordparts.js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3601970F-2082-46B7-8C7E-A41F288F1552}"/>
              </a:ext>
            </a:extLst>
          </p:cNvPr>
          <p:cNvGrpSpPr/>
          <p:nvPr/>
        </p:nvGrpSpPr>
        <p:grpSpPr>
          <a:xfrm>
            <a:off x="10721715" y="881541"/>
            <a:ext cx="1484244" cy="1147427"/>
            <a:chOff x="543337" y="849399"/>
            <a:chExt cx="1484244" cy="1147427"/>
          </a:xfrm>
        </p:grpSpPr>
        <p:pic>
          <p:nvPicPr>
            <p:cNvPr id="55" name="Graphic 54" descr="Document">
              <a:extLst>
                <a:ext uri="{FF2B5EF4-FFF2-40B4-BE49-F238E27FC236}">
                  <a16:creationId xmlns:a16="http://schemas.microsoft.com/office/drawing/2014/main" xmlns="" id="{5F644EB8-CDBD-4C3C-A359-CEB096A2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15616" y="849399"/>
              <a:ext cx="914400" cy="914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97045737-B895-4AE8-B2F3-B5F2EE67466B}"/>
                </a:ext>
              </a:extLst>
            </p:cNvPr>
            <p:cNvSpPr txBox="1"/>
            <p:nvPr/>
          </p:nvSpPr>
          <p:spPr>
            <a:xfrm>
              <a:off x="543337" y="1689049"/>
              <a:ext cx="1484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mongo2sql.sh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C941558D-25EB-4355-B862-9E4D9061087B}"/>
              </a:ext>
            </a:extLst>
          </p:cNvPr>
          <p:cNvGrpSpPr/>
          <p:nvPr/>
        </p:nvGrpSpPr>
        <p:grpSpPr>
          <a:xfrm>
            <a:off x="8301906" y="867762"/>
            <a:ext cx="1926309" cy="1128210"/>
            <a:chOff x="273547" y="2773017"/>
            <a:chExt cx="1926309" cy="1128210"/>
          </a:xfrm>
        </p:grpSpPr>
        <p:pic>
          <p:nvPicPr>
            <p:cNvPr id="58" name="Graphic 57" descr="Document">
              <a:extLst>
                <a:ext uri="{FF2B5EF4-FFF2-40B4-BE49-F238E27FC236}">
                  <a16:creationId xmlns:a16="http://schemas.microsoft.com/office/drawing/2014/main" xmlns="" id="{0BD6F975-E322-410C-8A1E-AE04C6CDF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48138" y="2773017"/>
              <a:ext cx="914400" cy="9144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CA918D4A-0E6A-4FDF-82D3-91FDC2AEFCAA}"/>
                </a:ext>
              </a:extLst>
            </p:cNvPr>
            <p:cNvSpPr txBox="1"/>
            <p:nvPr/>
          </p:nvSpPr>
          <p:spPr>
            <a:xfrm>
              <a:off x="273547" y="3593450"/>
              <a:ext cx="1926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Make_coll_ordparts1.js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B56B541A-AC3D-4112-BCE5-3ADBC5BE6C69}"/>
              </a:ext>
            </a:extLst>
          </p:cNvPr>
          <p:cNvCxnSpPr>
            <a:cxnSpLocks/>
          </p:cNvCxnSpPr>
          <p:nvPr/>
        </p:nvCxnSpPr>
        <p:spPr>
          <a:xfrm flipH="1">
            <a:off x="9536669" y="1506214"/>
            <a:ext cx="147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xmlns="" id="{6EC983C7-B995-4F3B-AAB6-C3ECDA9EECC4}"/>
              </a:ext>
            </a:extLst>
          </p:cNvPr>
          <p:cNvCxnSpPr>
            <a:cxnSpLocks/>
            <a:stCxn id="58" idx="1"/>
          </p:cNvCxnSpPr>
          <p:nvPr/>
        </p:nvCxnSpPr>
        <p:spPr>
          <a:xfrm rot="10800000" flipV="1">
            <a:off x="7186021" y="1324962"/>
            <a:ext cx="1690477" cy="15807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02508EA3-B8BE-4561-B4CB-920158F21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7986514" y="4795605"/>
            <a:ext cx="969063" cy="993910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xmlns="" id="{1FC9A30C-84DC-401E-ADEE-D7E4F4728907}"/>
              </a:ext>
            </a:extLst>
          </p:cNvPr>
          <p:cNvCxnSpPr>
            <a:cxnSpLocks/>
            <a:stCxn id="80" idx="1"/>
            <a:endCxn id="15" idx="3"/>
          </p:cNvCxnSpPr>
          <p:nvPr/>
        </p:nvCxnSpPr>
        <p:spPr>
          <a:xfrm flipH="1">
            <a:off x="3808296" y="5292560"/>
            <a:ext cx="4178218" cy="20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xmlns="" id="{456BE59D-DDB5-4B2A-8345-10E8808989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9"/>
              </a:ext>
            </a:extLst>
          </a:blip>
          <a:stretch>
            <a:fillRect/>
          </a:stretch>
        </p:blipFill>
        <p:spPr>
          <a:xfrm>
            <a:off x="5630095" y="2869247"/>
            <a:ext cx="1487648" cy="889613"/>
          </a:xfrm>
          <a:prstGeom prst="rect">
            <a:avLst/>
          </a:prstGeom>
        </p:spPr>
      </p:pic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xmlns="" id="{CD31F541-0789-444D-9A41-EA9DBC67C0A0}"/>
              </a:ext>
            </a:extLst>
          </p:cNvPr>
          <p:cNvCxnSpPr>
            <a:cxnSpLocks/>
            <a:stCxn id="21" idx="2"/>
            <a:endCxn id="101" idx="1"/>
          </p:cNvCxnSpPr>
          <p:nvPr/>
        </p:nvCxnSpPr>
        <p:spPr>
          <a:xfrm rot="16200000" flipH="1">
            <a:off x="4948430" y="2632388"/>
            <a:ext cx="1275215" cy="881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xmlns="" id="{F9CA3F2D-1062-44D5-B1A9-6724A6771364}"/>
              </a:ext>
            </a:extLst>
          </p:cNvPr>
          <p:cNvCxnSpPr>
            <a:cxnSpLocks/>
            <a:stCxn id="56" idx="2"/>
            <a:endCxn id="80" idx="3"/>
          </p:cNvCxnSpPr>
          <p:nvPr/>
        </p:nvCxnSpPr>
        <p:spPr>
          <a:xfrm rot="5400000">
            <a:off x="8577911" y="2406634"/>
            <a:ext cx="3263592" cy="2508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xmlns="" id="{DE35DC7F-B804-464E-9397-54522A93CFD2}"/>
              </a:ext>
            </a:extLst>
          </p:cNvPr>
          <p:cNvCxnSpPr>
            <a:cxnSpLocks/>
          </p:cNvCxnSpPr>
          <p:nvPr/>
        </p:nvCxnSpPr>
        <p:spPr>
          <a:xfrm flipV="1">
            <a:off x="7224040" y="1763798"/>
            <a:ext cx="3783623" cy="1871457"/>
          </a:xfrm>
          <a:prstGeom prst="bentConnector3">
            <a:avLst>
              <a:gd name="adj1" fmla="val 82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850EDB48-3B14-4380-A137-FEEBB621F9F9}"/>
              </a:ext>
            </a:extLst>
          </p:cNvPr>
          <p:cNvSpPr txBox="1"/>
          <p:nvPr/>
        </p:nvSpPr>
        <p:spPr>
          <a:xfrm>
            <a:off x="3328052" y="910629"/>
            <a:ext cx="37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2523FAE4-D073-4296-965E-E98663EDE7CF}"/>
              </a:ext>
            </a:extLst>
          </p:cNvPr>
          <p:cNvSpPr txBox="1"/>
          <p:nvPr/>
        </p:nvSpPr>
        <p:spPr>
          <a:xfrm>
            <a:off x="3017284" y="1842937"/>
            <a:ext cx="2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E0A12FA7-0BBD-4374-9B1E-399E277CDD1D}"/>
              </a:ext>
            </a:extLst>
          </p:cNvPr>
          <p:cNvSpPr txBox="1"/>
          <p:nvPr/>
        </p:nvSpPr>
        <p:spPr>
          <a:xfrm>
            <a:off x="3152388" y="4070693"/>
            <a:ext cx="39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E4686F33-7E92-4599-8753-CA5426549F1D}"/>
              </a:ext>
            </a:extLst>
          </p:cNvPr>
          <p:cNvSpPr txBox="1"/>
          <p:nvPr/>
        </p:nvSpPr>
        <p:spPr>
          <a:xfrm>
            <a:off x="5137979" y="2460796"/>
            <a:ext cx="2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ADEC53B1-AF41-40F6-8224-AA7C8518928C}"/>
              </a:ext>
            </a:extLst>
          </p:cNvPr>
          <p:cNvSpPr txBox="1"/>
          <p:nvPr/>
        </p:nvSpPr>
        <p:spPr>
          <a:xfrm>
            <a:off x="10093263" y="1188217"/>
            <a:ext cx="2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A35C8412-2464-459B-A089-1ABF4D16F8C1}"/>
              </a:ext>
            </a:extLst>
          </p:cNvPr>
          <p:cNvSpPr txBox="1"/>
          <p:nvPr/>
        </p:nvSpPr>
        <p:spPr>
          <a:xfrm>
            <a:off x="8011141" y="2499915"/>
            <a:ext cx="2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6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E15AF518-FEB1-4502-9936-31F0C63BD557}"/>
              </a:ext>
            </a:extLst>
          </p:cNvPr>
          <p:cNvSpPr txBox="1"/>
          <p:nvPr/>
        </p:nvSpPr>
        <p:spPr>
          <a:xfrm>
            <a:off x="9123687" y="3265923"/>
            <a:ext cx="2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7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26E67D3D-B1BE-482A-9496-DD49EC67B5F0}"/>
              </a:ext>
            </a:extLst>
          </p:cNvPr>
          <p:cNvSpPr txBox="1"/>
          <p:nvPr/>
        </p:nvSpPr>
        <p:spPr>
          <a:xfrm>
            <a:off x="10275509" y="4942446"/>
            <a:ext cx="2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8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D213BB7F-9F00-4FF2-B167-A6287CDD5289}"/>
              </a:ext>
            </a:extLst>
          </p:cNvPr>
          <p:cNvSpPr txBox="1"/>
          <p:nvPr/>
        </p:nvSpPr>
        <p:spPr>
          <a:xfrm>
            <a:off x="5752027" y="4923228"/>
            <a:ext cx="29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9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2C73573A-651C-4EDD-BD51-AF2C0365AC45}"/>
              </a:ext>
            </a:extLst>
          </p:cNvPr>
          <p:cNvSpPr txBox="1"/>
          <p:nvPr/>
        </p:nvSpPr>
        <p:spPr>
          <a:xfrm>
            <a:off x="191069" y="177421"/>
            <a:ext cx="386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PART1 – Data to Mongo DB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3C7928F0-217F-41F8-889D-9F18233DF75E}"/>
              </a:ext>
            </a:extLst>
          </p:cNvPr>
          <p:cNvSpPr txBox="1"/>
          <p:nvPr/>
        </p:nvSpPr>
        <p:spPr>
          <a:xfrm>
            <a:off x="7710985" y="6181736"/>
            <a:ext cx="440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PART2 – Data from Mongo DB to MYSQL DB</a:t>
            </a:r>
          </a:p>
        </p:txBody>
      </p:sp>
    </p:spTree>
    <p:extLst>
      <p:ext uri="{BB962C8B-B14F-4D97-AF65-F5344CB8AC3E}">
        <p14:creationId xmlns:p14="http://schemas.microsoft.com/office/powerpoint/2010/main" val="17084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xmlns="" id="{B187B8E0-3889-42DC-8AF0-E953461DA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653216" y="72116"/>
            <a:ext cx="888147" cy="88814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35BD9739-5DA9-4F2D-9E4A-ACA0602210C6}"/>
              </a:ext>
            </a:extLst>
          </p:cNvPr>
          <p:cNvGrpSpPr/>
          <p:nvPr/>
        </p:nvGrpSpPr>
        <p:grpSpPr>
          <a:xfrm>
            <a:off x="4699918" y="1312018"/>
            <a:ext cx="1247708" cy="911274"/>
            <a:chOff x="715616" y="849399"/>
            <a:chExt cx="1484244" cy="1068288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xmlns="" id="{E480B8AD-C4FB-4040-A80E-33EF644A6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715616" y="849399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5F7CA2E0-DDAC-4586-A164-3170F6ECFA7A}"/>
                </a:ext>
              </a:extLst>
            </p:cNvPr>
            <p:cNvSpPr txBox="1"/>
            <p:nvPr/>
          </p:nvSpPr>
          <p:spPr>
            <a:xfrm>
              <a:off x="715616" y="1609910"/>
              <a:ext cx="1484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err="1"/>
                <a:t>main.php</a:t>
              </a:r>
              <a:endParaRPr lang="en-IN" sz="1400" b="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95F89C9-6DB1-48B1-8E4E-ECDE70695703}"/>
              </a:ext>
            </a:extLst>
          </p:cNvPr>
          <p:cNvGrpSpPr/>
          <p:nvPr/>
        </p:nvGrpSpPr>
        <p:grpSpPr>
          <a:xfrm>
            <a:off x="1541043" y="3203839"/>
            <a:ext cx="1449877" cy="956510"/>
            <a:chOff x="475121" y="849399"/>
            <a:chExt cx="1724739" cy="1121318"/>
          </a:xfrm>
        </p:grpSpPr>
        <p:pic>
          <p:nvPicPr>
            <p:cNvPr id="11" name="Graphic 10" descr="Document">
              <a:extLst>
                <a:ext uri="{FF2B5EF4-FFF2-40B4-BE49-F238E27FC236}">
                  <a16:creationId xmlns:a16="http://schemas.microsoft.com/office/drawing/2014/main" xmlns="" id="{0D579528-F44C-4B7A-8ADE-8769BCF52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715616" y="849399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14B4BCB-D261-4A51-A034-4B288E95FA76}"/>
                </a:ext>
              </a:extLst>
            </p:cNvPr>
            <p:cNvSpPr txBox="1"/>
            <p:nvPr/>
          </p:nvSpPr>
          <p:spPr>
            <a:xfrm>
              <a:off x="475121" y="1609910"/>
              <a:ext cx="1724739" cy="360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err="1"/>
                <a:t>show_tables.php</a:t>
              </a:r>
              <a:endParaRPr lang="en-IN" sz="14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4E12F28-C402-414E-B0E7-0730FCA23107}"/>
              </a:ext>
            </a:extLst>
          </p:cNvPr>
          <p:cNvGrpSpPr/>
          <p:nvPr/>
        </p:nvGrpSpPr>
        <p:grpSpPr>
          <a:xfrm>
            <a:off x="3555324" y="3138204"/>
            <a:ext cx="1421635" cy="956509"/>
            <a:chOff x="508717" y="849399"/>
            <a:chExt cx="1691143" cy="1121317"/>
          </a:xfrm>
        </p:grpSpPr>
        <p:pic>
          <p:nvPicPr>
            <p:cNvPr id="14" name="Graphic 13" descr="Document">
              <a:extLst>
                <a:ext uri="{FF2B5EF4-FFF2-40B4-BE49-F238E27FC236}">
                  <a16:creationId xmlns:a16="http://schemas.microsoft.com/office/drawing/2014/main" xmlns="" id="{74F8C2CC-579C-4A6A-8A25-F1D37B026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715616" y="849399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FEDD484-4A29-4E5D-96FA-197A514AE95F}"/>
                </a:ext>
              </a:extLst>
            </p:cNvPr>
            <p:cNvSpPr txBox="1"/>
            <p:nvPr/>
          </p:nvSpPr>
          <p:spPr>
            <a:xfrm>
              <a:off x="508717" y="1609909"/>
              <a:ext cx="1691143" cy="360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err="1"/>
                <a:t>add_article.php</a:t>
              </a:r>
              <a:endParaRPr lang="en-IN" sz="14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AE9E78A-A7AC-4AD1-B33E-D9E44ACED618}"/>
              </a:ext>
            </a:extLst>
          </p:cNvPr>
          <p:cNvGrpSpPr/>
          <p:nvPr/>
        </p:nvGrpSpPr>
        <p:grpSpPr>
          <a:xfrm>
            <a:off x="5323772" y="3127079"/>
            <a:ext cx="1680935" cy="985576"/>
            <a:chOff x="456775" y="849399"/>
            <a:chExt cx="1999600" cy="1155392"/>
          </a:xfrm>
        </p:grpSpPr>
        <p:pic>
          <p:nvPicPr>
            <p:cNvPr id="17" name="Graphic 16" descr="Document">
              <a:extLst>
                <a:ext uri="{FF2B5EF4-FFF2-40B4-BE49-F238E27FC236}">
                  <a16:creationId xmlns:a16="http://schemas.microsoft.com/office/drawing/2014/main" xmlns="" id="{62DF5BD6-41D4-4DC7-B365-82627580B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715616" y="849399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2177839-3C33-4CE4-BBC1-8DF15A3BA239}"/>
                </a:ext>
              </a:extLst>
            </p:cNvPr>
            <p:cNvSpPr txBox="1"/>
            <p:nvPr/>
          </p:nvSpPr>
          <p:spPr>
            <a:xfrm>
              <a:off x="456775" y="1643984"/>
              <a:ext cx="1999600" cy="360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err="1"/>
                <a:t>add_customer.php</a:t>
              </a:r>
              <a:endParaRPr lang="en-IN" sz="14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39C10290-720A-450E-B2DB-97416C2ED124}"/>
              </a:ext>
            </a:extLst>
          </p:cNvPr>
          <p:cNvGrpSpPr/>
          <p:nvPr/>
        </p:nvGrpSpPr>
        <p:grpSpPr>
          <a:xfrm>
            <a:off x="7048371" y="3095185"/>
            <a:ext cx="2354877" cy="956509"/>
            <a:chOff x="197713" y="849399"/>
            <a:chExt cx="2801305" cy="1121317"/>
          </a:xfrm>
        </p:grpSpPr>
        <p:pic>
          <p:nvPicPr>
            <p:cNvPr id="20" name="Graphic 19" descr="Document">
              <a:extLst>
                <a:ext uri="{FF2B5EF4-FFF2-40B4-BE49-F238E27FC236}">
                  <a16:creationId xmlns:a16="http://schemas.microsoft.com/office/drawing/2014/main" xmlns="" id="{F2987F8F-6646-49A8-AEC8-45569A9D5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715616" y="849399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F7C6DCD-086B-4470-9B98-2C43264A0568}"/>
                </a:ext>
              </a:extLst>
            </p:cNvPr>
            <p:cNvSpPr txBox="1"/>
            <p:nvPr/>
          </p:nvSpPr>
          <p:spPr>
            <a:xfrm>
              <a:off x="197713" y="1609908"/>
              <a:ext cx="2801305" cy="360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err="1"/>
                <a:t>Create_new_transaction.php</a:t>
              </a:r>
              <a:endParaRPr lang="en-IN" sz="14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337B9939-21B1-44C0-9595-BF7353029258}"/>
              </a:ext>
            </a:extLst>
          </p:cNvPr>
          <p:cNvGrpSpPr/>
          <p:nvPr/>
        </p:nvGrpSpPr>
        <p:grpSpPr>
          <a:xfrm>
            <a:off x="1349186" y="4632575"/>
            <a:ext cx="1449877" cy="956509"/>
            <a:chOff x="475121" y="849399"/>
            <a:chExt cx="1724739" cy="1121317"/>
          </a:xfrm>
        </p:grpSpPr>
        <p:pic>
          <p:nvPicPr>
            <p:cNvPr id="23" name="Graphic 22" descr="Document">
              <a:extLst>
                <a:ext uri="{FF2B5EF4-FFF2-40B4-BE49-F238E27FC236}">
                  <a16:creationId xmlns:a16="http://schemas.microsoft.com/office/drawing/2014/main" xmlns="" id="{B079DD36-2CCE-46E8-81C3-5AE9A9272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715616" y="849399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FD371CF-EEEF-4FFE-AA20-CACFC9D2DDA8}"/>
                </a:ext>
              </a:extLst>
            </p:cNvPr>
            <p:cNvSpPr txBox="1"/>
            <p:nvPr/>
          </p:nvSpPr>
          <p:spPr>
            <a:xfrm>
              <a:off x="475121" y="1609909"/>
              <a:ext cx="1724739" cy="360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err="1"/>
                <a:t>print_tables.php</a:t>
              </a:r>
              <a:endParaRPr lang="en-IN" sz="14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43370553-4DA0-4DB5-9B0B-9625DC77C108}"/>
              </a:ext>
            </a:extLst>
          </p:cNvPr>
          <p:cNvGrpSpPr/>
          <p:nvPr/>
        </p:nvGrpSpPr>
        <p:grpSpPr>
          <a:xfrm>
            <a:off x="9700591" y="3095185"/>
            <a:ext cx="1942325" cy="993489"/>
            <a:chOff x="567050" y="840123"/>
            <a:chExt cx="2310544" cy="1164668"/>
          </a:xfrm>
        </p:grpSpPr>
        <p:pic>
          <p:nvPicPr>
            <p:cNvPr id="26" name="Graphic 25" descr="Document">
              <a:extLst>
                <a:ext uri="{FF2B5EF4-FFF2-40B4-BE49-F238E27FC236}">
                  <a16:creationId xmlns:a16="http://schemas.microsoft.com/office/drawing/2014/main" xmlns="" id="{62FCF3D3-D969-41C1-A2EE-2D380A58F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118276" y="840123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F5443A7-F2CA-45E0-8FC2-1D2BF36BF53C}"/>
                </a:ext>
              </a:extLst>
            </p:cNvPr>
            <p:cNvSpPr txBox="1"/>
            <p:nvPr/>
          </p:nvSpPr>
          <p:spPr>
            <a:xfrm>
              <a:off x="567050" y="1643984"/>
              <a:ext cx="2310544" cy="360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err="1"/>
                <a:t>Cancel_transaction.php</a:t>
              </a:r>
              <a:endParaRPr lang="en-IN" sz="1400" b="1" dirty="0"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6C65AB7A-20A5-4709-AF15-068075033F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4976959" y="5672223"/>
            <a:ext cx="1212751" cy="1212751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63F2A6C6-7AE3-44B8-86F3-054403594491}"/>
              </a:ext>
            </a:extLst>
          </p:cNvPr>
          <p:cNvCxnSpPr>
            <a:cxnSpLocks/>
          </p:cNvCxnSpPr>
          <p:nvPr/>
        </p:nvCxnSpPr>
        <p:spPr>
          <a:xfrm flipH="1">
            <a:off x="5066426" y="912786"/>
            <a:ext cx="13032" cy="414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81B226C8-99B6-4BBD-8378-ED663361EC61}"/>
              </a:ext>
            </a:extLst>
          </p:cNvPr>
          <p:cNvCxnSpPr>
            <a:endCxn id="23" idx="0"/>
          </p:cNvCxnSpPr>
          <p:nvPr/>
        </p:nvCxnSpPr>
        <p:spPr>
          <a:xfrm>
            <a:off x="1935693" y="4160348"/>
            <a:ext cx="1" cy="47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xmlns="" id="{0DF2F131-E316-4F9F-937D-D3C8FA3F9F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23124" y="4203486"/>
            <a:ext cx="1559568" cy="1401359"/>
          </a:xfrm>
          <a:prstGeom prst="bentConnector3">
            <a:avLst>
              <a:gd name="adj1" fmla="val 59347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xmlns="" id="{4A879E5A-E235-4410-8886-29AB50B637FB}"/>
              </a:ext>
            </a:extLst>
          </p:cNvPr>
          <p:cNvCxnSpPr>
            <a:cxnSpLocks/>
          </p:cNvCxnSpPr>
          <p:nvPr/>
        </p:nvCxnSpPr>
        <p:spPr>
          <a:xfrm rot="10800000">
            <a:off x="2948826" y="4015711"/>
            <a:ext cx="1275221" cy="1032706"/>
          </a:xfrm>
          <a:prstGeom prst="bentConnector3">
            <a:avLst>
              <a:gd name="adj1" fmla="val 8949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xmlns="" id="{95F9F1EF-FBDD-435D-9F6E-587EEA2548FB}"/>
              </a:ext>
            </a:extLst>
          </p:cNvPr>
          <p:cNvCxnSpPr>
            <a:cxnSpLocks/>
          </p:cNvCxnSpPr>
          <p:nvPr/>
        </p:nvCxnSpPr>
        <p:spPr>
          <a:xfrm flipV="1">
            <a:off x="5581909" y="4027644"/>
            <a:ext cx="2264336" cy="1029056"/>
          </a:xfrm>
          <a:prstGeom prst="bentConnector3">
            <a:avLst>
              <a:gd name="adj1" fmla="val 1003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xmlns="" id="{CB8BB3DD-5839-4E23-AED0-0C91BB06FE47}"/>
              </a:ext>
            </a:extLst>
          </p:cNvPr>
          <p:cNvCxnSpPr>
            <a:cxnSpLocks/>
          </p:cNvCxnSpPr>
          <p:nvPr/>
        </p:nvCxnSpPr>
        <p:spPr>
          <a:xfrm flipV="1">
            <a:off x="7846245" y="4124382"/>
            <a:ext cx="2825987" cy="932318"/>
          </a:xfrm>
          <a:prstGeom prst="bentConnector3">
            <a:avLst>
              <a:gd name="adj1" fmla="val 1001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7D7B8FFE-DBF6-4881-B5A2-FCC8E0C4F0ED}"/>
              </a:ext>
            </a:extLst>
          </p:cNvPr>
          <p:cNvCxnSpPr>
            <a:cxnSpLocks/>
          </p:cNvCxnSpPr>
          <p:nvPr/>
        </p:nvCxnSpPr>
        <p:spPr>
          <a:xfrm flipH="1">
            <a:off x="2209163" y="5054280"/>
            <a:ext cx="871521" cy="4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xmlns="" id="{2E1E6FB3-7BB1-43DE-A1FB-66AA05C147C7}"/>
              </a:ext>
            </a:extLst>
          </p:cNvPr>
          <p:cNvCxnSpPr>
            <a:cxnSpLocks/>
            <a:stCxn id="9" idx="2"/>
            <a:endCxn id="14" idx="3"/>
          </p:cNvCxnSpPr>
          <p:nvPr/>
        </p:nvCxnSpPr>
        <p:spPr>
          <a:xfrm rot="5400000">
            <a:off x="4258393" y="2462827"/>
            <a:ext cx="1304914" cy="8258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xmlns="" id="{AB852A65-1916-4439-BAC3-D273D4CD98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27550" y="2682801"/>
            <a:ext cx="2969738" cy="535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xmlns="" id="{33BF4B08-3231-4E87-89D1-52F8E6C47CBB}"/>
              </a:ext>
            </a:extLst>
          </p:cNvPr>
          <p:cNvCxnSpPr>
            <a:cxnSpLocks/>
          </p:cNvCxnSpPr>
          <p:nvPr/>
        </p:nvCxnSpPr>
        <p:spPr>
          <a:xfrm>
            <a:off x="5097288" y="2686513"/>
            <a:ext cx="753197" cy="451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xmlns="" id="{F2FE1AF0-D609-4D19-87FE-707038E8B5C6}"/>
              </a:ext>
            </a:extLst>
          </p:cNvPr>
          <p:cNvCxnSpPr>
            <a:cxnSpLocks/>
          </p:cNvCxnSpPr>
          <p:nvPr/>
        </p:nvCxnSpPr>
        <p:spPr>
          <a:xfrm>
            <a:off x="5858011" y="2684831"/>
            <a:ext cx="2002669" cy="427634"/>
          </a:xfrm>
          <a:prstGeom prst="bentConnector3">
            <a:avLst>
              <a:gd name="adj1" fmla="val 99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xmlns="" id="{7451DD52-A4A4-49D7-AF7F-201222D73A52}"/>
              </a:ext>
            </a:extLst>
          </p:cNvPr>
          <p:cNvCxnSpPr>
            <a:cxnSpLocks/>
          </p:cNvCxnSpPr>
          <p:nvPr/>
        </p:nvCxnSpPr>
        <p:spPr>
          <a:xfrm>
            <a:off x="7806021" y="2678732"/>
            <a:ext cx="2697559" cy="430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xmlns="" id="{DF44E58C-BC83-4B17-8010-33EBC8C8A5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09633" y="1076341"/>
            <a:ext cx="2180364" cy="1060061"/>
          </a:xfrm>
          <a:prstGeom prst="bentConnector3">
            <a:avLst>
              <a:gd name="adj1" fmla="val 99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139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xmlns="" id="{4E8088A2-060A-4CF9-B26A-901273E8AD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9"/>
              </a:ext>
            </a:extLst>
          </a:blip>
          <a:stretch>
            <a:fillRect/>
          </a:stretch>
        </p:blipFill>
        <p:spPr>
          <a:xfrm>
            <a:off x="7048371" y="-1614"/>
            <a:ext cx="1028143" cy="1028143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xmlns="" id="{3B408184-33FF-4E34-B21E-ADA337D9849B}"/>
              </a:ext>
            </a:extLst>
          </p:cNvPr>
          <p:cNvCxnSpPr>
            <a:stCxn id="5" idx="3"/>
            <a:endCxn id="140" idx="1"/>
          </p:cNvCxnSpPr>
          <p:nvPr/>
        </p:nvCxnSpPr>
        <p:spPr>
          <a:xfrm flipV="1">
            <a:off x="5541363" y="512458"/>
            <a:ext cx="1507008" cy="37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0DFD0548-57C7-4452-8429-461EB56C80A5}"/>
              </a:ext>
            </a:extLst>
          </p:cNvPr>
          <p:cNvSpPr txBox="1"/>
          <p:nvPr/>
        </p:nvSpPr>
        <p:spPr>
          <a:xfrm>
            <a:off x="73463" y="77284"/>
            <a:ext cx="24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Part 3 – PHP Flow</a:t>
            </a:r>
          </a:p>
        </p:txBody>
      </p:sp>
    </p:spTree>
    <p:extLst>
      <p:ext uri="{BB962C8B-B14F-4D97-AF65-F5344CB8AC3E}">
        <p14:creationId xmlns:p14="http://schemas.microsoft.com/office/powerpoint/2010/main" val="18826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52" y="365125"/>
            <a:ext cx="11263648" cy="1325563"/>
          </a:xfrm>
        </p:spPr>
        <p:txBody>
          <a:bodyPr/>
          <a:lstStyle/>
          <a:p>
            <a:r>
              <a:rPr lang="en-US" dirty="0"/>
              <a:t>BONUS PART </a:t>
            </a:r>
            <a:r>
              <a:rPr lang="mr-IN" dirty="0"/>
              <a:t>–</a:t>
            </a:r>
            <a:r>
              <a:rPr lang="en-US" dirty="0"/>
              <a:t> PERFORMANCE COMPARISONS </a:t>
            </a:r>
            <a:r>
              <a:rPr lang="en-US" dirty="0" smtClean="0"/>
              <a:t>1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54558"/>
            <a:ext cx="6091707" cy="356955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06" y="1854558"/>
            <a:ext cx="6100293" cy="3569558"/>
          </a:xfrm>
        </p:spPr>
      </p:pic>
      <p:sp>
        <p:nvSpPr>
          <p:cNvPr id="7" name="Frame 6"/>
          <p:cNvSpPr/>
          <p:nvPr/>
        </p:nvSpPr>
        <p:spPr>
          <a:xfrm>
            <a:off x="90152" y="3374265"/>
            <a:ext cx="1340179" cy="36060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10568531" y="4301543"/>
            <a:ext cx="1570537" cy="463639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88291" y="5424116"/>
            <a:ext cx="8120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Result: MySQL &gt; DB2 (Possible Rounding Error) </a:t>
            </a:r>
            <a:r>
              <a:rPr lang="mr-IN" sz="2400" dirty="0" smtClean="0"/>
              <a:t>–</a:t>
            </a:r>
            <a:r>
              <a:rPr lang="en-US" sz="2400" dirty="0" smtClean="0"/>
              <a:t> Full Table Scan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2968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3" y="1949484"/>
            <a:ext cx="6084237" cy="368877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691" y="1949484"/>
            <a:ext cx="6031309" cy="3688778"/>
          </a:xfrm>
        </p:spPr>
      </p:pic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0" y="704466"/>
            <a:ext cx="1118710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BONUS PART </a:t>
            </a:r>
            <a:r>
              <a:rPr lang="mr-IN" dirty="0" smtClean="0"/>
              <a:t>–</a:t>
            </a:r>
            <a:r>
              <a:rPr lang="en-US" dirty="0" smtClean="0"/>
              <a:t> PERFORMANCE COMPARISONS 2 </a:t>
            </a:r>
            <a:endParaRPr lang="en-US" dirty="0"/>
          </a:p>
        </p:txBody>
      </p:sp>
      <p:sp>
        <p:nvSpPr>
          <p:cNvPr id="8" name="Frame 7"/>
          <p:cNvSpPr/>
          <p:nvPr/>
        </p:nvSpPr>
        <p:spPr>
          <a:xfrm>
            <a:off x="87963" y="3819630"/>
            <a:ext cx="1340179" cy="36060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10813185" y="4180238"/>
            <a:ext cx="997513" cy="51854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3157" y="5638262"/>
            <a:ext cx="7429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Result: DB2 &gt; MySQL </a:t>
            </a:r>
            <a:r>
              <a:rPr lang="mr-IN" sz="2400" dirty="0" smtClean="0"/>
              <a:t>–</a:t>
            </a:r>
            <a:r>
              <a:rPr lang="en-US" sz="2400" dirty="0" smtClean="0"/>
              <a:t> Full table scan + unique key lookup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78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" y="2224216"/>
            <a:ext cx="5990721" cy="2969783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24216"/>
            <a:ext cx="6172199" cy="2969783"/>
          </a:xfrm>
        </p:spPr>
      </p:pic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0" y="627614"/>
            <a:ext cx="1118710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BONUS PART </a:t>
            </a:r>
            <a:r>
              <a:rPr lang="mr-IN" dirty="0" smtClean="0"/>
              <a:t>–</a:t>
            </a:r>
            <a:r>
              <a:rPr lang="en-US" dirty="0" smtClean="0"/>
              <a:t> PERFORMANCE COMPARISONS 3 </a:t>
            </a:r>
            <a:endParaRPr lang="en-US" dirty="0"/>
          </a:p>
        </p:txBody>
      </p:sp>
      <p:sp>
        <p:nvSpPr>
          <p:cNvPr id="8" name="Frame 7"/>
          <p:cNvSpPr/>
          <p:nvPr/>
        </p:nvSpPr>
        <p:spPr>
          <a:xfrm>
            <a:off x="29079" y="3709107"/>
            <a:ext cx="1340179" cy="36060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10724005" y="4167880"/>
            <a:ext cx="997513" cy="51854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53513" y="5287834"/>
            <a:ext cx="8783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Result: MySQL &gt; DB2 </a:t>
            </a:r>
            <a:r>
              <a:rPr lang="en-US" dirty="0" smtClean="0"/>
              <a:t>-  </a:t>
            </a:r>
            <a:r>
              <a:rPr lang="en-US" dirty="0"/>
              <a:t>Full table scan + unique key </a:t>
            </a:r>
            <a:r>
              <a:rPr lang="en-US" dirty="0" smtClean="0"/>
              <a:t>lookup + non-unique </a:t>
            </a:r>
            <a:r>
              <a:rPr lang="en-US" smtClean="0"/>
              <a:t>key lookup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23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89" y="951380"/>
            <a:ext cx="735134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6055" y="152883"/>
            <a:ext cx="10988635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b="1" dirty="0" smtClean="0">
                <a:latin typeface="Calibri" charset="0"/>
                <a:ea typeface="Calibri" charset="0"/>
                <a:cs typeface="Calibri" charset="0"/>
              </a:rPr>
              <a:t>PROJECT OVERVIEW</a:t>
            </a:r>
            <a:endParaRPr lang="en-US" sz="4200" b="1" dirty="0" smtClean="0">
              <a:effectLst/>
              <a:latin typeface="Calibri" charset="0"/>
              <a:ea typeface="Calibri" charset="0"/>
              <a:cs typeface="Calibri" charset="0"/>
            </a:endParaRPr>
          </a:p>
          <a:p>
            <a:endParaRPr lang="en-US" sz="3200" dirty="0" smtClean="0">
              <a:effectLst/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3200" dirty="0" smtClean="0">
                <a:effectLst/>
                <a:latin typeface="Calibri" charset="0"/>
                <a:ea typeface="Calibri" charset="0"/>
                <a:cs typeface="Calibri" charset="0"/>
              </a:rPr>
              <a:t>The Halifax Science Library (HSL) maintains an SQL database </a:t>
            </a:r>
            <a:r>
              <a:rPr lang="en-US" sz="3200" dirty="0" smtClean="0">
                <a:latin typeface="Calibri" charset="0"/>
                <a:ea typeface="Calibri" charset="0"/>
                <a:cs typeface="Calibri" charset="0"/>
              </a:rPr>
              <a:t> about </a:t>
            </a:r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various </a:t>
            </a:r>
            <a:r>
              <a:rPr lang="en-US" sz="3200" dirty="0" smtClean="0">
                <a:latin typeface="Calibri" charset="0"/>
                <a:ea typeface="Calibri" charset="0"/>
                <a:cs typeface="Calibri" charset="0"/>
              </a:rPr>
              <a:t>publications</a:t>
            </a:r>
            <a:endParaRPr lang="en-US" sz="32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r>
              <a:rPr lang="en-US" sz="3200" dirty="0" smtClean="0">
                <a:latin typeface="Calibri" charset="0"/>
                <a:ea typeface="Calibri" charset="0"/>
                <a:cs typeface="Calibri" charset="0"/>
              </a:rPr>
              <a:t>The Database should be capable of helping Library Management following 3 functions:</a:t>
            </a:r>
          </a:p>
          <a:p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Selling Library items and keeping record information about these sales(transactions)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Record each scientific magazine with articles in that magazine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Record data for monthly expenditures [Only Design Requirement]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effectLst/>
                <a:latin typeface="Calibri" charset="0"/>
                <a:ea typeface="Calibri" charset="0"/>
                <a:cs typeface="Calibri" charset="0"/>
              </a:rPr>
              <a:t> </a:t>
            </a:r>
            <a:endParaRPr lang="en-US" dirty="0"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9383" y="6596390"/>
            <a:ext cx="3911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Source  </a:t>
            </a:r>
            <a:r>
              <a:rPr lang="en-US" sz="1100" dirty="0" smtClean="0"/>
              <a:t>Computing </a:t>
            </a:r>
            <a:r>
              <a:rPr lang="en-US" sz="1100" dirty="0"/>
              <a:t>and Data Analytics 5540 -- Team </a:t>
            </a:r>
            <a:r>
              <a:rPr lang="en-US" sz="1100" dirty="0" smtClean="0"/>
              <a:t>Project pdf</a:t>
            </a:r>
            <a:r>
              <a:rPr lang="en-US" sz="11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637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65" y="0"/>
            <a:ext cx="85977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594265" y="0"/>
            <a:ext cx="261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charset="0"/>
                <a:ea typeface="Calibri" charset="0"/>
                <a:cs typeface="Calibri" charset="0"/>
              </a:rPr>
              <a:t>EER DIAGRAM</a:t>
            </a:r>
            <a:endParaRPr lang="en-US" sz="32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Frame 1"/>
          <p:cNvSpPr/>
          <p:nvPr/>
        </p:nvSpPr>
        <p:spPr>
          <a:xfrm>
            <a:off x="6757059" y="1769423"/>
            <a:ext cx="997527" cy="510639"/>
          </a:xfrm>
          <a:prstGeom prst="fram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677" y="123110"/>
            <a:ext cx="1417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Customer</a:t>
            </a:r>
            <a:endParaRPr lang="en-US" sz="2400" b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1259" y="584775"/>
            <a:ext cx="227709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Attributes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u="sng" dirty="0" smtClean="0"/>
              <a:t>CID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First Name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Last Name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Telephone Number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Mail Address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254" y="2690336"/>
            <a:ext cx="28740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Relationship/(s)</a:t>
            </a:r>
          </a:p>
          <a:p>
            <a:r>
              <a:rPr lang="en-US" dirty="0" smtClean="0"/>
              <a:t>Customer </a:t>
            </a:r>
            <a:r>
              <a:rPr lang="en-US" b="1" u="sng" dirty="0" smtClean="0">
                <a:solidFill>
                  <a:srgbClr val="00B050"/>
                </a:solidFill>
              </a:rPr>
              <a:t>makes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677" y="3798331"/>
            <a:ext cx="23534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Cardinality</a:t>
            </a:r>
          </a:p>
          <a:p>
            <a:r>
              <a:rPr lang="en-US" dirty="0" smtClean="0"/>
              <a:t>1 to N with Transaction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6677" y="4906326"/>
            <a:ext cx="2072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Normalization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6676" y="5367991"/>
            <a:ext cx="3387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ll fields </a:t>
            </a:r>
            <a:r>
              <a:rPr lang="en-US" dirty="0"/>
              <a:t>depend on CID and not the other way </a:t>
            </a:r>
            <a:r>
              <a:rPr lang="en-US" dirty="0" smtClean="0"/>
              <a:t>around.</a:t>
            </a:r>
          </a:p>
          <a:p>
            <a:r>
              <a:rPr lang="en-US" dirty="0" smtClean="0"/>
              <a:t>✓BCNF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✓</a:t>
            </a:r>
            <a:r>
              <a:rPr lang="en-US" dirty="0" smtClean="0"/>
              <a:t>3NF - </a:t>
            </a:r>
            <a:r>
              <a:rPr lang="en-US" dirty="0"/>
              <a:t>✓ </a:t>
            </a:r>
            <a:r>
              <a:rPr lang="en-US" dirty="0" smtClean="0"/>
              <a:t>2NF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✓</a:t>
            </a:r>
            <a:r>
              <a:rPr lang="en-US" dirty="0" smtClean="0"/>
              <a:t>1NF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65" y="0"/>
            <a:ext cx="85977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594265" y="0"/>
            <a:ext cx="261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charset="0"/>
                <a:ea typeface="Calibri" charset="0"/>
                <a:cs typeface="Calibri" charset="0"/>
              </a:rPr>
              <a:t>EER DIAGRAM</a:t>
            </a:r>
            <a:endParaRPr lang="en-US" sz="32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Frame 1"/>
          <p:cNvSpPr/>
          <p:nvPr/>
        </p:nvSpPr>
        <p:spPr>
          <a:xfrm>
            <a:off x="6788825" y="3869060"/>
            <a:ext cx="982310" cy="510639"/>
          </a:xfrm>
          <a:prstGeom prst="fram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919" y="123110"/>
            <a:ext cx="1658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Transaction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919" y="869501"/>
            <a:ext cx="281724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Attributes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u="sng" dirty="0" err="1" smtClean="0"/>
              <a:t>Trxn_Number</a:t>
            </a:r>
            <a:endParaRPr lang="en-US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Discount_Code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Derived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Total Price (</a:t>
            </a:r>
            <a:r>
              <a:rPr lang="en-US" i="1" dirty="0" smtClean="0"/>
              <a:t>Derived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CID (</a:t>
            </a:r>
            <a:r>
              <a:rPr lang="en-US" i="1" dirty="0" smtClean="0"/>
              <a:t>Foreign Key</a:t>
            </a:r>
            <a:r>
              <a:rPr lang="en-US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918" y="2647051"/>
            <a:ext cx="346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Relationship/(s)</a:t>
            </a:r>
          </a:p>
          <a:p>
            <a:r>
              <a:rPr lang="en-US" dirty="0" smtClean="0"/>
              <a:t>Customer </a:t>
            </a:r>
            <a:r>
              <a:rPr lang="en-US" b="1" u="sng" dirty="0" smtClean="0">
                <a:solidFill>
                  <a:srgbClr val="00B050"/>
                </a:solidFill>
              </a:rPr>
              <a:t>makes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Transaction</a:t>
            </a:r>
          </a:p>
          <a:p>
            <a:r>
              <a:rPr lang="en-US" dirty="0" smtClean="0"/>
              <a:t>Transaction </a:t>
            </a:r>
            <a:r>
              <a:rPr lang="en-US" b="1" u="sng" dirty="0" smtClean="0">
                <a:solidFill>
                  <a:srgbClr val="00B050"/>
                </a:solidFill>
              </a:rPr>
              <a:t>has </a:t>
            </a:r>
            <a:r>
              <a:rPr lang="en-US" dirty="0" smtClean="0"/>
              <a:t>Transaction Details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1709" y="3623710"/>
            <a:ext cx="3159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Cardinality</a:t>
            </a:r>
          </a:p>
          <a:p>
            <a:r>
              <a:rPr lang="en-US" dirty="0" smtClean="0"/>
              <a:t>N to 1 with Customer</a:t>
            </a:r>
          </a:p>
          <a:p>
            <a:r>
              <a:rPr lang="en-US" dirty="0" smtClean="0"/>
              <a:t>1 to N with </a:t>
            </a:r>
            <a:r>
              <a:rPr lang="en-US" dirty="0" err="1" smtClean="0"/>
              <a:t>Transaction_Details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9916" y="4600369"/>
            <a:ext cx="2072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Normalization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917" y="5024766"/>
            <a:ext cx="3334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When </a:t>
            </a:r>
            <a:r>
              <a:rPr lang="en-US" sz="1600" dirty="0"/>
              <a:t>customer levels up their discount code will change even though CID remains the same. So, Discount Code is only determined by </a:t>
            </a:r>
            <a:r>
              <a:rPr lang="en-US" sz="1600" dirty="0" err="1"/>
              <a:t>Trxn_Number</a:t>
            </a:r>
            <a:r>
              <a:rPr lang="en-US" sz="1600" dirty="0"/>
              <a:t> and so are the other fields. </a:t>
            </a:r>
            <a:endParaRPr lang="en-US" sz="1600" dirty="0" smtClean="0"/>
          </a:p>
          <a:p>
            <a:r>
              <a:rPr lang="en-US" sz="1600" dirty="0" smtClean="0"/>
              <a:t>✓BCNF </a:t>
            </a:r>
            <a:r>
              <a:rPr lang="mr-IN" sz="1600" dirty="0" smtClean="0"/>
              <a:t>–</a:t>
            </a:r>
            <a:r>
              <a:rPr lang="en-US" sz="1600" dirty="0" smtClean="0"/>
              <a:t> </a:t>
            </a:r>
            <a:r>
              <a:rPr lang="en-US" sz="1600" dirty="0"/>
              <a:t>✓</a:t>
            </a:r>
            <a:r>
              <a:rPr lang="en-US" sz="1600" dirty="0" smtClean="0"/>
              <a:t>3NF - </a:t>
            </a:r>
            <a:r>
              <a:rPr lang="en-US" sz="1600" dirty="0"/>
              <a:t>✓ </a:t>
            </a:r>
            <a:r>
              <a:rPr lang="en-US" sz="1600" dirty="0" smtClean="0"/>
              <a:t>2NF </a:t>
            </a:r>
            <a:r>
              <a:rPr lang="mr-IN" sz="1600" dirty="0" smtClean="0"/>
              <a:t>–</a:t>
            </a:r>
            <a:r>
              <a:rPr lang="en-US" sz="1600" dirty="0" smtClean="0"/>
              <a:t> </a:t>
            </a:r>
            <a:r>
              <a:rPr lang="en-US" sz="1600" dirty="0"/>
              <a:t>✓</a:t>
            </a:r>
            <a:r>
              <a:rPr lang="en-US" sz="1600" dirty="0" smtClean="0"/>
              <a:t>1NF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60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65" y="0"/>
            <a:ext cx="85977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594265" y="0"/>
            <a:ext cx="261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charset="0"/>
                <a:ea typeface="Calibri" charset="0"/>
                <a:cs typeface="Calibri" charset="0"/>
              </a:rPr>
              <a:t>EER DIAGRAM</a:t>
            </a:r>
            <a:endParaRPr lang="en-US" sz="32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Frame 1"/>
          <p:cNvSpPr/>
          <p:nvPr/>
        </p:nvSpPr>
        <p:spPr>
          <a:xfrm>
            <a:off x="8382985" y="3375876"/>
            <a:ext cx="982310" cy="510639"/>
          </a:xfrm>
          <a:prstGeom prst="fram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6" y="123110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Author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386" y="869501"/>
            <a:ext cx="17411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Attributes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u="sng" dirty="0" err="1" smtClean="0"/>
              <a:t>Author_ID</a:t>
            </a:r>
            <a:endParaRPr lang="en-US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Author Name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Author Last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Email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6386" y="2691276"/>
            <a:ext cx="22016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Relationship/(s)</a:t>
            </a:r>
          </a:p>
          <a:p>
            <a:r>
              <a:rPr lang="en-US" dirty="0" smtClean="0"/>
              <a:t>Author </a:t>
            </a:r>
            <a:r>
              <a:rPr lang="en-US" b="1" u="sng" dirty="0" smtClean="0">
                <a:solidFill>
                  <a:srgbClr val="00B050"/>
                </a:solidFill>
              </a:rPr>
              <a:t>writes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/>
              <a:t> </a:t>
            </a:r>
            <a:r>
              <a:rPr lang="en-US" dirty="0" smtClean="0"/>
              <a:t>Article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938" y="3959055"/>
            <a:ext cx="19651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Cardinality</a:t>
            </a:r>
          </a:p>
          <a:p>
            <a:r>
              <a:rPr lang="en-US" dirty="0"/>
              <a:t>M</a:t>
            </a:r>
            <a:r>
              <a:rPr lang="en-US" dirty="0" smtClean="0"/>
              <a:t> to N with Article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6387" y="4906565"/>
            <a:ext cx="2072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Normalization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386" y="5368230"/>
            <a:ext cx="338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ll fields </a:t>
            </a:r>
            <a:r>
              <a:rPr lang="en-US" dirty="0"/>
              <a:t>depend on </a:t>
            </a:r>
            <a:r>
              <a:rPr lang="en-US" dirty="0" err="1" smtClean="0"/>
              <a:t>Article_ID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✓3NF - </a:t>
            </a:r>
            <a:r>
              <a:rPr lang="en-US" dirty="0"/>
              <a:t>✓ </a:t>
            </a:r>
            <a:r>
              <a:rPr lang="en-US" dirty="0" smtClean="0"/>
              <a:t>2NF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✓</a:t>
            </a:r>
            <a:r>
              <a:rPr lang="en-US" dirty="0" smtClean="0"/>
              <a:t>1NF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65" y="0"/>
            <a:ext cx="85977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594265" y="0"/>
            <a:ext cx="261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charset="0"/>
                <a:ea typeface="Calibri" charset="0"/>
                <a:cs typeface="Calibri" charset="0"/>
              </a:rPr>
              <a:t>EER DIAGRAM</a:t>
            </a:r>
            <a:endParaRPr lang="en-US" sz="32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Frame 1"/>
          <p:cNvSpPr/>
          <p:nvPr/>
        </p:nvSpPr>
        <p:spPr>
          <a:xfrm>
            <a:off x="9504928" y="3354946"/>
            <a:ext cx="495623" cy="496940"/>
          </a:xfrm>
          <a:prstGeom prst="fram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266" y="123110"/>
            <a:ext cx="1022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Writes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266" y="869501"/>
            <a:ext cx="27191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Attributes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u="sng" dirty="0" err="1" smtClean="0"/>
              <a:t>Author_ID</a:t>
            </a:r>
            <a:r>
              <a:rPr lang="en-US" u="sng" dirty="0" smtClean="0"/>
              <a:t> </a:t>
            </a:r>
            <a:r>
              <a:rPr lang="en-US" dirty="0"/>
              <a:t>(</a:t>
            </a:r>
            <a:r>
              <a:rPr lang="en-US" i="1" dirty="0"/>
              <a:t>Foreign Key</a:t>
            </a:r>
            <a:r>
              <a:rPr lang="en-US" dirty="0" smtClean="0"/>
              <a:t>)</a:t>
            </a:r>
            <a:endParaRPr lang="en-US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Article_ID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/>
              <a:t>Foreign Key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0027" y="2169890"/>
            <a:ext cx="2072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Normalization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026" y="2631555"/>
            <a:ext cx="3387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oth </a:t>
            </a:r>
            <a:r>
              <a:rPr lang="en-US" dirty="0" err="1"/>
              <a:t>Author_ID</a:t>
            </a:r>
            <a:r>
              <a:rPr lang="en-US" dirty="0"/>
              <a:t> and </a:t>
            </a:r>
            <a:r>
              <a:rPr lang="en-US" dirty="0" err="1"/>
              <a:t>Article_ID</a:t>
            </a:r>
            <a:r>
              <a:rPr lang="en-US" dirty="0"/>
              <a:t> form the candidate key and there is no partial or transitive dependency </a:t>
            </a:r>
            <a:r>
              <a:rPr lang="en-US" dirty="0" smtClean="0"/>
              <a:t>.</a:t>
            </a:r>
          </a:p>
          <a:p>
            <a:r>
              <a:rPr lang="en-US" dirty="0" smtClean="0"/>
              <a:t>✓BCNF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✓</a:t>
            </a:r>
            <a:r>
              <a:rPr lang="en-US" dirty="0" smtClean="0"/>
              <a:t>3NF - </a:t>
            </a:r>
            <a:r>
              <a:rPr lang="en-US" dirty="0"/>
              <a:t>✓ </a:t>
            </a:r>
            <a:r>
              <a:rPr lang="en-US" dirty="0" smtClean="0"/>
              <a:t>2NF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✓</a:t>
            </a:r>
            <a:r>
              <a:rPr lang="en-US" dirty="0" smtClean="0"/>
              <a:t>1NF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4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65" y="0"/>
            <a:ext cx="85977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594265" y="0"/>
            <a:ext cx="261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charset="0"/>
                <a:ea typeface="Calibri" charset="0"/>
                <a:cs typeface="Calibri" charset="0"/>
              </a:rPr>
              <a:t>EER DIAGRAM</a:t>
            </a:r>
            <a:endParaRPr lang="en-US" sz="32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Frame 1"/>
          <p:cNvSpPr/>
          <p:nvPr/>
        </p:nvSpPr>
        <p:spPr>
          <a:xfrm>
            <a:off x="10052881" y="3041952"/>
            <a:ext cx="982310" cy="510639"/>
          </a:xfrm>
          <a:prstGeom prst="fram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24" y="12311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Article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024" y="584775"/>
            <a:ext cx="291535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Attributes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u="sng" dirty="0" err="1" smtClean="0"/>
              <a:t>Article_ID</a:t>
            </a:r>
            <a:endParaRPr lang="en-US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Title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Page_Start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Page_End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Page Count (</a:t>
            </a:r>
            <a:r>
              <a:rPr lang="en-US" i="1" dirty="0" smtClean="0"/>
              <a:t>Derived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Magazine_ID</a:t>
            </a:r>
            <a:r>
              <a:rPr lang="en-US" dirty="0" smtClean="0"/>
              <a:t>(</a:t>
            </a:r>
            <a:r>
              <a:rPr lang="en-US" i="1" dirty="0" smtClean="0"/>
              <a:t>Foreign </a:t>
            </a:r>
            <a:r>
              <a:rPr lang="en-US" i="1" dirty="0"/>
              <a:t>Key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06676" y="2808026"/>
            <a:ext cx="26072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Relationship/(s)</a:t>
            </a:r>
          </a:p>
          <a:p>
            <a:r>
              <a:rPr lang="en-US" dirty="0" smtClean="0"/>
              <a:t>Author </a:t>
            </a:r>
            <a:r>
              <a:rPr lang="en-US" b="1" u="sng" dirty="0" smtClean="0">
                <a:solidFill>
                  <a:srgbClr val="00B050"/>
                </a:solidFill>
              </a:rPr>
              <a:t>writes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/>
              <a:t> </a:t>
            </a:r>
            <a:r>
              <a:rPr lang="en-US" dirty="0" smtClean="0"/>
              <a:t>Article</a:t>
            </a:r>
          </a:p>
          <a:p>
            <a:r>
              <a:rPr lang="en-US" dirty="0" smtClean="0"/>
              <a:t>Magazine </a:t>
            </a:r>
            <a:r>
              <a:rPr lang="en-US" b="1" u="sng" dirty="0" smtClean="0">
                <a:solidFill>
                  <a:srgbClr val="00B050"/>
                </a:solidFill>
              </a:rPr>
              <a:t>contains</a:t>
            </a:r>
            <a:r>
              <a:rPr lang="en-US" dirty="0"/>
              <a:t> Article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06676" y="4054522"/>
            <a:ext cx="2180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Cardinality</a:t>
            </a:r>
          </a:p>
          <a:p>
            <a:r>
              <a:rPr lang="en-US" dirty="0" smtClean="0"/>
              <a:t>N to M with Article</a:t>
            </a:r>
          </a:p>
          <a:p>
            <a:r>
              <a:rPr lang="en-US" dirty="0" smtClean="0"/>
              <a:t>N to 1 with Magazine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6677" y="5200167"/>
            <a:ext cx="2072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Normalization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6676" y="5661832"/>
            <a:ext cx="3387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ll fields </a:t>
            </a:r>
            <a:r>
              <a:rPr lang="en-US" dirty="0"/>
              <a:t>depend on </a:t>
            </a:r>
            <a:r>
              <a:rPr lang="en-US" dirty="0" err="1" smtClean="0"/>
              <a:t>Article_ID</a:t>
            </a:r>
            <a:r>
              <a:rPr lang="en-US" dirty="0" smtClean="0"/>
              <a:t> and </a:t>
            </a:r>
            <a:r>
              <a:rPr lang="en-US" dirty="0"/>
              <a:t>not the other way </a:t>
            </a:r>
            <a:r>
              <a:rPr lang="en-US" dirty="0" smtClean="0"/>
              <a:t>around.</a:t>
            </a:r>
          </a:p>
          <a:p>
            <a:r>
              <a:rPr lang="en-US" dirty="0" smtClean="0"/>
              <a:t>✓BCNF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✓</a:t>
            </a:r>
            <a:r>
              <a:rPr lang="en-US" dirty="0" smtClean="0"/>
              <a:t>3NF - </a:t>
            </a:r>
            <a:r>
              <a:rPr lang="en-US" dirty="0"/>
              <a:t>✓ </a:t>
            </a:r>
            <a:r>
              <a:rPr lang="en-US" dirty="0" smtClean="0"/>
              <a:t>2NF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✓</a:t>
            </a:r>
            <a:r>
              <a:rPr lang="en-US" dirty="0" smtClean="0"/>
              <a:t>1NF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65" y="0"/>
            <a:ext cx="85977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594265" y="0"/>
            <a:ext cx="261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charset="0"/>
                <a:ea typeface="Calibri" charset="0"/>
                <a:cs typeface="Calibri" charset="0"/>
              </a:rPr>
              <a:t>EER DIAGRAM</a:t>
            </a:r>
            <a:endParaRPr lang="en-US" sz="32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Frame 1"/>
          <p:cNvSpPr/>
          <p:nvPr/>
        </p:nvSpPr>
        <p:spPr>
          <a:xfrm>
            <a:off x="10051996" y="1767196"/>
            <a:ext cx="982310" cy="510639"/>
          </a:xfrm>
          <a:prstGeom prst="fram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24" y="123110"/>
            <a:ext cx="14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Magazine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800" y="511604"/>
            <a:ext cx="20009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Attributes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u="sng" dirty="0" smtClean="0"/>
              <a:t>Volume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Year Published</a:t>
            </a:r>
          </a:p>
          <a:p>
            <a:pPr marL="285750" indent="-285750">
              <a:buFont typeface="Arial" charset="0"/>
              <a:buChar char="•"/>
            </a:pPr>
            <a:r>
              <a:rPr lang="en-US" u="sng" dirty="0" smtClean="0"/>
              <a:t>Title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ID (</a:t>
            </a:r>
            <a:r>
              <a:rPr lang="en-US" i="1" dirty="0" smtClean="0"/>
              <a:t>Foreign </a:t>
            </a:r>
            <a:r>
              <a:rPr lang="en-US" i="1" dirty="0"/>
              <a:t>Key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u="sng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64800" y="2146592"/>
            <a:ext cx="26072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Relationship/(s)</a:t>
            </a:r>
          </a:p>
          <a:p>
            <a:r>
              <a:rPr lang="en-US" dirty="0" smtClean="0"/>
              <a:t>Magazine </a:t>
            </a:r>
            <a:r>
              <a:rPr lang="en-US" b="1" u="sng" dirty="0" smtClean="0">
                <a:solidFill>
                  <a:srgbClr val="00B050"/>
                </a:solidFill>
              </a:rPr>
              <a:t>contains</a:t>
            </a:r>
            <a:r>
              <a:rPr lang="en-US" dirty="0"/>
              <a:t> Article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64800" y="2895525"/>
            <a:ext cx="18850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Cardinality</a:t>
            </a:r>
          </a:p>
          <a:p>
            <a:r>
              <a:rPr lang="en-US" dirty="0" smtClean="0"/>
              <a:t>1 to N with Article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800" y="3726522"/>
            <a:ext cx="14948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Superclass</a:t>
            </a:r>
          </a:p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4801" y="4465186"/>
            <a:ext cx="2072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Normalization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800" y="4926851"/>
            <a:ext cx="3387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3NF, BCNF as </a:t>
            </a:r>
            <a:r>
              <a:rPr lang="en-US" dirty="0" err="1"/>
              <a:t>Maganize_ID</a:t>
            </a:r>
            <a:r>
              <a:rPr lang="en-US" dirty="0"/>
              <a:t> and </a:t>
            </a:r>
            <a:r>
              <a:rPr lang="en-US" dirty="0" err="1"/>
              <a:t>Year_Publish</a:t>
            </a:r>
            <a:r>
              <a:rPr lang="en-US" dirty="0"/>
              <a:t> depends only on Title+ Volume &amp; not the other way </a:t>
            </a:r>
            <a:r>
              <a:rPr lang="en-US" dirty="0" smtClean="0"/>
              <a:t>around.</a:t>
            </a:r>
          </a:p>
          <a:p>
            <a:r>
              <a:rPr lang="en-US" dirty="0" smtClean="0"/>
              <a:t>✓BCNF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✓</a:t>
            </a:r>
            <a:r>
              <a:rPr lang="en-US" dirty="0" smtClean="0"/>
              <a:t>3NF - </a:t>
            </a:r>
            <a:r>
              <a:rPr lang="en-US" dirty="0"/>
              <a:t>✓ </a:t>
            </a:r>
            <a:r>
              <a:rPr lang="en-US" dirty="0" smtClean="0"/>
              <a:t>2NF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✓</a:t>
            </a:r>
            <a:r>
              <a:rPr lang="en-US" dirty="0" smtClean="0"/>
              <a:t>1NF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8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65" y="0"/>
            <a:ext cx="85977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594265" y="0"/>
            <a:ext cx="261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charset="0"/>
                <a:ea typeface="Calibri" charset="0"/>
                <a:cs typeface="Calibri" charset="0"/>
              </a:rPr>
              <a:t>EER DIAGRAM</a:t>
            </a:r>
            <a:endParaRPr lang="en-US" sz="32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Frame 1"/>
          <p:cNvSpPr/>
          <p:nvPr/>
        </p:nvSpPr>
        <p:spPr>
          <a:xfrm>
            <a:off x="9988495" y="645763"/>
            <a:ext cx="982310" cy="510639"/>
          </a:xfrm>
          <a:prstGeom prst="fram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45" y="123110"/>
            <a:ext cx="775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Item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261" y="568890"/>
            <a:ext cx="14936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Attributes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u="sng" dirty="0" smtClean="0"/>
              <a:t>ID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Price</a:t>
            </a:r>
            <a:endParaRPr lang="en-US" u="sng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7144" y="1584553"/>
            <a:ext cx="28189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Relationship/(s)</a:t>
            </a:r>
          </a:p>
          <a:p>
            <a:r>
              <a:rPr lang="en-US" dirty="0" smtClean="0"/>
              <a:t>Transaction Details </a:t>
            </a:r>
            <a:r>
              <a:rPr lang="en-US" b="1" u="sng" dirty="0" smtClean="0">
                <a:solidFill>
                  <a:srgbClr val="00B050"/>
                </a:solidFill>
              </a:rPr>
              <a:t>has </a:t>
            </a:r>
            <a:r>
              <a:rPr lang="en-US" dirty="0" smtClean="0"/>
              <a:t>Item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7145" y="2388527"/>
            <a:ext cx="3043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Cardinality</a:t>
            </a:r>
          </a:p>
          <a:p>
            <a:r>
              <a:rPr lang="en-US" dirty="0" smtClean="0"/>
              <a:t>1 to N with Transaction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144" y="3164494"/>
            <a:ext cx="12378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Subclass</a:t>
            </a:r>
          </a:p>
          <a:p>
            <a:r>
              <a:rPr lang="en-US" dirty="0" smtClean="0"/>
              <a:t>Magazine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5835" y="3928442"/>
            <a:ext cx="2072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Normalization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144" y="4289335"/>
            <a:ext cx="3387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rice </a:t>
            </a:r>
            <a:r>
              <a:rPr lang="en-US" dirty="0"/>
              <a:t>is uniquely identified by the primary key ID and price cannot </a:t>
            </a:r>
            <a:r>
              <a:rPr lang="en-US" dirty="0" smtClean="0"/>
              <a:t>determine </a:t>
            </a:r>
            <a:r>
              <a:rPr lang="en-US" dirty="0"/>
              <a:t>ID uniquely hence the relation is in BCNF </a:t>
            </a:r>
            <a:endParaRPr lang="en-US" dirty="0" smtClean="0"/>
          </a:p>
          <a:p>
            <a:r>
              <a:rPr lang="en-US" dirty="0" smtClean="0"/>
              <a:t>✓BCNF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✓</a:t>
            </a:r>
            <a:r>
              <a:rPr lang="en-US" dirty="0" smtClean="0"/>
              <a:t>3NF - </a:t>
            </a:r>
            <a:r>
              <a:rPr lang="en-US" dirty="0"/>
              <a:t>✓ </a:t>
            </a:r>
            <a:r>
              <a:rPr lang="en-US" dirty="0" smtClean="0"/>
              <a:t>2NF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✓</a:t>
            </a:r>
            <a:r>
              <a:rPr lang="en-US" dirty="0" smtClean="0"/>
              <a:t>1NF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883</Words>
  <Application>Microsoft Macintosh PowerPoint</Application>
  <PresentationFormat>Widescreen</PresentationFormat>
  <Paragraphs>221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 PART – PERFORMANCE COMPARISONS 1 </vt:lpstr>
      <vt:lpstr>BONUS PART – PERFORMANCE COMPARISONS 2 </vt:lpstr>
      <vt:lpstr>BONUS PART – PERFORMANCE COMPARISONS 3 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Caner Irfanoglu</dc:creator>
  <cp:lastModifiedBy>Caner Irfanoglu</cp:lastModifiedBy>
  <cp:revision>65</cp:revision>
  <dcterms:created xsi:type="dcterms:W3CDTF">2018-11-25T16:47:18Z</dcterms:created>
  <dcterms:modified xsi:type="dcterms:W3CDTF">2018-11-26T13:16:31Z</dcterms:modified>
</cp:coreProperties>
</file>