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94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9A54"/>
    <a:srgbClr val="DD8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>
      <p:cViewPr varScale="1">
        <p:scale>
          <a:sx n="51" d="100"/>
          <a:sy n="51" d="100"/>
        </p:scale>
        <p:origin x="1387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9D14D-844D-1445-BAEB-B7C3F1734A1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80870-CEC1-1D44-B002-26109DCA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392C3-DCC6-A14D-9997-BE31CD9BC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0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949F-1B54-4613-8161-98A7C49665D6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5B4C-6FAF-4A5B-A979-6D5013752E2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5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949F-1B54-4613-8161-98A7C49665D6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5B4C-6FAF-4A5B-A979-6D5013752E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30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949F-1B54-4613-8161-98A7C49665D6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5B4C-6FAF-4A5B-A979-6D5013752E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7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949F-1B54-4613-8161-98A7C49665D6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5B4C-6FAF-4A5B-A979-6D5013752E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79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949F-1B54-4613-8161-98A7C49665D6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5B4C-6FAF-4A5B-A979-6D5013752E2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3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949F-1B54-4613-8161-98A7C49665D6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5B4C-6FAF-4A5B-A979-6D5013752E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57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949F-1B54-4613-8161-98A7C49665D6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5B4C-6FAF-4A5B-A979-6D5013752E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00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949F-1B54-4613-8161-98A7C49665D6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5B4C-6FAF-4A5B-A979-6D5013752E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48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949F-1B54-4613-8161-98A7C49665D6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5B4C-6FAF-4A5B-A979-6D5013752E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70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065949F-1B54-4613-8161-98A7C49665D6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7F5B4C-6FAF-4A5B-A979-6D5013752E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77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949F-1B54-4613-8161-98A7C49665D6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5B4C-6FAF-4A5B-A979-6D5013752E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90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65949F-1B54-4613-8161-98A7C49665D6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7F5B4C-6FAF-4A5B-A979-6D5013752E29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7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tag_doctype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MCDA 5550 - Web App Development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Chapter 02: HTML5 - editors, file transfer</a:t>
            </a:r>
            <a:endParaRPr lang="en-CA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5410200"/>
            <a:ext cx="5562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Instructor: DINESH KG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63547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text formatting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	Unordered list (bullets)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	Ordered list (numbered)</a:t>
            </a:r>
          </a:p>
          <a:p>
            <a:endParaRPr lang="en-US" dirty="0"/>
          </a:p>
          <a:p>
            <a:r>
              <a:rPr lang="en-US" dirty="0"/>
              <a:t>&lt;table&gt;</a:t>
            </a:r>
          </a:p>
          <a:p>
            <a:pPr marL="411480" lvl="1" indent="0">
              <a:buNone/>
            </a:pPr>
            <a:r>
              <a:rPr lang="en-US" dirty="0"/>
              <a:t>&lt;tr&gt;	rows</a:t>
            </a:r>
          </a:p>
          <a:p>
            <a:pPr marL="411480" lvl="1" indent="0">
              <a:buNone/>
            </a:pPr>
            <a:r>
              <a:rPr lang="en-US" dirty="0"/>
              <a:t>	&lt;</a:t>
            </a:r>
            <a:r>
              <a:rPr lang="en-US" dirty="0" err="1"/>
              <a:t>th</a:t>
            </a:r>
            <a:r>
              <a:rPr lang="en-US" dirty="0"/>
              <a:t>&gt;    table header columns</a:t>
            </a:r>
          </a:p>
          <a:p>
            <a:pPr marL="411480" lvl="1" indent="0">
              <a:buNone/>
            </a:pPr>
            <a:r>
              <a:rPr lang="en-US" dirty="0"/>
              <a:t>	&lt;td&gt;    (regular) columns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61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formatting info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attribute of a tag: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02704"/>
            <a:ext cx="6815667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4114800"/>
            <a:ext cx="600010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28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362200"/>
            <a:ext cx="7543801" cy="3274906"/>
          </a:xfrm>
        </p:spPr>
        <p:txBody>
          <a:bodyPr/>
          <a:lstStyle/>
          <a:p>
            <a:r>
              <a:rPr lang="en-US" dirty="0"/>
              <a:t>Cascading Style Sheets</a:t>
            </a:r>
          </a:p>
          <a:p>
            <a:endParaRPr lang="en-US" dirty="0"/>
          </a:p>
          <a:p>
            <a:r>
              <a:rPr lang="en-US" dirty="0"/>
              <a:t>Separately stored formatting info</a:t>
            </a:r>
          </a:p>
          <a:p>
            <a:pPr lvl="1"/>
            <a:r>
              <a:rPr lang="en-US" dirty="0"/>
              <a:t>Allow central control, instead of individual formatting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45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&lt;link&gt; tag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99" y="1981200"/>
            <a:ext cx="7543801" cy="4023360"/>
          </a:xfrm>
        </p:spPr>
        <p:txBody>
          <a:bodyPr/>
          <a:lstStyle/>
          <a:p>
            <a:r>
              <a:rPr lang="en-US" dirty="0"/>
              <a:t>used to define relationship between an HTML5 document and an external resource.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3200400"/>
            <a:ext cx="7639050" cy="2438400"/>
            <a:chOff x="533400" y="3657600"/>
            <a:chExt cx="7639050" cy="24384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3657600"/>
              <a:ext cx="7639050" cy="2438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ounded Rectangle 4"/>
            <p:cNvSpPr/>
            <p:nvPr/>
          </p:nvSpPr>
          <p:spPr>
            <a:xfrm>
              <a:off x="1371600" y="4724400"/>
              <a:ext cx="6400800" cy="685800"/>
            </a:xfrm>
            <a:prstGeom prst="roundRect">
              <a:avLst/>
            </a:prstGeom>
            <a:noFill/>
            <a:ln w="76200">
              <a:solidFill>
                <a:srgbClr val="DA9A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95599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08928"/>
            <a:ext cx="5120640" cy="4397277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tag </a:t>
            </a:r>
            <a:r>
              <a:rPr lang="en-US" i="1" dirty="0" err="1"/>
              <a:t>childTag</a:t>
            </a:r>
            <a:r>
              <a:rPr lang="en-US" i="1" dirty="0"/>
              <a:t> … {</a:t>
            </a:r>
          </a:p>
          <a:p>
            <a:pPr marL="0" indent="0">
              <a:buNone/>
            </a:pPr>
            <a:r>
              <a:rPr lang="en-US" i="1" dirty="0"/>
              <a:t>    attribute1</a:t>
            </a:r>
            <a:r>
              <a:rPr lang="en-US" dirty="0"/>
              <a:t>:  </a:t>
            </a:r>
            <a:r>
              <a:rPr lang="en-US" i="1" dirty="0"/>
              <a:t>value1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i="1" dirty="0"/>
              <a:t>    attribute2</a:t>
            </a:r>
            <a:r>
              <a:rPr lang="en-US" dirty="0"/>
              <a:t>:  </a:t>
            </a:r>
            <a:r>
              <a:rPr lang="en-US" i="1" dirty="0"/>
              <a:t>value2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//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Don’t forget ; (semicolon) at the end of each line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1905000"/>
            <a:ext cx="2438400" cy="4401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body</a:t>
            </a:r>
          </a:p>
          <a:p>
            <a:r>
              <a:rPr lang="en-CA" sz="1400" dirty="0">
                <a:solidFill>
                  <a:schemeClr val="bg1"/>
                </a:solidFill>
              </a:rPr>
              <a:t>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background-color: #78BDFA;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font-family: Arial;</a:t>
            </a:r>
          </a:p>
          <a:p>
            <a:r>
              <a:rPr lang="en-CA" sz="1400" dirty="0">
                <a:solidFill>
                  <a:schemeClr val="bg1"/>
                </a:solidFill>
              </a:rPr>
              <a:t>}</a:t>
            </a:r>
          </a:p>
          <a:p>
            <a:r>
              <a:rPr lang="en-CA" sz="1400" dirty="0">
                <a:solidFill>
                  <a:schemeClr val="bg1"/>
                </a:solidFill>
              </a:rPr>
              <a:t>h1</a:t>
            </a:r>
          </a:p>
          <a:p>
            <a:r>
              <a:rPr lang="en-CA" sz="1400" dirty="0">
                <a:solidFill>
                  <a:schemeClr val="bg1"/>
                </a:solidFill>
              </a:rPr>
              <a:t>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text-align: center;</a:t>
            </a:r>
          </a:p>
          <a:p>
            <a:r>
              <a:rPr lang="en-CA" sz="1400" dirty="0">
                <a:solidFill>
                  <a:schemeClr val="bg1"/>
                </a:solidFill>
              </a:rPr>
              <a:t>}</a:t>
            </a:r>
          </a:p>
          <a:p>
            <a:r>
              <a:rPr lang="en-CA" sz="1400" dirty="0">
                <a:solidFill>
                  <a:schemeClr val="bg1"/>
                </a:solidFill>
              </a:rPr>
              <a:t>table</a:t>
            </a:r>
          </a:p>
          <a:p>
            <a:r>
              <a:rPr lang="en-CA" sz="1400" dirty="0">
                <a:solidFill>
                  <a:schemeClr val="bg1"/>
                </a:solidFill>
              </a:rPr>
              <a:t>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background-color:#444444;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color: white;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border-radius: 25px;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text-align: center;</a:t>
            </a:r>
          </a:p>
          <a:p>
            <a:r>
              <a:rPr lang="en-CA" sz="1400" dirty="0">
                <a:solidFill>
                  <a:schemeClr val="bg1"/>
                </a:solidFill>
              </a:rPr>
              <a:t>}</a:t>
            </a:r>
          </a:p>
          <a:p>
            <a:r>
              <a:rPr lang="en-CA" sz="1400" dirty="0">
                <a:solidFill>
                  <a:schemeClr val="bg1"/>
                </a:solidFill>
              </a:rPr>
              <a:t>table </a:t>
            </a:r>
            <a:r>
              <a:rPr lang="en-CA" sz="1400" dirty="0" err="1">
                <a:solidFill>
                  <a:schemeClr val="bg1"/>
                </a:solidFill>
              </a:rPr>
              <a:t>tr</a:t>
            </a:r>
            <a:r>
              <a:rPr lang="en-CA" sz="1400" dirty="0">
                <a:solidFill>
                  <a:schemeClr val="bg1"/>
                </a:solidFill>
              </a:rPr>
              <a:t> td</a:t>
            </a:r>
          </a:p>
          <a:p>
            <a:r>
              <a:rPr lang="en-CA" sz="1400" dirty="0">
                <a:solidFill>
                  <a:schemeClr val="bg1"/>
                </a:solidFill>
              </a:rPr>
              <a:t>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padding: 5px;</a:t>
            </a:r>
          </a:p>
          <a:p>
            <a:r>
              <a:rPr lang="en-CA" sz="1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5456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99" y="2057400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/>
              <a:t>Predefined </a:t>
            </a:r>
            <a:r>
              <a:rPr lang="en-US" sz="1600" dirty="0"/>
              <a:t>(http://www.w3schools.com/cssref/css_colornames.asp):</a:t>
            </a:r>
            <a:endParaRPr lang="en-US" dirty="0"/>
          </a:p>
          <a:p>
            <a:pPr lvl="1"/>
            <a:r>
              <a:rPr lang="en-US" dirty="0"/>
              <a:t>#p1 {background-color: red;}</a:t>
            </a:r>
          </a:p>
          <a:p>
            <a:r>
              <a:rPr lang="en-US" dirty="0"/>
              <a:t>Hex: </a:t>
            </a:r>
          </a:p>
          <a:p>
            <a:pPr lvl="1"/>
            <a:r>
              <a:rPr lang="en-US" dirty="0"/>
              <a:t>#p1 </a:t>
            </a:r>
            <a:r>
              <a:rPr lang="en-CA" dirty="0"/>
              <a:t>{background-color: #ff0000;}</a:t>
            </a:r>
          </a:p>
          <a:p>
            <a:r>
              <a:rPr lang="en-US" dirty="0"/>
              <a:t>RGB: </a:t>
            </a:r>
          </a:p>
          <a:p>
            <a:pPr lvl="1"/>
            <a:r>
              <a:rPr lang="en-US" dirty="0"/>
              <a:t>#p1 {background-color: </a:t>
            </a:r>
            <a:r>
              <a:rPr lang="en-US" dirty="0" err="1"/>
              <a:t>rgb</a:t>
            </a:r>
            <a:r>
              <a:rPr lang="en-US" dirty="0"/>
              <a:t>(255, 0, 0);}</a:t>
            </a:r>
          </a:p>
          <a:p>
            <a:r>
              <a:rPr lang="en-US" dirty="0"/>
              <a:t>RGBA:</a:t>
            </a:r>
          </a:p>
          <a:p>
            <a:pPr lvl="1"/>
            <a:r>
              <a:rPr lang="en-US" dirty="0"/>
              <a:t> #p1 {background-color: </a:t>
            </a:r>
            <a:r>
              <a:rPr lang="en-US" dirty="0" err="1"/>
              <a:t>rgba</a:t>
            </a:r>
            <a:r>
              <a:rPr lang="en-US" dirty="0"/>
              <a:t>(255, 0, 0, 0.3);}</a:t>
            </a:r>
          </a:p>
          <a:p>
            <a:r>
              <a:rPr lang="en-US" dirty="0"/>
              <a:t>Also others (HSL, HSLA)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6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&lt;div&gt; tag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Does not have any associated semantic.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Often used for grouping a block of HTML5 elements to format them with CSS3.</a:t>
            </a:r>
            <a:endParaRPr lang="en-CA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25040"/>
            <a:ext cx="32480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25040"/>
            <a:ext cx="3276600" cy="242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565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86000"/>
            <a:ext cx="7543801" cy="3581400"/>
          </a:xfrm>
        </p:spPr>
        <p:txBody>
          <a:bodyPr/>
          <a:lstStyle/>
          <a:p>
            <a:r>
              <a:rPr lang="en-US" dirty="0"/>
              <a:t>Each HTML element can have a unique id</a:t>
            </a:r>
          </a:p>
          <a:p>
            <a:endParaRPr lang="en-US" dirty="0"/>
          </a:p>
          <a:p>
            <a:r>
              <a:rPr lang="en-US" dirty="0"/>
              <a:t>An id can be used to access the element from the CSS specifications as well as JavaScript (via the HTML DOM), similarly to variable names in object-oriented languages</a:t>
            </a:r>
          </a:p>
        </p:txBody>
      </p:sp>
    </p:spTree>
    <p:extLst>
      <p:ext uri="{BB962C8B-B14F-4D97-AF65-F5344CB8AC3E}">
        <p14:creationId xmlns:p14="http://schemas.microsoft.com/office/powerpoint/2010/main" val="1043844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attributes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CSS (note the use of #)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09" y="2438400"/>
            <a:ext cx="7531100" cy="128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648200"/>
            <a:ext cx="28575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94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Similar to id, but used for a group of elements.</a:t>
            </a:r>
          </a:p>
          <a:p>
            <a:endParaRPr lang="en-US" dirty="0"/>
          </a:p>
          <a:p>
            <a:pPr lvl="1"/>
            <a:r>
              <a:rPr lang="en-US" dirty="0"/>
              <a:t>Each id is unique, and CSS specs for the id is applied to that particular (single) element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CSS specs for a class are applied all the elements with the same class name</a:t>
            </a:r>
          </a:p>
        </p:txBody>
      </p:sp>
    </p:spTree>
    <p:extLst>
      <p:ext uri="{BB962C8B-B14F-4D97-AF65-F5344CB8AC3E}">
        <p14:creationId xmlns:p14="http://schemas.microsoft.com/office/powerpoint/2010/main" val="20675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05000"/>
            <a:ext cx="8077199" cy="4402666"/>
          </a:xfrm>
        </p:spPr>
        <p:txBody>
          <a:bodyPr>
            <a:normAutofit/>
          </a:bodyPr>
          <a:lstStyle/>
          <a:p>
            <a:r>
              <a:rPr lang="en-US" dirty="0"/>
              <a:t>Hypertext Markup Language - </a:t>
            </a:r>
            <a:r>
              <a:rPr lang="en-CA" i="1" dirty="0"/>
              <a:t>".htm" and ".html“</a:t>
            </a:r>
            <a:br>
              <a:rPr lang="en-CA" i="1" dirty="0"/>
            </a:br>
            <a:br>
              <a:rPr lang="en-CA" i="1" dirty="0"/>
            </a:br>
            <a:r>
              <a:rPr lang="en-US" sz="1800" dirty="0">
                <a:solidFill>
                  <a:schemeClr val="tx1"/>
                </a:solidFill>
              </a:rPr>
              <a:t>Browsers do not display the HTML tags, but use them to interpret the content of the page.</a:t>
            </a:r>
          </a:p>
          <a:p>
            <a:r>
              <a:rPr lang="en-US" dirty="0"/>
              <a:t>Consists of </a:t>
            </a:r>
            <a:r>
              <a:rPr lang="en-US" i="1" dirty="0"/>
              <a:t>tags</a:t>
            </a:r>
            <a:endParaRPr lang="en-US" i="1" u="sng" dirty="0"/>
          </a:p>
          <a:p>
            <a:pPr lvl="1"/>
            <a:r>
              <a:rPr lang="en-US" dirty="0"/>
              <a:t>Instructions to the web browser how to display and behave</a:t>
            </a:r>
          </a:p>
          <a:p>
            <a:pPr marL="1143000" lvl="5" indent="0">
              <a:buNone/>
            </a:pPr>
            <a:r>
              <a:rPr lang="en-US" sz="2400" dirty="0">
                <a:solidFill>
                  <a:schemeClr val="accent6">
                    <a:lumMod val="90000"/>
                  </a:schemeClr>
                </a:solidFill>
              </a:rPr>
              <a:t>&lt;html&gt;</a:t>
            </a:r>
          </a:p>
          <a:p>
            <a:pPr marL="1143000" lvl="5" indent="0">
              <a:buNone/>
            </a:pPr>
            <a:r>
              <a:rPr lang="en-US" sz="2400" dirty="0">
                <a:solidFill>
                  <a:schemeClr val="accent6">
                    <a:lumMod val="90000"/>
                  </a:schemeClr>
                </a:solidFill>
              </a:rPr>
              <a:t>    &lt;head&gt;</a:t>
            </a:r>
          </a:p>
          <a:p>
            <a:pPr marL="1143000" lvl="5" indent="0">
              <a:buNone/>
            </a:pPr>
            <a:r>
              <a:rPr lang="en-US" sz="2400" dirty="0">
                <a:solidFill>
                  <a:schemeClr val="accent6">
                    <a:lumMod val="90000"/>
                  </a:schemeClr>
                </a:solidFill>
              </a:rPr>
              <a:t>    &lt;/head&gt;</a:t>
            </a:r>
          </a:p>
          <a:p>
            <a:pPr marL="1143000" lvl="5" indent="0">
              <a:buNone/>
            </a:pPr>
            <a:r>
              <a:rPr lang="en-US" sz="2400" dirty="0">
                <a:solidFill>
                  <a:schemeClr val="accent6">
                    <a:lumMod val="90000"/>
                  </a:schemeClr>
                </a:solidFill>
              </a:rPr>
              <a:t>    &lt;body&gt;</a:t>
            </a:r>
          </a:p>
          <a:p>
            <a:pPr marL="1143000" lvl="5" indent="0">
              <a:buNone/>
            </a:pPr>
            <a:r>
              <a:rPr lang="en-US" sz="2400" dirty="0">
                <a:solidFill>
                  <a:schemeClr val="accent6">
                    <a:lumMod val="90000"/>
                  </a:schemeClr>
                </a:solidFill>
              </a:rPr>
              <a:t>    &lt;/body&gt;</a:t>
            </a:r>
          </a:p>
          <a:p>
            <a:pPr marL="1143000" lvl="5" indent="0">
              <a:buNone/>
            </a:pPr>
            <a:r>
              <a:rPr lang="en-US" sz="2400" dirty="0">
                <a:solidFill>
                  <a:schemeClr val="accent6">
                    <a:lumMod val="90000"/>
                  </a:schemeClr>
                </a:solidFill>
              </a:rPr>
              <a:t>&lt;/html&gt;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83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HTML: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CSS: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39" y="2424953"/>
            <a:ext cx="4305300" cy="78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769976"/>
            <a:ext cx="32893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4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07870"/>
            <a:ext cx="7543801" cy="4023360"/>
          </a:xfrm>
        </p:spPr>
        <p:txBody>
          <a:bodyPr/>
          <a:lstStyle/>
          <a:p>
            <a:r>
              <a:rPr lang="en-US" dirty="0"/>
              <a:t>&lt;figure&gt; tag – new in HTML5</a:t>
            </a:r>
          </a:p>
          <a:p>
            <a:pPr lvl="1"/>
            <a:r>
              <a:rPr lang="en-US" dirty="0"/>
              <a:t>Encloses components of figures (</a:t>
            </a:r>
            <a:r>
              <a:rPr lang="en-US" dirty="0" err="1"/>
              <a:t>img</a:t>
            </a:r>
            <a:r>
              <a:rPr lang="en-US" dirty="0"/>
              <a:t>, </a:t>
            </a:r>
            <a:r>
              <a:rPr lang="en-US" dirty="0" err="1"/>
              <a:t>figcaption</a:t>
            </a:r>
            <a:r>
              <a:rPr lang="en-US" dirty="0"/>
              <a:t>) </a:t>
            </a:r>
            <a:endParaRPr lang="en-CA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3200400"/>
            <a:ext cx="7676196" cy="220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710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57400"/>
            <a:ext cx="7543801" cy="4023360"/>
          </a:xfrm>
        </p:spPr>
        <p:txBody>
          <a:bodyPr/>
          <a:lstStyle/>
          <a:p>
            <a:r>
              <a:rPr lang="en-US" dirty="0"/>
              <a:t>&lt;video controls&gt;</a:t>
            </a:r>
            <a:endParaRPr lang="en-C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048000"/>
            <a:ext cx="82677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93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formats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2590800"/>
            <a:ext cx="7239000" cy="2300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604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Web server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674" y="2133600"/>
            <a:ext cx="7543801" cy="4023360"/>
          </a:xfrm>
        </p:spPr>
        <p:txBody>
          <a:bodyPr/>
          <a:lstStyle/>
          <a:p>
            <a:r>
              <a:rPr lang="en-US" dirty="0"/>
              <a:t>Your account is created on a server (dev.cs.smu.ca)</a:t>
            </a:r>
          </a:p>
          <a:p>
            <a:endParaRPr lang="en-US" dirty="0"/>
          </a:p>
          <a:p>
            <a:r>
              <a:rPr lang="en-US" dirty="0"/>
              <a:t>Transfer files:</a:t>
            </a:r>
          </a:p>
          <a:p>
            <a:pPr lvl="1"/>
            <a:r>
              <a:rPr lang="en-US" dirty="0"/>
              <a:t>ftp – file transfer protocol</a:t>
            </a:r>
          </a:p>
          <a:p>
            <a:pPr lvl="1"/>
            <a:r>
              <a:rPr lang="en-US" dirty="0" err="1"/>
              <a:t>sftp</a:t>
            </a:r>
            <a:r>
              <a:rPr lang="en-US" dirty="0"/>
              <a:t> – SSH (secure shell) ftp</a:t>
            </a:r>
          </a:p>
          <a:p>
            <a:pPr lvl="1"/>
            <a:r>
              <a:rPr lang="en-US" dirty="0" err="1"/>
              <a:t>scp</a:t>
            </a:r>
            <a:r>
              <a:rPr lang="en-US" dirty="0"/>
              <a:t> – secure copy</a:t>
            </a:r>
          </a:p>
          <a:p>
            <a:pPr marL="201168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0761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133600"/>
            <a:ext cx="3920569" cy="4068763"/>
          </a:xfrm>
        </p:spPr>
        <p:txBody>
          <a:bodyPr/>
          <a:lstStyle/>
          <a:p>
            <a:r>
              <a:rPr lang="en-US" dirty="0"/>
              <a:t>Windows default ftp:</a:t>
            </a:r>
          </a:p>
          <a:p>
            <a:pPr lvl="1"/>
            <a:r>
              <a:rPr lang="en-US" dirty="0"/>
              <a:t>Run (windows key + r)</a:t>
            </a:r>
          </a:p>
          <a:p>
            <a:pPr lvl="1"/>
            <a:r>
              <a:rPr lang="en-US" dirty="0"/>
              <a:t>type ftp</a:t>
            </a:r>
          </a:p>
          <a:p>
            <a:pPr lvl="1"/>
            <a:r>
              <a:rPr lang="en-US" dirty="0"/>
              <a:t>But!! Doesn’t work on dev.cs.smu.ca</a:t>
            </a:r>
          </a:p>
          <a:p>
            <a:pPr lvl="1"/>
            <a:r>
              <a:rPr lang="en-US" dirty="0"/>
              <a:t>Insecure connections not allowed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64290"/>
            <a:ext cx="34099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846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sftp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not provided by default in Windows before. But now it is!</a:t>
            </a:r>
          </a:p>
          <a:p>
            <a:r>
              <a:rPr lang="en-US" dirty="0"/>
              <a:t>Available in Linux and OS X </a:t>
            </a:r>
            <a:r>
              <a:rPr lang="en-US" sz="2000" dirty="0"/>
              <a:t>(at least in terminals) Same command</a:t>
            </a:r>
            <a:endParaRPr lang="en-US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F6463-4FCC-492A-A1FA-B7D74C85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40" y="2743200"/>
            <a:ext cx="7256852" cy="352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42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GUI version (Win)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/>
              <a:t>Win SCP: </a:t>
            </a:r>
            <a:r>
              <a:rPr lang="en-US" sz="2800"/>
              <a:t>https://winscp.net/eng/index.php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AFEC9-50A9-4173-ABC3-B9604B9AA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3429001"/>
            <a:ext cx="2438400" cy="2405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1544AE-3F9E-4F3D-83AB-368BE5DB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854" y="2353218"/>
            <a:ext cx="672445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02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version (Mac/Win)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Cyberduck</a:t>
            </a:r>
            <a:r>
              <a:rPr lang="en-US" sz="2800" dirty="0"/>
              <a:t>: https://cyberduck.io/?l=en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50015-F057-49C3-86F0-1F398C34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2286000"/>
            <a:ext cx="88106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6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65F3-9E0F-4A3B-AB53-45802122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Virtual Computers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D3BC9A-6F7F-4DB4-938E-9A5361A51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2394" y="3470057"/>
            <a:ext cx="3571606" cy="175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005558-B5F9-42C9-8F36-98D3773A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7400"/>
            <a:ext cx="5572393" cy="41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9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HTML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3388"/>
            <a:ext cx="8254372" cy="4074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395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version (Linux)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13C99-4A5A-460B-B02B-8EB676FD0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8349"/>
            <a:ext cx="5200880" cy="4046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764758-A42E-441A-B4F7-17CB0F97E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413" y="3048000"/>
            <a:ext cx="3880517" cy="25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91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133600"/>
            <a:ext cx="7543801" cy="4023360"/>
          </a:xfrm>
        </p:spPr>
        <p:txBody>
          <a:bodyPr/>
          <a:lstStyle/>
          <a:p>
            <a:r>
              <a:rPr lang="en-US" dirty="0"/>
              <a:t>Home directory</a:t>
            </a:r>
          </a:p>
          <a:p>
            <a:endParaRPr lang="en-US" dirty="0"/>
          </a:p>
          <a:p>
            <a:r>
              <a:rPr lang="en-US" dirty="0" err="1"/>
              <a:t>public_html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This folder is (associated with) our web directory on the server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Upload files to this directory!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3680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File/Folder permissions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control who can read/write/execute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2362200"/>
            <a:ext cx="3073400" cy="376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217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Or in terminals</a:t>
            </a:r>
            <a:endParaRPr lang="en-CA" sz="31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28600"/>
            <a:ext cx="5743194" cy="6553200"/>
          </a:xfrm>
        </p:spPr>
        <p:txBody>
          <a:bodyPr anchor="ctr">
            <a:normAutofit lnSpcReduction="10000"/>
          </a:bodyPr>
          <a:lstStyle/>
          <a:p>
            <a:r>
              <a:rPr lang="en-US" sz="1400" dirty="0" err="1"/>
              <a:t>chmod</a:t>
            </a:r>
            <a:r>
              <a:rPr lang="en-US" sz="1400" dirty="0"/>
              <a:t> 775 /path/to/file</a:t>
            </a:r>
          </a:p>
          <a:p>
            <a:pPr marL="0" indent="0">
              <a:buNone/>
            </a:pPr>
            <a:r>
              <a:rPr lang="en-US" sz="1400" dirty="0"/>
              <a:t>0 – no permission</a:t>
            </a:r>
          </a:p>
          <a:p>
            <a:pPr marL="0" indent="0">
              <a:buNone/>
            </a:pPr>
            <a:r>
              <a:rPr lang="en-US" sz="1400" dirty="0"/>
              <a:t>1 – execute</a:t>
            </a:r>
          </a:p>
          <a:p>
            <a:pPr marL="0" indent="0">
              <a:buNone/>
            </a:pPr>
            <a:r>
              <a:rPr lang="en-US" sz="1400" dirty="0"/>
              <a:t>2 – write</a:t>
            </a:r>
          </a:p>
          <a:p>
            <a:pPr marL="0" indent="0">
              <a:buNone/>
            </a:pPr>
            <a:r>
              <a:rPr lang="en-US" sz="1400" dirty="0"/>
              <a:t>3 – write and execute</a:t>
            </a:r>
          </a:p>
          <a:p>
            <a:pPr marL="0" indent="0">
              <a:buNone/>
            </a:pPr>
            <a:r>
              <a:rPr lang="en-US" sz="1400" dirty="0"/>
              <a:t>4 – read</a:t>
            </a:r>
          </a:p>
          <a:p>
            <a:pPr marL="0" indent="0">
              <a:buNone/>
            </a:pPr>
            <a:r>
              <a:rPr lang="en-US" sz="1400" dirty="0"/>
              <a:t>5 – read and execute</a:t>
            </a:r>
          </a:p>
          <a:p>
            <a:pPr marL="0" indent="0">
              <a:buNone/>
            </a:pPr>
            <a:r>
              <a:rPr lang="en-US" sz="1400" dirty="0"/>
              <a:t>6 – read and write</a:t>
            </a:r>
          </a:p>
          <a:p>
            <a:pPr marL="0" indent="0">
              <a:buNone/>
            </a:pPr>
            <a:r>
              <a:rPr lang="en-US" sz="1400" dirty="0"/>
              <a:t>7 – read, write, and execute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err="1"/>
              <a:t>chmod</a:t>
            </a:r>
            <a:r>
              <a:rPr lang="en-US" sz="1400" dirty="0"/>
              <a:t> </a:t>
            </a:r>
            <a:r>
              <a:rPr lang="en-US" sz="1400" dirty="0" err="1"/>
              <a:t>u+r+w+x,g+r+x-w,o+r+x-w</a:t>
            </a:r>
            <a:r>
              <a:rPr lang="en-US" sz="1400" dirty="0"/>
              <a:t>  /path/to/file</a:t>
            </a:r>
          </a:p>
          <a:p>
            <a:pPr marL="0" indent="0">
              <a:buNone/>
            </a:pPr>
            <a:r>
              <a:rPr lang="en-US" sz="1400" dirty="0"/>
              <a:t>u – user</a:t>
            </a:r>
          </a:p>
          <a:p>
            <a:pPr marL="0" indent="0">
              <a:buNone/>
            </a:pPr>
            <a:r>
              <a:rPr lang="en-US" sz="1400" dirty="0"/>
              <a:t>g – group</a:t>
            </a:r>
          </a:p>
          <a:p>
            <a:pPr marL="0" indent="0">
              <a:buNone/>
            </a:pPr>
            <a:r>
              <a:rPr lang="en-US" sz="1400" dirty="0"/>
              <a:t>o – other (world)  </a:t>
            </a:r>
            <a:r>
              <a:rPr lang="en-US" sz="1400" dirty="0">
                <a:sym typeface="Wingdings" pitchFamily="2" charset="2"/>
              </a:rPr>
              <a:t> this is typically the case for the audience using browsers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r – read</a:t>
            </a:r>
          </a:p>
          <a:p>
            <a:pPr marL="0" indent="0">
              <a:buNone/>
            </a:pPr>
            <a:r>
              <a:rPr lang="en-US" sz="1400" dirty="0"/>
              <a:t>w- write</a:t>
            </a:r>
          </a:p>
          <a:p>
            <a:pPr marL="0" indent="0">
              <a:buNone/>
            </a:pPr>
            <a:r>
              <a:rPr lang="en-US" sz="1400" dirty="0"/>
              <a:t>x – execute</a:t>
            </a:r>
          </a:p>
          <a:p>
            <a:pPr marL="0" indent="0">
              <a:buNone/>
            </a:pP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581517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 				on Linux or Mac</a:t>
            </a:r>
          </a:p>
          <a:p>
            <a:r>
              <a:rPr lang="en-US" dirty="0"/>
              <a:t>putty (and others)		on Windows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6AE75-44F1-4316-8484-E13E5459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667000"/>
            <a:ext cx="5410200" cy="3598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D186E-62E1-4FE4-99D7-27728292A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5110"/>
            <a:ext cx="2529107" cy="2281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3EA963-ED0B-4609-9C61-B53FE077D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823" y="4535484"/>
            <a:ext cx="3581400" cy="173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62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81200"/>
            <a:ext cx="7757160" cy="4419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ls		list files/directories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cd		change directory</a:t>
            </a:r>
          </a:p>
          <a:p>
            <a:pPr lvl="1"/>
            <a:r>
              <a:rPr lang="en-US" dirty="0"/>
              <a:t>cd ../		change to the parent directory</a:t>
            </a:r>
          </a:p>
          <a:p>
            <a:br>
              <a:rPr lang="en-US" dirty="0"/>
            </a:br>
            <a:r>
              <a:rPr lang="en-US" dirty="0" err="1"/>
              <a:t>mkdir</a:t>
            </a:r>
            <a:r>
              <a:rPr lang="en-US" dirty="0"/>
              <a:t>		make a new directory</a:t>
            </a:r>
          </a:p>
          <a:p>
            <a:br>
              <a:rPr lang="en-US" dirty="0"/>
            </a:br>
            <a:r>
              <a:rPr lang="en-US" dirty="0"/>
              <a:t>cp/cp -r	                 copy files/directories</a:t>
            </a:r>
          </a:p>
          <a:p>
            <a:br>
              <a:rPr lang="en-US" dirty="0"/>
            </a:br>
            <a:r>
              <a:rPr lang="en-US" dirty="0"/>
              <a:t>vi/</a:t>
            </a:r>
            <a:r>
              <a:rPr lang="en-US" dirty="0" err="1"/>
              <a:t>nano</a:t>
            </a:r>
            <a:r>
              <a:rPr lang="en-US" dirty="0"/>
              <a:t>                 open files</a:t>
            </a:r>
          </a:p>
          <a:p>
            <a:br>
              <a:rPr lang="en-US" dirty="0"/>
            </a:br>
            <a:r>
              <a:rPr lang="en-US" dirty="0"/>
              <a:t>cat		display text files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chmod</a:t>
            </a:r>
            <a:r>
              <a:rPr lang="en-US" dirty="0"/>
              <a:t>		change permissions</a:t>
            </a:r>
          </a:p>
        </p:txBody>
      </p:sp>
    </p:spTree>
    <p:extLst>
      <p:ext uri="{BB962C8B-B14F-4D97-AF65-F5344CB8AC3E}">
        <p14:creationId xmlns:p14="http://schemas.microsoft.com/office/powerpoint/2010/main" val="528621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81200"/>
            <a:ext cx="7543801" cy="4023360"/>
          </a:xfrm>
        </p:spPr>
        <p:txBody>
          <a:bodyPr anchor="t">
            <a:normAutofit/>
          </a:bodyPr>
          <a:lstStyle/>
          <a:p>
            <a:r>
              <a:rPr lang="x-none" dirty="0"/>
              <a:t>Any text editors will work</a:t>
            </a:r>
          </a:p>
          <a:p>
            <a:pPr lvl="1"/>
            <a:r>
              <a:rPr lang="x-none" sz="2400" dirty="0"/>
              <a:t>Notepad (Win), </a:t>
            </a:r>
            <a:r>
              <a:rPr lang="x-none" sz="2400" dirty="0" err="1"/>
              <a:t>TextEdit</a:t>
            </a:r>
            <a:r>
              <a:rPr lang="x-none" sz="2400" dirty="0"/>
              <a:t> (Mac), </a:t>
            </a:r>
            <a:r>
              <a:rPr lang="x-none" sz="2400" dirty="0" err="1"/>
              <a:t>gedit</a:t>
            </a:r>
            <a:r>
              <a:rPr lang="x-none" sz="2400" dirty="0"/>
              <a:t> (Linux)</a:t>
            </a:r>
          </a:p>
          <a:p>
            <a:pPr lvl="1"/>
            <a:endParaRPr lang="en-US" dirty="0"/>
          </a:p>
          <a:p>
            <a:r>
              <a:rPr lang="x-none" dirty="0"/>
              <a:t>Most standard programming IDEs</a:t>
            </a:r>
          </a:p>
          <a:p>
            <a:pPr lvl="1"/>
            <a:r>
              <a:rPr lang="x-none" sz="2400" dirty="0"/>
              <a:t>NetBeans, Eclipse, MS Visual Studio, </a:t>
            </a:r>
            <a:r>
              <a:rPr lang="x-none" sz="2400" dirty="0" err="1"/>
              <a:t>TextPad</a:t>
            </a:r>
            <a:endParaRPr lang="x-none" sz="2400" dirty="0"/>
          </a:p>
          <a:p>
            <a:pPr lvl="1"/>
            <a:endParaRPr lang="en-US" dirty="0"/>
          </a:p>
          <a:p>
            <a:r>
              <a:rPr lang="x-none" dirty="0"/>
              <a:t>Dedicated HTML/CSS editors</a:t>
            </a:r>
          </a:p>
          <a:p>
            <a:pPr lvl="1"/>
            <a:r>
              <a:rPr lang="x-none" sz="2400" dirty="0"/>
              <a:t>Brackets, </a:t>
            </a:r>
            <a:r>
              <a:rPr lang="x-none" sz="2400" dirty="0" err="1"/>
              <a:t>BlueFish</a:t>
            </a:r>
            <a:r>
              <a:rPr lang="x-none" sz="2400" dirty="0"/>
              <a:t> (text based)</a:t>
            </a:r>
          </a:p>
          <a:p>
            <a:pPr lvl="1"/>
            <a:r>
              <a:rPr lang="x-none" sz="2400" dirty="0"/>
              <a:t>Dreamweaver, Google Web Designer (WYSIWYG)</a:t>
            </a:r>
          </a:p>
        </p:txBody>
      </p:sp>
    </p:spTree>
    <p:extLst>
      <p:ext uri="{BB962C8B-B14F-4D97-AF65-F5344CB8AC3E}">
        <p14:creationId xmlns:p14="http://schemas.microsoft.com/office/powerpoint/2010/main" val="269478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DCF7-4278-4A59-8BB3-48F41068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D585-CA31-48FC-B248-634BF198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57400"/>
            <a:ext cx="7543801" cy="402336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Create a simple html, CSS, JS.</a:t>
            </a:r>
            <a:br>
              <a:rPr lang="en-CA" dirty="0"/>
            </a:b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a click me button in 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onclick function in JavaScript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display Your full name and A# in any color (use CSS for color)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Place the project on server. (only under your id on server)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Access the same from your local.</a:t>
            </a:r>
          </a:p>
          <a:p>
            <a:pPr marL="0" indent="0">
              <a:buNone/>
            </a:pPr>
            <a:r>
              <a:rPr lang="en-CA" dirty="0"/>
              <a:t>http://dev.cs.smu.ca/~</a:t>
            </a:r>
            <a:r>
              <a:rPr lang="en-CA" dirty="0">
                <a:solidFill>
                  <a:srgbClr val="FF0000"/>
                </a:solidFill>
              </a:rPr>
              <a:t>yourServerId</a:t>
            </a:r>
            <a:r>
              <a:rPr lang="en-CA" dirty="0"/>
              <a:t>/name.html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887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tags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57400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/>
              <a:t>&lt;!DOCTYPE html&gt; (no closing tag!)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must be the very first line in your HTML document, before the &lt;html&gt; tag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It’s not an HTML tag; it is an instruction (declaration) to the web browser about what version of HTML the page is written in.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Many different types (versions), but we’ll use</a:t>
            </a:r>
          </a:p>
          <a:p>
            <a:pPr marL="630936" lvl="2" indent="0">
              <a:buNone/>
            </a:pPr>
            <a:r>
              <a:rPr lang="en-US" dirty="0"/>
              <a:t>&lt;!DOCTYPE html&gt; (i.e., HTML5)</a:t>
            </a:r>
          </a:p>
          <a:p>
            <a:pPr marL="630936" lvl="2" indent="0">
              <a:buNone/>
            </a:pPr>
            <a:r>
              <a:rPr lang="en-US" dirty="0"/>
              <a:t>(</a:t>
            </a:r>
            <a:r>
              <a:rPr lang="en-US" dirty="0">
                <a:hlinkClick r:id="rId2"/>
              </a:rPr>
              <a:t>http://www.w3schools.com/tags/tag_doctype.asp</a:t>
            </a:r>
            <a:r>
              <a:rPr lang="en-US" dirty="0"/>
              <a:t> )</a:t>
            </a:r>
          </a:p>
          <a:p>
            <a:pPr marL="630936" lvl="2" indent="0">
              <a:buNone/>
            </a:pPr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476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81534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/>
              <a:t>&lt;html&gt; </a:t>
            </a:r>
            <a:r>
              <a:rPr lang="en-US" sz="2800" i="1" dirty="0">
                <a:solidFill>
                  <a:srgbClr val="0070C0"/>
                </a:solidFill>
              </a:rPr>
              <a:t>HTML documents </a:t>
            </a:r>
            <a:r>
              <a:rPr lang="en-US" sz="2800" dirty="0"/>
              <a:t>&lt;/html&gt;</a:t>
            </a:r>
          </a:p>
          <a:p>
            <a:pPr marL="41148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&lt;head&gt;</a:t>
            </a:r>
            <a:r>
              <a:rPr lang="en-US" sz="2800" i="1" dirty="0">
                <a:solidFill>
                  <a:srgbClr val="0070C0"/>
                </a:solidFill>
              </a:rPr>
              <a:t>Other tags to set up the web page</a:t>
            </a:r>
            <a:endParaRPr lang="en-US" sz="2800" dirty="0">
              <a:solidFill>
                <a:srgbClr val="0070C0"/>
              </a:solidFill>
            </a:endParaRPr>
          </a:p>
          <a:p>
            <a:pPr lvl="1"/>
            <a:r>
              <a:rPr lang="en-US" sz="2400" dirty="0"/>
              <a:t>Such as &lt;title&gt;</a:t>
            </a:r>
            <a:r>
              <a:rPr lang="en-US" sz="2400" i="1" dirty="0">
                <a:solidFill>
                  <a:srgbClr val="0070C0"/>
                </a:solidFill>
              </a:rPr>
              <a:t>Title of the page</a:t>
            </a:r>
            <a:r>
              <a:rPr lang="en-US" sz="2400" dirty="0"/>
              <a:t>&lt;/title&gt;</a:t>
            </a:r>
          </a:p>
          <a:p>
            <a:pPr marL="0" indent="0">
              <a:buNone/>
            </a:pPr>
            <a:r>
              <a:rPr lang="en-US" sz="2800" dirty="0"/>
              <a:t>&lt;/head&gt;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2800" dirty="0"/>
              <a:t>&lt;body&gt;</a:t>
            </a:r>
            <a:r>
              <a:rPr lang="en-US" sz="2800" i="1" dirty="0">
                <a:solidFill>
                  <a:srgbClr val="0070C0"/>
                </a:solidFill>
              </a:rPr>
              <a:t>Actual text to be shown</a:t>
            </a:r>
            <a:endParaRPr lang="en-US" sz="2800" dirty="0">
              <a:solidFill>
                <a:srgbClr val="0070C0"/>
              </a:solidFill>
            </a:endParaRPr>
          </a:p>
          <a:p>
            <a:pPr marL="347980" lvl="1" indent="0">
              <a:buNone/>
            </a:pPr>
            <a:r>
              <a:rPr lang="en-US" sz="2200" dirty="0"/>
              <a:t>&lt;p&gt;</a:t>
            </a:r>
            <a:r>
              <a:rPr lang="en-US" sz="2200" i="1" dirty="0">
                <a:solidFill>
                  <a:srgbClr val="0070C0"/>
                </a:solidFill>
              </a:rPr>
              <a:t>A paragraph</a:t>
            </a:r>
            <a:r>
              <a:rPr lang="en-US" sz="2200" dirty="0"/>
              <a:t>&lt;/p&gt;</a:t>
            </a:r>
          </a:p>
          <a:p>
            <a:pPr marL="347980" lvl="1" indent="0">
              <a:buNone/>
            </a:pPr>
            <a:endParaRPr lang="en-US" sz="2200" dirty="0"/>
          </a:p>
          <a:p>
            <a:pPr marL="347980" lvl="1" indent="0">
              <a:buNone/>
            </a:pPr>
            <a:r>
              <a:rPr lang="en-US" sz="2200" dirty="0"/>
              <a:t>&lt;h1&gt;</a:t>
            </a:r>
            <a:r>
              <a:rPr lang="en-US" sz="2200" i="1" dirty="0">
                <a:solidFill>
                  <a:srgbClr val="0070C0"/>
                </a:solidFill>
              </a:rPr>
              <a:t>top-level header</a:t>
            </a:r>
            <a:r>
              <a:rPr lang="en-US" sz="2200" dirty="0"/>
              <a:t>&lt;/h1&gt;</a:t>
            </a:r>
          </a:p>
          <a:p>
            <a:pPr marL="347980" lvl="1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&lt;h2&gt;</a:t>
            </a:r>
            <a:r>
              <a:rPr lang="en-US" sz="2200" i="1" dirty="0">
                <a:solidFill>
                  <a:srgbClr val="0070C0"/>
                </a:solidFill>
              </a:rPr>
              <a:t>2</a:t>
            </a:r>
            <a:r>
              <a:rPr lang="en-US" sz="2200" i="1" baseline="30000" dirty="0">
                <a:solidFill>
                  <a:srgbClr val="0070C0"/>
                </a:solidFill>
              </a:rPr>
              <a:t>nd</a:t>
            </a:r>
            <a:r>
              <a:rPr lang="en-US" sz="2200" i="1" dirty="0">
                <a:solidFill>
                  <a:srgbClr val="0070C0"/>
                </a:solidFill>
              </a:rPr>
              <a:t> level header</a:t>
            </a:r>
            <a:r>
              <a:rPr lang="en-US" sz="2200" dirty="0"/>
              <a:t>&lt;/h2&gt; </a:t>
            </a:r>
          </a:p>
          <a:p>
            <a:pPr marL="347980" lvl="1" indent="0">
              <a:buNone/>
            </a:pPr>
            <a:endParaRPr lang="en-US" sz="2200" dirty="0"/>
          </a:p>
          <a:p>
            <a:pPr marL="347980" lvl="1" indent="0">
              <a:buNone/>
            </a:pPr>
            <a:r>
              <a:rPr lang="en-US" sz="2200" dirty="0"/>
              <a:t>&lt;</a:t>
            </a:r>
            <a:r>
              <a:rPr lang="en-US" sz="2200" dirty="0" err="1"/>
              <a:t>br</a:t>
            </a:r>
            <a:r>
              <a:rPr lang="en-US" sz="2200" dirty="0"/>
              <a:t>&gt; line break (no closing tags)</a:t>
            </a:r>
          </a:p>
          <a:p>
            <a:pPr marL="34798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800" dirty="0"/>
              <a:t>&lt;/body&gt;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Lots more!!!</a:t>
            </a:r>
          </a:p>
        </p:txBody>
      </p:sp>
    </p:spTree>
    <p:extLst>
      <p:ext uri="{BB962C8B-B14F-4D97-AF65-F5344CB8AC3E}">
        <p14:creationId xmlns:p14="http://schemas.microsoft.com/office/powerpoint/2010/main" val="37756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Chrome dev 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79560-167A-48C1-858F-91B26A27E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1"/>
            <a:ext cx="4419601" cy="4072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1BC784-633C-4C64-8ADD-38A5F3BBC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185" y="1905001"/>
            <a:ext cx="4608462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2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a device!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BEBE8-F426-4B9D-991C-67E02CDF5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48" y="2447079"/>
            <a:ext cx="2875752" cy="3422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3976B4-0547-4E94-9790-04AF3B363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5734"/>
            <a:ext cx="3014428" cy="4434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0AA1B0-3243-4F07-B1D2-BB25512D8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836307"/>
            <a:ext cx="3229303" cy="43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6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5147"/>
            <a:ext cx="5438775" cy="611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E:\dropb\teaching\mobile_app_dev\2016_winter\slides\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9472"/>
            <a:ext cx="4694208" cy="632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46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 dirty="0"/>
              <a:t>Format is essentially done by tags, but not by the text formatting of HTML</a:t>
            </a:r>
          </a:p>
          <a:p>
            <a:pPr lvl="1"/>
            <a:r>
              <a:rPr lang="en-US" dirty="0"/>
              <a:t>E.g.) Adding a simple new-line in HTML doesn’t add a new line on the web page</a:t>
            </a:r>
          </a:p>
          <a:p>
            <a:pPr lvl="1"/>
            <a:r>
              <a:rPr lang="en-US" dirty="0"/>
              <a:t>&lt;p&gt;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C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" y="4296498"/>
            <a:ext cx="4764211" cy="701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87778" y="3581400"/>
            <a:ext cx="3886200" cy="6979770"/>
            <a:chOff x="3512003" y="4267200"/>
            <a:chExt cx="5189265" cy="7436970"/>
          </a:xfrm>
        </p:grpSpPr>
        <p:pic>
          <p:nvPicPr>
            <p:cNvPr id="6" name="Picture 5" descr="E:\dropb\teaching\mobile_app_dev\2016_winter\slides\ss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091" b="-65091"/>
            <a:stretch/>
          </p:blipFill>
          <p:spPr bwMode="auto">
            <a:xfrm>
              <a:off x="3512003" y="4267200"/>
              <a:ext cx="5189265" cy="7436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581400" y="4721525"/>
              <a:ext cx="4260397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6346981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993</Words>
  <Application>Microsoft Office PowerPoint</Application>
  <PresentationFormat>On-screen Show (4:3)</PresentationFormat>
  <Paragraphs>230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Retrospect</vt:lpstr>
      <vt:lpstr>MCDA 5550 - Web App Development   Chapter 02: HTML5 - editors, file transfer</vt:lpstr>
      <vt:lpstr>HTML</vt:lpstr>
      <vt:lpstr>Typical HTML structure</vt:lpstr>
      <vt:lpstr>Basic HTML tags</vt:lpstr>
      <vt:lpstr>HTML tags (cont’d)</vt:lpstr>
      <vt:lpstr>Chrome dev tools</vt:lpstr>
      <vt:lpstr>Choose a device!</vt:lpstr>
      <vt:lpstr>PowerPoint Presentation</vt:lpstr>
      <vt:lpstr>Cont’d</vt:lpstr>
      <vt:lpstr>More text formatting</vt:lpstr>
      <vt:lpstr>Add more formatting info</vt:lpstr>
      <vt:lpstr>CSS</vt:lpstr>
      <vt:lpstr>&lt;link&gt; tag</vt:lpstr>
      <vt:lpstr>CSS syntax</vt:lpstr>
      <vt:lpstr>CSS colors</vt:lpstr>
      <vt:lpstr>&lt;div&gt; tag</vt:lpstr>
      <vt:lpstr>id attributes</vt:lpstr>
      <vt:lpstr>id attributes (cont’d)</vt:lpstr>
      <vt:lpstr>class attributes</vt:lpstr>
      <vt:lpstr>class attributes (cont’d)</vt:lpstr>
      <vt:lpstr>Multimedia content</vt:lpstr>
      <vt:lpstr>Multimedia content</vt:lpstr>
      <vt:lpstr>Video formats</vt:lpstr>
      <vt:lpstr>Accessing the Web server</vt:lpstr>
      <vt:lpstr>ftp</vt:lpstr>
      <vt:lpstr>sftp</vt:lpstr>
      <vt:lpstr>GUI version (Win)</vt:lpstr>
      <vt:lpstr>GUI version (Mac/Win)</vt:lpstr>
      <vt:lpstr>Virtual Computers</vt:lpstr>
      <vt:lpstr>GUI version (Linux)</vt:lpstr>
      <vt:lpstr>Folder structure</vt:lpstr>
      <vt:lpstr>File/Folder permissions</vt:lpstr>
      <vt:lpstr>Or in terminals</vt:lpstr>
      <vt:lpstr>Secure shell</vt:lpstr>
      <vt:lpstr>Basic Linux commands</vt:lpstr>
      <vt:lpstr>Editors</vt:lpstr>
      <vt:lpstr>Class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MCDA 5550 - Web App Development   Chapter 02: HTML5 - editors, file transfer</dc:title>
  <dc:creator>Dinesh Kumar Govindaraj</dc:creator>
  <cp:lastModifiedBy>Dinesh Kumar Govindaraj</cp:lastModifiedBy>
  <cp:revision>23</cp:revision>
  <dcterms:created xsi:type="dcterms:W3CDTF">2019-01-20T15:39:45Z</dcterms:created>
  <dcterms:modified xsi:type="dcterms:W3CDTF">2019-02-26T15:22:45Z</dcterms:modified>
</cp:coreProperties>
</file>