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8" r:id="rId2"/>
    <p:sldId id="284" r:id="rId3"/>
    <p:sldId id="304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0" r:id="rId16"/>
    <p:sldId id="291" r:id="rId17"/>
    <p:sldId id="302" r:id="rId18"/>
    <p:sldId id="271" r:id="rId19"/>
    <p:sldId id="272" r:id="rId20"/>
    <p:sldId id="273" r:id="rId21"/>
    <p:sldId id="274" r:id="rId22"/>
    <p:sldId id="275" r:id="rId23"/>
    <p:sldId id="292" r:id="rId24"/>
    <p:sldId id="277" r:id="rId25"/>
    <p:sldId id="303" r:id="rId26"/>
    <p:sldId id="278" r:id="rId27"/>
    <p:sldId id="279" r:id="rId28"/>
    <p:sldId id="294" r:id="rId29"/>
    <p:sldId id="280" r:id="rId30"/>
    <p:sldId id="295" r:id="rId31"/>
    <p:sldId id="282" r:id="rId32"/>
    <p:sldId id="301" r:id="rId33"/>
    <p:sldId id="281" r:id="rId34"/>
    <p:sldId id="296" r:id="rId35"/>
    <p:sldId id="283" r:id="rId36"/>
    <p:sldId id="285" r:id="rId37"/>
    <p:sldId id="286" r:id="rId38"/>
    <p:sldId id="288" r:id="rId39"/>
    <p:sldId id="287" r:id="rId40"/>
    <p:sldId id="289" r:id="rId41"/>
    <p:sldId id="297" r:id="rId42"/>
    <p:sldId id="298" r:id="rId43"/>
    <p:sldId id="300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8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93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0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4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68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11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10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55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235AD7-E6F0-41B7-970B-66F19F4D7BA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87EFD4-28A4-4117-A534-A4321CE7A31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mobile.com/category/widge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922" y="152400"/>
            <a:ext cx="8763000" cy="4041648"/>
          </a:xfrm>
        </p:spPr>
        <p:txBody>
          <a:bodyPr>
            <a:noAutofit/>
          </a:bodyPr>
          <a:lstStyle/>
          <a:p>
            <a:r>
              <a:rPr lang="en-US" sz="3200" dirty="0"/>
              <a:t>MCDA 5550 - Web App Development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Chapter 03: </a:t>
            </a:r>
            <a:r>
              <a:rPr lang="en-US" sz="2800" dirty="0"/>
              <a:t>Introduction to forms, JavaScript, jQuery mobile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7859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89821"/>
            <a:ext cx="7543801" cy="402336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37698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0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Separate JavaScript code from HTML</a:t>
            </a:r>
          </a:p>
          <a:p>
            <a:pPr marL="0" indent="0">
              <a:buNone/>
            </a:pPr>
            <a:endParaRPr lang="en-CA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&lt;script type='text/</a:t>
            </a:r>
            <a:r>
              <a:rPr lang="en-CA" dirty="0" err="1">
                <a:solidFill>
                  <a:srgbClr val="0070C0"/>
                </a:solidFill>
              </a:rPr>
              <a:t>javascript</a:t>
            </a:r>
            <a:r>
              <a:rPr lang="en-CA" dirty="0">
                <a:solidFill>
                  <a:srgbClr val="0070C0"/>
                </a:solidFill>
              </a:rPr>
              <a:t>' </a:t>
            </a:r>
            <a:r>
              <a:rPr lang="en-CA" dirty="0" err="1">
                <a:solidFill>
                  <a:srgbClr val="0070C0"/>
                </a:solidFill>
              </a:rPr>
              <a:t>src</a:t>
            </a:r>
            <a:r>
              <a:rPr lang="en-CA" dirty="0">
                <a:solidFill>
                  <a:srgbClr val="0070C0"/>
                </a:solidFill>
              </a:rPr>
              <a:t>='scripts/simple.js'&gt;&lt;/script&gt;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Works as before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24888"/>
            <a:ext cx="7543801" cy="402336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11480" lvl="1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41148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function </a:t>
            </a:r>
            <a:r>
              <a:rPr lang="en-US" i="1" dirty="0" err="1">
                <a:solidFill>
                  <a:srgbClr val="0070C0"/>
                </a:solidFill>
              </a:rPr>
              <a:t>nameOfFunction</a:t>
            </a:r>
            <a:r>
              <a:rPr lang="en-US" i="1" dirty="0">
                <a:solidFill>
                  <a:srgbClr val="0070C0"/>
                </a:solidFill>
              </a:rPr>
              <a:t>(arg1, arg2){</a:t>
            </a:r>
          </a:p>
          <a:p>
            <a:pPr marL="41148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    //body of the function</a:t>
            </a:r>
          </a:p>
          <a:p>
            <a:pPr marL="41148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No return type</a:t>
            </a:r>
          </a:p>
          <a:p>
            <a:r>
              <a:rPr lang="en-US" dirty="0"/>
              <a:t>No data type for arguments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" y="1924888"/>
            <a:ext cx="765968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5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9777"/>
            <a:ext cx="7748119" cy="39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257855" cy="387096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4628137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6199"/>
            <a:ext cx="7440307" cy="69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37917"/>
            <a:ext cx="1905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0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console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49F93-8A19-4D81-99A2-AE5EE84D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18" y="3429000"/>
            <a:ext cx="2835259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F230C-8723-4CCE-976F-BB3F9497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" y="1845734"/>
            <a:ext cx="6261295" cy="44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console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line by 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copy/paste (functions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9E644-8E9C-4D51-9534-1E8CE9CF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81200"/>
            <a:ext cx="21431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59DF7-FB06-413D-A185-B9E4A9B3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58" y="3657600"/>
            <a:ext cx="3359467" cy="24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errors…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to investigate!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4CFE0-A2BE-4A0B-B415-7DDCABDB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3" y="2438400"/>
            <a:ext cx="887769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A collection of JavaScript functions</a:t>
            </a:r>
            <a:endParaRPr lang="en-CA" dirty="0"/>
          </a:p>
          <a:p>
            <a:endParaRPr lang="en-US" dirty="0"/>
          </a:p>
          <a:p>
            <a:r>
              <a:rPr lang="en-US" dirty="0"/>
              <a:t>Makes complex operations simpler</a:t>
            </a:r>
          </a:p>
          <a:p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mobile framework:</a:t>
            </a:r>
          </a:p>
          <a:p>
            <a:pPr lvl="1"/>
            <a:r>
              <a:rPr lang="en-US" dirty="0"/>
              <a:t>“Write less, do more”</a:t>
            </a:r>
          </a:p>
          <a:p>
            <a:pPr lvl="1"/>
            <a:r>
              <a:rPr lang="en-US" dirty="0"/>
              <a:t>Design that works for different platforms (with very minimal modifications if any)</a:t>
            </a:r>
          </a:p>
          <a:p>
            <a:pPr lvl="1"/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mobile </a:t>
            </a:r>
            <a:r>
              <a:rPr lang="en-US" dirty="0" err="1"/>
              <a:t>css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6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to your web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181600"/>
            <a:ext cx="81534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C8DFD-B2AF-4DC1-96D5-BDCBE35A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31" y="2209800"/>
            <a:ext cx="759279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45" y="2057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Target users</a:t>
            </a:r>
          </a:p>
          <a:p>
            <a:endParaRPr lang="en-US" dirty="0"/>
          </a:p>
          <a:p>
            <a:r>
              <a:rPr lang="en-US" dirty="0"/>
              <a:t>User tasks, NOT what you want them to do</a:t>
            </a:r>
          </a:p>
          <a:p>
            <a:endParaRPr lang="en-US" dirty="0"/>
          </a:p>
          <a:p>
            <a:r>
              <a:rPr lang="en-US" dirty="0"/>
              <a:t>Communication: instructions, feedback, alert, confirmation,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 Study Designs </a:t>
            </a:r>
          </a:p>
          <a:p>
            <a:pPr lvl="1"/>
            <a:r>
              <a:rPr lang="en-US" dirty="0"/>
              <a:t>beyond the scope of this course -&gt; MCDA5530 : HCI</a:t>
            </a:r>
          </a:p>
          <a:p>
            <a:pPr lvl="1"/>
            <a:r>
              <a:rPr lang="en-US" dirty="0"/>
              <a:t>Common sense still applies -&gt; if your app looks messy and hard to use, you should redesign!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23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or link to online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4495800"/>
            <a:ext cx="8420100" cy="1371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NB: The code examples in the textbook are based on these versions. Some functions in these examples will not work in the newer versions.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9B709-D07B-4B37-A0BA-AFA2AC3E0298}"/>
              </a:ext>
            </a:extLst>
          </p:cNvPr>
          <p:cNvSpPr txBox="1"/>
          <p:nvPr/>
        </p:nvSpPr>
        <p:spPr>
          <a:xfrm>
            <a:off x="266700" y="2187476"/>
            <a:ext cx="84201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&lt;!-- CSS --&gt;</a:t>
            </a:r>
          </a:p>
          <a:p>
            <a:r>
              <a:rPr lang="en-CA" dirty="0">
                <a:solidFill>
                  <a:schemeClr val="bg1"/>
                </a:solidFill>
              </a:rPr>
              <a:t>        &lt;link </a:t>
            </a:r>
            <a:r>
              <a:rPr lang="en-CA" dirty="0" err="1">
                <a:solidFill>
                  <a:schemeClr val="bg1"/>
                </a:solidFill>
              </a:rPr>
              <a:t>rel</a:t>
            </a:r>
            <a:r>
              <a:rPr lang="en-CA" dirty="0">
                <a:solidFill>
                  <a:schemeClr val="bg1"/>
                </a:solidFill>
              </a:rPr>
              <a:t>="stylesheet" </a:t>
            </a:r>
            <a:r>
              <a:rPr lang="en-CA" dirty="0" err="1">
                <a:solidFill>
                  <a:schemeClr val="bg1"/>
                </a:solidFill>
              </a:rPr>
              <a:t>href</a:t>
            </a:r>
            <a:r>
              <a:rPr lang="en-CA" dirty="0">
                <a:solidFill>
                  <a:schemeClr val="bg1"/>
                </a:solidFill>
              </a:rPr>
              <a:t>="http://code.jquery.com/mobile/1.0.1/jquery.mobile-1.0.1.min.css" /&gt;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&lt;!-- JS --&gt;</a:t>
            </a:r>
          </a:p>
          <a:p>
            <a:r>
              <a:rPr lang="en-CA" dirty="0">
                <a:solidFill>
                  <a:schemeClr val="bg1"/>
                </a:solidFill>
              </a:rPr>
              <a:t>        &lt;script 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="http://code.jquery.com/jquery-1.6.4.min.js"&gt;&lt;/script&gt;</a:t>
            </a:r>
          </a:p>
          <a:p>
            <a:r>
              <a:rPr lang="en-CA" dirty="0">
                <a:solidFill>
                  <a:schemeClr val="bg1"/>
                </a:solidFill>
              </a:rPr>
              <a:t>        &lt;script 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="http://code.jquery.com/mobile/1.0.1/jquery.mobile-1.0.1.min.js"&gt;&lt;/script&gt;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061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09800"/>
            <a:ext cx="7543801" cy="3733800"/>
          </a:xfrm>
        </p:spPr>
        <p:txBody>
          <a:bodyPr>
            <a:normAutofit/>
          </a:bodyPr>
          <a:lstStyle/>
          <a:p>
            <a:r>
              <a:rPr lang="en-US" dirty="0"/>
              <a:t>Provides data (information) about data (HTML document).</a:t>
            </a:r>
          </a:p>
          <a:p>
            <a:pPr lvl="1"/>
            <a:r>
              <a:rPr lang="en-US" dirty="0"/>
              <a:t>page description, keywords, author of the document, last modified, and other metadata.</a:t>
            </a:r>
          </a:p>
          <a:p>
            <a:endParaRPr lang="en-US" dirty="0"/>
          </a:p>
          <a:p>
            <a:r>
              <a:rPr lang="en-US" dirty="0"/>
              <a:t>Always inside the &lt;head&gt; element.</a:t>
            </a:r>
          </a:p>
          <a:p>
            <a:endParaRPr lang="en-US" dirty="0"/>
          </a:p>
          <a:p>
            <a:r>
              <a:rPr lang="en-US" dirty="0"/>
              <a:t>Passed as name/value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2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985760" cy="396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&lt;meta name="viewport" content="width=device-width, initial-scale=1.0"&gt;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Information on how to control the page's dimensions and scaling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width=device-width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sets the width of the page to follow the screen-width of the device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initial-scale=1.0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sets the initial zoom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1</a:t>
            </a:r>
            <a:r>
              <a:rPr lang="en-US" baseline="30000" dirty="0"/>
              <a:t>st</a:t>
            </a:r>
            <a:r>
              <a:rPr lang="en-US" dirty="0"/>
              <a:t>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Physics Simulator app</a:t>
            </a:r>
          </a:p>
          <a:p>
            <a:br>
              <a:rPr lang="en-US" dirty="0"/>
            </a:br>
            <a:r>
              <a:rPr lang="en-US" dirty="0"/>
              <a:t>Calculate distance of a projectile based on angle and velocity input by the user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1026" name="Picture 2" descr="E:\dropbox_folders\teaching\CSCI2356\2016_winter\code\public_html\Lingras-code\ch03\physicsProjectileApp1\version4\media\projectile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4578350" cy="31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1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83724-57E7-4F9A-BE70-31B07AFC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" y="76200"/>
            <a:ext cx="2863007" cy="6198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5CBF3-5E78-4A2B-B4D8-8268B790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52" y="76200"/>
            <a:ext cx="2863007" cy="619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E05F7-8E37-49AB-88E0-85D59914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371" y="76200"/>
            <a:ext cx="2863007" cy="6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0FF27-BF50-4F65-B743-268005D4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4" y="184879"/>
            <a:ext cx="2818344" cy="6101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311EB-C56C-4411-B012-16E50FCB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4879"/>
            <a:ext cx="2818344" cy="61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header, footer, and content data-role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data-role in &lt;div&gt;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page: displays contents in a single page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header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content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footer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60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90500" y="988906"/>
            <a:ext cx="8763000" cy="4558126"/>
            <a:chOff x="191495" y="1013417"/>
            <a:chExt cx="8534400" cy="4072983"/>
          </a:xfrm>
        </p:grpSpPr>
        <p:sp>
          <p:nvSpPr>
            <p:cNvPr id="4" name="TextBox 3"/>
            <p:cNvSpPr txBox="1"/>
            <p:nvPr/>
          </p:nvSpPr>
          <p:spPr>
            <a:xfrm>
              <a:off x="191495" y="1043629"/>
              <a:ext cx="8534400" cy="404277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1"/>
                  </a:solidFill>
                </a:rPr>
                <a:t>&lt;div data-role="page"&gt;</a:t>
              </a:r>
            </a:p>
            <a:p>
              <a:pPr lvl="1"/>
              <a:r>
                <a:rPr lang="en-CA" sz="2400" dirty="0">
                  <a:solidFill>
                    <a:schemeClr val="bg1"/>
                  </a:solidFill>
                </a:rPr>
                <a:t>&lt;div data-role = header&gt;Physics Simulator App&lt;/div&gt;</a:t>
              </a:r>
            </a:p>
            <a:p>
              <a:pPr lvl="1"/>
              <a:r>
                <a:rPr lang="en-CA" sz="2400" dirty="0">
                  <a:solidFill>
                    <a:schemeClr val="bg1"/>
                  </a:solidFill>
                </a:rPr>
                <a:t>&lt;div data-role="content"&gt;</a:t>
              </a:r>
            </a:p>
            <a:p>
              <a:pPr lvl="1"/>
              <a:endParaRPr lang="en-CA" sz="2400" dirty="0">
                <a:solidFill>
                  <a:schemeClr val="bg1"/>
                </a:solidFill>
              </a:endParaRPr>
            </a:p>
            <a:p>
              <a:pPr lvl="2"/>
              <a:r>
                <a:rPr lang="en-CA" sz="2400" dirty="0">
                  <a:solidFill>
                    <a:schemeClr val="bg1"/>
                  </a:solidFill>
                </a:rPr>
                <a:t>…… content of the page ….</a:t>
              </a:r>
            </a:p>
            <a:p>
              <a:pPr lvl="1"/>
              <a:endParaRPr lang="en-CA" sz="2400" dirty="0">
                <a:solidFill>
                  <a:schemeClr val="bg1"/>
                </a:solidFill>
              </a:endParaRPr>
            </a:p>
            <a:p>
              <a:pPr lvl="1"/>
              <a:r>
                <a:rPr lang="en-CA" sz="2400" dirty="0">
                  <a:solidFill>
                    <a:schemeClr val="bg1"/>
                  </a:solidFill>
                </a:rPr>
                <a:t>&lt;/div&gt;</a:t>
              </a:r>
            </a:p>
            <a:p>
              <a:pPr lvl="1"/>
              <a:r>
                <a:rPr lang="en-CA" sz="2400" dirty="0">
                  <a:solidFill>
                    <a:schemeClr val="bg1"/>
                  </a:solidFill>
                </a:rPr>
                <a:t>&lt;div data-role = footer&gt;</a:t>
              </a:r>
            </a:p>
            <a:p>
              <a:pPr lvl="2"/>
              <a:r>
                <a:rPr lang="en-CA" sz="2400" dirty="0">
                  <a:solidFill>
                    <a:schemeClr val="bg1"/>
                  </a:solidFill>
                </a:rPr>
                <a:t>&lt;small&gt;Cross-platform mobile app demo. Developed by Dinesh.&lt;/small&gt;</a:t>
              </a:r>
            </a:p>
            <a:p>
              <a:pPr lvl="1"/>
              <a:r>
                <a:rPr lang="en-CA" sz="2400" dirty="0">
                  <a:solidFill>
                    <a:schemeClr val="bg1"/>
                  </a:solidFill>
                </a:rPr>
                <a:t>&lt;/div&gt;</a:t>
              </a:r>
            </a:p>
            <a:p>
              <a:r>
                <a:rPr lang="en-CA" sz="2400" dirty="0">
                  <a:solidFill>
                    <a:schemeClr val="bg1"/>
                  </a:solidFill>
                </a:rPr>
                <a:t>&lt;/div&gt;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540" y="1013417"/>
              <a:ext cx="6553200" cy="41263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7025" y="3406461"/>
              <a:ext cx="7555302" cy="990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942" y="1463751"/>
              <a:ext cx="6669720" cy="1872891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7827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 tags (review)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/>
          </a:p>
          <a:p>
            <a:r>
              <a:rPr lang="en-CA" dirty="0"/>
              <a:t>&lt;b&gt;		bold</a:t>
            </a:r>
          </a:p>
          <a:p>
            <a:r>
              <a:rPr lang="en-CA" dirty="0"/>
              <a:t>&lt;i&gt;		italic</a:t>
            </a:r>
          </a:p>
          <a:p>
            <a:r>
              <a:rPr lang="en-CA" dirty="0"/>
              <a:t>&lt;small&gt;		smaller</a:t>
            </a:r>
          </a:p>
          <a:p>
            <a:r>
              <a:rPr lang="en-CA" dirty="0"/>
              <a:t>&lt;sub&gt;		subscripted</a:t>
            </a:r>
          </a:p>
          <a:p>
            <a:r>
              <a:rPr lang="en-CA" dirty="0"/>
              <a:t>&lt;sup&gt;		superscripted</a:t>
            </a:r>
          </a:p>
          <a:p>
            <a:r>
              <a:rPr lang="en-CA" dirty="0"/>
              <a:t>&lt;del&gt;		strikethrough</a:t>
            </a:r>
          </a:p>
          <a:p>
            <a:r>
              <a:rPr lang="en-CA" dirty="0"/>
              <a:t>&lt;mark&gt;		highlighted</a:t>
            </a:r>
          </a:p>
          <a:p>
            <a:endParaRPr lang="en-US" dirty="0"/>
          </a:p>
          <a:p>
            <a:r>
              <a:rPr lang="en-US" dirty="0"/>
              <a:t>(and more…)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05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B349D-81A0-4D77-88C2-A4B92BA5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9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9587-0D5D-4524-AEE7-C2A588FC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471-8912-48AA-9835-0560ED0A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731FB-BA2C-41CD-BE74-D2818A49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5" y="2121652"/>
            <a:ext cx="7215510" cy="1197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2D869-609C-4869-BC29-8D310BBB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45" y="3640677"/>
            <a:ext cx="7356796" cy="124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61E7D-0563-43F1-BAE0-9999F45B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341018"/>
            <a:ext cx="36195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Provided by jQuery mobile stylesheet and libraries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http://api.jquerymobile.com/category/widgets/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12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&lt;input&gt;&lt;/input&gt;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76400"/>
            <a:ext cx="8001000" cy="4495799"/>
          </a:xfrm>
        </p:spPr>
        <p:txBody>
          <a:bodyPr>
            <a:normAutofit/>
          </a:bodyPr>
          <a:lstStyle/>
          <a:p>
            <a:endParaRPr lang="en-US" i="1" dirty="0">
              <a:solidFill>
                <a:srgbClr val="0070C0"/>
              </a:solidFill>
            </a:endParaRP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type</a:t>
            </a:r>
            <a:r>
              <a:rPr lang="en-US" dirty="0"/>
              <a:t> : password, email, </a:t>
            </a:r>
            <a:r>
              <a:rPr lang="en-US" dirty="0" err="1"/>
              <a:t>tel</a:t>
            </a:r>
            <a:r>
              <a:rPr lang="en-US" dirty="0"/>
              <a:t>, number, and many more (sometimes browser-dependent)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: (obsolete/deprecated for some tags), is replaced by the id attribute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id</a:t>
            </a:r>
            <a:r>
              <a:rPr lang="en-US" dirty="0"/>
              <a:t>:  identify an element, preferred way to identify an element and must be unique in a given document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02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&lt;input&gt;&lt;/input&gt;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6557"/>
            <a:ext cx="7315200" cy="3962399"/>
          </a:xfrm>
        </p:spPr>
        <p:txBody>
          <a:bodyPr>
            <a:normAutofit/>
          </a:bodyPr>
          <a:lstStyle/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min/max</a:t>
            </a:r>
            <a:r>
              <a:rPr lang="en-US" dirty="0"/>
              <a:t>: specifies the range, not relevant to some types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placeholder</a:t>
            </a:r>
            <a:r>
              <a:rPr lang="en-US" dirty="0"/>
              <a:t>:  initial text that appears in the element, will be replaced by the actual input value, when the user types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071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&lt;label&gt; &lt;/label&gt;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40233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Label for widgets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for</a:t>
            </a:r>
            <a:r>
              <a:rPr lang="en-US" dirty="0"/>
              <a:t> to specify which widget it’s for</a:t>
            </a:r>
          </a:p>
          <a:p>
            <a:pPr marL="0" indent="0">
              <a:buNone/>
            </a:pPr>
            <a:r>
              <a:rPr lang="en-US" dirty="0"/>
              <a:t> &lt;label for="angle"&gt;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489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2A09D-DE20-4C6C-8019-471D1CB5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3" y="2133600"/>
            <a:ext cx="7762917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8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,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 DOM events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http://www.w3schools.com/jsref/dom_obj_event.asp</a:t>
            </a:r>
            <a:r>
              <a:rPr lang="en-US" sz="2000" dirty="0"/>
              <a:t>)</a:t>
            </a:r>
            <a:endParaRPr lang="en-US" dirty="0"/>
          </a:p>
          <a:p>
            <a:br>
              <a:rPr lang="en-US" dirty="0"/>
            </a:br>
            <a:r>
              <a:rPr lang="en-US" dirty="0"/>
              <a:t>Elements “listen” to events</a:t>
            </a:r>
          </a:p>
          <a:p>
            <a:pPr marL="411480" lvl="1" indent="0">
              <a:buNone/>
            </a:pPr>
            <a:r>
              <a:rPr lang="en-US" dirty="0"/>
              <a:t>e.g.)</a:t>
            </a:r>
          </a:p>
          <a:p>
            <a:pPr lvl="1"/>
            <a:r>
              <a:rPr lang="en-US" dirty="0" err="1"/>
              <a:t>onload</a:t>
            </a:r>
            <a:r>
              <a:rPr lang="en-US" dirty="0"/>
              <a:t> occurs when the object is loaded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 occurs when the user clicks on the object</a:t>
            </a:r>
          </a:p>
          <a:p>
            <a:pPr lvl="1"/>
            <a:endParaRPr lang="en-US" dirty="0"/>
          </a:p>
          <a:p>
            <a:r>
              <a:rPr lang="en-US" dirty="0"/>
              <a:t>Essential for WIMP (windows, icons, menus, pointer) style interactions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4247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Specify what happens when an event with the element occurs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display() </a:t>
            </a:r>
            <a:r>
              <a:rPr lang="en-US" sz="2800" dirty="0"/>
              <a:t>is a JavaScript function</a:t>
            </a:r>
          </a:p>
          <a:p>
            <a:r>
              <a:rPr lang="en-US" sz="2800" dirty="0"/>
              <a:t>Can be multiple lines and they don’t have to be functions.</a:t>
            </a:r>
            <a:endParaRPr lang="en-CA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6186989" cy="100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0"/>
            <a:ext cx="8730361" cy="80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96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9C5F0-3BB4-47E9-BC23-CC55574E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9" y="2690601"/>
            <a:ext cx="839352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variables using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JavaScript has “dynamic” data types: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x;               // x is undefined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20;           //x is a Number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“Hello";      // now x is a String</a:t>
            </a:r>
          </a:p>
          <a:p>
            <a:pPr lvl="1"/>
            <a:endParaRPr lang="en-US" dirty="0"/>
          </a:p>
          <a:p>
            <a:r>
              <a:rPr lang="en-US" dirty="0"/>
              <a:t>YOU are responsible for type casting: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2 + “5”; // x is a String</a:t>
            </a:r>
          </a:p>
          <a:p>
            <a:pPr lvl="1"/>
            <a:r>
              <a:rPr lang="en-US" dirty="0"/>
              <a:t>var x = 2 + 5; // x is a Number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512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targetId</a:t>
            </a:r>
            <a:r>
              <a:rPr lang="en-US" dirty="0"/>
              <a:t>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One way to access elements in the document (there are other ways)</a:t>
            </a:r>
          </a:p>
          <a:p>
            <a:endParaRPr lang="en-US" dirty="0"/>
          </a:p>
          <a:p>
            <a:r>
              <a:rPr lang="en-US" dirty="0"/>
              <a:t>Searches in the document to find a corresponding element with the specified id</a:t>
            </a:r>
          </a:p>
          <a:p>
            <a:endParaRPr lang="en-US" dirty="0"/>
          </a:p>
          <a:p>
            <a:r>
              <a:rPr lang="en-US" dirty="0"/>
              <a:t>HTML elements are represented as “objects” in JavaScript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71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HTML/CSS do not provide a full range of interactions</a:t>
            </a:r>
          </a:p>
          <a:p>
            <a:endParaRPr lang="en-US" dirty="0"/>
          </a:p>
          <a:p>
            <a:r>
              <a:rPr lang="en-US" dirty="0"/>
              <a:t>JavaScript ≠ Java</a:t>
            </a:r>
          </a:p>
          <a:p>
            <a:endParaRPr lang="en-US" dirty="0"/>
          </a:p>
          <a:p>
            <a:r>
              <a:rPr lang="en-US" dirty="0"/>
              <a:t>Compiling </a:t>
            </a:r>
            <a:r>
              <a:rPr lang="en-US" dirty="0" err="1"/>
              <a:t>vs</a:t>
            </a:r>
            <a:r>
              <a:rPr lang="en-US" dirty="0"/>
              <a:t> Interpretation</a:t>
            </a:r>
          </a:p>
          <a:p>
            <a:endParaRPr lang="en-US" dirty="0"/>
          </a:p>
          <a:p>
            <a:r>
              <a:rPr lang="en-US" dirty="0"/>
              <a:t>Client-side </a:t>
            </a:r>
            <a:r>
              <a:rPr lang="en-US" dirty="0" err="1"/>
              <a:t>vs</a:t>
            </a:r>
            <a:r>
              <a:rPr lang="en-US" dirty="0"/>
              <a:t> Server-side scripting</a:t>
            </a:r>
          </a:p>
          <a:p>
            <a:pPr lvl="1"/>
            <a:r>
              <a:rPr lang="en-US" dirty="0"/>
              <a:t>JavaScript originally used only for client-side</a:t>
            </a:r>
          </a:p>
          <a:p>
            <a:pPr lvl="1"/>
            <a:endParaRPr lang="en-US" dirty="0"/>
          </a:p>
          <a:p>
            <a:r>
              <a:rPr lang="en-US" dirty="0"/>
              <a:t>Libraries: </a:t>
            </a:r>
            <a:r>
              <a:rPr lang="en-US" dirty="0" err="1"/>
              <a:t>jQuery</a:t>
            </a:r>
            <a:r>
              <a:rPr lang="en-US" dirty="0"/>
              <a:t> (client-side), Node.js (server-side)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2446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i="1" dirty="0" err="1">
                <a:solidFill>
                  <a:srgbClr val="0070C0"/>
                </a:solidFill>
              </a:rPr>
              <a:t>document.getElementById</a:t>
            </a:r>
            <a:r>
              <a:rPr lang="en-CA" i="1" dirty="0">
                <a:solidFill>
                  <a:srgbClr val="0070C0"/>
                </a:solidFill>
              </a:rPr>
              <a:t>("angle")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will return an element object (its id is “angle”)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access the object’s properties (e.g., name, id, value, </a:t>
            </a:r>
            <a:r>
              <a:rPr lang="en-US" dirty="0" err="1"/>
              <a:t>etc</a:t>
            </a:r>
            <a:r>
              <a:rPr lang="en-US" dirty="0"/>
              <a:t>) or run associated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i="1" dirty="0" err="1">
                <a:solidFill>
                  <a:srgbClr val="0070C0"/>
                </a:solidFill>
              </a:rPr>
              <a:t>document.getElementById</a:t>
            </a:r>
            <a:r>
              <a:rPr lang="en-CA" i="1" dirty="0">
                <a:solidFill>
                  <a:srgbClr val="0070C0"/>
                </a:solidFill>
              </a:rPr>
              <a:t>("angle").value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will return a value of the element with the id “angle”</a:t>
            </a:r>
          </a:p>
          <a:p>
            <a:pPr lvl="1"/>
            <a:r>
              <a:rPr lang="en-US" sz="2000" dirty="0"/>
              <a:t>i.e.) the value the user types in the input box for the angle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72659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&amp; Slider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AC91E-5CC4-483C-89B5-B78228BE1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482" y="1767999"/>
            <a:ext cx="2135471" cy="41756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BEB53A-961B-438D-8F49-2DC41FFA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67998"/>
            <a:ext cx="2456985" cy="411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0B471-691A-4370-AEF8-9868E3E1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91" y="1856010"/>
            <a:ext cx="2048708" cy="4087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9E1D9-C330-48BE-9E80-8AC559C29587}"/>
              </a:ext>
            </a:extLst>
          </p:cNvPr>
          <p:cNvSpPr txBox="1"/>
          <p:nvPr/>
        </p:nvSpPr>
        <p:spPr>
          <a:xfrm>
            <a:off x="1237509" y="592631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iPhone6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B9721-F0A9-4558-8AC0-B8CE7601932F}"/>
              </a:ext>
            </a:extLst>
          </p:cNvPr>
          <p:cNvSpPr txBox="1"/>
          <p:nvPr/>
        </p:nvSpPr>
        <p:spPr>
          <a:xfrm>
            <a:off x="4076998" y="5943599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Nexus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2358F-4BC1-40E0-8B59-F02BFDFC9636}"/>
              </a:ext>
            </a:extLst>
          </p:cNvPr>
          <p:cNvSpPr txBox="1"/>
          <p:nvPr/>
        </p:nvSpPr>
        <p:spPr>
          <a:xfrm>
            <a:off x="6807380" y="592159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iPhone XR</a:t>
            </a:r>
          </a:p>
        </p:txBody>
      </p:sp>
    </p:spTree>
    <p:extLst>
      <p:ext uri="{BB962C8B-B14F-4D97-AF65-F5344CB8AC3E}">
        <p14:creationId xmlns:p14="http://schemas.microsoft.com/office/powerpoint/2010/main" val="407140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77239" y="465461"/>
            <a:ext cx="7589521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&lt;div data-role="navbar"&gt;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&lt;ul&gt;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&lt;li&gt;&lt;a </a:t>
            </a:r>
            <a:r>
              <a:rPr lang="en-CA" sz="2400" dirty="0" err="1">
                <a:solidFill>
                  <a:schemeClr val="bg1"/>
                </a:solidFill>
              </a:rPr>
              <a:t>href</a:t>
            </a:r>
            <a:r>
              <a:rPr lang="en-CA" sz="2400" dirty="0">
                <a:solidFill>
                  <a:schemeClr val="bg1"/>
                </a:solidFill>
              </a:rPr>
              <a:t>="index.html" class="</a:t>
            </a:r>
            <a:r>
              <a:rPr lang="en-CA" sz="2400" dirty="0" err="1">
                <a:solidFill>
                  <a:schemeClr val="bg1"/>
                </a:solidFill>
              </a:rPr>
              <a:t>ui</a:t>
            </a:r>
            <a:r>
              <a:rPr lang="en-CA" sz="2400" dirty="0">
                <a:solidFill>
                  <a:schemeClr val="bg1"/>
                </a:solidFill>
              </a:rPr>
              <a:t>-</a:t>
            </a:r>
            <a:r>
              <a:rPr lang="en-CA" sz="2400" dirty="0" err="1">
                <a:solidFill>
                  <a:schemeClr val="bg1"/>
                </a:solidFill>
              </a:rPr>
              <a:t>btn</a:t>
            </a:r>
            <a:r>
              <a:rPr lang="en-CA" sz="2400" dirty="0">
                <a:solidFill>
                  <a:schemeClr val="bg1"/>
                </a:solidFill>
              </a:rPr>
              <a:t>-active </a:t>
            </a:r>
            <a:r>
              <a:rPr lang="en-CA" sz="2400" dirty="0" err="1">
                <a:solidFill>
                  <a:schemeClr val="bg1"/>
                </a:solidFill>
              </a:rPr>
              <a:t>ui</a:t>
            </a:r>
            <a:r>
              <a:rPr lang="en-CA" sz="2400" dirty="0">
                <a:solidFill>
                  <a:schemeClr val="bg1"/>
                </a:solidFill>
              </a:rPr>
              <a:t>-state-persist"&gt;Information&lt;/a&gt;&lt;/li&gt;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&lt;li&gt;&lt;a </a:t>
            </a:r>
            <a:r>
              <a:rPr lang="en-CA" sz="2400" dirty="0" err="1">
                <a:solidFill>
                  <a:schemeClr val="bg1"/>
                </a:solidFill>
              </a:rPr>
              <a:t>href</a:t>
            </a:r>
            <a:r>
              <a:rPr lang="en-CA" sz="2400" dirty="0">
                <a:solidFill>
                  <a:schemeClr val="bg1"/>
                </a:solidFill>
              </a:rPr>
              <a:t>="interface.html" &gt;Interface&lt;/a&gt;&lt;/li&gt;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&lt;/ul&gt;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3B83-8172-4D4F-AFB8-A11B65347198}"/>
              </a:ext>
            </a:extLst>
          </p:cNvPr>
          <p:cNvSpPr txBox="1"/>
          <p:nvPr/>
        </p:nvSpPr>
        <p:spPr>
          <a:xfrm>
            <a:off x="777239" y="3429000"/>
            <a:ext cx="758952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&lt;label for="angle"&gt;Angle:&lt;/label&gt;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&lt;input type='range' name='angle' id='angle' min='0' max='90'&gt;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&lt;label for="velocity"&gt;Velocity:&lt;/label&gt;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&lt;input type='range' name='velocity' id='velocity' min='0' max='29979'&gt;</a:t>
            </a:r>
          </a:p>
        </p:txBody>
      </p:sp>
    </p:spTree>
    <p:extLst>
      <p:ext uri="{BB962C8B-B14F-4D97-AF65-F5344CB8AC3E}">
        <p14:creationId xmlns:p14="http://schemas.microsoft.com/office/powerpoint/2010/main" val="1595736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8100" y="0"/>
            <a:ext cx="9067800" cy="6248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&lt;h1&gt;Projectiles&lt;/h1&gt;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&lt;figure&gt;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&lt;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/projectile.png" alt="A Cannon Firing a Projectile" width="333" height="228"&gt;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&lt;</a:t>
            </a:r>
            <a:r>
              <a:rPr lang="en-US" dirty="0" err="1">
                <a:solidFill>
                  <a:schemeClr val="bg1"/>
                </a:solidFill>
              </a:rPr>
              <a:t>figcaption</a:t>
            </a:r>
            <a:r>
              <a:rPr lang="en-US" dirty="0">
                <a:solidFill>
                  <a:schemeClr val="bg1"/>
                </a:solidFill>
              </a:rPr>
              <a:t>&gt;&lt;strong&gt;Fig. 1 - A Projectile Fired From a Cannon&lt;/strong&gt;&lt;/</a:t>
            </a:r>
            <a:r>
              <a:rPr lang="en-US" dirty="0" err="1">
                <a:solidFill>
                  <a:schemeClr val="bg1"/>
                </a:solidFill>
              </a:rPr>
              <a:t>figcaption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&lt;/figure&gt;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&lt;p&gt;In 1600s, armies used equations of motions to calculate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velocities and angle for firing a missile to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hit a target. While a quarterback does not do explicit calculations using equations of motion,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a computerized football game will certainly need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to do these calculations.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&lt;/p&gt;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&lt;iframe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="https://phet.colorado.edu/sims/html/projectile-motion/latest/projectile-motion_en.html" width="420" height="315" scrolling="no" </a:t>
            </a:r>
            <a:r>
              <a:rPr lang="en-US" dirty="0" err="1">
                <a:solidFill>
                  <a:schemeClr val="bg1"/>
                </a:solidFill>
              </a:rPr>
              <a:t>allowfullscreen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&lt;/iframe&gt;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&lt;p&gt;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We will use the metric notations that are favored for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all scientific and engineering calculations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&lt;/p&gt;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7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CDE0-A661-4E2E-9231-7BB8EB1F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3CF5-1E3D-493F-B7B0-687D9538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86000"/>
            <a:ext cx="7543801" cy="2590800"/>
          </a:xfrm>
        </p:spPr>
        <p:txBody>
          <a:bodyPr/>
          <a:lstStyle/>
          <a:p>
            <a:r>
              <a:rPr lang="en-CA" dirty="0"/>
              <a:t>Use the code above to refer.</a:t>
            </a:r>
          </a:p>
          <a:p>
            <a:r>
              <a:rPr lang="en-CA" dirty="0"/>
              <a:t>Redevelop the same app. (Video element is not required)</a:t>
            </a:r>
          </a:p>
          <a:p>
            <a:r>
              <a:rPr lang="en-CA" dirty="0"/>
              <a:t>Place the project on server under your id!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83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DOM: </a:t>
            </a:r>
            <a:r>
              <a:rPr lang="en-CA" sz="4400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6000"/>
            <a:ext cx="7543801" cy="4023360"/>
          </a:xfrm>
        </p:spPr>
        <p:txBody>
          <a:bodyPr/>
          <a:lstStyle/>
          <a:p>
            <a:r>
              <a:rPr lang="en-US" dirty="0"/>
              <a:t>Each component  in HTML is an “object” in JavaScript</a:t>
            </a:r>
          </a:p>
          <a:p>
            <a:endParaRPr lang="en-US" dirty="0"/>
          </a:p>
          <a:p>
            <a:r>
              <a:rPr lang="en-US" dirty="0"/>
              <a:t>Each object is associated with properties (variables/constants) and actions (functions)</a:t>
            </a:r>
          </a:p>
          <a:p>
            <a:endParaRPr lang="en-US" dirty="0"/>
          </a:p>
          <a:p>
            <a:r>
              <a:rPr lang="en-US" dirty="0"/>
              <a:t>Specifies the hierarchical structure of the document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59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tmlgoodies.com/img/2007/06/flowChar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4591050" cy="59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1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in HTMLs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667000"/>
            <a:ext cx="7543801" cy="4023360"/>
          </a:xfrm>
        </p:spPr>
        <p:txBody>
          <a:bodyPr>
            <a:normAutofit/>
          </a:bodyPr>
          <a:lstStyle/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document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 an object representing the current HTML document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write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is a function to write to the HTML page</a:t>
            </a:r>
          </a:p>
          <a:p>
            <a:pPr marL="0" indent="0">
              <a:buNone/>
            </a:pPr>
            <a:r>
              <a:rPr lang="en-CA" i="1" dirty="0">
                <a:solidFill>
                  <a:srgbClr val="0070C0"/>
                </a:solidFill>
              </a:rPr>
              <a:t>"Hello from JavaScript"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an argument to the function</a:t>
            </a:r>
          </a:p>
          <a:p>
            <a:endParaRPr lang="en-US" i="1" dirty="0">
              <a:solidFill>
                <a:srgbClr val="FFFF00"/>
              </a:solidFill>
            </a:endParaRPr>
          </a:p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286000"/>
            <a:ext cx="7583518" cy="101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9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write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can take tags</a:t>
            </a:r>
          </a:p>
          <a:p>
            <a:pPr marL="347980" lvl="1" indent="0">
              <a:buNone/>
            </a:pPr>
            <a:endParaRPr lang="en-US" dirty="0"/>
          </a:p>
          <a:p>
            <a:pPr marL="347980" lvl="1" indent="0">
              <a:buNone/>
            </a:pPr>
            <a:r>
              <a:rPr lang="en-US" dirty="0"/>
              <a:t>e.g.) </a:t>
            </a:r>
          </a:p>
          <a:p>
            <a:pPr marL="347980" lvl="1" indent="0"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</a:t>
            </a:r>
          </a:p>
          <a:p>
            <a:pPr marL="347980" lvl="1" indent="0">
              <a:buNone/>
            </a:pPr>
            <a:r>
              <a:rPr lang="en-US" sz="2200" dirty="0"/>
              <a:t>"&lt;strong&gt;Hello&lt;/strong&gt; from JavaScript“</a:t>
            </a:r>
          </a:p>
          <a:p>
            <a:pPr marL="347980" lvl="1" indent="0">
              <a:buNone/>
            </a:pPr>
            <a:r>
              <a:rPr lang="en-US" sz="2200" dirty="0"/>
              <a:t>);</a:t>
            </a:r>
          </a:p>
          <a:p>
            <a:endParaRPr lang="en-US" sz="2800" dirty="0"/>
          </a:p>
          <a:p>
            <a:r>
              <a:rPr lang="en-US" dirty="0"/>
              <a:t>i.e., you could write a formatted HTML from JavaScript on the fly!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1839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("&lt;table width='200' border='1'&gt;");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&lt;</a:t>
            </a:r>
            <a:r>
              <a:rPr lang="en-CA" sz="2400" dirty="0" err="1">
                <a:solidFill>
                  <a:schemeClr val="bg1"/>
                </a:solidFill>
              </a:rPr>
              <a:t>tr</a:t>
            </a:r>
            <a:r>
              <a:rPr lang="en-CA" sz="24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&lt;td&gt;Hi&lt;/td&gt;");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&lt;td&gt;Yeah&lt;/td&gt;");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&lt;td&gt;No&lt;/td&gt;");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&lt;/</a:t>
            </a:r>
            <a:r>
              <a:rPr lang="en-CA" sz="2400" dirty="0" err="1">
                <a:solidFill>
                  <a:schemeClr val="bg1"/>
                </a:solidFill>
              </a:rPr>
              <a:t>tr</a:t>
            </a:r>
            <a:r>
              <a:rPr lang="en-CA" sz="24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&lt;</a:t>
            </a:r>
            <a:r>
              <a:rPr lang="en-CA" sz="2400" dirty="0" err="1">
                <a:solidFill>
                  <a:schemeClr val="bg1"/>
                </a:solidFill>
              </a:rPr>
              <a:t>tr</a:t>
            </a:r>
            <a:r>
              <a:rPr lang="en-CA" sz="24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&lt;td&gt;OK&lt;/td&gt;");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&lt;td&gt;Good&lt;/td&gt;");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  &lt;td&gt;Bad&lt;/td&gt;");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  &lt;/</a:t>
            </a:r>
            <a:r>
              <a:rPr lang="en-CA" sz="2400" dirty="0" err="1">
                <a:solidFill>
                  <a:schemeClr val="bg1"/>
                </a:solidFill>
              </a:rPr>
              <a:t>tr</a:t>
            </a:r>
            <a:r>
              <a:rPr lang="en-CA" sz="24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bg1"/>
                </a:solidFill>
              </a:rPr>
              <a:t>document.write</a:t>
            </a:r>
            <a:r>
              <a:rPr lang="en-CA" sz="2400" dirty="0">
                <a:solidFill>
                  <a:schemeClr val="bg1"/>
                </a:solidFill>
              </a:rPr>
              <a:t>("&lt;/table&gt;");</a:t>
            </a:r>
          </a:p>
        </p:txBody>
      </p:sp>
    </p:spTree>
    <p:extLst>
      <p:ext uri="{BB962C8B-B14F-4D97-AF65-F5344CB8AC3E}">
        <p14:creationId xmlns:p14="http://schemas.microsoft.com/office/powerpoint/2010/main" val="1585284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1527</Words>
  <Application>Microsoft Office PowerPoint</Application>
  <PresentationFormat>On-screen Show (4:3)</PresentationFormat>
  <Paragraphs>264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Calibri Light</vt:lpstr>
      <vt:lpstr>Retrospect</vt:lpstr>
      <vt:lpstr>MCDA 5550 - Web App Development  Chapter 03: Introduction to forms, JavaScript, jQuery mobile</vt:lpstr>
      <vt:lpstr>Designing an app</vt:lpstr>
      <vt:lpstr>Forms</vt:lpstr>
      <vt:lpstr>JavaScript</vt:lpstr>
      <vt:lpstr>DOM: Document Object Model</vt:lpstr>
      <vt:lpstr>PowerPoint Presentation</vt:lpstr>
      <vt:lpstr>Document object in HTMLs</vt:lpstr>
      <vt:lpstr>Cont’d</vt:lpstr>
      <vt:lpstr>Example:</vt:lpstr>
      <vt:lpstr>Output</vt:lpstr>
      <vt:lpstr>.js file</vt:lpstr>
      <vt:lpstr>JavaScript Functions</vt:lpstr>
      <vt:lpstr>Cont’d</vt:lpstr>
      <vt:lpstr>Cont’d</vt:lpstr>
      <vt:lpstr>JavaScript console</vt:lpstr>
      <vt:lpstr>JavaScript console</vt:lpstr>
      <vt:lpstr>If errors…</vt:lpstr>
      <vt:lpstr>jQuery </vt:lpstr>
      <vt:lpstr>Download to your web server</vt:lpstr>
      <vt:lpstr>… or link to online resources</vt:lpstr>
      <vt:lpstr>meta tags</vt:lpstr>
      <vt:lpstr>viewport</vt:lpstr>
      <vt:lpstr>Our 1st app</vt:lpstr>
      <vt:lpstr>PowerPoint Presentation</vt:lpstr>
      <vt:lpstr>PowerPoint Presentation</vt:lpstr>
      <vt:lpstr>header, footer, and content data-role</vt:lpstr>
      <vt:lpstr>PowerPoint Presentation</vt:lpstr>
      <vt:lpstr>Text formatting tags (review)</vt:lpstr>
      <vt:lpstr>PowerPoint Presentation</vt:lpstr>
      <vt:lpstr>Widgets</vt:lpstr>
      <vt:lpstr>&lt;input&gt;&lt;/input&gt;</vt:lpstr>
      <vt:lpstr>&lt;input&gt;&lt;/input&gt;</vt:lpstr>
      <vt:lpstr>&lt;label&gt; &lt;/label&gt;</vt:lpstr>
      <vt:lpstr>Output</vt:lpstr>
      <vt:lpstr>onload, onclick, etc</vt:lpstr>
      <vt:lpstr>Cont’d</vt:lpstr>
      <vt:lpstr>display() function</vt:lpstr>
      <vt:lpstr>Variables in JavaScript</vt:lpstr>
      <vt:lpstr>getElementById(“targetId”)</vt:lpstr>
      <vt:lpstr>Cont’d</vt:lpstr>
      <vt:lpstr>Navigation bar &amp; Slider</vt:lpstr>
      <vt:lpstr>PowerPoint Presentation</vt:lpstr>
      <vt:lpstr>PowerPoint Presentation</vt:lpstr>
      <vt:lpstr>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03: Introduction to forms, JavaScript, jQuery mobile</dc:title>
  <dc:creator>ya</dc:creator>
  <cp:lastModifiedBy>Dinesh Kumar Govindaraj</cp:lastModifiedBy>
  <cp:revision>313</cp:revision>
  <dcterms:created xsi:type="dcterms:W3CDTF">2015-12-09T19:58:22Z</dcterms:created>
  <dcterms:modified xsi:type="dcterms:W3CDTF">2019-02-24T18:04:37Z</dcterms:modified>
</cp:coreProperties>
</file>