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8" r:id="rId2"/>
    <p:sldId id="260" r:id="rId3"/>
    <p:sldId id="259" r:id="rId4"/>
    <p:sldId id="261" r:id="rId5"/>
    <p:sldId id="262" r:id="rId6"/>
    <p:sldId id="263" r:id="rId7"/>
    <p:sldId id="265" r:id="rId8"/>
    <p:sldId id="266" r:id="rId9"/>
    <p:sldId id="264" r:id="rId10"/>
    <p:sldId id="267" r:id="rId11"/>
    <p:sldId id="269" r:id="rId12"/>
    <p:sldId id="268" r:id="rId13"/>
    <p:sldId id="270" r:id="rId14"/>
    <p:sldId id="271" r:id="rId15"/>
    <p:sldId id="272" r:id="rId16"/>
    <p:sldId id="298" r:id="rId17"/>
    <p:sldId id="273" r:id="rId18"/>
    <p:sldId id="301" r:id="rId19"/>
    <p:sldId id="274" r:id="rId20"/>
    <p:sldId id="275" r:id="rId21"/>
    <p:sldId id="276" r:id="rId22"/>
    <p:sldId id="277" r:id="rId23"/>
    <p:sldId id="279" r:id="rId24"/>
    <p:sldId id="281" r:id="rId25"/>
    <p:sldId id="278" r:id="rId26"/>
    <p:sldId id="282" r:id="rId27"/>
    <p:sldId id="283" r:id="rId28"/>
    <p:sldId id="284" r:id="rId29"/>
    <p:sldId id="285" r:id="rId30"/>
    <p:sldId id="302" r:id="rId31"/>
    <p:sldId id="286" r:id="rId32"/>
    <p:sldId id="287" r:id="rId33"/>
    <p:sldId id="288" r:id="rId34"/>
    <p:sldId id="289" r:id="rId35"/>
    <p:sldId id="296" r:id="rId36"/>
    <p:sldId id="290" r:id="rId37"/>
    <p:sldId id="291" r:id="rId38"/>
    <p:sldId id="292" r:id="rId39"/>
    <p:sldId id="293" r:id="rId40"/>
    <p:sldId id="294" r:id="rId41"/>
    <p:sldId id="295" r:id="rId42"/>
    <p:sldId id="30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50000" autoAdjust="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514D-5B43-4604-91BF-D0DFD1AC2101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F10C7-6EDD-4637-8415-07D75E0C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10C7-6EDD-4637-8415-07D75E0C7A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5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5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81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32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11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13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55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21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88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67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72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75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13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MCDA 5550 - Web App Development</a:t>
            </a:r>
            <a:br>
              <a:rPr lang="en-US" sz="3200" dirty="0"/>
            </a:br>
            <a:br>
              <a:rPr lang="en-US" sz="3200" dirty="0"/>
            </a:br>
            <a:r>
              <a:rPr lang="en-US" sz="2800" dirty="0"/>
              <a:t>Chapter 04: Making apps do significant computing</a:t>
            </a:r>
            <a:endParaRPr lang="en-CA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5410200"/>
            <a:ext cx="5562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Instructor: Dinesh kG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47859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59" y="2601848"/>
            <a:ext cx="7620000" cy="34463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function setup()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document.getElementById("farenheit").onclick=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function(){setUnits("C");};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document.getElementById("celsius").onclick=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function(){setUnits("F");};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397" y="1991109"/>
            <a:ext cx="7615561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&lt;body onload="setup();"&gt;</a:t>
            </a:r>
          </a:p>
        </p:txBody>
      </p:sp>
    </p:spTree>
    <p:extLst>
      <p:ext uri="{BB962C8B-B14F-4D97-AF65-F5344CB8AC3E}">
        <p14:creationId xmlns:p14="http://schemas.microsoft.com/office/powerpoint/2010/main" val="139301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2644170"/>
            <a:ext cx="4267200" cy="19389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&lt;input type="button" onclick="convert()“ value="Convert"&gt;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&lt;p id="answer"&gt;&lt;/p&gt;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ABE5F7-E493-46BB-AB1D-24E587263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151" y="1845734"/>
            <a:ext cx="40005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2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" y="1889301"/>
            <a:ext cx="7955279" cy="4247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convert()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var celsiusButton = document.getElementById("celsius");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var temperature = document.getElementById("temperature");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if(celsiusButton.checked)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convertToCelsius(temperature.value);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else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convertToFahrenheit(temperature.value);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26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formulae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0593"/>
            <a:ext cx="8104348" cy="915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57638"/>
            <a:ext cx="7921348" cy="61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19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083" y="1856831"/>
            <a:ext cx="86868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convertToCelsius(temperatureInFahrenheit)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var celsiusTemperature=(temperatureInFahrenheit-32)*5/9;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document.getElementById("answer").innerHTML=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temperatureInFahrenheit+"&amp;deg; Fahrenheit converts to "+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celsiusTemperature.toFixed(1)+"&amp;deg; Celsius";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547" y="4029820"/>
            <a:ext cx="86868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convertToFahrenheit(temperatureInCelsius)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var fahrenheitTemperature=temperatureInCelsius*9/5+32;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document.getElementById("answer").innerHTML=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temperatureInCelsius+"&amp;deg; Celsius converts to "+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fahrenheitTemperature.toFixed(1)+"&amp;deg; Fahrenheit";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887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altogether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0458BA-FC40-4836-8C26-F1F9001F1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955" y="1794635"/>
            <a:ext cx="2057400" cy="4361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077417-814C-43B5-8975-914221BDA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790772"/>
            <a:ext cx="3668486" cy="436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26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Assignment #1 (Simple Calculator)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your app to the server!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CBFFA-9C27-4FA3-BE08-17A36B40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09800"/>
            <a:ext cx="48006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59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to Projectile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60" y="1905000"/>
            <a:ext cx="3733800" cy="419131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Before, we just retrieved and displayed user input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00400" y="2895600"/>
            <a:ext cx="2133600" cy="27432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EBF5289-E581-407D-B507-BF20276E7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685" y="2152807"/>
            <a:ext cx="28860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7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to Projectile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178" y="2042897"/>
            <a:ext cx="3962400" cy="3075524"/>
          </a:xfrm>
        </p:spPr>
        <p:txBody>
          <a:bodyPr/>
          <a:lstStyle/>
          <a:p>
            <a:r>
              <a:rPr lang="en-US" dirty="0"/>
              <a:t>This time, manipulate the user input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2895600" y="2438400"/>
            <a:ext cx="2133600" cy="32004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4BAEF84-63DE-470B-8643-2CEC1815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828800"/>
            <a:ext cx="2924748" cy="41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48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br>
              <a:rPr lang="en-US" dirty="0"/>
            </a:br>
            <a:r>
              <a:rPr lang="en-US" dirty="0"/>
              <a:t>When user enters values…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the error checking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580141"/>
            <a:ext cx="8686800" cy="255454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function initialize()</a:t>
            </a:r>
          </a:p>
          <a:p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var </a:t>
            </a:r>
            <a:r>
              <a:rPr lang="en-US" sz="2000" dirty="0" err="1">
                <a:solidFill>
                  <a:schemeClr val="bg1"/>
                </a:solidFill>
              </a:rPr>
              <a:t>angleInput</a:t>
            </a:r>
            <a:r>
              <a:rPr lang="en-US" sz="2000" dirty="0">
                <a:solidFill>
                  <a:schemeClr val="bg1"/>
                </a:solidFill>
              </a:rPr>
              <a:t>=document.getElementById("angle");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angleInput.addEventListener</a:t>
            </a:r>
            <a:r>
              <a:rPr lang="en-US" sz="2000" dirty="0">
                <a:solidFill>
                  <a:schemeClr val="bg1"/>
                </a:solidFill>
              </a:rPr>
              <a:t>("</a:t>
            </a:r>
            <a:r>
              <a:rPr lang="en-US" sz="2000" dirty="0" err="1">
                <a:solidFill>
                  <a:schemeClr val="bg1"/>
                </a:solidFill>
              </a:rPr>
              <a:t>mouseout</a:t>
            </a:r>
            <a:r>
              <a:rPr lang="en-US" sz="2000" dirty="0">
                <a:solidFill>
                  <a:schemeClr val="bg1"/>
                </a:solidFill>
              </a:rPr>
              <a:t>", </a:t>
            </a:r>
            <a:r>
              <a:rPr lang="en-US" sz="2000" dirty="0" err="1">
                <a:solidFill>
                  <a:schemeClr val="bg1"/>
                </a:solidFill>
              </a:rPr>
              <a:t>validateAngle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var </a:t>
            </a:r>
            <a:r>
              <a:rPr lang="en-US" sz="2000" dirty="0" err="1">
                <a:solidFill>
                  <a:schemeClr val="bg1"/>
                </a:solidFill>
              </a:rPr>
              <a:t>velocityInput</a:t>
            </a:r>
            <a:r>
              <a:rPr lang="en-US" sz="2000" dirty="0">
                <a:solidFill>
                  <a:schemeClr val="bg1"/>
                </a:solidFill>
              </a:rPr>
              <a:t>=document.getElementById("velocity");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velocityInput.addEventListener</a:t>
            </a:r>
            <a:r>
              <a:rPr lang="en-US" sz="2000" dirty="0">
                <a:solidFill>
                  <a:schemeClr val="bg1"/>
                </a:solidFill>
              </a:rPr>
              <a:t>("</a:t>
            </a:r>
            <a:r>
              <a:rPr lang="en-US" sz="2000" dirty="0" err="1">
                <a:solidFill>
                  <a:schemeClr val="bg1"/>
                </a:solidFill>
              </a:rPr>
              <a:t>mouseout</a:t>
            </a:r>
            <a:r>
              <a:rPr lang="en-US" sz="2000" dirty="0">
                <a:solidFill>
                  <a:schemeClr val="bg1"/>
                </a:solidFill>
              </a:rPr>
              <a:t> ", </a:t>
            </a:r>
            <a:r>
              <a:rPr lang="en-US" sz="2000" dirty="0" err="1">
                <a:solidFill>
                  <a:schemeClr val="bg1"/>
                </a:solidFill>
              </a:rPr>
              <a:t>validateVelocity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329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converter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543801" cy="402336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Between Fahrenheit or Celsius</a:t>
            </a:r>
          </a:p>
          <a:p>
            <a:endParaRPr lang="en-US" dirty="0"/>
          </a:p>
          <a:p>
            <a:r>
              <a:rPr lang="en-US" dirty="0"/>
              <a:t>User decides which unit should be used for the value entered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3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addEventListeners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We’ve seen</a:t>
            </a:r>
          </a:p>
          <a:p>
            <a:pPr lvl="1"/>
            <a:r>
              <a:rPr lang="en-US" i="1" dirty="0" err="1"/>
              <a:t>element</a:t>
            </a:r>
            <a:r>
              <a:rPr lang="en-US" dirty="0" err="1"/>
              <a:t>.onlick</a:t>
            </a:r>
            <a:r>
              <a:rPr lang="en-US" dirty="0"/>
              <a:t> = </a:t>
            </a:r>
            <a:r>
              <a:rPr lang="en-US" i="1" dirty="0"/>
              <a:t>function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Another way to specify actions </a:t>
            </a:r>
            <a:r>
              <a:rPr lang="en-US" sz="1800" dirty="0"/>
              <a:t>(not supported in some earlier IE)</a:t>
            </a:r>
            <a:endParaRPr lang="en-US" dirty="0"/>
          </a:p>
          <a:p>
            <a:pPr lvl="1"/>
            <a:r>
              <a:rPr lang="en-US" i="1" dirty="0" err="1"/>
              <a:t>element</a:t>
            </a:r>
            <a:r>
              <a:rPr lang="en-US" dirty="0" err="1"/>
              <a:t>.addEventListener</a:t>
            </a:r>
            <a:r>
              <a:rPr lang="en-US" dirty="0"/>
              <a:t>(“click”, </a:t>
            </a:r>
            <a:r>
              <a:rPr lang="en-US" i="1" dirty="0"/>
              <a:t>function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00718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commonly used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86844"/>
              </p:ext>
            </p:extLst>
          </p:nvPr>
        </p:nvGraphicFramePr>
        <p:xfrm>
          <a:off x="152400" y="1898178"/>
          <a:ext cx="8763000" cy="4197821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306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6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blur</a:t>
                      </a:r>
                      <a:endParaRPr lang="en-US" sz="2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when the element loses focus</a:t>
                      </a:r>
                      <a:endParaRPr lang="en-US" sz="2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5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click</a:t>
                      </a:r>
                      <a:endParaRPr lang="en-US" sz="2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when the user clicks on the element</a:t>
                      </a:r>
                      <a:endParaRPr lang="en-US" sz="2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2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dblclick</a:t>
                      </a:r>
                      <a:endParaRPr lang="en-US" sz="2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when the user double-clicks on the element</a:t>
                      </a:r>
                      <a:endParaRPr lang="en-US" sz="2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focus</a:t>
                      </a:r>
                      <a:endParaRPr lang="en-US" sz="2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when the element receives focus</a:t>
                      </a:r>
                      <a:endParaRPr lang="en-US" sz="2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load</a:t>
                      </a:r>
                      <a:endParaRPr lang="en-US" sz="2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when an object has been loaded</a:t>
                      </a:r>
                      <a:endParaRPr lang="en-US" sz="2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37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mouseover</a:t>
                      </a:r>
                      <a:endParaRPr lang="en-US" sz="2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when the user moves the mouse pointer into the element</a:t>
                      </a:r>
                      <a:endParaRPr lang="en-US" sz="2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75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mouseout</a:t>
                      </a:r>
                      <a:endParaRPr lang="en-US" sz="2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when the user moves the mouse pointer out of the element</a:t>
                      </a:r>
                      <a:endParaRPr lang="en-US" sz="2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427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Value validation and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877083"/>
            <a:ext cx="3352800" cy="44012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function </a:t>
            </a:r>
            <a:r>
              <a:rPr lang="en-US" sz="1400" dirty="0" err="1">
                <a:solidFill>
                  <a:schemeClr val="bg1"/>
                </a:solidFill>
              </a:rPr>
              <a:t>validateVelocity</a:t>
            </a:r>
            <a:r>
              <a:rPr lang="en-US" sz="1400" dirty="0">
                <a:solidFill>
                  <a:schemeClr val="bg1"/>
                </a:solidFill>
              </a:rPr>
              <a:t>()</a:t>
            </a:r>
          </a:p>
          <a:p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var </a:t>
            </a:r>
            <a:r>
              <a:rPr lang="en-US" sz="1400" dirty="0" err="1">
                <a:solidFill>
                  <a:schemeClr val="bg1"/>
                </a:solidFill>
              </a:rPr>
              <a:t>velocityInput</a:t>
            </a:r>
            <a:r>
              <a:rPr lang="en-US" sz="1400" dirty="0">
                <a:solidFill>
                  <a:schemeClr val="bg1"/>
                </a:solidFill>
              </a:rPr>
              <a:t>=document.getElementById("velocity");</a:t>
            </a: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if(</a:t>
            </a:r>
            <a:r>
              <a:rPr lang="en-US" sz="1400" dirty="0" err="1">
                <a:solidFill>
                  <a:schemeClr val="bg1"/>
                </a:solidFill>
              </a:rPr>
              <a:t>velocityInput.value</a:t>
            </a:r>
            <a:r>
              <a:rPr lang="en-US" sz="1400" dirty="0">
                <a:solidFill>
                  <a:schemeClr val="bg1"/>
                </a:solidFill>
              </a:rPr>
              <a:t>&lt;1)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alert('Velocity value must be greater than 0')</a:t>
            </a:r>
          </a:p>
          <a:p>
            <a:pPr lvl="2"/>
            <a:r>
              <a:rPr lang="en-US" sz="1400" dirty="0" err="1">
                <a:solidFill>
                  <a:schemeClr val="bg1"/>
                </a:solidFill>
              </a:rPr>
              <a:t>velocityInput.value</a:t>
            </a:r>
            <a:r>
              <a:rPr lang="en-US" sz="1400" dirty="0">
                <a:solidFill>
                  <a:schemeClr val="bg1"/>
                </a:solidFill>
              </a:rPr>
              <a:t>="";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else if(</a:t>
            </a:r>
            <a:r>
              <a:rPr lang="en-US" sz="1400" dirty="0" err="1">
                <a:solidFill>
                  <a:schemeClr val="bg1"/>
                </a:solidFill>
              </a:rPr>
              <a:t>velocityInput.value</a:t>
            </a:r>
            <a:r>
              <a:rPr lang="en-US" sz="1400" dirty="0">
                <a:solidFill>
                  <a:schemeClr val="bg1"/>
                </a:solidFill>
              </a:rPr>
              <a:t>&gt; 299792)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alert('Too fast! The velocity value cannot exceed 299792 ');</a:t>
            </a:r>
          </a:p>
          <a:p>
            <a:pPr lvl="2"/>
            <a:r>
              <a:rPr lang="en-US" sz="1400" dirty="0" err="1">
                <a:solidFill>
                  <a:schemeClr val="bg1"/>
                </a:solidFill>
              </a:rPr>
              <a:t>velocityInput.value</a:t>
            </a:r>
            <a:r>
              <a:rPr lang="en-US" sz="1400" dirty="0">
                <a:solidFill>
                  <a:schemeClr val="bg1"/>
                </a:solidFill>
              </a:rPr>
              <a:t>="";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12A876-8128-4888-9A42-285E836EC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2133600"/>
            <a:ext cx="5400675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AE8CA8-3514-481B-8064-2D2378FDF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4077685"/>
            <a:ext cx="54197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05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845734"/>
            <a:ext cx="88773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49657"/>
            <a:ext cx="1752600" cy="1776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891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543801" cy="402336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OR		||</a:t>
            </a:r>
          </a:p>
          <a:p>
            <a:endParaRPr lang="en-US" dirty="0"/>
          </a:p>
          <a:p>
            <a:r>
              <a:rPr lang="en-US" dirty="0"/>
              <a:t>AND 		&amp;&amp;</a:t>
            </a:r>
          </a:p>
          <a:p>
            <a:endParaRPr lang="en-US" dirty="0"/>
          </a:p>
          <a:p>
            <a:r>
              <a:rPr lang="en-US" dirty="0"/>
              <a:t>NOT		!</a:t>
            </a:r>
          </a:p>
        </p:txBody>
      </p:sp>
    </p:spTree>
    <p:extLst>
      <p:ext uri="{BB962C8B-B14F-4D97-AF65-F5344CB8AC3E}">
        <p14:creationId xmlns:p14="http://schemas.microsoft.com/office/powerpoint/2010/main" val="3407546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and single quotations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JavaScript, you can use either “ ” or ‘ ’ to represent Strings</a:t>
            </a:r>
          </a:p>
          <a:p>
            <a:r>
              <a:rPr lang="en-US" dirty="0"/>
              <a:t>Needs to be in pairs (of course!)</a:t>
            </a:r>
          </a:p>
          <a:p>
            <a:pPr marL="347980" lvl="1" indent="0">
              <a:buNone/>
            </a:pPr>
            <a:br>
              <a:rPr lang="en-US" dirty="0"/>
            </a:br>
            <a:r>
              <a:rPr lang="en-US" dirty="0"/>
              <a:t>e.g.)</a:t>
            </a:r>
          </a:p>
          <a:p>
            <a:pPr marL="347980" lvl="1" indent="0">
              <a:buNone/>
            </a:pPr>
            <a:endParaRPr lang="en-US" dirty="0"/>
          </a:p>
          <a:p>
            <a:pPr marL="347980" lvl="1" indent="0">
              <a:buNone/>
            </a:pPr>
            <a:endParaRPr lang="en-US" dirty="0"/>
          </a:p>
          <a:p>
            <a:pPr marL="347980" lvl="1" indent="0">
              <a:buNone/>
            </a:pPr>
            <a:r>
              <a:rPr lang="en-US" dirty="0"/>
              <a:t>alert('"Hi!!"');</a:t>
            </a:r>
          </a:p>
          <a:p>
            <a:pPr marL="347980" lvl="1" indent="0">
              <a:buNone/>
            </a:pPr>
            <a:endParaRPr lang="en-US" dirty="0"/>
          </a:p>
          <a:p>
            <a:pPr marL="347980" lvl="1" indent="0">
              <a:buNone/>
            </a:pPr>
            <a:endParaRPr lang="en-US" dirty="0"/>
          </a:p>
          <a:p>
            <a:pPr marL="347980" lvl="1" indent="0">
              <a:buNone/>
            </a:pPr>
            <a:endParaRPr lang="en-US" dirty="0"/>
          </a:p>
          <a:p>
            <a:pPr marL="347980" lvl="1" indent="0">
              <a:buNone/>
            </a:pPr>
            <a:endParaRPr lang="en-US" dirty="0"/>
          </a:p>
          <a:p>
            <a:pPr marL="347980" lvl="1" indent="0">
              <a:buNone/>
            </a:pPr>
            <a:endParaRPr lang="en-US" dirty="0"/>
          </a:p>
          <a:p>
            <a:pPr marL="347980" lvl="1" indent="0">
              <a:buNone/>
            </a:pPr>
            <a:r>
              <a:rPr lang="en-US" dirty="0"/>
              <a:t>alert("'Hi!!'");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05094"/>
            <a:ext cx="39338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021" y="4759791"/>
            <a:ext cx="39338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891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calculate!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930788"/>
            <a:ext cx="8229600" cy="22467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function update()</a:t>
            </a:r>
          </a:p>
          <a:p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var angle=document.getElementById("angle").value;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var velocity=document.getElementById("velocity").value;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calculate(angle, velocity);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59" y="2208474"/>
            <a:ext cx="502920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&lt;button onclick='update();'&gt;</a:t>
            </a:r>
          </a:p>
        </p:txBody>
      </p:sp>
    </p:spTree>
    <p:extLst>
      <p:ext uri="{BB962C8B-B14F-4D97-AF65-F5344CB8AC3E}">
        <p14:creationId xmlns:p14="http://schemas.microsoft.com/office/powerpoint/2010/main" val="2101853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53" y="2214812"/>
            <a:ext cx="7543800" cy="328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382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3850" y="1845734"/>
            <a:ext cx="8496300" cy="44012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function calculate(angle, velocity)</a:t>
            </a:r>
          </a:p>
          <a:p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var </a:t>
            </a:r>
            <a:r>
              <a:rPr lang="en-US" sz="2000" dirty="0" err="1">
                <a:solidFill>
                  <a:schemeClr val="bg1"/>
                </a:solidFill>
              </a:rPr>
              <a:t>horizontalVelocity</a:t>
            </a:r>
            <a:r>
              <a:rPr lang="en-US" sz="2000" dirty="0">
                <a:solidFill>
                  <a:schemeClr val="bg1"/>
                </a:solidFill>
              </a:rPr>
              <a:t> = velocity*</a:t>
            </a:r>
            <a:r>
              <a:rPr lang="en-US" sz="2000" dirty="0" err="1">
                <a:solidFill>
                  <a:schemeClr val="bg1"/>
                </a:solidFill>
              </a:rPr>
              <a:t>Math.cos</a:t>
            </a:r>
            <a:r>
              <a:rPr lang="en-US" sz="2000" dirty="0">
                <a:solidFill>
                  <a:schemeClr val="bg1"/>
                </a:solidFill>
              </a:rPr>
              <a:t>((angle*</a:t>
            </a:r>
            <a:r>
              <a:rPr lang="en-US" sz="2000" dirty="0" err="1">
                <a:solidFill>
                  <a:schemeClr val="bg1"/>
                </a:solidFill>
              </a:rPr>
              <a:t>Math.PI</a:t>
            </a:r>
            <a:r>
              <a:rPr lang="en-US" sz="2000" dirty="0">
                <a:solidFill>
                  <a:schemeClr val="bg1"/>
                </a:solidFill>
              </a:rPr>
              <a:t>)/180);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var </a:t>
            </a:r>
            <a:r>
              <a:rPr lang="en-US" sz="2000" dirty="0" err="1">
                <a:solidFill>
                  <a:schemeClr val="bg1"/>
                </a:solidFill>
              </a:rPr>
              <a:t>verticalVelocity</a:t>
            </a:r>
            <a:r>
              <a:rPr lang="en-US" sz="2000" dirty="0">
                <a:solidFill>
                  <a:schemeClr val="bg1"/>
                </a:solidFill>
              </a:rPr>
              <a:t> = velocity*</a:t>
            </a:r>
            <a:r>
              <a:rPr lang="en-US" sz="2000" dirty="0" err="1">
                <a:solidFill>
                  <a:schemeClr val="bg1"/>
                </a:solidFill>
              </a:rPr>
              <a:t>Math.sin</a:t>
            </a:r>
            <a:r>
              <a:rPr lang="en-US" sz="2000" dirty="0">
                <a:solidFill>
                  <a:schemeClr val="bg1"/>
                </a:solidFill>
              </a:rPr>
              <a:t>((angle*</a:t>
            </a:r>
            <a:r>
              <a:rPr lang="en-US" sz="2000" dirty="0" err="1">
                <a:solidFill>
                  <a:schemeClr val="bg1"/>
                </a:solidFill>
              </a:rPr>
              <a:t>Math.PI</a:t>
            </a:r>
            <a:r>
              <a:rPr lang="en-US" sz="2000" dirty="0">
                <a:solidFill>
                  <a:schemeClr val="bg1"/>
                </a:solidFill>
              </a:rPr>
              <a:t>)/180);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var </a:t>
            </a:r>
            <a:r>
              <a:rPr lang="en-US" sz="2000" dirty="0" err="1">
                <a:solidFill>
                  <a:schemeClr val="bg1"/>
                </a:solidFill>
              </a:rPr>
              <a:t>tMaxHeight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>
                <a:solidFill>
                  <a:schemeClr val="bg1"/>
                </a:solidFill>
              </a:rPr>
              <a:t>verticalVelocity</a:t>
            </a:r>
            <a:r>
              <a:rPr lang="en-US" sz="2000" dirty="0">
                <a:solidFill>
                  <a:schemeClr val="bg1"/>
                </a:solidFill>
              </a:rPr>
              <a:t>/9.81;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var </a:t>
            </a:r>
            <a:r>
              <a:rPr lang="en-US" sz="2000" dirty="0" err="1">
                <a:solidFill>
                  <a:schemeClr val="bg1"/>
                </a:solidFill>
              </a:rPr>
              <a:t>tLanding</a:t>
            </a:r>
            <a:r>
              <a:rPr lang="en-US" sz="2000" dirty="0">
                <a:solidFill>
                  <a:schemeClr val="bg1"/>
                </a:solidFill>
              </a:rPr>
              <a:t> = 2*</a:t>
            </a:r>
            <a:r>
              <a:rPr lang="en-US" sz="2000" dirty="0" err="1">
                <a:solidFill>
                  <a:schemeClr val="bg1"/>
                </a:solidFill>
              </a:rPr>
              <a:t>tMaxHeight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document.getElementById('height').innerHTML</a:t>
            </a:r>
          </a:p>
          <a:p>
            <a:pPr lvl="4"/>
            <a:r>
              <a:rPr lang="en-US" sz="2000" dirty="0">
                <a:solidFill>
                  <a:schemeClr val="bg1"/>
                </a:solidFill>
              </a:rPr>
              <a:t>= </a:t>
            </a:r>
            <a:r>
              <a:rPr lang="en-US" sz="2000" dirty="0" err="1">
                <a:solidFill>
                  <a:schemeClr val="bg1"/>
                </a:solidFill>
              </a:rPr>
              <a:t>calcHeight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verticalVelocity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tMaxHeight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  <a:p>
            <a:pPr lvl="4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document.getElementById('distance').innerHTML</a:t>
            </a:r>
          </a:p>
          <a:p>
            <a:pPr lvl="4"/>
            <a:r>
              <a:rPr lang="en-US" sz="2000" dirty="0">
                <a:solidFill>
                  <a:schemeClr val="bg1"/>
                </a:solidFill>
              </a:rPr>
              <a:t>= </a:t>
            </a:r>
            <a:r>
              <a:rPr lang="en-US" sz="2000" dirty="0" err="1">
                <a:solidFill>
                  <a:schemeClr val="bg1"/>
                </a:solidFill>
              </a:rPr>
              <a:t>calcDistance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horizontalVelocity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tLanding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3611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4556" y="1981200"/>
            <a:ext cx="8392297" cy="16312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function </a:t>
            </a:r>
            <a:r>
              <a:rPr lang="en-US" sz="2000" dirty="0" err="1">
                <a:solidFill>
                  <a:schemeClr val="bg1"/>
                </a:solidFill>
              </a:rPr>
              <a:t>calcHeight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verticalVelocity</a:t>
            </a:r>
            <a:r>
              <a:rPr lang="en-US" sz="2000" dirty="0">
                <a:solidFill>
                  <a:schemeClr val="bg1"/>
                </a:solidFill>
              </a:rPr>
              <a:t>, time)</a:t>
            </a:r>
          </a:p>
          <a:p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var height = (</a:t>
            </a:r>
            <a:r>
              <a:rPr lang="en-US" sz="2000" dirty="0" err="1">
                <a:solidFill>
                  <a:schemeClr val="bg1"/>
                </a:solidFill>
              </a:rPr>
              <a:t>verticalVelocity</a:t>
            </a:r>
            <a:r>
              <a:rPr lang="en-US" sz="2000" dirty="0">
                <a:solidFill>
                  <a:schemeClr val="bg1"/>
                </a:solidFill>
              </a:rPr>
              <a:t>*time) - (0.5*9.81*time*time);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return height;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556" y="4191000"/>
            <a:ext cx="8392297" cy="16780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function </a:t>
            </a:r>
            <a:r>
              <a:rPr lang="en-US" sz="2000" dirty="0" err="1">
                <a:solidFill>
                  <a:schemeClr val="bg1"/>
                </a:solidFill>
              </a:rPr>
              <a:t>calcDistance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horizontalVelocity</a:t>
            </a:r>
            <a:r>
              <a:rPr lang="en-US" sz="2000" dirty="0">
                <a:solidFill>
                  <a:schemeClr val="bg1"/>
                </a:solidFill>
              </a:rPr>
              <a:t>, time)</a:t>
            </a:r>
          </a:p>
          <a:p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var distance = </a:t>
            </a:r>
            <a:r>
              <a:rPr lang="en-US" sz="2000" dirty="0" err="1">
                <a:solidFill>
                  <a:schemeClr val="bg1"/>
                </a:solidFill>
              </a:rPr>
              <a:t>horizontalVelocity</a:t>
            </a:r>
            <a:r>
              <a:rPr lang="en-US" sz="2000" dirty="0">
                <a:solidFill>
                  <a:schemeClr val="bg1"/>
                </a:solidFill>
              </a:rPr>
              <a:t>*time;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return distance;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45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Heads Up!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129" y="1917257"/>
            <a:ext cx="3521242" cy="4267517"/>
          </a:xfrm>
        </p:spPr>
        <p:txBody>
          <a:bodyPr/>
          <a:lstStyle/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Can you identify the elements?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25A338-51F5-43CD-A129-319AFCE2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828800"/>
            <a:ext cx="2076699" cy="44444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AA4D9A-A614-4E17-A66D-AF039EE6A0DB}"/>
              </a:ext>
            </a:extLst>
          </p:cNvPr>
          <p:cNvCxnSpPr/>
          <p:nvPr/>
        </p:nvCxnSpPr>
        <p:spPr>
          <a:xfrm flipV="1">
            <a:off x="4419600" y="2743200"/>
            <a:ext cx="11430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83C7E4-3411-423E-9472-97C9540D126C}"/>
              </a:ext>
            </a:extLst>
          </p:cNvPr>
          <p:cNvCxnSpPr/>
          <p:nvPr/>
        </p:nvCxnSpPr>
        <p:spPr>
          <a:xfrm flipV="1">
            <a:off x="4419600" y="3276600"/>
            <a:ext cx="11430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66F696-A1AB-4208-89AF-AB4CBF58AB4F}"/>
              </a:ext>
            </a:extLst>
          </p:cNvPr>
          <p:cNvCxnSpPr/>
          <p:nvPr/>
        </p:nvCxnSpPr>
        <p:spPr>
          <a:xfrm>
            <a:off x="4419600" y="3657601"/>
            <a:ext cx="1143000" cy="7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315E8D-9799-4334-BDA2-1164BBC62BC0}"/>
              </a:ext>
            </a:extLst>
          </p:cNvPr>
          <p:cNvCxnSpPr/>
          <p:nvPr/>
        </p:nvCxnSpPr>
        <p:spPr>
          <a:xfrm flipV="1">
            <a:off x="4419600" y="2438400"/>
            <a:ext cx="1143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515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C88064-1642-4F93-BB91-92738A9A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45" y="457200"/>
            <a:ext cx="3252828" cy="57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08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Final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133600"/>
            <a:ext cx="4114800" cy="4526280"/>
          </a:xfrm>
        </p:spPr>
        <p:txBody>
          <a:bodyPr/>
          <a:lstStyle/>
          <a:p>
            <a:r>
              <a:rPr lang="en-US" dirty="0"/>
              <a:t>Draw a table that tracks the movement of the projectile over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63E5A-5E62-469B-9BD2-8CDEA83C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10" y="1840486"/>
            <a:ext cx="2274444" cy="443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57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“dynamic”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0"/>
            <a:ext cx="4953000" cy="3889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102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4" y="1905100"/>
            <a:ext cx="881742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2" y="5393466"/>
            <a:ext cx="8876832" cy="58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751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Basic JavaScript Array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981200"/>
            <a:ext cx="7772400" cy="369331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a.push</a:t>
            </a:r>
            <a:r>
              <a:rPr lang="en-US" dirty="0">
                <a:solidFill>
                  <a:schemeClr val="bg1"/>
                </a:solidFill>
              </a:rPr>
              <a:t>(13);    //add an element at the end</a:t>
            </a:r>
          </a:p>
          <a:p>
            <a:r>
              <a:rPr lang="en-US" dirty="0" err="1">
                <a:solidFill>
                  <a:schemeClr val="bg1"/>
                </a:solidFill>
              </a:rPr>
              <a:t>a.unshift</a:t>
            </a:r>
            <a:r>
              <a:rPr lang="en-US" dirty="0">
                <a:solidFill>
                  <a:schemeClr val="bg1"/>
                </a:solidFill>
              </a:rPr>
              <a:t>(90);    //add an element at the beginning</a:t>
            </a:r>
          </a:p>
          <a:p>
            <a:r>
              <a:rPr lang="en-US" dirty="0">
                <a:solidFill>
                  <a:schemeClr val="bg1"/>
                </a:solidFill>
              </a:rPr>
              <a:t>var last = </a:t>
            </a:r>
            <a:r>
              <a:rPr lang="en-US" dirty="0" err="1">
                <a:solidFill>
                  <a:schemeClr val="bg1"/>
                </a:solidFill>
              </a:rPr>
              <a:t>a.pop</a:t>
            </a:r>
            <a:r>
              <a:rPr lang="en-US" dirty="0">
                <a:solidFill>
                  <a:schemeClr val="bg1"/>
                </a:solidFill>
              </a:rPr>
              <a:t>();    //remove and return the last element </a:t>
            </a:r>
          </a:p>
          <a:p>
            <a:r>
              <a:rPr lang="en-US" dirty="0">
                <a:solidFill>
                  <a:schemeClr val="bg1"/>
                </a:solidFill>
              </a:rPr>
              <a:t>var first = </a:t>
            </a:r>
            <a:r>
              <a:rPr lang="en-US" dirty="0" err="1">
                <a:solidFill>
                  <a:schemeClr val="bg1"/>
                </a:solidFill>
              </a:rPr>
              <a:t>a.shift</a:t>
            </a:r>
            <a:r>
              <a:rPr lang="en-US" dirty="0">
                <a:solidFill>
                  <a:schemeClr val="bg1"/>
                </a:solidFill>
              </a:rPr>
              <a:t>();    //remove and return the first element</a:t>
            </a:r>
          </a:p>
          <a:p>
            <a:r>
              <a:rPr lang="en-US" dirty="0" err="1">
                <a:solidFill>
                  <a:schemeClr val="bg1"/>
                </a:solidFill>
              </a:rPr>
              <a:t>a.reverse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 err="1">
                <a:solidFill>
                  <a:schemeClr val="bg1"/>
                </a:solidFill>
              </a:rPr>
              <a:t>a.sort</a:t>
            </a:r>
            <a:r>
              <a:rPr lang="en-US" dirty="0">
                <a:solidFill>
                  <a:schemeClr val="bg1"/>
                </a:solidFill>
              </a:rPr>
              <a:t>();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var b = </a:t>
            </a:r>
            <a:r>
              <a:rPr lang="en-US" dirty="0" err="1">
                <a:solidFill>
                  <a:schemeClr val="bg1"/>
                </a:solidFill>
              </a:rPr>
              <a:t>a.slice</a:t>
            </a:r>
            <a:r>
              <a:rPr lang="en-US" dirty="0">
                <a:solidFill>
                  <a:schemeClr val="bg1"/>
                </a:solidFill>
              </a:rPr>
              <a:t>(0,4);   //subset of elements (indices 0 to 3)</a:t>
            </a:r>
          </a:p>
          <a:p>
            <a:r>
              <a:rPr lang="en-US" dirty="0">
                <a:solidFill>
                  <a:schemeClr val="bg1"/>
                </a:solidFill>
              </a:rPr>
              <a:t>var c = </a:t>
            </a:r>
            <a:r>
              <a:rPr lang="en-US" dirty="0" err="1">
                <a:solidFill>
                  <a:schemeClr val="bg1"/>
                </a:solidFill>
              </a:rPr>
              <a:t>a.concat</a:t>
            </a:r>
            <a:r>
              <a:rPr lang="en-US" dirty="0">
                <a:solidFill>
                  <a:schemeClr val="bg1"/>
                </a:solidFill>
              </a:rPr>
              <a:t>(b);</a:t>
            </a:r>
          </a:p>
          <a:p>
            <a:r>
              <a:rPr lang="en-US" dirty="0">
                <a:solidFill>
                  <a:schemeClr val="bg1"/>
                </a:solidFill>
              </a:rPr>
              <a:t>var e=["</a:t>
            </a:r>
            <a:r>
              <a:rPr lang="en-US" dirty="0" err="1">
                <a:solidFill>
                  <a:schemeClr val="bg1"/>
                </a:solidFill>
              </a:rPr>
              <a:t>c","c</a:t>
            </a:r>
            <a:r>
              <a:rPr lang="en-US" dirty="0">
                <a:solidFill>
                  <a:schemeClr val="bg1"/>
                </a:solidFill>
              </a:rPr>
              <a:t>++","java","javascript","</a:t>
            </a:r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","node.js"];</a:t>
            </a:r>
          </a:p>
          <a:p>
            <a:r>
              <a:rPr lang="en-US" dirty="0" err="1">
                <a:solidFill>
                  <a:schemeClr val="bg1"/>
                </a:solidFill>
              </a:rPr>
              <a:t>a.indexOf</a:t>
            </a:r>
            <a:r>
              <a:rPr lang="en-US" dirty="0">
                <a:solidFill>
                  <a:schemeClr val="bg1"/>
                </a:solidFill>
              </a:rPr>
              <a:t>(10);</a:t>
            </a:r>
          </a:p>
          <a:p>
            <a:r>
              <a:rPr lang="en-US" dirty="0">
                <a:solidFill>
                  <a:schemeClr val="bg1"/>
                </a:solidFill>
              </a:rPr>
              <a:t>var d = </a:t>
            </a:r>
            <a:r>
              <a:rPr lang="en-US" dirty="0" err="1">
                <a:solidFill>
                  <a:schemeClr val="bg1"/>
                </a:solidFill>
              </a:rPr>
              <a:t>a.join</a:t>
            </a:r>
            <a:r>
              <a:rPr lang="en-US" dirty="0">
                <a:solidFill>
                  <a:schemeClr val="bg1"/>
                </a:solidFill>
              </a:rPr>
              <a:t>();      //"13alright,,,13,,10,,3,,,alright“</a:t>
            </a:r>
          </a:p>
          <a:p>
            <a:r>
              <a:rPr lang="en-US" dirty="0">
                <a:solidFill>
                  <a:schemeClr val="bg1"/>
                </a:solidFill>
              </a:rPr>
              <a:t>var d = </a:t>
            </a:r>
            <a:r>
              <a:rPr lang="en-US" dirty="0" err="1">
                <a:solidFill>
                  <a:schemeClr val="bg1"/>
                </a:solidFill>
              </a:rPr>
              <a:t>a.join</a:t>
            </a:r>
            <a:r>
              <a:rPr lang="en-US" dirty="0">
                <a:solidFill>
                  <a:schemeClr val="bg1"/>
                </a:solidFill>
              </a:rPr>
              <a:t>("  ");    // "13alright      13    10    3      alright"</a:t>
            </a:r>
          </a:p>
        </p:txBody>
      </p:sp>
    </p:spTree>
    <p:extLst>
      <p:ext uri="{BB962C8B-B14F-4D97-AF65-F5344CB8AC3E}">
        <p14:creationId xmlns:p14="http://schemas.microsoft.com/office/powerpoint/2010/main" val="2831557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520" y="304800"/>
            <a:ext cx="512508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Modify to display a table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3BDC1-C744-4CE8-BC6E-0AE96AE28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905000"/>
            <a:ext cx="36004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39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calculate()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2900" y="2118476"/>
            <a:ext cx="8458200" cy="3477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function calculate(angle, velocity)</a:t>
            </a:r>
          </a:p>
          <a:p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var </a:t>
            </a:r>
            <a:r>
              <a:rPr lang="en-US" sz="2000" dirty="0" err="1">
                <a:solidFill>
                  <a:schemeClr val="bg1"/>
                </a:solidFill>
              </a:rPr>
              <a:t>horizontalVelocity</a:t>
            </a:r>
            <a:r>
              <a:rPr lang="en-US" sz="2000" dirty="0">
                <a:solidFill>
                  <a:schemeClr val="bg1"/>
                </a:solidFill>
              </a:rPr>
              <a:t>=velocity*</a:t>
            </a:r>
            <a:r>
              <a:rPr lang="en-US" sz="2000" dirty="0" err="1">
                <a:solidFill>
                  <a:schemeClr val="bg1"/>
                </a:solidFill>
              </a:rPr>
              <a:t>Math.cos</a:t>
            </a:r>
            <a:r>
              <a:rPr lang="en-US" sz="2000" dirty="0">
                <a:solidFill>
                  <a:schemeClr val="bg1"/>
                </a:solidFill>
              </a:rPr>
              <a:t>((angle*</a:t>
            </a:r>
            <a:r>
              <a:rPr lang="en-US" sz="2000" dirty="0" err="1">
                <a:solidFill>
                  <a:schemeClr val="bg1"/>
                </a:solidFill>
              </a:rPr>
              <a:t>Math.PI</a:t>
            </a:r>
            <a:r>
              <a:rPr lang="en-US" sz="2000" dirty="0">
                <a:solidFill>
                  <a:schemeClr val="bg1"/>
                </a:solidFill>
              </a:rPr>
              <a:t>)/180);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var </a:t>
            </a:r>
            <a:r>
              <a:rPr lang="en-US" sz="2000" dirty="0" err="1">
                <a:solidFill>
                  <a:schemeClr val="bg1"/>
                </a:solidFill>
              </a:rPr>
              <a:t>verticalVelocity</a:t>
            </a:r>
            <a:r>
              <a:rPr lang="en-US" sz="2000" dirty="0">
                <a:solidFill>
                  <a:schemeClr val="bg1"/>
                </a:solidFill>
              </a:rPr>
              <a:t>=velocity*</a:t>
            </a:r>
            <a:r>
              <a:rPr lang="en-US" sz="2000" dirty="0" err="1">
                <a:solidFill>
                  <a:schemeClr val="bg1"/>
                </a:solidFill>
              </a:rPr>
              <a:t>Math.sin</a:t>
            </a:r>
            <a:r>
              <a:rPr lang="en-US" sz="2000" dirty="0">
                <a:solidFill>
                  <a:schemeClr val="bg1"/>
                </a:solidFill>
              </a:rPr>
              <a:t>((angle*</a:t>
            </a:r>
            <a:r>
              <a:rPr lang="en-US" sz="2000" dirty="0" err="1">
                <a:solidFill>
                  <a:schemeClr val="bg1"/>
                </a:solidFill>
              </a:rPr>
              <a:t>Math.PI</a:t>
            </a:r>
            <a:r>
              <a:rPr lang="en-US" sz="2000" dirty="0">
                <a:solidFill>
                  <a:schemeClr val="bg1"/>
                </a:solidFill>
              </a:rPr>
              <a:t>)/180);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var </a:t>
            </a:r>
            <a:r>
              <a:rPr lang="en-US" sz="2000" dirty="0" err="1">
                <a:solidFill>
                  <a:schemeClr val="bg1"/>
                </a:solidFill>
              </a:rPr>
              <a:t>tMaxHeight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verticalVelocity</a:t>
            </a:r>
            <a:r>
              <a:rPr lang="en-US" sz="2000" dirty="0">
                <a:solidFill>
                  <a:schemeClr val="bg1"/>
                </a:solidFill>
              </a:rPr>
              <a:t>/9.81;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var </a:t>
            </a:r>
            <a:r>
              <a:rPr lang="en-US" sz="2000" dirty="0" err="1">
                <a:solidFill>
                  <a:schemeClr val="bg1"/>
                </a:solidFill>
              </a:rPr>
              <a:t>tLanding</a:t>
            </a:r>
            <a:r>
              <a:rPr lang="en-US" sz="2000" dirty="0">
                <a:solidFill>
                  <a:schemeClr val="bg1"/>
                </a:solidFill>
              </a:rPr>
              <a:t>=2*</a:t>
            </a:r>
            <a:r>
              <a:rPr lang="en-US" sz="2000" dirty="0" err="1">
                <a:solidFill>
                  <a:schemeClr val="bg1"/>
                </a:solidFill>
              </a:rPr>
              <a:t>tMaxHeight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document.getElementById('height').innerHTML=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calcHeight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verticalVelocity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tMaxHeight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document.getElementById('distance').innerHTML=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calcDistance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horizontalVelocity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tLanding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0453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calculate()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845734"/>
            <a:ext cx="7985759" cy="429348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function calculate(angle, velocity)</a:t>
            </a:r>
          </a:p>
          <a:p>
            <a:r>
              <a:rPr lang="en-US" sz="13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var </a:t>
            </a:r>
            <a:r>
              <a:rPr lang="en-US" sz="1300" dirty="0" err="1">
                <a:solidFill>
                  <a:schemeClr val="bg1"/>
                </a:solidFill>
              </a:rPr>
              <a:t>horizontalVelocity</a:t>
            </a:r>
            <a:r>
              <a:rPr lang="en-US" sz="1300" dirty="0">
                <a:solidFill>
                  <a:schemeClr val="bg1"/>
                </a:solidFill>
              </a:rPr>
              <a:t>=velocity*</a:t>
            </a:r>
            <a:r>
              <a:rPr lang="en-US" sz="1300" dirty="0" err="1">
                <a:solidFill>
                  <a:schemeClr val="bg1"/>
                </a:solidFill>
              </a:rPr>
              <a:t>Math.cos</a:t>
            </a:r>
            <a:r>
              <a:rPr lang="en-US" sz="1300" dirty="0">
                <a:solidFill>
                  <a:schemeClr val="bg1"/>
                </a:solidFill>
              </a:rPr>
              <a:t>((angle*</a:t>
            </a:r>
            <a:r>
              <a:rPr lang="en-US" sz="1300" dirty="0" err="1">
                <a:solidFill>
                  <a:schemeClr val="bg1"/>
                </a:solidFill>
              </a:rPr>
              <a:t>Math.PI</a:t>
            </a:r>
            <a:r>
              <a:rPr lang="en-US" sz="1300" dirty="0">
                <a:solidFill>
                  <a:schemeClr val="bg1"/>
                </a:solidFill>
              </a:rPr>
              <a:t>)/180);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var </a:t>
            </a:r>
            <a:r>
              <a:rPr lang="en-US" sz="1300" dirty="0" err="1">
                <a:solidFill>
                  <a:schemeClr val="bg1"/>
                </a:solidFill>
              </a:rPr>
              <a:t>verticalVelocity</a:t>
            </a:r>
            <a:r>
              <a:rPr lang="en-US" sz="1300" dirty="0">
                <a:solidFill>
                  <a:schemeClr val="bg1"/>
                </a:solidFill>
              </a:rPr>
              <a:t>=velocity*</a:t>
            </a:r>
            <a:r>
              <a:rPr lang="en-US" sz="1300" dirty="0" err="1">
                <a:solidFill>
                  <a:schemeClr val="bg1"/>
                </a:solidFill>
              </a:rPr>
              <a:t>Math.sin</a:t>
            </a:r>
            <a:r>
              <a:rPr lang="en-US" sz="1300" dirty="0">
                <a:solidFill>
                  <a:schemeClr val="bg1"/>
                </a:solidFill>
              </a:rPr>
              <a:t>((angle*</a:t>
            </a:r>
            <a:r>
              <a:rPr lang="en-US" sz="1300" dirty="0" err="1">
                <a:solidFill>
                  <a:schemeClr val="bg1"/>
                </a:solidFill>
              </a:rPr>
              <a:t>Math.PI</a:t>
            </a:r>
            <a:r>
              <a:rPr lang="en-US" sz="1300" dirty="0">
                <a:solidFill>
                  <a:schemeClr val="bg1"/>
                </a:solidFill>
              </a:rPr>
              <a:t>)/180);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var </a:t>
            </a:r>
            <a:r>
              <a:rPr lang="en-US" sz="1300" dirty="0" err="1">
                <a:solidFill>
                  <a:schemeClr val="bg1"/>
                </a:solidFill>
              </a:rPr>
              <a:t>tMaxHeight</a:t>
            </a:r>
            <a:r>
              <a:rPr lang="en-US" sz="1300" dirty="0">
                <a:solidFill>
                  <a:schemeClr val="bg1"/>
                </a:solidFill>
              </a:rPr>
              <a:t>=</a:t>
            </a:r>
            <a:r>
              <a:rPr lang="en-US" sz="1300" dirty="0" err="1">
                <a:solidFill>
                  <a:schemeClr val="bg1"/>
                </a:solidFill>
              </a:rPr>
              <a:t>verticalVelocity</a:t>
            </a:r>
            <a:r>
              <a:rPr lang="en-US" sz="1300" dirty="0">
                <a:solidFill>
                  <a:schemeClr val="bg1"/>
                </a:solidFill>
              </a:rPr>
              <a:t>/9.81;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var </a:t>
            </a:r>
            <a:r>
              <a:rPr lang="en-US" sz="1300" dirty="0" err="1">
                <a:solidFill>
                  <a:schemeClr val="bg1"/>
                </a:solidFill>
              </a:rPr>
              <a:t>tLanding</a:t>
            </a:r>
            <a:r>
              <a:rPr lang="en-US" sz="1300" dirty="0">
                <a:solidFill>
                  <a:schemeClr val="bg1"/>
                </a:solidFill>
              </a:rPr>
              <a:t>=2*</a:t>
            </a:r>
            <a:r>
              <a:rPr lang="en-US" sz="1300" dirty="0" err="1">
                <a:solidFill>
                  <a:schemeClr val="bg1"/>
                </a:solidFill>
              </a:rPr>
              <a:t>tMaxHeight</a:t>
            </a:r>
            <a:r>
              <a:rPr lang="en-US" sz="1300" dirty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var </a:t>
            </a:r>
            <a:r>
              <a:rPr lang="en-US" sz="1300" dirty="0" err="1">
                <a:solidFill>
                  <a:schemeClr val="bg1"/>
                </a:solidFill>
              </a:rPr>
              <a:t>heightArray</a:t>
            </a:r>
            <a:r>
              <a:rPr lang="en-US" sz="1300" dirty="0">
                <a:solidFill>
                  <a:schemeClr val="bg1"/>
                </a:solidFill>
              </a:rPr>
              <a:t>=[];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var </a:t>
            </a:r>
            <a:r>
              <a:rPr lang="en-US" sz="1300" dirty="0" err="1">
                <a:solidFill>
                  <a:schemeClr val="bg1"/>
                </a:solidFill>
              </a:rPr>
              <a:t>distanceArray</a:t>
            </a:r>
            <a:r>
              <a:rPr lang="en-US" sz="1300" dirty="0">
                <a:solidFill>
                  <a:schemeClr val="bg1"/>
                </a:solidFill>
              </a:rPr>
              <a:t>=[];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var </a:t>
            </a:r>
            <a:r>
              <a:rPr lang="en-US" sz="1300" dirty="0" err="1">
                <a:solidFill>
                  <a:schemeClr val="bg1"/>
                </a:solidFill>
              </a:rPr>
              <a:t>timeArray</a:t>
            </a:r>
            <a:r>
              <a:rPr lang="en-US" sz="1300" dirty="0">
                <a:solidFill>
                  <a:schemeClr val="bg1"/>
                </a:solidFill>
              </a:rPr>
              <a:t>=[];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if(</a:t>
            </a:r>
            <a:r>
              <a:rPr lang="en-US" sz="1300" dirty="0" err="1">
                <a:solidFill>
                  <a:schemeClr val="bg1"/>
                </a:solidFill>
              </a:rPr>
              <a:t>tLanding</a:t>
            </a:r>
            <a:r>
              <a:rPr lang="en-US" sz="1300" dirty="0">
                <a:solidFill>
                  <a:schemeClr val="bg1"/>
                </a:solidFill>
              </a:rPr>
              <a:t>&lt;2)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{</a:t>
            </a:r>
          </a:p>
          <a:p>
            <a:pPr lvl="2"/>
            <a:r>
              <a:rPr lang="en-US" sz="1300" dirty="0">
                <a:solidFill>
                  <a:schemeClr val="bg1"/>
                </a:solidFill>
              </a:rPr>
              <a:t>var interval=0.1;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else if(</a:t>
            </a:r>
            <a:r>
              <a:rPr lang="en-US" sz="1300" dirty="0" err="1">
                <a:solidFill>
                  <a:schemeClr val="bg1"/>
                </a:solidFill>
              </a:rPr>
              <a:t>tLanding</a:t>
            </a:r>
            <a:r>
              <a:rPr lang="en-US" sz="1300" dirty="0">
                <a:solidFill>
                  <a:schemeClr val="bg1"/>
                </a:solidFill>
              </a:rPr>
              <a:t>&lt;20)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{</a:t>
            </a:r>
          </a:p>
          <a:p>
            <a:pPr lvl="2"/>
            <a:r>
              <a:rPr lang="en-US" sz="1300" dirty="0">
                <a:solidFill>
                  <a:schemeClr val="bg1"/>
                </a:solidFill>
              </a:rPr>
              <a:t>var interval=1;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else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{</a:t>
            </a:r>
          </a:p>
          <a:p>
            <a:pPr lvl="2"/>
            <a:r>
              <a:rPr lang="en-US" sz="1300" dirty="0">
                <a:solidFill>
                  <a:schemeClr val="bg1"/>
                </a:solidFill>
              </a:rPr>
              <a:t>var interval=10;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9147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059" y="1779087"/>
            <a:ext cx="8991600" cy="452431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>
                <a:solidFill>
                  <a:schemeClr val="bg1"/>
                </a:solidFill>
              </a:rPr>
              <a:t>for (var time=0; time&lt;=</a:t>
            </a:r>
            <a:r>
              <a:rPr lang="en-US" sz="1200" dirty="0" err="1">
                <a:solidFill>
                  <a:schemeClr val="bg1"/>
                </a:solidFill>
              </a:rPr>
              <a:t>tLanding+interval</a:t>
            </a:r>
            <a:r>
              <a:rPr lang="en-US" sz="1200" dirty="0">
                <a:solidFill>
                  <a:schemeClr val="bg1"/>
                </a:solidFill>
              </a:rPr>
              <a:t>; time+=interval)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pPr lvl="2"/>
            <a:r>
              <a:rPr lang="en-US" sz="1200" dirty="0" err="1">
                <a:solidFill>
                  <a:schemeClr val="bg1"/>
                </a:solidFill>
              </a:rPr>
              <a:t>timeArray.push</a:t>
            </a:r>
            <a:r>
              <a:rPr lang="en-US" sz="1200" dirty="0">
                <a:solidFill>
                  <a:schemeClr val="bg1"/>
                </a:solidFill>
              </a:rPr>
              <a:t>(time);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var height=</a:t>
            </a:r>
            <a:r>
              <a:rPr lang="en-US" sz="1200" dirty="0" err="1">
                <a:solidFill>
                  <a:schemeClr val="bg1"/>
                </a:solidFill>
              </a:rPr>
              <a:t>calcHeight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verticalVelocity</a:t>
            </a:r>
            <a:r>
              <a:rPr lang="en-US" sz="1200" dirty="0">
                <a:solidFill>
                  <a:schemeClr val="bg1"/>
                </a:solidFill>
              </a:rPr>
              <a:t>, time);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if(height&lt;0)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pPr lvl="3"/>
            <a:r>
              <a:rPr lang="en-US" sz="1200" dirty="0">
                <a:solidFill>
                  <a:schemeClr val="bg1"/>
                </a:solidFill>
              </a:rPr>
              <a:t>height=0;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err="1">
                <a:solidFill>
                  <a:schemeClr val="bg1"/>
                </a:solidFill>
              </a:rPr>
              <a:t>heightArray.push</a:t>
            </a:r>
            <a:r>
              <a:rPr lang="en-US" sz="1200" dirty="0">
                <a:solidFill>
                  <a:schemeClr val="bg1"/>
                </a:solidFill>
              </a:rPr>
              <a:t>(height);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var distance=</a:t>
            </a:r>
            <a:r>
              <a:rPr lang="en-US" sz="1200" dirty="0" err="1">
                <a:solidFill>
                  <a:schemeClr val="bg1"/>
                </a:solidFill>
              </a:rPr>
              <a:t>calcDistance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horizontalVelocity</a:t>
            </a:r>
            <a:r>
              <a:rPr lang="en-US" sz="1200" dirty="0">
                <a:solidFill>
                  <a:schemeClr val="bg1"/>
                </a:solidFill>
              </a:rPr>
              <a:t>, time)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if(distance&lt;0)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pPr lvl="3"/>
            <a:r>
              <a:rPr lang="en-US" sz="1200" dirty="0">
                <a:solidFill>
                  <a:schemeClr val="bg1"/>
                </a:solidFill>
              </a:rPr>
              <a:t>distance=0;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err="1">
                <a:solidFill>
                  <a:schemeClr val="bg1"/>
                </a:solidFill>
              </a:rPr>
              <a:t>distanceArray.push</a:t>
            </a:r>
            <a:r>
              <a:rPr lang="en-US" sz="1200" dirty="0">
                <a:solidFill>
                  <a:schemeClr val="bg1"/>
                </a:solidFill>
              </a:rPr>
              <a:t>(distance);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}//end for</a:t>
            </a:r>
          </a:p>
          <a:p>
            <a:pPr lvl="1"/>
            <a:endParaRPr lang="en-US" sz="1200" dirty="0">
              <a:solidFill>
                <a:schemeClr val="bg1"/>
              </a:solidFill>
            </a:endParaRPr>
          </a:p>
          <a:p>
            <a:pPr lvl="1"/>
            <a:r>
              <a:rPr lang="en-US" sz="1200" dirty="0" err="1">
                <a:solidFill>
                  <a:schemeClr val="bg1"/>
                </a:solidFill>
              </a:rPr>
              <a:t>updateTable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timeArray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distanceArray,heightArray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}//end calculate()</a:t>
            </a:r>
          </a:p>
        </p:txBody>
      </p:sp>
    </p:spTree>
    <p:extLst>
      <p:ext uri="{BB962C8B-B14F-4D97-AF65-F5344CB8AC3E}">
        <p14:creationId xmlns:p14="http://schemas.microsoft.com/office/powerpoint/2010/main" val="873170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169" y="1799162"/>
            <a:ext cx="4495800" cy="452431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function </a:t>
            </a:r>
            <a:r>
              <a:rPr lang="en-US" sz="1600" dirty="0" err="1">
                <a:solidFill>
                  <a:schemeClr val="bg1"/>
                </a:solidFill>
              </a:rPr>
              <a:t>updateTable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timeArray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                    </a:t>
            </a:r>
            <a:r>
              <a:rPr lang="en-US" sz="1600" dirty="0" err="1">
                <a:solidFill>
                  <a:schemeClr val="bg1"/>
                </a:solidFill>
              </a:rPr>
              <a:t>distanceArray</a:t>
            </a:r>
            <a:r>
              <a:rPr lang="en-US" sz="1600" dirty="0">
                <a:solidFill>
                  <a:schemeClr val="bg1"/>
                </a:solidFill>
              </a:rPr>
              <a:t>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                     </a:t>
            </a:r>
            <a:r>
              <a:rPr lang="en-US" sz="1600" dirty="0" err="1">
                <a:solidFill>
                  <a:schemeClr val="bg1"/>
                </a:solidFill>
              </a:rPr>
              <a:t>heightArray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var </a:t>
            </a:r>
            <a:r>
              <a:rPr lang="en-US" sz="1600" dirty="0" err="1">
                <a:solidFill>
                  <a:schemeClr val="bg1"/>
                </a:solidFill>
              </a:rPr>
              <a:t>dataTable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	=document.getElementById('data');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dataTable.innerHTML</a:t>
            </a:r>
            <a:r>
              <a:rPr lang="en-US" sz="1600" dirty="0">
                <a:solidFill>
                  <a:schemeClr val="bg1"/>
                </a:solidFill>
              </a:rPr>
              <a:t> = '';//empty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//Header row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var row=</a:t>
            </a:r>
            <a:r>
              <a:rPr lang="en-US" sz="1600" dirty="0" err="1">
                <a:solidFill>
                  <a:schemeClr val="bg1"/>
                </a:solidFill>
              </a:rPr>
              <a:t>dataTable.insertRow</a:t>
            </a:r>
            <a:r>
              <a:rPr lang="en-US" sz="1600" dirty="0">
                <a:solidFill>
                  <a:schemeClr val="bg1"/>
                </a:solidFill>
              </a:rPr>
              <a:t>(0);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var </a:t>
            </a:r>
            <a:r>
              <a:rPr lang="en-US" sz="1600" dirty="0" err="1">
                <a:solidFill>
                  <a:schemeClr val="bg1"/>
                </a:solidFill>
              </a:rPr>
              <a:t>timeCell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row.insertCell</a:t>
            </a:r>
            <a:r>
              <a:rPr lang="en-US" sz="1600" dirty="0">
                <a:solidFill>
                  <a:schemeClr val="bg1"/>
                </a:solidFill>
              </a:rPr>
              <a:t>(0);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var </a:t>
            </a:r>
            <a:r>
              <a:rPr lang="en-US" sz="1600" dirty="0" err="1">
                <a:solidFill>
                  <a:schemeClr val="bg1"/>
                </a:solidFill>
              </a:rPr>
              <a:t>distanceCell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row.insertCell</a:t>
            </a:r>
            <a:r>
              <a:rPr lang="en-US" sz="1600" dirty="0">
                <a:solidFill>
                  <a:schemeClr val="bg1"/>
                </a:solidFill>
              </a:rPr>
              <a:t>(1);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var </a:t>
            </a:r>
            <a:r>
              <a:rPr lang="en-US" sz="1600" dirty="0" err="1">
                <a:solidFill>
                  <a:schemeClr val="bg1"/>
                </a:solidFill>
              </a:rPr>
              <a:t>heightCell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row.insertCell</a:t>
            </a:r>
            <a:r>
              <a:rPr lang="en-US" sz="1600" dirty="0">
                <a:solidFill>
                  <a:schemeClr val="bg1"/>
                </a:solidFill>
              </a:rPr>
              <a:t>(2);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timeCell.innerHTML</a:t>
            </a:r>
            <a:r>
              <a:rPr lang="en-US" sz="1600" dirty="0">
                <a:solidFill>
                  <a:schemeClr val="bg1"/>
                </a:solidFill>
              </a:rPr>
              <a:t>='Time';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distanceCell.innerHTML</a:t>
            </a:r>
            <a:r>
              <a:rPr lang="en-US" sz="1600" dirty="0">
                <a:solidFill>
                  <a:schemeClr val="bg1"/>
                </a:solidFill>
              </a:rPr>
              <a:t>='Distance';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heightCell.innerHTML</a:t>
            </a:r>
            <a:r>
              <a:rPr lang="en-US" sz="1600" dirty="0">
                <a:solidFill>
                  <a:schemeClr val="bg1"/>
                </a:solidFill>
              </a:rPr>
              <a:t>='Height';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5750" y="2057400"/>
            <a:ext cx="4566081" cy="329320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chemeClr val="bg1"/>
                </a:solidFill>
              </a:rPr>
              <a:t>//Insert data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for(</a:t>
            </a:r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i=0; i&lt;</a:t>
            </a:r>
            <a:r>
              <a:rPr lang="en-US" sz="1600" dirty="0" err="1">
                <a:solidFill>
                  <a:schemeClr val="bg1"/>
                </a:solidFill>
              </a:rPr>
              <a:t>timeArray.length</a:t>
            </a:r>
            <a:r>
              <a:rPr lang="en-US" sz="1600" dirty="0">
                <a:solidFill>
                  <a:schemeClr val="bg1"/>
                </a:solidFill>
              </a:rPr>
              <a:t>; i++)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var row=</a:t>
            </a:r>
            <a:r>
              <a:rPr lang="en-US" sz="1600" dirty="0" err="1">
                <a:solidFill>
                  <a:schemeClr val="bg1"/>
                </a:solidFill>
              </a:rPr>
              <a:t>dataTable.insertRow</a:t>
            </a:r>
            <a:r>
              <a:rPr lang="en-US" sz="1600" dirty="0">
                <a:solidFill>
                  <a:schemeClr val="bg1"/>
                </a:solidFill>
              </a:rPr>
              <a:t>(-1);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var </a:t>
            </a:r>
            <a:r>
              <a:rPr lang="en-US" sz="1600" dirty="0" err="1">
                <a:solidFill>
                  <a:schemeClr val="bg1"/>
                </a:solidFill>
              </a:rPr>
              <a:t>timeCell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row.insertCell</a:t>
            </a:r>
            <a:r>
              <a:rPr lang="en-US" sz="1600" dirty="0">
                <a:solidFill>
                  <a:schemeClr val="bg1"/>
                </a:solidFill>
              </a:rPr>
              <a:t>(0);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var </a:t>
            </a:r>
            <a:r>
              <a:rPr lang="en-US" sz="1600" dirty="0" err="1">
                <a:solidFill>
                  <a:schemeClr val="bg1"/>
                </a:solidFill>
              </a:rPr>
              <a:t>distanceCell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row.insertCell</a:t>
            </a:r>
            <a:r>
              <a:rPr lang="en-US" sz="1600" dirty="0">
                <a:solidFill>
                  <a:schemeClr val="bg1"/>
                </a:solidFill>
              </a:rPr>
              <a:t>(1);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var </a:t>
            </a:r>
            <a:r>
              <a:rPr lang="en-US" sz="1600" dirty="0" err="1">
                <a:solidFill>
                  <a:schemeClr val="bg1"/>
                </a:solidFill>
              </a:rPr>
              <a:t>heightCell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row.insertCell</a:t>
            </a:r>
            <a:r>
              <a:rPr lang="en-US" sz="1600" dirty="0">
                <a:solidFill>
                  <a:schemeClr val="bg1"/>
                </a:solidFill>
              </a:rPr>
              <a:t>(2);</a:t>
            </a:r>
          </a:p>
          <a:p>
            <a:pPr lvl="2"/>
            <a:r>
              <a:rPr lang="en-US" sz="1600" dirty="0" err="1">
                <a:solidFill>
                  <a:schemeClr val="bg1"/>
                </a:solidFill>
              </a:rPr>
              <a:t>timeCell.innerHTML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timeArray</a:t>
            </a:r>
            <a:r>
              <a:rPr lang="en-US" sz="1600" dirty="0">
                <a:solidFill>
                  <a:schemeClr val="bg1"/>
                </a:solidFill>
              </a:rPr>
              <a:t>[i];</a:t>
            </a:r>
          </a:p>
          <a:p>
            <a:pPr lvl="2"/>
            <a:r>
              <a:rPr lang="en-US" sz="1600" dirty="0" err="1">
                <a:solidFill>
                  <a:schemeClr val="bg1"/>
                </a:solidFill>
              </a:rPr>
              <a:t>distanceCell.innerHTML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distanceArray</a:t>
            </a:r>
            <a:r>
              <a:rPr lang="en-US" sz="1600" dirty="0">
                <a:solidFill>
                  <a:schemeClr val="bg1"/>
                </a:solidFill>
              </a:rPr>
              <a:t>[i];</a:t>
            </a:r>
          </a:p>
          <a:p>
            <a:pPr lvl="2"/>
            <a:r>
              <a:rPr lang="en-US" sz="1600" dirty="0" err="1">
                <a:solidFill>
                  <a:schemeClr val="bg1"/>
                </a:solidFill>
              </a:rPr>
              <a:t>heightCell.innerHTML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heightArray</a:t>
            </a:r>
            <a:r>
              <a:rPr lang="en-US" sz="1600" dirty="0">
                <a:solidFill>
                  <a:schemeClr val="bg1"/>
                </a:solidFill>
              </a:rPr>
              <a:t>[i];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}//end for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884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0E50B-7366-466C-BEEC-3D506872F986}"/>
              </a:ext>
            </a:extLst>
          </p:cNvPr>
          <p:cNvSpPr txBox="1"/>
          <p:nvPr/>
        </p:nvSpPr>
        <p:spPr>
          <a:xfrm>
            <a:off x="914400" y="1969771"/>
            <a:ext cx="7833359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CA" sz="14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&lt;head&gt;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&lt;title&gt;Temperature Converter&lt;/title&gt;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&lt;link </a:t>
            </a:r>
            <a:r>
              <a:rPr lang="en-CA" sz="1400" dirty="0" err="1">
                <a:solidFill>
                  <a:schemeClr val="bg1"/>
                </a:solidFill>
              </a:rPr>
              <a:t>rel</a:t>
            </a:r>
            <a:r>
              <a:rPr lang="en-CA" sz="1400" dirty="0">
                <a:solidFill>
                  <a:schemeClr val="bg1"/>
                </a:solidFill>
              </a:rPr>
              <a:t>="stylesheet" </a:t>
            </a:r>
            <a:r>
              <a:rPr lang="en-CA" sz="1400" dirty="0" err="1">
                <a:solidFill>
                  <a:schemeClr val="bg1"/>
                </a:solidFill>
              </a:rPr>
              <a:t>href</a:t>
            </a:r>
            <a:r>
              <a:rPr lang="en-CA" sz="1400" dirty="0">
                <a:solidFill>
                  <a:schemeClr val="bg1"/>
                </a:solidFill>
              </a:rPr>
              <a:t>="http://code.jquery.com/mobile/1.3.1/jquery.mobile-1.3.1.min.css" /&gt;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&lt;script </a:t>
            </a:r>
            <a:r>
              <a:rPr lang="en-CA" sz="1400" dirty="0" err="1">
                <a:solidFill>
                  <a:schemeClr val="bg1"/>
                </a:solidFill>
              </a:rPr>
              <a:t>src</a:t>
            </a:r>
            <a:r>
              <a:rPr lang="en-CA" sz="1400" dirty="0">
                <a:solidFill>
                  <a:schemeClr val="bg1"/>
                </a:solidFill>
              </a:rPr>
              <a:t>="http://code.jquery.com/jquery-1.8.3.min.js"&gt;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&lt;/script&gt;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&lt;script </a:t>
            </a:r>
            <a:r>
              <a:rPr lang="en-CA" sz="1400" dirty="0" err="1">
                <a:solidFill>
                  <a:schemeClr val="bg1"/>
                </a:solidFill>
              </a:rPr>
              <a:t>src</a:t>
            </a:r>
            <a:r>
              <a:rPr lang="en-CA" sz="1400" dirty="0">
                <a:solidFill>
                  <a:schemeClr val="bg1"/>
                </a:solidFill>
              </a:rPr>
              <a:t>="http://code.jquery.com/mobile/1.3.1/jquery.mobile-1.3.1.min.js"&gt;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&lt;/script&gt;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&lt;script </a:t>
            </a:r>
            <a:r>
              <a:rPr lang="en-CA" sz="1400" dirty="0" err="1">
                <a:solidFill>
                  <a:schemeClr val="bg1"/>
                </a:solidFill>
              </a:rPr>
              <a:t>src</a:t>
            </a:r>
            <a:r>
              <a:rPr lang="en-CA" sz="1400" dirty="0">
                <a:solidFill>
                  <a:schemeClr val="bg1"/>
                </a:solidFill>
              </a:rPr>
              <a:t>="</a:t>
            </a:r>
            <a:r>
              <a:rPr lang="en-CA" sz="1400" dirty="0" err="1">
                <a:solidFill>
                  <a:schemeClr val="bg1"/>
                </a:solidFill>
              </a:rPr>
              <a:t>js</a:t>
            </a:r>
            <a:r>
              <a:rPr lang="en-CA" sz="1400" dirty="0">
                <a:solidFill>
                  <a:schemeClr val="bg1"/>
                </a:solidFill>
              </a:rPr>
              <a:t>/temperatureConverter.js" type="text/</a:t>
            </a:r>
            <a:r>
              <a:rPr lang="en-CA" sz="1400" dirty="0" err="1">
                <a:solidFill>
                  <a:schemeClr val="bg1"/>
                </a:solidFill>
              </a:rPr>
              <a:t>javascript</a:t>
            </a:r>
            <a:r>
              <a:rPr lang="en-CA" sz="1400" dirty="0">
                <a:solidFill>
                  <a:schemeClr val="bg1"/>
                </a:solidFill>
              </a:rPr>
              <a:t>"&gt;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&lt;/script&gt;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&lt;meta name="viewport" content="width=device-width, initial-scale=1.0"&gt;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    &lt;/head&gt;</a:t>
            </a:r>
          </a:p>
        </p:txBody>
      </p:sp>
    </p:spTree>
    <p:extLst>
      <p:ext uri="{BB962C8B-B14F-4D97-AF65-F5344CB8AC3E}">
        <p14:creationId xmlns:p14="http://schemas.microsoft.com/office/powerpoint/2010/main" val="922342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element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insertRow</a:t>
            </a:r>
            <a:r>
              <a:rPr lang="en-US" dirty="0"/>
              <a:t>(</a:t>
            </a:r>
            <a:r>
              <a:rPr lang="en-US" dirty="0" err="1"/>
              <a:t>rowIndex</a:t>
            </a:r>
            <a:r>
              <a:rPr lang="en-US" dirty="0"/>
              <a:t>)</a:t>
            </a:r>
          </a:p>
          <a:p>
            <a:r>
              <a:rPr lang="en-US" dirty="0" err="1"/>
              <a:t>insertCell</a:t>
            </a:r>
            <a:r>
              <a:rPr lang="en-US" dirty="0"/>
              <a:t>(</a:t>
            </a:r>
            <a:r>
              <a:rPr lang="en-US" dirty="0" err="1"/>
              <a:t>cellIndex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-1 for index </a:t>
            </a:r>
            <a:r>
              <a:rPr lang="en-US" dirty="0">
                <a:sym typeface="Wingdings" pitchFamily="2" charset="2"/>
              </a:rPr>
              <a:t> at the end (alternately could use i+1 (could have also </a:t>
            </a:r>
            <a:r>
              <a:rPr lang="en-US">
                <a:sym typeface="Wingdings" pitchFamily="2" charset="2"/>
              </a:rPr>
              <a:t>replaced the parameter </a:t>
            </a:r>
            <a:r>
              <a:rPr lang="en-US" dirty="0">
                <a:sym typeface="Wingdings" pitchFamily="2" charset="2"/>
              </a:rPr>
              <a:t>-1 by i+1.)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505200"/>
            <a:ext cx="7315200" cy="22467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var row=</a:t>
            </a:r>
            <a:r>
              <a:rPr lang="en-US" sz="2000" dirty="0" err="1">
                <a:solidFill>
                  <a:schemeClr val="bg1"/>
                </a:solidFill>
              </a:rPr>
              <a:t>dataTable.insertRow</a:t>
            </a:r>
            <a:r>
              <a:rPr lang="en-US" sz="2000" dirty="0">
                <a:solidFill>
                  <a:schemeClr val="bg1"/>
                </a:solidFill>
              </a:rPr>
              <a:t>(-1);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var </a:t>
            </a:r>
            <a:r>
              <a:rPr lang="en-US" sz="2000" dirty="0" err="1">
                <a:solidFill>
                  <a:schemeClr val="bg1"/>
                </a:solidFill>
              </a:rPr>
              <a:t>timeCell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row.insertCell</a:t>
            </a:r>
            <a:r>
              <a:rPr lang="en-US" sz="2000" dirty="0">
                <a:solidFill>
                  <a:schemeClr val="bg1"/>
                </a:solidFill>
              </a:rPr>
              <a:t>(0);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var </a:t>
            </a:r>
            <a:r>
              <a:rPr lang="en-US" sz="2000" dirty="0" err="1">
                <a:solidFill>
                  <a:schemeClr val="bg1"/>
                </a:solidFill>
              </a:rPr>
              <a:t>distanceCell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row.insertCell</a:t>
            </a:r>
            <a:r>
              <a:rPr lang="en-US" sz="2000" dirty="0">
                <a:solidFill>
                  <a:schemeClr val="bg1"/>
                </a:solidFill>
              </a:rPr>
              <a:t>(1);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var </a:t>
            </a:r>
            <a:r>
              <a:rPr lang="en-US" sz="2000" dirty="0" err="1">
                <a:solidFill>
                  <a:schemeClr val="bg1"/>
                </a:solidFill>
              </a:rPr>
              <a:t>heightCell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row.insertCell</a:t>
            </a:r>
            <a:r>
              <a:rPr lang="en-US" sz="2000" dirty="0">
                <a:solidFill>
                  <a:schemeClr val="bg1"/>
                </a:solidFill>
              </a:rPr>
              <a:t>(2);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timeCell.innerHTML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timeArray</a:t>
            </a:r>
            <a:r>
              <a:rPr lang="en-US" sz="2000" dirty="0">
                <a:solidFill>
                  <a:schemeClr val="bg1"/>
                </a:solidFill>
              </a:rPr>
              <a:t>[i];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distanceCell.innerHTML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distanceArray</a:t>
            </a:r>
            <a:r>
              <a:rPr lang="en-US" sz="2000" dirty="0">
                <a:solidFill>
                  <a:schemeClr val="bg1"/>
                </a:solidFill>
              </a:rPr>
              <a:t>[i];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heightCell.innerHTML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heightArray</a:t>
            </a:r>
            <a:r>
              <a:rPr lang="en-US" sz="2000" dirty="0">
                <a:solidFill>
                  <a:schemeClr val="bg1"/>
                </a:solidFill>
              </a:rPr>
              <a:t>[i];</a:t>
            </a:r>
          </a:p>
        </p:txBody>
      </p:sp>
    </p:spTree>
    <p:extLst>
      <p:ext uri="{BB962C8B-B14F-4D97-AF65-F5344CB8AC3E}">
        <p14:creationId xmlns:p14="http://schemas.microsoft.com/office/powerpoint/2010/main" val="495522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043" y="457200"/>
            <a:ext cx="8455914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2049" y="521208"/>
            <a:ext cx="8359902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0829795-D633-4498-AD9B-CC587E88F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198" y="905933"/>
            <a:ext cx="3565607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58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Assignment #2 (arrays and 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20757"/>
            <a:ext cx="4724400" cy="43276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User specifies min and max values</a:t>
            </a:r>
          </a:p>
          <a:p>
            <a:endParaRPr lang="en-US" dirty="0"/>
          </a:p>
          <a:p>
            <a:r>
              <a:rPr lang="en-US" dirty="0"/>
              <a:t>Clicking on “draw” will draw a table</a:t>
            </a:r>
          </a:p>
          <a:p>
            <a:endParaRPr lang="en-US" dirty="0"/>
          </a:p>
          <a:p>
            <a:r>
              <a:rPr lang="en-US" dirty="0"/>
              <a:t>Table has 2 columns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column values from min to max (increment by 5)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column squared numbers</a:t>
            </a:r>
          </a:p>
          <a:p>
            <a:endParaRPr lang="en-US" dirty="0"/>
          </a:p>
          <a:p>
            <a:r>
              <a:rPr lang="en-US" dirty="0"/>
              <a:t>Upload your code to the server!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920757"/>
            <a:ext cx="3581400" cy="43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2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998053"/>
            <a:ext cx="4953000" cy="2345347"/>
          </a:xfrm>
        </p:spPr>
        <p:txBody>
          <a:bodyPr>
            <a:normAutofit/>
          </a:bodyPr>
          <a:lstStyle/>
          <a:p>
            <a:r>
              <a:rPr lang="en-US" sz="2800" dirty="0"/>
              <a:t>data-role=“</a:t>
            </a:r>
            <a:r>
              <a:rPr lang="en-US" sz="2800" dirty="0" err="1"/>
              <a:t>fieldcontain</a:t>
            </a:r>
            <a:r>
              <a:rPr lang="en-US" sz="2800" dirty="0"/>
              <a:t>”</a:t>
            </a:r>
          </a:p>
          <a:p>
            <a:pPr lvl="1"/>
            <a:r>
              <a:rPr lang="en-US" dirty="0"/>
              <a:t>To improve the styling of labels and form elements on wider screens, wrap around each label/form element.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add a thin bottom border to act as a field separator.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4458920"/>
            <a:ext cx="5029200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&lt;div data-role="fieldcontain"&gt;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&lt;input type="number" id="temperature“ name="temperature"&gt;</a:t>
            </a:r>
          </a:p>
          <a:p>
            <a:r>
              <a:rPr lang="nb-NO" sz="1600" dirty="0">
                <a:solidFill>
                  <a:schemeClr val="bg1"/>
                </a:solidFill>
              </a:rPr>
              <a:t>    &lt;label id="label"&gt;&amp;deg; F&lt;/label&gt;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&lt;/div&gt;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A514EC-8E7A-4396-BC46-DE4A1935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0"/>
            <a:ext cx="2899659" cy="62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1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4998"/>
            <a:ext cx="3962400" cy="4343717"/>
          </a:xfrm>
        </p:spPr>
        <p:txBody>
          <a:bodyPr/>
          <a:lstStyle/>
          <a:p>
            <a:r>
              <a:rPr lang="en-US" dirty="0"/>
              <a:t>° 		&amp;deg;</a:t>
            </a:r>
          </a:p>
          <a:p>
            <a:r>
              <a:rPr lang="en-US" dirty="0"/>
              <a:t>(space)	                &amp;nbsp;</a:t>
            </a:r>
          </a:p>
          <a:p>
            <a:r>
              <a:rPr lang="en-US" dirty="0"/>
              <a:t>&amp;		&amp;amp;</a:t>
            </a:r>
          </a:p>
          <a:p>
            <a:r>
              <a:rPr lang="en-US" dirty="0"/>
              <a:t>©		&amp;copy;</a:t>
            </a:r>
          </a:p>
          <a:p>
            <a:r>
              <a:rPr lang="fr-FR" dirty="0"/>
              <a:t>¼		&amp;frac14;</a:t>
            </a:r>
          </a:p>
          <a:p>
            <a:r>
              <a:rPr lang="fr-FR" dirty="0"/>
              <a:t>½		&amp;frac12;</a:t>
            </a:r>
          </a:p>
          <a:p>
            <a:r>
              <a:rPr lang="fr-FR" dirty="0"/>
              <a:t>¾ 		&amp;frac34;</a:t>
            </a:r>
          </a:p>
          <a:p>
            <a:r>
              <a:rPr lang="fr-FR" dirty="0"/>
              <a:t>× 		&amp;times;</a:t>
            </a:r>
          </a:p>
          <a:p>
            <a:r>
              <a:rPr lang="fr-FR" dirty="0"/>
              <a:t>÷		&amp;divide;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00" y="1943099"/>
            <a:ext cx="3962400" cy="4267517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/>
              <a:t>∑		&amp;#8721;</a:t>
            </a:r>
          </a:p>
          <a:p>
            <a:r>
              <a:rPr lang="el-GR" sz="2800" dirty="0"/>
              <a:t>Δ	</a:t>
            </a:r>
            <a:r>
              <a:rPr lang="en-US" sz="2800" dirty="0"/>
              <a:t>	</a:t>
            </a:r>
            <a:r>
              <a:rPr lang="el-GR" sz="2800" dirty="0"/>
              <a:t>&amp;#916;</a:t>
            </a:r>
            <a:endParaRPr lang="en-US" sz="2800" dirty="0"/>
          </a:p>
          <a:p>
            <a:r>
              <a:rPr lang="en-US" sz="2800" dirty="0"/>
              <a:t>←		&amp;#8592;</a:t>
            </a:r>
          </a:p>
          <a:p>
            <a:r>
              <a:rPr lang="en-US" sz="2800" dirty="0"/>
              <a:t> ↑		&amp;#8593;</a:t>
            </a:r>
          </a:p>
          <a:p>
            <a:r>
              <a:rPr lang="en-US" sz="2800" dirty="0"/>
              <a:t> →		&amp;#8594;</a:t>
            </a:r>
          </a:p>
          <a:p>
            <a:r>
              <a:rPr lang="en-US" sz="2800" dirty="0"/>
              <a:t>↓		&amp;#8595;</a:t>
            </a:r>
          </a:p>
          <a:p>
            <a:r>
              <a:rPr lang="el-GR" sz="2800" dirty="0"/>
              <a:t>Ω</a:t>
            </a:r>
            <a:r>
              <a:rPr lang="en-US" sz="2800" dirty="0"/>
              <a:t>		&amp;#</a:t>
            </a:r>
            <a:r>
              <a:rPr lang="el-GR" sz="2800" dirty="0"/>
              <a:t>8486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Many more…</a:t>
            </a:r>
          </a:p>
        </p:txBody>
      </p:sp>
    </p:spTree>
    <p:extLst>
      <p:ext uri="{BB962C8B-B14F-4D97-AF65-F5344CB8AC3E}">
        <p14:creationId xmlns:p14="http://schemas.microsoft.com/office/powerpoint/2010/main" val="43547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33" y="2362200"/>
            <a:ext cx="4806667" cy="329320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&lt;fieldset data-role="controlgroup"&gt;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&lt;legend&gt;Convert to:&lt;/legend&gt;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&lt;input type="radio" name="units"</a:t>
            </a:r>
          </a:p>
          <a:p>
            <a:r>
              <a:rPr lang="en-US" sz="1600" dirty="0">
                <a:solidFill>
                  <a:schemeClr val="bg1"/>
                </a:solidFill>
              </a:rPr>
              <a:t>id="farenheit" value="farenheit"&gt;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&lt;label for="farenheit"&gt;Farenheit&lt;/label&gt;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&lt;input type="radio" name="units"</a:t>
            </a:r>
          </a:p>
          <a:p>
            <a:r>
              <a:rPr lang="en-US" sz="1600" dirty="0">
                <a:solidFill>
                  <a:schemeClr val="bg1"/>
                </a:solidFill>
              </a:rPr>
              <a:t>id="celsius" value="celsius"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checked="checked"&gt;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&lt;label for="celsius"&gt;Celsius&lt;/label&gt;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&lt;/fieldset&gt;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F28DCC-DD8D-4068-AD63-6D286D3A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845735"/>
            <a:ext cx="4013802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6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&lt;fieldset&gt; groups elements in a form	</a:t>
            </a:r>
          </a:p>
          <a:p>
            <a:endParaRPr lang="en-US" dirty="0"/>
          </a:p>
          <a:p>
            <a:r>
              <a:rPr lang="en-US" dirty="0"/>
              <a:t>&lt;legend&gt; caption for the fieldset</a:t>
            </a:r>
          </a:p>
          <a:p>
            <a:endParaRPr lang="en-US" dirty="0"/>
          </a:p>
          <a:p>
            <a:r>
              <a:rPr lang="en-US" dirty="0"/>
              <a:t>&lt;input type="radio" &gt;	radio button</a:t>
            </a:r>
          </a:p>
          <a:p>
            <a:pPr lvl="1"/>
            <a:r>
              <a:rPr lang="en-US" dirty="0"/>
              <a:t>For radio buttons, </a:t>
            </a:r>
            <a:r>
              <a:rPr lang="en-US" i="1" dirty="0"/>
              <a:t>name </a:t>
            </a:r>
            <a:r>
              <a:rPr lang="en-US" dirty="0"/>
              <a:t>attribute is used to indicate the same grouping</a:t>
            </a:r>
          </a:p>
          <a:p>
            <a:pPr lvl="1"/>
            <a:r>
              <a:rPr lang="en-US" dirty="0"/>
              <a:t>Selecting one button deselects the currently selected button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1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 actions for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Before we did see (in HTML):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&lt;button onclick="display();"&gt; </a:t>
            </a:r>
          </a:p>
          <a:p>
            <a:endParaRPr lang="en-US" dirty="0"/>
          </a:p>
          <a:p>
            <a:r>
              <a:rPr lang="en-US" dirty="0"/>
              <a:t>In JavaScript: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document.getElementById(“targetID").onclick = display();</a:t>
            </a:r>
          </a:p>
        </p:txBody>
      </p:sp>
    </p:spTree>
    <p:extLst>
      <p:ext uri="{BB962C8B-B14F-4D97-AF65-F5344CB8AC3E}">
        <p14:creationId xmlns:p14="http://schemas.microsoft.com/office/powerpoint/2010/main" val="34394296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1639</Words>
  <Application>Microsoft Office PowerPoint</Application>
  <PresentationFormat>On-screen Show (4:3)</PresentationFormat>
  <Paragraphs>396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Calibri</vt:lpstr>
      <vt:lpstr>Calibri Light</vt:lpstr>
      <vt:lpstr>Wingdings 2</vt:lpstr>
      <vt:lpstr>Retrospect</vt:lpstr>
      <vt:lpstr>MCDA 5550 - Web App Development  Chapter 04: Making apps do significant computing</vt:lpstr>
      <vt:lpstr>Temperature converter</vt:lpstr>
      <vt:lpstr>Heads Up!</vt:lpstr>
      <vt:lpstr>Review</vt:lpstr>
      <vt:lpstr>Investigate </vt:lpstr>
      <vt:lpstr>Special characters</vt:lpstr>
      <vt:lpstr>Cont’d…</vt:lpstr>
      <vt:lpstr>Cont’d…</vt:lpstr>
      <vt:lpstr>Specify actions for elements</vt:lpstr>
      <vt:lpstr>Cont’d…</vt:lpstr>
      <vt:lpstr>Cont’d</vt:lpstr>
      <vt:lpstr>Cont’d</vt:lpstr>
      <vt:lpstr>Conversion formulae</vt:lpstr>
      <vt:lpstr>Cont’d…</vt:lpstr>
      <vt:lpstr>Putting it altogether</vt:lpstr>
      <vt:lpstr>Assignment #1 (Simple Calculator)</vt:lpstr>
      <vt:lpstr>Going back to Projectile app</vt:lpstr>
      <vt:lpstr>Going back to Projectile app</vt:lpstr>
      <vt:lpstr>Setting up actions</vt:lpstr>
      <vt:lpstr>addEventListeners</vt:lpstr>
      <vt:lpstr>Other commonly used events</vt:lpstr>
      <vt:lpstr>Value validation and warning</vt:lpstr>
      <vt:lpstr>Value comparisons</vt:lpstr>
      <vt:lpstr>Logical operators</vt:lpstr>
      <vt:lpstr>Double and single quotations</vt:lpstr>
      <vt:lpstr>Now calculate!</vt:lpstr>
      <vt:lpstr>Trajectory calculation</vt:lpstr>
      <vt:lpstr>Cont’d…</vt:lpstr>
      <vt:lpstr>Cont’d…</vt:lpstr>
      <vt:lpstr>PowerPoint Presentation</vt:lpstr>
      <vt:lpstr>Final changes</vt:lpstr>
      <vt:lpstr>Arrays</vt:lpstr>
      <vt:lpstr>Accessing array elements</vt:lpstr>
      <vt:lpstr>Basic JavaScript Array functions</vt:lpstr>
      <vt:lpstr>Modify to display a table</vt:lpstr>
      <vt:lpstr>Old calculate() function</vt:lpstr>
      <vt:lpstr>New calculate() function</vt:lpstr>
      <vt:lpstr>Cont’d…</vt:lpstr>
      <vt:lpstr>Display results</vt:lpstr>
      <vt:lpstr>Table element functions</vt:lpstr>
      <vt:lpstr>PowerPoint Presentation</vt:lpstr>
      <vt:lpstr>Assignment #2 (arrays and table)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MCDA 5550 - Web App Development  Chapter 04: Making apps do significant computing</dc:title>
  <dc:creator>Dinesh Kumar Govindaraj</dc:creator>
  <cp:lastModifiedBy>Dinesh Kumar Govindaraj</cp:lastModifiedBy>
  <cp:revision>6</cp:revision>
  <dcterms:created xsi:type="dcterms:W3CDTF">2019-02-08T23:14:51Z</dcterms:created>
  <dcterms:modified xsi:type="dcterms:W3CDTF">2019-02-24T18:21:18Z</dcterms:modified>
</cp:coreProperties>
</file>