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6"/>
  </p:notesMasterIdLst>
  <p:sldIdLst>
    <p:sldId id="258" r:id="rId2"/>
    <p:sldId id="257" r:id="rId3"/>
    <p:sldId id="259" r:id="rId4"/>
    <p:sldId id="260" r:id="rId5"/>
    <p:sldId id="262" r:id="rId6"/>
    <p:sldId id="261" r:id="rId7"/>
    <p:sldId id="264" r:id="rId8"/>
    <p:sldId id="263" r:id="rId9"/>
    <p:sldId id="266" r:id="rId10"/>
    <p:sldId id="267" r:id="rId11"/>
    <p:sldId id="268" r:id="rId12"/>
    <p:sldId id="265" r:id="rId13"/>
    <p:sldId id="270" r:id="rId14"/>
    <p:sldId id="271" r:id="rId15"/>
    <p:sldId id="272" r:id="rId16"/>
    <p:sldId id="273" r:id="rId17"/>
    <p:sldId id="303" r:id="rId18"/>
    <p:sldId id="304" r:id="rId19"/>
    <p:sldId id="305" r:id="rId20"/>
    <p:sldId id="274" r:id="rId21"/>
    <p:sldId id="306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7" r:id="rId31"/>
    <p:sldId id="286" r:id="rId32"/>
    <p:sldId id="284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A4C103DE-8ACF-4631-897A-37F3C132D73E}"/>
    <pc:docChg chg="delSld">
      <pc:chgData name="" userId="" providerId="" clId="Web-{A4C103DE-8ACF-4631-897A-37F3C132D73E}" dt="2018-05-13T16:54:01.916" v="0"/>
      <pc:docMkLst>
        <pc:docMk/>
      </pc:docMkLst>
      <pc:sldChg chg="del">
        <pc:chgData name="" userId="" providerId="" clId="Web-{A4C103DE-8ACF-4631-897A-37F3C132D73E}" dt="2018-05-13T16:54:01.916" v="0"/>
        <pc:sldMkLst>
          <pc:docMk/>
          <pc:sldMk cId="1923120412" sldId="302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09T00:12:01.17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0 1,'0'0,"4"0,8 0,4 0,4 0,3 0,3 0,1 0,0 0,0 0,6 0,4 0,6 0,-2 0,4 0,-4 0,-3 0,-4 0,-3 0,-2 0,-2 0,-1 0,-1 0,6 0,0 0,0 0,-1 0,-1 0,5 0,-2 0,6 0,-2 0,3 0,-1 0,3 0,-3 0,-2 0,-3 0,-3 0,4 0,-2 0,10 0,4 0,4 0,3 0,-4 0,-1 0,1 0,-5 0,-5 0,-4 0,-4 0,-3 0,4 0,0 0,9 0,10 5,14 0,9 6,21 4,3-2,1-1,-8 2,-6-3,-13-3,-10 4,-6-3,-9-2,-7-2,-6-2,0-1,-2-1,-6 4,-2 0,-2 0,1-1,10-1,7-2,11 5,10 0,8 0,-5-2,-8-1,-8-1,-9-2,-5 1,0-1,3 0,-1 4,8 2,4-1,4-1,-4-1,-5-1,0-1,-4 0,-4-1,-3 0,-3-1,-1 1,-2 0,0 0,5 0,5 0,0 0,0 0,-3 0,-2 0,-1 0,3 0,4 0,0 0,4 0,-2 0,-3 0,-3 0,-2 0,-2 0,-2 0,4 0,0 0,6 0,9 0,-1 0,8 0,2 0,1 0,-4 0,-8 0,-5 0,-5 0,0 0,-1 0,8 0,5 0,3 0,3 0,1 0,-4 0,-6 0,-5 0,-6 0,-2 0,-3 0,-1 0,-1 0,0 0,5 0,1 0,0 0,5 0,-2 0,5 0,3 0,-1 0,2 0,-3 0,8 0,-4 0,3 0,-5 0,-3 0,-4 0,-4 0,-3 0,4 0,5 0,-1 0,-1 0,-2 0,-2 0,-2 0,-1 0,-2 0,0 0,0 0,0 0,0 0,0 0,-1 0,1 0,0 0,1 0,-1 0,0 0,0 0,1 0,-1 0,0 0,0 0,0 0,1 0,-1 0,0 0,0 0,0 0,1 0,-1 0,0 0,0 0,5 0,1 0,-1 0,0 0,-2 0,0 0,-2 0,0 0,-1 0,0 0,0 0,10 0,6 0,0 0,-7 0,-9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2-13T13:45:55.05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  <inkml:trace contextRef="#ctx0" brushRef="#br0" timeOffset="312.186">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09T00:21:51.53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8950.40137"/>
      <inkml:brushProperty name="anchorY" value="-1225.07263"/>
      <inkml:brushProperty name="scaleFactor" value="0.5"/>
    </inkml:brush>
  </inkml:definitions>
  <inkml:trace contextRef="#ctx0" brushRef="#br0">1 0,'0'0,"0"0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09T00:21:52.82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9966.40137"/>
      <inkml:brushProperty name="anchorY" value="-2241.07275"/>
      <inkml:brushProperty name="scaleFactor" value="0.5"/>
    </inkml:brush>
  </inkml:definitions>
  <inkml:trace contextRef="#ctx0" brushRef="#br0">0 0,'0'0,"0"0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09T00:21:53.99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10982.40137"/>
      <inkml:brushProperty name="anchorY" value="-3257.07275"/>
      <inkml:brushProperty name="scaleFactor" value="0.5"/>
    </inkml:brush>
  </inkml:definitions>
  <inkml:trace contextRef="#ctx0" brushRef="#br0">1 0,'0'0,"0"0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09T00:22:00.57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11998.40137"/>
      <inkml:brushProperty name="anchorY" value="-4273.07275"/>
      <inkml:brushProperty name="scaleFactor" value="0.5"/>
    </inkml:brush>
  </inkml:definitions>
  <inkml:trace contextRef="#ctx0" brushRef="#br0">0 1,'0'0,"0"0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09T00:22:04.35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16062.40137"/>
      <inkml:brushProperty name="anchorY" value="-8337.07324"/>
      <inkml:brushProperty name="scaleFactor" value="0.5"/>
    </inkml:brush>
  </inkml:definitions>
  <inkml:trace contextRef="#ctx0" brushRef="#br0">1 0,'0'0,"0"0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09T00:22:02.85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13014.40137"/>
      <inkml:brushProperty name="anchorY" value="-5289.07275"/>
      <inkml:brushProperty name="scaleFactor" value="0.5"/>
    </inkml:brush>
    <inkml:brush xml:id="br1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14030.40137"/>
      <inkml:brushProperty name="anchorY" value="-6305.07275"/>
      <inkml:brushProperty name="scaleFactor" value="0.5"/>
    </inkml:brush>
    <inkml:brush xml:id="br2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15046.40137"/>
      <inkml:brushProperty name="anchorY" value="-7321.07275"/>
      <inkml:brushProperty name="scaleFactor" value="0.5"/>
    </inkml:brush>
  </inkml:definitions>
  <inkml:trace contextRef="#ctx0" brushRef="#br0">0 0,'0'0,"0"0</inkml:trace>
  <inkml:trace contextRef="#ctx0" brushRef="#br1" timeOffset="368.199">0 0,'0'0,"0"0</inkml:trace>
  <inkml:trace contextRef="#ctx0" brushRef="#br2" timeOffset="749.982">0 0,'0'0,"0"0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2-13T13:45:48.7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  <inkml:trace contextRef="#ctx0" brushRef="#br0" timeOffset="314.381">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2-13T13:45:50.6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  <inkml:trace contextRef="#ctx0" brushRef="#br0" timeOffset="494.959">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284F4-2CE5-4DA0-B6FD-1B383451D13D}" type="datetimeFigureOut">
              <a:rPr lang="en-CA" smtClean="0"/>
              <a:t>2019-03-10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AB448-4BEA-471C-A611-E861A83B40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0011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F10C7-6EDD-4637-8415-07D75E0C7A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56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AB448-4BEA-471C-A611-E861A83B406E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3312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AB448-4BEA-471C-A611-E861A83B406E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7251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AB448-4BEA-471C-A611-E861A83B406E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829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AB448-4BEA-471C-A611-E861A83B406E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4812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FB91-B90D-4295-92E4-88DC03753911}" type="datetimeFigureOut">
              <a:rPr lang="en-CA" smtClean="0"/>
              <a:t>2019-03-10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294DD-74B9-4B38-9CA1-C19671D72218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76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FB91-B90D-4295-92E4-88DC03753911}" type="datetimeFigureOut">
              <a:rPr lang="en-CA" smtClean="0"/>
              <a:t>2019-03-10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294DD-74B9-4B38-9CA1-C19671D722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8665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FB91-B90D-4295-92E4-88DC03753911}" type="datetimeFigureOut">
              <a:rPr lang="en-CA" smtClean="0"/>
              <a:t>2019-03-10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294DD-74B9-4B38-9CA1-C19671D722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492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FB91-B90D-4295-92E4-88DC03753911}" type="datetimeFigureOut">
              <a:rPr lang="en-CA" smtClean="0"/>
              <a:t>2019-03-10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294DD-74B9-4B38-9CA1-C19671D722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6927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FB91-B90D-4295-92E4-88DC03753911}" type="datetimeFigureOut">
              <a:rPr lang="en-CA" smtClean="0"/>
              <a:t>2019-03-10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294DD-74B9-4B38-9CA1-C19671D72218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247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FB91-B90D-4295-92E4-88DC03753911}" type="datetimeFigureOut">
              <a:rPr lang="en-CA" smtClean="0"/>
              <a:t>2019-03-10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294DD-74B9-4B38-9CA1-C19671D722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1196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FB91-B90D-4295-92E4-88DC03753911}" type="datetimeFigureOut">
              <a:rPr lang="en-CA" smtClean="0"/>
              <a:t>2019-03-10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294DD-74B9-4B38-9CA1-C19671D722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5187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FB91-B90D-4295-92E4-88DC03753911}" type="datetimeFigureOut">
              <a:rPr lang="en-CA" smtClean="0"/>
              <a:t>2019-03-10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294DD-74B9-4B38-9CA1-C19671D722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349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FB91-B90D-4295-92E4-88DC03753911}" type="datetimeFigureOut">
              <a:rPr lang="en-CA" smtClean="0"/>
              <a:t>2019-03-10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294DD-74B9-4B38-9CA1-C19671D722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6005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E9BFB91-B90D-4295-92E4-88DC03753911}" type="datetimeFigureOut">
              <a:rPr lang="en-CA" smtClean="0"/>
              <a:t>2019-03-10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E294DD-74B9-4B38-9CA1-C19671D722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623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FB91-B90D-4295-92E4-88DC03753911}" type="datetimeFigureOut">
              <a:rPr lang="en-CA" smtClean="0"/>
              <a:t>2019-03-10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294DD-74B9-4B38-9CA1-C19671D722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261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E9BFB91-B90D-4295-92E4-88DC03753911}" type="datetimeFigureOut">
              <a:rPr lang="en-CA" smtClean="0"/>
              <a:t>2019-03-10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2E294DD-74B9-4B38-9CA1-C19671D72218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054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customXml" Target="../ink/ink7.xml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customXml" Target="../ink/ink6.xml"/><Relationship Id="rId4" Type="http://schemas.openxmlformats.org/officeDocument/2006/relationships/customXml" Target="../ink/ink3.xml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10.xml"/><Relationship Id="rId4" Type="http://schemas.openxmlformats.org/officeDocument/2006/relationships/customXml" Target="../ink/ink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ref/jsref_obj_regexp.asp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MCDA 5550 - Web App Development 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Chapter 06: Storing data locally on a device</a:t>
            </a:r>
            <a:endParaRPr lang="en-CA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248400" cy="838200"/>
          </a:xfrm>
        </p:spPr>
        <p:txBody>
          <a:bodyPr>
            <a:normAutofit/>
          </a:bodyPr>
          <a:lstStyle/>
          <a:p>
            <a:r>
              <a:rPr lang="en-US" sz="2800" dirty="0"/>
              <a:t>                 Instructor: DINESH KG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328539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Cont’d…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i="1" dirty="0" err="1"/>
              <a:t>JSON.parse</a:t>
            </a:r>
            <a:r>
              <a:rPr lang="en-CA" i="1" dirty="0"/>
              <a:t>(</a:t>
            </a:r>
            <a:r>
              <a:rPr lang="en-CA" i="1" dirty="0" err="1"/>
              <a:t>localStorage.getItem</a:t>
            </a:r>
            <a:r>
              <a:rPr lang="en-CA" i="1" dirty="0"/>
              <a:t>("user")) </a:t>
            </a:r>
            <a:r>
              <a:rPr lang="en-CA" dirty="0"/>
              <a:t>will return an JavaScript object</a:t>
            </a:r>
          </a:p>
          <a:p>
            <a:r>
              <a:rPr lang="en-US" i="1" dirty="0"/>
              <a:t>.</a:t>
            </a:r>
            <a:r>
              <a:rPr lang="en-US" i="1" dirty="0" err="1"/>
              <a:t>NewPassword</a:t>
            </a:r>
            <a:r>
              <a:rPr lang="en-US" dirty="0"/>
              <a:t> is an attribute of the object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3075029"/>
            <a:ext cx="7642862" cy="310854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</a:rPr>
              <a:t>/** Function to get the password from the </a:t>
            </a:r>
            <a:r>
              <a:rPr lang="en-CA" sz="1400" dirty="0" err="1">
                <a:solidFill>
                  <a:schemeClr val="bg1"/>
                </a:solidFill>
              </a:rPr>
              <a:t>localStorage</a:t>
            </a:r>
            <a:r>
              <a:rPr lang="en-CA" sz="1400" dirty="0">
                <a:solidFill>
                  <a:schemeClr val="bg1"/>
                </a:solidFill>
              </a:rPr>
              <a:t> **/</a:t>
            </a:r>
          </a:p>
          <a:p>
            <a:r>
              <a:rPr lang="en-CA" sz="1400" dirty="0">
                <a:solidFill>
                  <a:schemeClr val="bg1"/>
                </a:solidFill>
              </a:rPr>
              <a:t>function </a:t>
            </a:r>
            <a:r>
              <a:rPr lang="en-CA" sz="1400" dirty="0" err="1">
                <a:solidFill>
                  <a:schemeClr val="bg1"/>
                </a:solidFill>
              </a:rPr>
              <a:t>getPassword</a:t>
            </a:r>
            <a:r>
              <a:rPr lang="en-CA" sz="1400" dirty="0">
                <a:solidFill>
                  <a:schemeClr val="bg1"/>
                </a:solidFill>
              </a:rPr>
              <a:t>() {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if (</a:t>
            </a:r>
            <a:r>
              <a:rPr lang="en-CA" sz="1400" dirty="0" err="1">
                <a:solidFill>
                  <a:schemeClr val="bg1"/>
                </a:solidFill>
              </a:rPr>
              <a:t>typeof</a:t>
            </a:r>
            <a:r>
              <a:rPr lang="en-CA" sz="1400" dirty="0">
                <a:solidFill>
                  <a:schemeClr val="bg1"/>
                </a:solidFill>
              </a:rPr>
              <a:t> (Storage) === "undefined") {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alert(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  "Your browser does not support HTML5 </a:t>
            </a:r>
            <a:r>
              <a:rPr lang="en-CA" sz="1400" dirty="0" err="1">
                <a:solidFill>
                  <a:schemeClr val="bg1"/>
                </a:solidFill>
              </a:rPr>
              <a:t>localStorage</a:t>
            </a:r>
            <a:r>
              <a:rPr lang="en-CA" sz="1400" dirty="0">
                <a:solidFill>
                  <a:schemeClr val="bg1"/>
                </a:solidFill>
              </a:rPr>
              <a:t>. Try upgrading."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);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} </a:t>
            </a:r>
          </a:p>
          <a:p>
            <a:r>
              <a:rPr lang="en-CA" sz="1400" dirty="0">
                <a:solidFill>
                  <a:schemeClr val="bg1"/>
                </a:solidFill>
              </a:rPr>
              <a:t>else if (</a:t>
            </a:r>
            <a:r>
              <a:rPr lang="en-CA" sz="1400" dirty="0" err="1">
                <a:solidFill>
                  <a:schemeClr val="bg1"/>
                </a:solidFill>
              </a:rPr>
              <a:t>localStorage.getItem</a:t>
            </a:r>
            <a:r>
              <a:rPr lang="en-CA" sz="1400" dirty="0">
                <a:solidFill>
                  <a:schemeClr val="bg1"/>
                </a:solidFill>
              </a:rPr>
              <a:t>("user") !==null) {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return </a:t>
            </a:r>
            <a:r>
              <a:rPr lang="en-CA" sz="1400" dirty="0" err="1">
                <a:solidFill>
                  <a:schemeClr val="bg1"/>
                </a:solidFill>
              </a:rPr>
              <a:t>JSON.parse</a:t>
            </a:r>
            <a:r>
              <a:rPr lang="en-CA" sz="1400" dirty="0">
                <a:solidFill>
                  <a:schemeClr val="bg1"/>
                </a:solidFill>
              </a:rPr>
              <a:t>(</a:t>
            </a:r>
            <a:r>
              <a:rPr lang="en-CA" sz="1400" dirty="0" err="1">
                <a:solidFill>
                  <a:schemeClr val="bg1"/>
                </a:solidFill>
              </a:rPr>
              <a:t>localStorage.getItem</a:t>
            </a:r>
            <a:r>
              <a:rPr lang="en-CA" sz="1400" dirty="0">
                <a:solidFill>
                  <a:schemeClr val="bg1"/>
                </a:solidFill>
              </a:rPr>
              <a:t>("user")).</a:t>
            </a:r>
            <a:r>
              <a:rPr lang="en-CA" sz="1400" dirty="0" err="1">
                <a:solidFill>
                  <a:schemeClr val="bg1"/>
                </a:solidFill>
              </a:rPr>
              <a:t>NewPassword</a:t>
            </a:r>
            <a:r>
              <a:rPr lang="en-CA" sz="1400" dirty="0">
                <a:solidFill>
                  <a:schemeClr val="bg1"/>
                </a:solidFill>
              </a:rPr>
              <a:t>;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} else {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/*Default password*/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return "9999";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}</a:t>
            </a:r>
          </a:p>
          <a:p>
            <a:r>
              <a:rPr lang="en-CA" sz="1400" dirty="0">
                <a:solidFill>
                  <a:schemeClr val="bg1"/>
                </a:solidFill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C3F077D-AEDD-448E-B494-2864AF1B115A}"/>
                  </a:ext>
                </a:extLst>
              </p14:cNvPr>
              <p14:cNvContentPartPr/>
              <p14:nvPr/>
            </p14:nvContentPartPr>
            <p14:xfrm>
              <a:off x="1894357" y="5646452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C3F077D-AEDD-448E-B494-2864AF1B11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76717" y="562845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13C9462-BAB4-41EE-B6E8-6D18FD71804D}"/>
                  </a:ext>
                </a:extLst>
              </p14:cNvPr>
              <p14:cNvContentPartPr/>
              <p14:nvPr/>
            </p14:nvContentPartPr>
            <p14:xfrm>
              <a:off x="725437" y="6183572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13C9462-BAB4-41EE-B6E8-6D18FD71804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7437" y="616557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459B71D-9264-41EC-9916-4EA7FB6531BB}"/>
                  </a:ext>
                </a:extLst>
              </p14:cNvPr>
              <p14:cNvContentPartPr/>
              <p14:nvPr/>
            </p14:nvContentPartPr>
            <p14:xfrm>
              <a:off x="7371397" y="476949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459B71D-9264-41EC-9916-4EA7FB6531B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53757" y="475149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6898E70-16BC-4C23-A80A-C5BF75040A31}"/>
                  </a:ext>
                </a:extLst>
              </p14:cNvPr>
              <p14:cNvContentPartPr/>
              <p14:nvPr/>
            </p14:nvContentPartPr>
            <p14:xfrm>
              <a:off x="2092357" y="540093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6898E70-16BC-4C23-A80A-C5BF75040A3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74357" y="538329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4D2A977-A8BB-4F00-A927-8D07660B9366}"/>
                  </a:ext>
                </a:extLst>
              </p14:cNvPr>
              <p14:cNvContentPartPr/>
              <p14:nvPr/>
            </p14:nvContentPartPr>
            <p14:xfrm>
              <a:off x="1272277" y="4619012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4D2A977-A8BB-4F00-A927-8D07660B936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54637" y="460101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DAD4603-B6E3-48F5-9972-6919BBE0F3E9}"/>
                  </a:ext>
                </a:extLst>
              </p14:cNvPr>
              <p14:cNvContentPartPr/>
              <p14:nvPr/>
            </p14:nvContentPartPr>
            <p14:xfrm>
              <a:off x="3968677" y="5015012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DAD4603-B6E3-48F5-9972-6919BBE0F3E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50677" y="4997012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5968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JSON object in Expense Tracker app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831" y="1981200"/>
            <a:ext cx="7543801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FirstName</a:t>
            </a:r>
            <a:br>
              <a:rPr lang="en-US" sz="2800" dirty="0"/>
            </a:br>
            <a:r>
              <a:rPr lang="en-US" sz="2800" dirty="0" err="1"/>
              <a:t>LastName</a:t>
            </a:r>
            <a:br>
              <a:rPr lang="en-US" sz="2800" dirty="0"/>
            </a:br>
            <a:r>
              <a:rPr lang="en-US" sz="2800" dirty="0" err="1"/>
              <a:t>DateOfBirth</a:t>
            </a:r>
            <a:br>
              <a:rPr lang="en-US" sz="2800" dirty="0"/>
            </a:br>
            <a:r>
              <a:rPr lang="en-US" sz="2800" dirty="0" err="1"/>
              <a:t>NewPassword</a:t>
            </a:r>
            <a:br>
              <a:rPr lang="en-US" sz="2800" dirty="0"/>
            </a:br>
            <a:r>
              <a:rPr lang="en-US" sz="2800" dirty="0"/>
              <a:t>Gender</a:t>
            </a:r>
            <a:br>
              <a:rPr lang="en-US" sz="2800" dirty="0"/>
            </a:br>
            <a:r>
              <a:rPr lang="en-US" sz="2800" dirty="0"/>
              <a:t>SIN Number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06890" y="2138769"/>
            <a:ext cx="3445984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chemeClr val="bg1"/>
                </a:solidFill>
              </a:rPr>
              <a:t> var user = {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"FirstName": $("#</a:t>
            </a:r>
            <a:r>
              <a:rPr lang="en-CA" sz="1200" dirty="0" err="1">
                <a:solidFill>
                  <a:schemeClr val="bg1"/>
                </a:solidFill>
              </a:rPr>
              <a:t>signupFirstName</a:t>
            </a:r>
            <a:r>
              <a:rPr lang="en-CA" sz="1200" dirty="0">
                <a:solidFill>
                  <a:schemeClr val="bg1"/>
                </a:solidFill>
              </a:rPr>
              <a:t>").</a:t>
            </a:r>
            <a:r>
              <a:rPr lang="en-CA" sz="1200" dirty="0" err="1">
                <a:solidFill>
                  <a:schemeClr val="bg1"/>
                </a:solidFill>
              </a:rPr>
              <a:t>val</a:t>
            </a:r>
            <a:r>
              <a:rPr lang="en-CA" sz="1200" dirty="0">
                <a:solidFill>
                  <a:schemeClr val="bg1"/>
                </a:solidFill>
              </a:rPr>
              <a:t>(),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"</a:t>
            </a:r>
            <a:r>
              <a:rPr lang="en-CA" sz="1200" dirty="0" err="1">
                <a:solidFill>
                  <a:schemeClr val="bg1"/>
                </a:solidFill>
              </a:rPr>
              <a:t>LastName</a:t>
            </a:r>
            <a:r>
              <a:rPr lang="en-CA" sz="1200" dirty="0">
                <a:solidFill>
                  <a:schemeClr val="bg1"/>
                </a:solidFill>
              </a:rPr>
              <a:t>": $("#</a:t>
            </a:r>
            <a:r>
              <a:rPr lang="en-CA" sz="1200" dirty="0" err="1">
                <a:solidFill>
                  <a:schemeClr val="bg1"/>
                </a:solidFill>
              </a:rPr>
              <a:t>signupLastName</a:t>
            </a:r>
            <a:r>
              <a:rPr lang="en-CA" sz="1200" dirty="0">
                <a:solidFill>
                  <a:schemeClr val="bg1"/>
                </a:solidFill>
              </a:rPr>
              <a:t>").</a:t>
            </a:r>
            <a:r>
              <a:rPr lang="en-CA" sz="1200" dirty="0" err="1">
                <a:solidFill>
                  <a:schemeClr val="bg1"/>
                </a:solidFill>
              </a:rPr>
              <a:t>val</a:t>
            </a:r>
            <a:r>
              <a:rPr lang="en-CA" sz="1200" dirty="0">
                <a:solidFill>
                  <a:schemeClr val="bg1"/>
                </a:solidFill>
              </a:rPr>
              <a:t>(),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"</a:t>
            </a:r>
            <a:r>
              <a:rPr lang="en-CA" sz="1200" dirty="0" err="1">
                <a:solidFill>
                  <a:schemeClr val="bg1"/>
                </a:solidFill>
              </a:rPr>
              <a:t>DateOfBirth</a:t>
            </a:r>
            <a:r>
              <a:rPr lang="en-CA" sz="1200" dirty="0">
                <a:solidFill>
                  <a:schemeClr val="bg1"/>
                </a:solidFill>
              </a:rPr>
              <a:t>": $("#</a:t>
            </a:r>
            <a:r>
              <a:rPr lang="en-CA" sz="1200" dirty="0" err="1">
                <a:solidFill>
                  <a:schemeClr val="bg1"/>
                </a:solidFill>
              </a:rPr>
              <a:t>dateOfBirth</a:t>
            </a:r>
            <a:r>
              <a:rPr lang="en-CA" sz="1200" dirty="0">
                <a:solidFill>
                  <a:schemeClr val="bg1"/>
                </a:solidFill>
              </a:rPr>
              <a:t>").</a:t>
            </a:r>
            <a:r>
              <a:rPr lang="en-CA" sz="1200" dirty="0" err="1">
                <a:solidFill>
                  <a:schemeClr val="bg1"/>
                </a:solidFill>
              </a:rPr>
              <a:t>val</a:t>
            </a:r>
            <a:r>
              <a:rPr lang="en-CA" sz="1200" dirty="0">
                <a:solidFill>
                  <a:schemeClr val="bg1"/>
                </a:solidFill>
              </a:rPr>
              <a:t>(),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"</a:t>
            </a:r>
            <a:r>
              <a:rPr lang="en-CA" sz="1200" dirty="0" err="1">
                <a:solidFill>
                  <a:schemeClr val="bg1"/>
                </a:solidFill>
              </a:rPr>
              <a:t>SINNumber</a:t>
            </a:r>
            <a:r>
              <a:rPr lang="en-CA" sz="1200" dirty="0">
                <a:solidFill>
                  <a:schemeClr val="bg1"/>
                </a:solidFill>
              </a:rPr>
              <a:t>": $("#</a:t>
            </a:r>
            <a:r>
              <a:rPr lang="en-CA" sz="1200" dirty="0" err="1">
                <a:solidFill>
                  <a:schemeClr val="bg1"/>
                </a:solidFill>
              </a:rPr>
              <a:t>signupsinNumber</a:t>
            </a:r>
            <a:r>
              <a:rPr lang="en-CA" sz="1200" dirty="0">
                <a:solidFill>
                  <a:schemeClr val="bg1"/>
                </a:solidFill>
              </a:rPr>
              <a:t>").</a:t>
            </a:r>
            <a:r>
              <a:rPr lang="en-CA" sz="1200" dirty="0" err="1">
                <a:solidFill>
                  <a:schemeClr val="bg1"/>
                </a:solidFill>
              </a:rPr>
              <a:t>val</a:t>
            </a:r>
            <a:r>
              <a:rPr lang="en-CA" sz="1200" dirty="0">
                <a:solidFill>
                  <a:schemeClr val="bg1"/>
                </a:solidFill>
              </a:rPr>
              <a:t>(),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"</a:t>
            </a:r>
            <a:r>
              <a:rPr lang="en-CA" sz="1200" dirty="0" err="1">
                <a:solidFill>
                  <a:schemeClr val="bg1"/>
                </a:solidFill>
              </a:rPr>
              <a:t>NewPassword</a:t>
            </a:r>
            <a:r>
              <a:rPr lang="en-CA" sz="1200" dirty="0">
                <a:solidFill>
                  <a:schemeClr val="bg1"/>
                </a:solidFill>
              </a:rPr>
              <a:t>": $("#</a:t>
            </a:r>
            <a:r>
              <a:rPr lang="en-CA" sz="1200" dirty="0" err="1">
                <a:solidFill>
                  <a:schemeClr val="bg1"/>
                </a:solidFill>
              </a:rPr>
              <a:t>confirmPassword</a:t>
            </a:r>
            <a:r>
              <a:rPr lang="en-CA" sz="1200" dirty="0">
                <a:solidFill>
                  <a:schemeClr val="bg1"/>
                </a:solidFill>
              </a:rPr>
              <a:t>").</a:t>
            </a:r>
            <a:r>
              <a:rPr lang="en-CA" sz="1200" dirty="0" err="1">
                <a:solidFill>
                  <a:schemeClr val="bg1"/>
                </a:solidFill>
              </a:rPr>
              <a:t>val</a:t>
            </a:r>
            <a:r>
              <a:rPr lang="en-CA" sz="1200" dirty="0">
                <a:solidFill>
                  <a:schemeClr val="bg1"/>
                </a:solidFill>
              </a:rPr>
              <a:t>(),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"Gender": $("#</a:t>
            </a:r>
            <a:r>
              <a:rPr lang="en-CA" sz="1200" dirty="0" err="1">
                <a:solidFill>
                  <a:schemeClr val="bg1"/>
                </a:solidFill>
              </a:rPr>
              <a:t>signgenderType</a:t>
            </a:r>
            <a:r>
              <a:rPr lang="en-CA" sz="1200" dirty="0">
                <a:solidFill>
                  <a:schemeClr val="bg1"/>
                </a:solidFill>
              </a:rPr>
              <a:t> </a:t>
            </a:r>
            <a:r>
              <a:rPr lang="en-CA" sz="1200" dirty="0" err="1">
                <a:solidFill>
                  <a:schemeClr val="bg1"/>
                </a:solidFill>
              </a:rPr>
              <a:t>option:selected</a:t>
            </a:r>
            <a:r>
              <a:rPr lang="en-CA" sz="1200" dirty="0">
                <a:solidFill>
                  <a:schemeClr val="bg1"/>
                </a:solidFill>
              </a:rPr>
              <a:t>").</a:t>
            </a:r>
            <a:r>
              <a:rPr lang="en-CA" sz="1200" dirty="0" err="1">
                <a:solidFill>
                  <a:schemeClr val="bg1"/>
                </a:solidFill>
              </a:rPr>
              <a:t>val</a:t>
            </a:r>
            <a:r>
              <a:rPr lang="en-CA" sz="1200" dirty="0">
                <a:solidFill>
                  <a:schemeClr val="bg1"/>
                </a:solidFill>
              </a:rPr>
              <a:t>()</a:t>
            </a:r>
            <a:br>
              <a:rPr lang="en-CA" sz="1200" dirty="0">
                <a:solidFill>
                  <a:schemeClr val="bg1"/>
                </a:solidFill>
              </a:rPr>
            </a:br>
            <a:r>
              <a:rPr lang="en-CA" sz="1200" dirty="0">
                <a:solidFill>
                  <a:schemeClr val="bg1"/>
                </a:solidFill>
              </a:rPr>
              <a:t>};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6200" y="1981200"/>
            <a:ext cx="5486400" cy="324234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2400" dirty="0">
                <a:solidFill>
                  <a:schemeClr val="accent6"/>
                </a:solidFill>
              </a:rPr>
              <a:t>Needed for Assignment</a:t>
            </a:r>
            <a:endParaRPr lang="en-CA" sz="2400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115B979-FEAD-48FF-96F3-59448D0CD71E}"/>
                  </a:ext>
                </a:extLst>
              </p14:cNvPr>
              <p14:cNvContentPartPr/>
              <p14:nvPr/>
            </p14:nvContentPartPr>
            <p14:xfrm>
              <a:off x="1696357" y="31106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115B979-FEAD-48FF-96F3-59448D0CD7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87357" y="310161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BC093C2-438A-49A6-9BB6-DA99C09DE392}"/>
                  </a:ext>
                </a:extLst>
              </p14:cNvPr>
              <p14:cNvContentPartPr/>
              <p14:nvPr/>
            </p14:nvContentPartPr>
            <p14:xfrm>
              <a:off x="3129517" y="30159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BC093C2-438A-49A6-9BB6-DA99C09DE3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20517" y="300729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C22C2C6-D243-4F6C-8112-E9719C6260AB}"/>
                  </a:ext>
                </a:extLst>
              </p14:cNvPr>
              <p14:cNvContentPartPr/>
              <p14:nvPr/>
            </p14:nvContentPartPr>
            <p14:xfrm>
              <a:off x="2045557" y="289353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C22C2C6-D243-4F6C-8112-E9719C6260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6557" y="288489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6E3C8B5B-3C0A-4176-AEF8-875D2199BF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1816" y="4578485"/>
            <a:ext cx="3445984" cy="148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06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Cont’d…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8" y="1981200"/>
            <a:ext cx="7665721" cy="3964094"/>
          </a:xfrm>
        </p:spPr>
        <p:txBody>
          <a:bodyPr/>
          <a:lstStyle/>
          <a:p>
            <a:r>
              <a:rPr lang="en-US" dirty="0"/>
              <a:t>Once the password is retrieved from the local storage (or default “9999”), </a:t>
            </a:r>
          </a:p>
          <a:p>
            <a:r>
              <a:rPr lang="en-US" dirty="0"/>
              <a:t>check to see if it matches the value entered:</a:t>
            </a:r>
          </a:p>
          <a:p>
            <a:endParaRPr lang="en-US" dirty="0"/>
          </a:p>
          <a:p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845739" y="3429000"/>
            <a:ext cx="7239000" cy="13542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chemeClr val="bg1"/>
                </a:solidFill>
              </a:rPr>
              <a:t> if (</a:t>
            </a:r>
            <a:r>
              <a:rPr lang="en-CA" sz="1600" dirty="0" err="1">
                <a:solidFill>
                  <a:schemeClr val="bg1"/>
                </a:solidFill>
              </a:rPr>
              <a:t>document.getElementById</a:t>
            </a:r>
            <a:r>
              <a:rPr lang="en-CA" sz="1600" dirty="0">
                <a:solidFill>
                  <a:schemeClr val="bg1"/>
                </a:solidFill>
              </a:rPr>
              <a:t>("passcode").value === password) {</a:t>
            </a:r>
          </a:p>
          <a:p>
            <a:r>
              <a:rPr lang="en-US" sz="1600" dirty="0">
                <a:solidFill>
                  <a:schemeClr val="bg1"/>
                </a:solidFill>
              </a:rPr>
              <a:t>	……</a:t>
            </a:r>
            <a:endParaRPr lang="en-CA" sz="1600" dirty="0">
              <a:solidFill>
                <a:schemeClr val="bg1"/>
              </a:solidFill>
            </a:endParaRPr>
          </a:p>
          <a:p>
            <a:r>
              <a:rPr lang="en-CA" sz="1600" dirty="0">
                <a:solidFill>
                  <a:schemeClr val="bg1"/>
                </a:solidFill>
              </a:rPr>
              <a:t>} else {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    alert("Incorrect password, please try again.");</a:t>
            </a:r>
          </a:p>
          <a:p>
            <a:r>
              <a:rPr lang="en-CA" sz="1600" dirty="0">
                <a:solidFill>
                  <a:schemeClr val="bg1"/>
                </a:solidFill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439902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Cont’d…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 it to the storage!</a:t>
            </a:r>
            <a:endParaRPr lang="en-CA" dirty="0"/>
          </a:p>
        </p:txBody>
      </p:sp>
      <p:grpSp>
        <p:nvGrpSpPr>
          <p:cNvPr id="7" name="Group 6"/>
          <p:cNvGrpSpPr/>
          <p:nvPr/>
        </p:nvGrpSpPr>
        <p:grpSpPr>
          <a:xfrm>
            <a:off x="837885" y="1845734"/>
            <a:ext cx="7483156" cy="4354264"/>
            <a:chOff x="373514" y="1371600"/>
            <a:chExt cx="8478822" cy="4959159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3000" y="1371600"/>
              <a:ext cx="3899336" cy="2787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373514" y="4648200"/>
              <a:ext cx="7802880" cy="168255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{</a:t>
              </a:r>
              <a:br>
                <a:rPr lang="en-CA" dirty="0">
                  <a:solidFill>
                    <a:schemeClr val="bg1"/>
                  </a:solidFill>
                </a:rPr>
              </a:br>
              <a:r>
                <a:rPr lang="en-CA" dirty="0">
                  <a:solidFill>
                    <a:schemeClr val="bg1"/>
                  </a:solidFill>
                </a:rPr>
                <a:t>  </a:t>
              </a:r>
              <a:r>
                <a:rPr lang="en-CA" dirty="0" err="1">
                  <a:solidFill>
                    <a:schemeClr val="bg1"/>
                  </a:solidFill>
                </a:rPr>
                <a:t>localStorage.setItem</a:t>
              </a:r>
              <a:r>
                <a:rPr lang="en-CA" dirty="0">
                  <a:solidFill>
                    <a:schemeClr val="bg1"/>
                  </a:solidFill>
                </a:rPr>
                <a:t>("</a:t>
              </a:r>
              <a:r>
                <a:rPr lang="en-CA" dirty="0" err="1">
                  <a:solidFill>
                    <a:schemeClr val="bg1"/>
                  </a:solidFill>
                </a:rPr>
                <a:t>agreedToLegal</a:t>
              </a:r>
              <a:r>
                <a:rPr lang="en-CA" dirty="0">
                  <a:solidFill>
                    <a:schemeClr val="bg1"/>
                  </a:solidFill>
                </a:rPr>
                <a:t>","true");</a:t>
              </a:r>
            </a:p>
            <a:p>
              <a:r>
                <a:rPr lang="en-CA" dirty="0">
                  <a:solidFill>
                    <a:schemeClr val="bg1"/>
                  </a:solidFill>
                </a:rPr>
                <a:t>  $.</a:t>
              </a:r>
              <a:r>
                <a:rPr lang="en-CA" dirty="0" err="1">
                  <a:solidFill>
                    <a:schemeClr val="bg1"/>
                  </a:solidFill>
                </a:rPr>
                <a:t>mobile.changePage</a:t>
              </a:r>
              <a:r>
                <a:rPr lang="en-CA" dirty="0">
                  <a:solidFill>
                    <a:schemeClr val="bg1"/>
                  </a:solidFill>
                </a:rPr>
                <a:t>("#</a:t>
              </a:r>
              <a:r>
                <a:rPr lang="en-CA" dirty="0" err="1">
                  <a:solidFill>
                    <a:schemeClr val="bg1"/>
                  </a:solidFill>
                </a:rPr>
                <a:t>pageMenu</a:t>
              </a:r>
              <a:r>
                <a:rPr lang="en-CA" dirty="0">
                  <a:solidFill>
                    <a:schemeClr val="bg1"/>
                  </a:solidFill>
                </a:rPr>
                <a:t>");</a:t>
              </a:r>
            </a:p>
            <a:p>
              <a:r>
                <a:rPr lang="en-CA" dirty="0">
                  <a:solidFill>
                    <a:schemeClr val="bg1"/>
                  </a:solidFill>
                </a:rPr>
                <a:t>  </a:t>
              </a:r>
              <a:r>
                <a:rPr lang="en-CA" dirty="0" err="1">
                  <a:solidFill>
                    <a:schemeClr val="bg1"/>
                  </a:solidFill>
                </a:rPr>
                <a:t>window.location.reload</a:t>
              </a:r>
              <a:r>
                <a:rPr lang="en-CA" dirty="0">
                  <a:solidFill>
                    <a:schemeClr val="bg1"/>
                  </a:solidFill>
                </a:rPr>
                <a:t>();</a:t>
              </a:r>
            </a:p>
            <a:p>
              <a:r>
                <a:rPr lang="en-CA" dirty="0">
                  <a:solidFill>
                    <a:schemeClr val="bg1"/>
                  </a:solidFill>
                </a:rPr>
                <a:t>}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724400" y="3048000"/>
              <a:ext cx="2178268" cy="685800"/>
            </a:xfrm>
            <a:prstGeom prst="roundRect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2590800" y="3276600"/>
              <a:ext cx="2133600" cy="137160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4850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6984" y="3886200"/>
            <a:ext cx="3284220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//Function to save the user Information on click of Update</a:t>
            </a:r>
          </a:p>
          <a:p>
            <a:r>
              <a:rPr lang="en-US" sz="1600" dirty="0">
                <a:solidFill>
                  <a:schemeClr val="bg1"/>
                </a:solidFill>
              </a:rPr>
              <a:t>function </a:t>
            </a:r>
            <a:r>
              <a:rPr lang="en-US" sz="1600" dirty="0" err="1">
                <a:solidFill>
                  <a:schemeClr val="bg1"/>
                </a:solidFill>
              </a:rPr>
              <a:t>saveUserForm</a:t>
            </a:r>
            <a:r>
              <a:rPr lang="en-US" sz="1600" dirty="0">
                <a:solidFill>
                  <a:schemeClr val="bg1"/>
                </a:solidFill>
              </a:rPr>
              <a:t>() {</a:t>
            </a:r>
          </a:p>
          <a:p>
            <a:r>
              <a:rPr lang="en-US" sz="1600" dirty="0">
                <a:solidFill>
                  <a:schemeClr val="bg1"/>
                </a:solidFill>
              </a:rPr>
              <a:t>&lt;!----code here ----&gt;</a:t>
            </a:r>
          </a:p>
          <a:p>
            <a:r>
              <a:rPr lang="en-US" sz="1600" dirty="0">
                <a:solidFill>
                  <a:schemeClr val="bg1"/>
                </a:solidFill>
              </a:rPr>
              <a:t>}</a:t>
            </a:r>
            <a:endParaRPr lang="en-CA" sz="1600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10292" y="76200"/>
            <a:ext cx="6705600" cy="5436144"/>
            <a:chOff x="413395" y="351292"/>
            <a:chExt cx="6705600" cy="5436144"/>
          </a:xfrm>
        </p:grpSpPr>
        <p:sp>
          <p:nvSpPr>
            <p:cNvPr id="4" name="TextBox 3"/>
            <p:cNvSpPr txBox="1"/>
            <p:nvPr/>
          </p:nvSpPr>
          <p:spPr>
            <a:xfrm>
              <a:off x="413395" y="351292"/>
              <a:ext cx="6705600" cy="181588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solidFill>
                    <a:schemeClr val="bg1"/>
                  </a:solidFill>
                </a:rPr>
                <a:t>&lt;form id="</a:t>
              </a:r>
              <a:r>
                <a:rPr lang="en-CA" sz="1400" dirty="0" err="1">
                  <a:solidFill>
                    <a:schemeClr val="bg1"/>
                  </a:solidFill>
                </a:rPr>
                <a:t>frmUserForm</a:t>
              </a:r>
              <a:r>
                <a:rPr lang="en-CA" sz="1400" dirty="0">
                  <a:solidFill>
                    <a:schemeClr val="bg1"/>
                  </a:solidFill>
                </a:rPr>
                <a:t>" action=""&gt;</a:t>
              </a:r>
            </a:p>
            <a:p>
              <a:endParaRPr lang="en-US" sz="1400" dirty="0">
                <a:solidFill>
                  <a:schemeClr val="bg1"/>
                </a:solidFill>
              </a:endParaRPr>
            </a:p>
            <a:p>
              <a:r>
                <a:rPr lang="en-US" sz="1400" dirty="0">
                  <a:solidFill>
                    <a:schemeClr val="bg1"/>
                  </a:solidFill>
                </a:rPr>
                <a:t>     &lt;!---- code here --&gt;</a:t>
              </a:r>
            </a:p>
            <a:p>
              <a:endParaRPr lang="en-CA" sz="1400" dirty="0">
                <a:solidFill>
                  <a:schemeClr val="bg1"/>
                </a:solidFill>
              </a:endParaRPr>
            </a:p>
            <a:p>
              <a:r>
                <a:rPr lang="en-CA" sz="1400" dirty="0">
                  <a:solidFill>
                    <a:schemeClr val="bg1"/>
                  </a:solidFill>
                </a:rPr>
                <a:t> &lt;input type="submit" id="</a:t>
              </a:r>
              <a:r>
                <a:rPr lang="en-CA" sz="1400" dirty="0" err="1">
                  <a:solidFill>
                    <a:schemeClr val="bg1"/>
                  </a:solidFill>
                </a:rPr>
                <a:t>btnUserUpdate</a:t>
              </a:r>
              <a:r>
                <a:rPr lang="en-CA" sz="1400" dirty="0">
                  <a:solidFill>
                    <a:schemeClr val="bg1"/>
                  </a:solidFill>
                </a:rPr>
                <a:t>" data-icon="check" data-</a:t>
              </a:r>
              <a:r>
                <a:rPr lang="en-CA" sz="1400" dirty="0" err="1">
                  <a:solidFill>
                    <a:schemeClr val="bg1"/>
                  </a:solidFill>
                </a:rPr>
                <a:t>iconpos</a:t>
              </a:r>
              <a:r>
                <a:rPr lang="en-CA" sz="1400" dirty="0">
                  <a:solidFill>
                    <a:schemeClr val="bg1"/>
                  </a:solidFill>
                </a:rPr>
                <a:t>="left" value="Update" data-inline="true" onclick="</a:t>
              </a:r>
              <a:r>
                <a:rPr lang="en-CA" sz="1400" dirty="0" err="1">
                  <a:solidFill>
                    <a:schemeClr val="bg1"/>
                  </a:solidFill>
                </a:rPr>
                <a:t>saveUserForm</a:t>
              </a:r>
              <a:r>
                <a:rPr lang="en-CA" sz="1400" dirty="0">
                  <a:solidFill>
                    <a:schemeClr val="bg1"/>
                  </a:solidFill>
                </a:rPr>
                <a:t>()"&gt; </a:t>
              </a:r>
            </a:p>
            <a:p>
              <a:endParaRPr lang="en-CA" sz="1400" dirty="0">
                <a:solidFill>
                  <a:schemeClr val="bg1"/>
                </a:solidFill>
              </a:endParaRPr>
            </a:p>
            <a:p>
              <a:r>
                <a:rPr lang="en-CA" sz="1400" dirty="0">
                  <a:solidFill>
                    <a:schemeClr val="bg1"/>
                  </a:solidFill>
                </a:rPr>
                <a:t>&lt;/form&gt;</a:t>
              </a:r>
            </a:p>
          </p:txBody>
        </p:sp>
        <p:cxnSp>
          <p:nvCxnSpPr>
            <p:cNvPr id="8" name="Straight Arrow Connector 7"/>
            <p:cNvCxnSpPr>
              <a:cxnSpLocks/>
            </p:cNvCxnSpPr>
            <p:nvPr/>
          </p:nvCxnSpPr>
          <p:spPr>
            <a:xfrm>
              <a:off x="3613235" y="2305431"/>
              <a:ext cx="1385312" cy="3482005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2C73DEA9-F9D2-4639-9D4B-A32929E8B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909" y="1981200"/>
            <a:ext cx="2915694" cy="4137018"/>
          </a:xfrm>
          <a:prstGeom prst="rect">
            <a:avLst/>
          </a:prstGeom>
        </p:spPr>
      </p:pic>
      <p:sp>
        <p:nvSpPr>
          <p:cNvPr id="11" name="Rounded Rectangle 5">
            <a:extLst>
              <a:ext uri="{FF2B5EF4-FFF2-40B4-BE49-F238E27FC236}">
                <a16:creationId xmlns:a16="http://schemas.microsoft.com/office/drawing/2014/main" id="{AB8EA960-FD37-40C4-A258-5B6F692F7C26}"/>
              </a:ext>
            </a:extLst>
          </p:cNvPr>
          <p:cNvSpPr/>
          <p:nvPr/>
        </p:nvSpPr>
        <p:spPr>
          <a:xfrm>
            <a:off x="5162356" y="5642564"/>
            <a:ext cx="1676400" cy="475654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6377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Cont’d…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402" y="1905000"/>
            <a:ext cx="8229600" cy="4526280"/>
          </a:xfrm>
        </p:spPr>
        <p:txBody>
          <a:bodyPr>
            <a:normAutofit/>
          </a:bodyPr>
          <a:lstStyle/>
          <a:p>
            <a:r>
              <a:rPr lang="en-US" dirty="0"/>
              <a:t>required</a:t>
            </a:r>
            <a:br>
              <a:rPr lang="en-US" dirty="0"/>
            </a:br>
            <a:endParaRPr lang="en-US" dirty="0"/>
          </a:p>
          <a:p>
            <a:pPr lvl="1"/>
            <a:r>
              <a:rPr lang="en-US" sz="2000" dirty="0"/>
              <a:t>Only works within the form tag with submit</a:t>
            </a:r>
          </a:p>
          <a:p>
            <a:pPr lvl="2"/>
            <a:r>
              <a:rPr lang="en-US" sz="2000" dirty="0"/>
              <a:t>New in HTML5, and bit scratchy in Safari and earlier versions of others</a:t>
            </a:r>
            <a:endParaRPr lang="en-CA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When present, it specifies that an input field must be filled out before submitting the form – it doesn’t trigger the </a:t>
            </a:r>
            <a:r>
              <a:rPr lang="en-US" sz="2000" i="1" dirty="0"/>
              <a:t>submit </a:t>
            </a:r>
            <a:r>
              <a:rPr lang="en-US" sz="2000" dirty="0"/>
              <a:t>event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Only works with text, search, </a:t>
            </a:r>
            <a:r>
              <a:rPr lang="en-US" sz="2000" dirty="0" err="1"/>
              <a:t>url</a:t>
            </a:r>
            <a:r>
              <a:rPr lang="en-US" sz="2000" dirty="0"/>
              <a:t>, </a:t>
            </a:r>
            <a:r>
              <a:rPr lang="en-US" sz="2000" dirty="0" err="1"/>
              <a:t>tel</a:t>
            </a:r>
            <a:r>
              <a:rPr lang="en-US" sz="2000" dirty="0"/>
              <a:t>, email, password, date pickers, number, checkbox, radio, and file.</a:t>
            </a:r>
            <a:br>
              <a:rPr lang="en-US" sz="2000" dirty="0"/>
            </a:br>
            <a:endParaRPr lang="en-US" sz="2000" dirty="0"/>
          </a:p>
          <a:p>
            <a:pPr lvl="1"/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5410200"/>
            <a:ext cx="7543800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chemeClr val="bg1"/>
                </a:solidFill>
              </a:rPr>
              <a:t>&lt;label for="</a:t>
            </a:r>
            <a:r>
              <a:rPr lang="en-CA" sz="1600" dirty="0" err="1">
                <a:solidFill>
                  <a:schemeClr val="bg1"/>
                </a:solidFill>
              </a:rPr>
              <a:t>txtFirstName</a:t>
            </a:r>
            <a:r>
              <a:rPr lang="en-CA" sz="1600" dirty="0">
                <a:solidFill>
                  <a:schemeClr val="bg1"/>
                </a:solidFill>
              </a:rPr>
              <a:t>"&gt;First Name: &lt;/label&gt;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      &lt;input type="text" placeholder="First Name" name="</a:t>
            </a:r>
            <a:r>
              <a:rPr lang="en-CA" sz="1600" dirty="0" err="1">
                <a:solidFill>
                  <a:schemeClr val="bg1"/>
                </a:solidFill>
              </a:rPr>
              <a:t>txtFirstName</a:t>
            </a:r>
            <a:r>
              <a:rPr lang="en-CA" sz="1600" dirty="0">
                <a:solidFill>
                  <a:schemeClr val="bg1"/>
                </a:solidFill>
              </a:rPr>
              <a:t>" data-mini="false" id="</a:t>
            </a:r>
            <a:r>
              <a:rPr lang="en-CA" sz="1600" dirty="0" err="1">
                <a:solidFill>
                  <a:schemeClr val="bg1"/>
                </a:solidFill>
              </a:rPr>
              <a:t>txtFirstName</a:t>
            </a:r>
            <a:r>
              <a:rPr lang="en-CA" sz="1600" dirty="0">
                <a:solidFill>
                  <a:schemeClr val="bg1"/>
                </a:solidFill>
              </a:rPr>
              <a:t>" value="" </a:t>
            </a:r>
            <a:r>
              <a:rPr lang="en-CA" sz="1600" b="1" dirty="0">
                <a:solidFill>
                  <a:schemeClr val="bg1"/>
                </a:solidFill>
              </a:rPr>
              <a:t>required</a:t>
            </a:r>
            <a:r>
              <a:rPr lang="en-CA" sz="1600" dirty="0">
                <a:solidFill>
                  <a:schemeClr val="bg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76756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saveUserForm</a:t>
            </a:r>
            <a:r>
              <a:rPr lang="en-US" dirty="0"/>
              <a:t>()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304800" y="1905000"/>
            <a:ext cx="4015740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chemeClr val="bg1"/>
                </a:solidFill>
              </a:rPr>
              <a:t>function </a:t>
            </a:r>
            <a:r>
              <a:rPr lang="en-CA" sz="1200" dirty="0" err="1">
                <a:solidFill>
                  <a:schemeClr val="bg1"/>
                </a:solidFill>
              </a:rPr>
              <a:t>saveUserForm</a:t>
            </a:r>
            <a:r>
              <a:rPr lang="en-CA" sz="1200" dirty="0">
                <a:solidFill>
                  <a:schemeClr val="bg1"/>
                </a:solidFill>
              </a:rPr>
              <a:t>() {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var user = {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 "FirstName": $("#</a:t>
            </a:r>
            <a:r>
              <a:rPr lang="en-CA" sz="1200" dirty="0" err="1">
                <a:solidFill>
                  <a:schemeClr val="bg1"/>
                </a:solidFill>
              </a:rPr>
              <a:t>txtFirstName</a:t>
            </a:r>
            <a:r>
              <a:rPr lang="en-CA" sz="1200" dirty="0">
                <a:solidFill>
                  <a:schemeClr val="bg1"/>
                </a:solidFill>
              </a:rPr>
              <a:t>").</a:t>
            </a:r>
            <a:r>
              <a:rPr lang="en-CA" sz="1200" dirty="0" err="1">
                <a:solidFill>
                  <a:schemeClr val="bg1"/>
                </a:solidFill>
              </a:rPr>
              <a:t>val</a:t>
            </a:r>
            <a:r>
              <a:rPr lang="en-CA" sz="1200" dirty="0">
                <a:solidFill>
                  <a:schemeClr val="bg1"/>
                </a:solidFill>
              </a:rPr>
              <a:t>(),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"</a:t>
            </a:r>
            <a:r>
              <a:rPr lang="en-CA" sz="1200" dirty="0" err="1">
                <a:solidFill>
                  <a:schemeClr val="bg1"/>
                </a:solidFill>
              </a:rPr>
              <a:t>LastName</a:t>
            </a:r>
            <a:r>
              <a:rPr lang="en-CA" sz="1200" dirty="0">
                <a:solidFill>
                  <a:schemeClr val="bg1"/>
                </a:solidFill>
              </a:rPr>
              <a:t>": $("#</a:t>
            </a:r>
            <a:r>
              <a:rPr lang="en-CA" sz="1200" dirty="0" err="1">
                <a:solidFill>
                  <a:schemeClr val="bg1"/>
                </a:solidFill>
              </a:rPr>
              <a:t>txtLastName</a:t>
            </a:r>
            <a:r>
              <a:rPr lang="en-CA" sz="1200" dirty="0">
                <a:solidFill>
                  <a:schemeClr val="bg1"/>
                </a:solidFill>
              </a:rPr>
              <a:t>").</a:t>
            </a:r>
            <a:r>
              <a:rPr lang="en-CA" sz="1200" dirty="0" err="1">
                <a:solidFill>
                  <a:schemeClr val="bg1"/>
                </a:solidFill>
              </a:rPr>
              <a:t>val</a:t>
            </a:r>
            <a:r>
              <a:rPr lang="en-CA" sz="1200" dirty="0">
                <a:solidFill>
                  <a:schemeClr val="bg1"/>
                </a:solidFill>
              </a:rPr>
              <a:t>(),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"</a:t>
            </a:r>
            <a:r>
              <a:rPr lang="en-CA" sz="1200" dirty="0" err="1">
                <a:solidFill>
                  <a:schemeClr val="bg1"/>
                </a:solidFill>
              </a:rPr>
              <a:t>DateOfBirth</a:t>
            </a:r>
            <a:r>
              <a:rPr lang="en-CA" sz="1200" dirty="0">
                <a:solidFill>
                  <a:schemeClr val="bg1"/>
                </a:solidFill>
              </a:rPr>
              <a:t>": $("#</a:t>
            </a:r>
            <a:r>
              <a:rPr lang="en-CA" sz="1200" dirty="0" err="1">
                <a:solidFill>
                  <a:schemeClr val="bg1"/>
                </a:solidFill>
              </a:rPr>
              <a:t>txtdateOfBirthInfo</a:t>
            </a:r>
            <a:r>
              <a:rPr lang="en-CA" sz="1200" dirty="0">
                <a:solidFill>
                  <a:schemeClr val="bg1"/>
                </a:solidFill>
              </a:rPr>
              <a:t>").</a:t>
            </a:r>
            <a:r>
              <a:rPr lang="en-CA" sz="1200" dirty="0" err="1">
                <a:solidFill>
                  <a:schemeClr val="bg1"/>
                </a:solidFill>
              </a:rPr>
              <a:t>val</a:t>
            </a:r>
            <a:r>
              <a:rPr lang="en-CA" sz="1200" dirty="0">
                <a:solidFill>
                  <a:schemeClr val="bg1"/>
                </a:solidFill>
              </a:rPr>
              <a:t>(),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"</a:t>
            </a:r>
            <a:r>
              <a:rPr lang="en-CA" sz="1200" dirty="0" err="1">
                <a:solidFill>
                  <a:schemeClr val="bg1"/>
                </a:solidFill>
              </a:rPr>
              <a:t>SINNumber</a:t>
            </a:r>
            <a:r>
              <a:rPr lang="en-CA" sz="1200" dirty="0">
                <a:solidFill>
                  <a:schemeClr val="bg1"/>
                </a:solidFill>
              </a:rPr>
              <a:t>": $("#</a:t>
            </a:r>
            <a:r>
              <a:rPr lang="en-CA" sz="1200" dirty="0" err="1">
                <a:solidFill>
                  <a:schemeClr val="bg1"/>
                </a:solidFill>
              </a:rPr>
              <a:t>txtSinNumber</a:t>
            </a:r>
            <a:r>
              <a:rPr lang="en-CA" sz="1200" dirty="0">
                <a:solidFill>
                  <a:schemeClr val="bg1"/>
                </a:solidFill>
              </a:rPr>
              <a:t>").</a:t>
            </a:r>
            <a:r>
              <a:rPr lang="en-CA" sz="1200" dirty="0" err="1">
                <a:solidFill>
                  <a:schemeClr val="bg1"/>
                </a:solidFill>
              </a:rPr>
              <a:t>val</a:t>
            </a:r>
            <a:r>
              <a:rPr lang="en-CA" sz="1200" dirty="0">
                <a:solidFill>
                  <a:schemeClr val="bg1"/>
                </a:solidFill>
              </a:rPr>
              <a:t>(),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"</a:t>
            </a:r>
            <a:r>
              <a:rPr lang="en-CA" sz="1200" dirty="0" err="1">
                <a:solidFill>
                  <a:schemeClr val="bg1"/>
                </a:solidFill>
              </a:rPr>
              <a:t>NewPassword</a:t>
            </a:r>
            <a:r>
              <a:rPr lang="en-CA" sz="1200" dirty="0">
                <a:solidFill>
                  <a:schemeClr val="bg1"/>
                </a:solidFill>
              </a:rPr>
              <a:t>": $("#</a:t>
            </a:r>
            <a:r>
              <a:rPr lang="en-CA" sz="1200" dirty="0" err="1">
                <a:solidFill>
                  <a:schemeClr val="bg1"/>
                </a:solidFill>
              </a:rPr>
              <a:t>changePassword</a:t>
            </a:r>
            <a:r>
              <a:rPr lang="en-CA" sz="1200" dirty="0">
                <a:solidFill>
                  <a:schemeClr val="bg1"/>
                </a:solidFill>
              </a:rPr>
              <a:t>").</a:t>
            </a:r>
            <a:r>
              <a:rPr lang="en-CA" sz="1200" dirty="0" err="1">
                <a:solidFill>
                  <a:schemeClr val="bg1"/>
                </a:solidFill>
              </a:rPr>
              <a:t>val</a:t>
            </a:r>
            <a:r>
              <a:rPr lang="en-CA" sz="1200" dirty="0">
                <a:solidFill>
                  <a:schemeClr val="bg1"/>
                </a:solidFill>
              </a:rPr>
              <a:t>(),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"Gender": $("#</a:t>
            </a:r>
            <a:r>
              <a:rPr lang="en-CA" sz="1200" dirty="0" err="1">
                <a:solidFill>
                  <a:schemeClr val="bg1"/>
                </a:solidFill>
              </a:rPr>
              <a:t>txtgenderType</a:t>
            </a:r>
            <a:r>
              <a:rPr lang="en-CA" sz="1200" dirty="0">
                <a:solidFill>
                  <a:schemeClr val="bg1"/>
                </a:solidFill>
              </a:rPr>
              <a:t> </a:t>
            </a:r>
            <a:r>
              <a:rPr lang="en-CA" sz="1200" dirty="0" err="1">
                <a:solidFill>
                  <a:schemeClr val="bg1"/>
                </a:solidFill>
              </a:rPr>
              <a:t>option:selected</a:t>
            </a:r>
            <a:r>
              <a:rPr lang="en-CA" sz="1200" dirty="0">
                <a:solidFill>
                  <a:schemeClr val="bg1"/>
                </a:solidFill>
              </a:rPr>
              <a:t>").</a:t>
            </a:r>
            <a:r>
              <a:rPr lang="en-CA" sz="1200" dirty="0" err="1">
                <a:solidFill>
                  <a:schemeClr val="bg1"/>
                </a:solidFill>
              </a:rPr>
              <a:t>val</a:t>
            </a:r>
            <a:r>
              <a:rPr lang="en-CA" sz="1200" dirty="0">
                <a:solidFill>
                  <a:schemeClr val="bg1"/>
                </a:solidFill>
              </a:rPr>
              <a:t>()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65319" y="1905000"/>
            <a:ext cx="4419600" cy="433965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chemeClr val="bg1"/>
                </a:solidFill>
              </a:rPr>
              <a:t>try {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</a:t>
            </a:r>
            <a:r>
              <a:rPr lang="en-CA" sz="1200" dirty="0" err="1">
                <a:solidFill>
                  <a:schemeClr val="bg1"/>
                </a:solidFill>
              </a:rPr>
              <a:t>localStorage.setItem</a:t>
            </a:r>
            <a:r>
              <a:rPr lang="en-CA" sz="1200" dirty="0">
                <a:solidFill>
                  <a:schemeClr val="bg1"/>
                </a:solidFill>
              </a:rPr>
              <a:t>("user", </a:t>
            </a:r>
            <a:r>
              <a:rPr lang="en-CA" sz="1200" dirty="0" err="1">
                <a:solidFill>
                  <a:schemeClr val="bg1"/>
                </a:solidFill>
              </a:rPr>
              <a:t>JSON.stringify</a:t>
            </a:r>
            <a:r>
              <a:rPr lang="en-CA" sz="1200" dirty="0">
                <a:solidFill>
                  <a:schemeClr val="bg1"/>
                </a:solidFill>
              </a:rPr>
              <a:t>(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  user));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alert("Saving Information");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</a:t>
            </a:r>
            <a:r>
              <a:rPr lang="en-CA" sz="1200" dirty="0" err="1">
                <a:solidFill>
                  <a:schemeClr val="bg1"/>
                </a:solidFill>
              </a:rPr>
              <a:t>window.location.reload</a:t>
            </a:r>
            <a:r>
              <a:rPr lang="en-CA" sz="1200" dirty="0">
                <a:solidFill>
                  <a:schemeClr val="bg1"/>
                </a:solidFill>
              </a:rPr>
              <a:t>();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} catch (e) {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/* Google browsers use different error 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 * constant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 */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if (</a:t>
            </a:r>
            <a:r>
              <a:rPr lang="en-CA" sz="1200" dirty="0" err="1">
                <a:solidFill>
                  <a:schemeClr val="bg1"/>
                </a:solidFill>
              </a:rPr>
              <a:t>window.navigator.vendor</a:t>
            </a:r>
            <a:r>
              <a:rPr lang="en-CA" sz="1200" dirty="0">
                <a:solidFill>
                  <a:schemeClr val="bg1"/>
                </a:solidFill>
              </a:rPr>
              <a:t> ===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  "Google Inc.") {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  if (e == </a:t>
            </a:r>
            <a:r>
              <a:rPr lang="en-CA" sz="1200" dirty="0" err="1">
                <a:solidFill>
                  <a:schemeClr val="bg1"/>
                </a:solidFill>
              </a:rPr>
              <a:t>DOMException.QUOTA_EXCEEDED_ERR</a:t>
            </a:r>
            <a:r>
              <a:rPr lang="en-CA" sz="1200" dirty="0">
                <a:solidFill>
                  <a:schemeClr val="bg1"/>
                </a:solidFill>
              </a:rPr>
              <a:t>) {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    alert(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      "Error: Local Storage limit exceeds."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    );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  }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} else if (e == QUOTA_EXCEEDED_ERR) {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  alert("Error: Saving to local storage.");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}</a:t>
            </a:r>
          </a:p>
          <a:p>
            <a:endParaRPr lang="en-CA" sz="1200" dirty="0">
              <a:solidFill>
                <a:schemeClr val="bg1"/>
              </a:solidFill>
            </a:endParaRPr>
          </a:p>
          <a:p>
            <a:r>
              <a:rPr lang="en-CA" sz="1200" dirty="0">
                <a:solidFill>
                  <a:schemeClr val="bg1"/>
                </a:solidFill>
              </a:rPr>
              <a:t>      console.log(e);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}</a:t>
            </a:r>
          </a:p>
          <a:p>
            <a:r>
              <a:rPr lang="en-CA" sz="12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1457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#1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0440" y="1886296"/>
            <a:ext cx="3686253" cy="3124200"/>
          </a:xfrm>
        </p:spPr>
        <p:txBody>
          <a:bodyPr>
            <a:normAutofit/>
          </a:bodyPr>
          <a:lstStyle/>
          <a:p>
            <a:r>
              <a:rPr lang="en-US" dirty="0"/>
              <a:t>Write an app that can store an </a:t>
            </a:r>
            <a:r>
              <a:rPr lang="en-US" b="1" u="sng" dirty="0"/>
              <a:t>array</a:t>
            </a:r>
            <a:r>
              <a:rPr lang="en-US" dirty="0"/>
              <a:t> of “university” objects in the local storage</a:t>
            </a:r>
          </a:p>
          <a:p>
            <a:r>
              <a:rPr lang="en-US" dirty="0"/>
              <a:t>Each object should have the following attributes: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Address</a:t>
            </a:r>
          </a:p>
          <a:p>
            <a:pPr lvl="1"/>
            <a:r>
              <a:rPr lang="en-US" dirty="0" err="1"/>
              <a:t>PhoneNumber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F89FFB-838C-42F0-8A8B-6FEE0BA31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07" y="1871688"/>
            <a:ext cx="3922842" cy="33279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0BAF6E-F8D1-4BF0-B7E7-07DE152F3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07" y="5348608"/>
            <a:ext cx="6477000" cy="88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847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90600" y="1219200"/>
            <a:ext cx="7543800" cy="4022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JSON object for university</a:t>
            </a:r>
            <a:endParaRPr lang="en-CA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2353399"/>
            <a:ext cx="6629400" cy="175432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//create an object</a:t>
            </a:r>
          </a:p>
          <a:p>
            <a:r>
              <a:rPr lang="en-US" dirty="0" err="1">
                <a:solidFill>
                  <a:schemeClr val="bg1"/>
                </a:solidFill>
              </a:rPr>
              <a:t>var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newObj</a:t>
            </a:r>
            <a:r>
              <a:rPr lang="en-US" dirty="0">
                <a:solidFill>
                  <a:schemeClr val="bg1"/>
                </a:solidFill>
              </a:rPr>
              <a:t> = {</a:t>
            </a:r>
          </a:p>
          <a:p>
            <a:r>
              <a:rPr lang="en-US" dirty="0">
                <a:solidFill>
                  <a:schemeClr val="bg1"/>
                </a:solidFill>
              </a:rPr>
              <a:t>    "Name": $("#name").</a:t>
            </a:r>
            <a:r>
              <a:rPr lang="en-US" dirty="0" err="1">
                <a:solidFill>
                  <a:schemeClr val="bg1"/>
                </a:solidFill>
              </a:rPr>
              <a:t>val</a:t>
            </a:r>
            <a:r>
              <a:rPr lang="en-US" dirty="0">
                <a:solidFill>
                  <a:schemeClr val="bg1"/>
                </a:solidFill>
              </a:rPr>
              <a:t>(),</a:t>
            </a:r>
          </a:p>
          <a:p>
            <a:r>
              <a:rPr lang="en-US" dirty="0">
                <a:solidFill>
                  <a:schemeClr val="bg1"/>
                </a:solidFill>
              </a:rPr>
              <a:t>    "Address": $("#address").</a:t>
            </a:r>
            <a:r>
              <a:rPr lang="en-US" dirty="0" err="1">
                <a:solidFill>
                  <a:schemeClr val="bg1"/>
                </a:solidFill>
              </a:rPr>
              <a:t>val</a:t>
            </a:r>
            <a:r>
              <a:rPr lang="en-US" dirty="0">
                <a:solidFill>
                  <a:schemeClr val="bg1"/>
                </a:solidFill>
              </a:rPr>
              <a:t>(),</a:t>
            </a:r>
          </a:p>
          <a:p>
            <a:r>
              <a:rPr lang="en-US" dirty="0">
                <a:solidFill>
                  <a:schemeClr val="bg1"/>
                </a:solidFill>
              </a:rPr>
              <a:t>    "</a:t>
            </a:r>
            <a:r>
              <a:rPr lang="en-US" dirty="0" err="1">
                <a:solidFill>
                  <a:schemeClr val="bg1"/>
                </a:solidFill>
              </a:rPr>
              <a:t>PhoneNumber</a:t>
            </a:r>
            <a:r>
              <a:rPr lang="en-US" dirty="0">
                <a:solidFill>
                  <a:schemeClr val="bg1"/>
                </a:solidFill>
              </a:rPr>
              <a:t>": $("#phone").</a:t>
            </a:r>
            <a:r>
              <a:rPr lang="en-US" dirty="0" err="1">
                <a:solidFill>
                  <a:schemeClr val="bg1"/>
                </a:solidFill>
              </a:rPr>
              <a:t>val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>
                <a:solidFill>
                  <a:schemeClr val="bg1"/>
                </a:solidFill>
              </a:rPr>
              <a:t>};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422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6069" y="228600"/>
            <a:ext cx="8229600" cy="4525963"/>
          </a:xfrm>
        </p:spPr>
        <p:txBody>
          <a:bodyPr/>
          <a:lstStyle/>
          <a:p>
            <a:r>
              <a:rPr lang="en-US" dirty="0"/>
              <a:t>Check if universities array already exists: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214931" y="821983"/>
            <a:ext cx="8763000" cy="357020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 err="1">
                <a:solidFill>
                  <a:schemeClr val="bg1"/>
                </a:solidFill>
              </a:rPr>
              <a:t>var</a:t>
            </a:r>
            <a:r>
              <a:rPr lang="en-CA" sz="1600" dirty="0">
                <a:solidFill>
                  <a:schemeClr val="bg1"/>
                </a:solidFill>
              </a:rPr>
              <a:t> universities = </a:t>
            </a:r>
            <a:r>
              <a:rPr lang="en-CA" sz="1600" dirty="0" err="1">
                <a:solidFill>
                  <a:schemeClr val="bg1"/>
                </a:solidFill>
              </a:rPr>
              <a:t>localStorage.getItem</a:t>
            </a:r>
            <a:r>
              <a:rPr lang="en-CA" sz="1600" dirty="0">
                <a:solidFill>
                  <a:schemeClr val="bg1"/>
                </a:solidFill>
              </a:rPr>
              <a:t>("universities");</a:t>
            </a:r>
          </a:p>
          <a:p>
            <a:endParaRPr lang="en-CA" sz="1600" dirty="0">
              <a:solidFill>
                <a:schemeClr val="bg1"/>
              </a:solidFill>
            </a:endParaRPr>
          </a:p>
          <a:p>
            <a:r>
              <a:rPr lang="en-CA" sz="1600" dirty="0">
                <a:solidFill>
                  <a:schemeClr val="bg1"/>
                </a:solidFill>
              </a:rPr>
              <a:t>// no data stored yet, create a new one</a:t>
            </a:r>
          </a:p>
          <a:p>
            <a:r>
              <a:rPr lang="en-CA" sz="1600" dirty="0">
                <a:solidFill>
                  <a:schemeClr val="bg1"/>
                </a:solidFill>
              </a:rPr>
              <a:t>if (universities == null) {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universities = [];//if not found, create a new array</a:t>
            </a:r>
          </a:p>
          <a:p>
            <a:r>
              <a:rPr lang="en-CA" sz="1600" dirty="0">
                <a:solidFill>
                  <a:schemeClr val="bg1"/>
                </a:solidFill>
              </a:rPr>
              <a:t>}</a:t>
            </a:r>
          </a:p>
          <a:p>
            <a:r>
              <a:rPr lang="en-CA" sz="1600" dirty="0">
                <a:solidFill>
                  <a:schemeClr val="bg1"/>
                </a:solidFill>
              </a:rPr>
              <a:t>else {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universities = </a:t>
            </a:r>
            <a:r>
              <a:rPr lang="en-CA" sz="1600" dirty="0" err="1">
                <a:solidFill>
                  <a:schemeClr val="bg1"/>
                </a:solidFill>
              </a:rPr>
              <a:t>JSON.parse</a:t>
            </a:r>
            <a:r>
              <a:rPr lang="en-CA" sz="1600" dirty="0">
                <a:solidFill>
                  <a:schemeClr val="bg1"/>
                </a:solidFill>
              </a:rPr>
              <a:t>(universities); //if found convert back to a JSON object</a:t>
            </a:r>
          </a:p>
          <a:p>
            <a:r>
              <a:rPr lang="en-CA" sz="1600" dirty="0">
                <a:solidFill>
                  <a:schemeClr val="bg1"/>
                </a:solidFill>
              </a:rPr>
              <a:t>}//end if-else</a:t>
            </a:r>
          </a:p>
          <a:p>
            <a:endParaRPr lang="en-CA" sz="1600" dirty="0">
              <a:solidFill>
                <a:schemeClr val="bg1"/>
              </a:solidFill>
            </a:endParaRPr>
          </a:p>
          <a:p>
            <a:r>
              <a:rPr lang="en-CA" sz="1600" dirty="0" err="1">
                <a:solidFill>
                  <a:schemeClr val="bg1"/>
                </a:solidFill>
              </a:rPr>
              <a:t>universities.push</a:t>
            </a:r>
            <a:r>
              <a:rPr lang="en-CA" sz="1600" dirty="0">
                <a:solidFill>
                  <a:schemeClr val="bg1"/>
                </a:solidFill>
              </a:rPr>
              <a:t>(</a:t>
            </a:r>
            <a:r>
              <a:rPr lang="en-CA" sz="1600" dirty="0" err="1">
                <a:solidFill>
                  <a:schemeClr val="bg1"/>
                </a:solidFill>
              </a:rPr>
              <a:t>newObj</a:t>
            </a:r>
            <a:r>
              <a:rPr lang="en-CA" sz="1600" dirty="0">
                <a:solidFill>
                  <a:schemeClr val="bg1"/>
                </a:solidFill>
              </a:rPr>
              <a:t>); //now add the new object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//the save its string representation</a:t>
            </a:r>
          </a:p>
          <a:p>
            <a:r>
              <a:rPr lang="en-CA" sz="1600" dirty="0" err="1">
                <a:solidFill>
                  <a:schemeClr val="bg1"/>
                </a:solidFill>
              </a:rPr>
              <a:t>localStorage.setItem</a:t>
            </a:r>
            <a:r>
              <a:rPr lang="en-CA" sz="1600" dirty="0">
                <a:solidFill>
                  <a:schemeClr val="bg1"/>
                </a:solidFill>
              </a:rPr>
              <a:t>("universities", </a:t>
            </a:r>
            <a:r>
              <a:rPr lang="en-CA" sz="1600" dirty="0" err="1">
                <a:solidFill>
                  <a:schemeClr val="bg1"/>
                </a:solidFill>
              </a:rPr>
              <a:t>JSON.stringify</a:t>
            </a:r>
            <a:r>
              <a:rPr lang="en-CA" sz="1600" dirty="0">
                <a:solidFill>
                  <a:schemeClr val="bg1"/>
                </a:solidFill>
              </a:rPr>
              <a:t>(universities));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4269" y="5128736"/>
            <a:ext cx="70866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CA" sz="1400" dirty="0">
              <a:solidFill>
                <a:schemeClr val="accent6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DA9578-6AAB-41DA-86D6-43A5A5F7A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369" y="4708609"/>
            <a:ext cx="4953000" cy="145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7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HTML local storage?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981200"/>
            <a:ext cx="7543800" cy="430883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Web apps can store data locally within the user's browser.</a:t>
            </a:r>
          </a:p>
          <a:p>
            <a:endParaRPr lang="en-US" dirty="0"/>
          </a:p>
          <a:p>
            <a:r>
              <a:rPr lang="en-US" dirty="0"/>
              <a:t>New to HTML5</a:t>
            </a:r>
          </a:p>
          <a:p>
            <a:pPr lvl="1"/>
            <a:r>
              <a:rPr lang="en-US" dirty="0"/>
              <a:t>Before, we stored data in cookies</a:t>
            </a:r>
          </a:p>
          <a:p>
            <a:endParaRPr lang="en-US" dirty="0"/>
          </a:p>
          <a:p>
            <a:r>
              <a:rPr lang="en-US" dirty="0"/>
              <a:t>More secure -- information not transferred to server</a:t>
            </a:r>
          </a:p>
          <a:p>
            <a:endParaRPr lang="en-US" dirty="0"/>
          </a:p>
          <a:p>
            <a:r>
              <a:rPr lang="en-US" dirty="0"/>
              <a:t>Larger storage limit (at least 5MB)</a:t>
            </a:r>
          </a:p>
          <a:p>
            <a:endParaRPr lang="en-US" dirty="0"/>
          </a:p>
          <a:p>
            <a:r>
              <a:rPr lang="en-US" dirty="0"/>
              <a:t>Local storage is per origin (per domain and protocol). </a:t>
            </a:r>
          </a:p>
          <a:p>
            <a:pPr lvl="1"/>
            <a:r>
              <a:rPr lang="en-US" dirty="0"/>
              <a:t>All pages, from one origin, can store and access the same data.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0479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Value validation (Expense Tracker App)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879049" y="1856732"/>
            <a:ext cx="7452360" cy="438581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sz="900" dirty="0">
                <a:solidFill>
                  <a:schemeClr val="bg1"/>
                </a:solidFill>
              </a:rPr>
              <a:t>/** Validate the User Form **/</a:t>
            </a:r>
          </a:p>
          <a:p>
            <a:r>
              <a:rPr lang="en-CA" sz="900" dirty="0">
                <a:solidFill>
                  <a:schemeClr val="bg1"/>
                </a:solidFill>
              </a:rPr>
              <a:t>function </a:t>
            </a:r>
            <a:r>
              <a:rPr lang="en-CA" sz="900" dirty="0" err="1">
                <a:solidFill>
                  <a:schemeClr val="bg1"/>
                </a:solidFill>
              </a:rPr>
              <a:t>validateUserForm</a:t>
            </a:r>
            <a:r>
              <a:rPr lang="en-CA" sz="900" dirty="0">
                <a:solidFill>
                  <a:schemeClr val="bg1"/>
                </a:solidFill>
              </a:rPr>
              <a:t>() { </a:t>
            </a:r>
          </a:p>
          <a:p>
            <a:endParaRPr lang="en-CA" sz="900" dirty="0">
              <a:solidFill>
                <a:schemeClr val="bg1"/>
              </a:solidFill>
            </a:endParaRPr>
          </a:p>
          <a:p>
            <a:r>
              <a:rPr lang="en-CA" sz="900" dirty="0">
                <a:solidFill>
                  <a:schemeClr val="bg1"/>
                </a:solidFill>
              </a:rPr>
              <a:t>var </a:t>
            </a:r>
            <a:r>
              <a:rPr lang="en-CA" sz="900" dirty="0" err="1">
                <a:solidFill>
                  <a:schemeClr val="bg1"/>
                </a:solidFill>
              </a:rPr>
              <a:t>currentDate</a:t>
            </a:r>
            <a:r>
              <a:rPr lang="en-CA" sz="900" dirty="0">
                <a:solidFill>
                  <a:schemeClr val="bg1"/>
                </a:solidFill>
              </a:rPr>
              <a:t> = new Date();</a:t>
            </a:r>
          </a:p>
          <a:p>
            <a:r>
              <a:rPr lang="en-CA" sz="900" dirty="0">
                <a:solidFill>
                  <a:schemeClr val="bg1"/>
                </a:solidFill>
              </a:rPr>
              <a:t>var dd = </a:t>
            </a:r>
            <a:r>
              <a:rPr lang="en-CA" sz="900" dirty="0" err="1">
                <a:solidFill>
                  <a:schemeClr val="bg1"/>
                </a:solidFill>
              </a:rPr>
              <a:t>currentDate.getDate</a:t>
            </a:r>
            <a:r>
              <a:rPr lang="en-CA" sz="900" dirty="0">
                <a:solidFill>
                  <a:schemeClr val="bg1"/>
                </a:solidFill>
              </a:rPr>
              <a:t>();</a:t>
            </a:r>
          </a:p>
          <a:p>
            <a:r>
              <a:rPr lang="en-CA" sz="900" dirty="0">
                <a:solidFill>
                  <a:schemeClr val="bg1"/>
                </a:solidFill>
              </a:rPr>
              <a:t>var mm = </a:t>
            </a:r>
            <a:r>
              <a:rPr lang="en-CA" sz="900" dirty="0" err="1">
                <a:solidFill>
                  <a:schemeClr val="bg1"/>
                </a:solidFill>
              </a:rPr>
              <a:t>currentDate.getMonth</a:t>
            </a:r>
            <a:r>
              <a:rPr lang="en-CA" sz="900" dirty="0">
                <a:solidFill>
                  <a:schemeClr val="bg1"/>
                </a:solidFill>
              </a:rPr>
              <a:t>() + 1;</a:t>
            </a:r>
          </a:p>
          <a:p>
            <a:r>
              <a:rPr lang="en-CA" sz="900" dirty="0">
                <a:solidFill>
                  <a:schemeClr val="bg1"/>
                </a:solidFill>
              </a:rPr>
              <a:t>var </a:t>
            </a:r>
            <a:r>
              <a:rPr lang="en-CA" sz="900" dirty="0" err="1">
                <a:solidFill>
                  <a:schemeClr val="bg1"/>
                </a:solidFill>
              </a:rPr>
              <a:t>yyyy</a:t>
            </a:r>
            <a:r>
              <a:rPr lang="en-CA" sz="900" dirty="0">
                <a:solidFill>
                  <a:schemeClr val="bg1"/>
                </a:solidFill>
              </a:rPr>
              <a:t> = </a:t>
            </a:r>
            <a:r>
              <a:rPr lang="en-CA" sz="900" dirty="0" err="1">
                <a:solidFill>
                  <a:schemeClr val="bg1"/>
                </a:solidFill>
              </a:rPr>
              <a:t>currentDate.getFullYear</a:t>
            </a:r>
            <a:r>
              <a:rPr lang="en-CA" sz="900" dirty="0">
                <a:solidFill>
                  <a:schemeClr val="bg1"/>
                </a:solidFill>
              </a:rPr>
              <a:t>();</a:t>
            </a:r>
          </a:p>
          <a:p>
            <a:r>
              <a:rPr lang="en-CA" sz="900" dirty="0">
                <a:solidFill>
                  <a:schemeClr val="bg1"/>
                </a:solidFill>
              </a:rPr>
              <a:t>if (dd &lt; 10) {</a:t>
            </a:r>
          </a:p>
          <a:p>
            <a:r>
              <a:rPr lang="en-CA" sz="900" dirty="0">
                <a:solidFill>
                  <a:schemeClr val="bg1"/>
                </a:solidFill>
              </a:rPr>
              <a:t>  dd = '0' + dd;</a:t>
            </a:r>
          </a:p>
          <a:p>
            <a:r>
              <a:rPr lang="en-CA" sz="900" dirty="0">
                <a:solidFill>
                  <a:schemeClr val="bg1"/>
                </a:solidFill>
              </a:rPr>
              <a:t>}</a:t>
            </a:r>
          </a:p>
          <a:p>
            <a:r>
              <a:rPr lang="en-CA" sz="900" dirty="0">
                <a:solidFill>
                  <a:schemeClr val="bg1"/>
                </a:solidFill>
              </a:rPr>
              <a:t>if (mm &lt; 10) {</a:t>
            </a:r>
          </a:p>
          <a:p>
            <a:r>
              <a:rPr lang="en-CA" sz="900" dirty="0">
                <a:solidFill>
                  <a:schemeClr val="bg1"/>
                </a:solidFill>
              </a:rPr>
              <a:t>  mm = '0' + mm;</a:t>
            </a:r>
          </a:p>
          <a:p>
            <a:r>
              <a:rPr lang="en-CA" sz="900" dirty="0">
                <a:solidFill>
                  <a:schemeClr val="bg1"/>
                </a:solidFill>
              </a:rPr>
              <a:t>}</a:t>
            </a:r>
          </a:p>
          <a:p>
            <a:r>
              <a:rPr lang="en-CA" sz="900" dirty="0" err="1">
                <a:solidFill>
                  <a:schemeClr val="bg1"/>
                </a:solidFill>
              </a:rPr>
              <a:t>currentDate</a:t>
            </a:r>
            <a:r>
              <a:rPr lang="en-CA" sz="900" dirty="0">
                <a:solidFill>
                  <a:schemeClr val="bg1"/>
                </a:solidFill>
              </a:rPr>
              <a:t> = mm + '/' + dd + '/' + </a:t>
            </a:r>
            <a:r>
              <a:rPr lang="en-CA" sz="900" dirty="0" err="1">
                <a:solidFill>
                  <a:schemeClr val="bg1"/>
                </a:solidFill>
              </a:rPr>
              <a:t>yyyy</a:t>
            </a:r>
            <a:r>
              <a:rPr lang="en-CA" sz="900" dirty="0">
                <a:solidFill>
                  <a:schemeClr val="bg1"/>
                </a:solidFill>
              </a:rPr>
              <a:t>;</a:t>
            </a:r>
          </a:p>
          <a:p>
            <a:br>
              <a:rPr lang="en-CA" sz="900" dirty="0">
                <a:solidFill>
                  <a:schemeClr val="bg1"/>
                </a:solidFill>
              </a:rPr>
            </a:br>
            <a:r>
              <a:rPr lang="en-CA" sz="900" dirty="0">
                <a:solidFill>
                  <a:schemeClr val="bg1"/>
                </a:solidFill>
              </a:rPr>
              <a:t>//Check for empty fields in the form</a:t>
            </a:r>
          </a:p>
          <a:p>
            <a:r>
              <a:rPr lang="en-CA" sz="900" dirty="0">
                <a:solidFill>
                  <a:schemeClr val="bg1"/>
                </a:solidFill>
              </a:rPr>
              <a:t>  if (</a:t>
            </a:r>
          </a:p>
          <a:p>
            <a:r>
              <a:rPr lang="en-CA" sz="900" dirty="0">
                <a:solidFill>
                  <a:schemeClr val="bg1"/>
                </a:solidFill>
              </a:rPr>
              <a:t>    ($("#</a:t>
            </a:r>
            <a:r>
              <a:rPr lang="en-CA" sz="900" dirty="0" err="1">
                <a:solidFill>
                  <a:schemeClr val="bg1"/>
                </a:solidFill>
              </a:rPr>
              <a:t>signupFirstName</a:t>
            </a:r>
            <a:r>
              <a:rPr lang="en-CA" sz="900" dirty="0">
                <a:solidFill>
                  <a:schemeClr val="bg1"/>
                </a:solidFill>
              </a:rPr>
              <a:t>").</a:t>
            </a:r>
            <a:r>
              <a:rPr lang="en-CA" sz="900" dirty="0" err="1">
                <a:solidFill>
                  <a:schemeClr val="bg1"/>
                </a:solidFill>
              </a:rPr>
              <a:t>val</a:t>
            </a:r>
            <a:r>
              <a:rPr lang="en-CA" sz="900" dirty="0">
                <a:solidFill>
                  <a:schemeClr val="bg1"/>
                </a:solidFill>
              </a:rPr>
              <a:t>() != "") &amp;&amp; </a:t>
            </a:r>
          </a:p>
          <a:p>
            <a:r>
              <a:rPr lang="en-CA" sz="900" dirty="0">
                <a:solidFill>
                  <a:schemeClr val="bg1"/>
                </a:solidFill>
              </a:rPr>
              <a:t>    (</a:t>
            </a:r>
            <a:r>
              <a:rPr lang="en-CA" sz="900" dirty="0" err="1">
                <a:solidFill>
                  <a:schemeClr val="bg1"/>
                </a:solidFill>
              </a:rPr>
              <a:t>newPassword</a:t>
            </a:r>
            <a:r>
              <a:rPr lang="en-CA" sz="900" dirty="0">
                <a:solidFill>
                  <a:schemeClr val="bg1"/>
                </a:solidFill>
              </a:rPr>
              <a:t>!= "") &amp;&amp; </a:t>
            </a:r>
          </a:p>
          <a:p>
            <a:r>
              <a:rPr lang="en-CA" sz="900" dirty="0">
                <a:solidFill>
                  <a:schemeClr val="bg1"/>
                </a:solidFill>
              </a:rPr>
              <a:t>    (</a:t>
            </a:r>
            <a:r>
              <a:rPr lang="en-CA" sz="900" dirty="0" err="1">
                <a:solidFill>
                  <a:schemeClr val="bg1"/>
                </a:solidFill>
              </a:rPr>
              <a:t>confirmPassword</a:t>
            </a:r>
            <a:r>
              <a:rPr lang="en-CA" sz="900" dirty="0">
                <a:solidFill>
                  <a:schemeClr val="bg1"/>
                </a:solidFill>
              </a:rPr>
              <a:t>!= "") &amp;&amp;</a:t>
            </a:r>
          </a:p>
          <a:p>
            <a:r>
              <a:rPr lang="en-CA" sz="900" dirty="0">
                <a:solidFill>
                  <a:schemeClr val="bg1"/>
                </a:solidFill>
              </a:rPr>
              <a:t>    ($("#</a:t>
            </a:r>
            <a:r>
              <a:rPr lang="en-CA" sz="900" dirty="0" err="1">
                <a:solidFill>
                  <a:schemeClr val="bg1"/>
                </a:solidFill>
              </a:rPr>
              <a:t>dateOfBirth</a:t>
            </a:r>
            <a:r>
              <a:rPr lang="en-CA" sz="900" dirty="0">
                <a:solidFill>
                  <a:schemeClr val="bg1"/>
                </a:solidFill>
              </a:rPr>
              <a:t>").</a:t>
            </a:r>
            <a:r>
              <a:rPr lang="en-CA" sz="900" dirty="0" err="1">
                <a:solidFill>
                  <a:schemeClr val="bg1"/>
                </a:solidFill>
              </a:rPr>
              <a:t>val</a:t>
            </a:r>
            <a:r>
              <a:rPr lang="en-CA" sz="900" dirty="0">
                <a:solidFill>
                  <a:schemeClr val="bg1"/>
                </a:solidFill>
              </a:rPr>
              <a:t>() &lt;= </a:t>
            </a:r>
            <a:r>
              <a:rPr lang="en-CA" sz="900" dirty="0" err="1">
                <a:solidFill>
                  <a:schemeClr val="bg1"/>
                </a:solidFill>
              </a:rPr>
              <a:t>currentDate</a:t>
            </a:r>
            <a:r>
              <a:rPr lang="en-CA" sz="900" dirty="0">
                <a:solidFill>
                  <a:schemeClr val="bg1"/>
                </a:solidFill>
              </a:rPr>
              <a:t>) &amp;&amp;</a:t>
            </a:r>
          </a:p>
          <a:p>
            <a:r>
              <a:rPr lang="en-CA" sz="900" dirty="0">
                <a:solidFill>
                  <a:schemeClr val="bg1"/>
                </a:solidFill>
              </a:rPr>
              <a:t>    ($("#</a:t>
            </a:r>
            <a:r>
              <a:rPr lang="en-CA" sz="900" dirty="0" err="1">
                <a:solidFill>
                  <a:schemeClr val="bg1"/>
                </a:solidFill>
              </a:rPr>
              <a:t>signupLastName</a:t>
            </a:r>
            <a:r>
              <a:rPr lang="en-CA" sz="900" dirty="0">
                <a:solidFill>
                  <a:schemeClr val="bg1"/>
                </a:solidFill>
              </a:rPr>
              <a:t>").</a:t>
            </a:r>
            <a:r>
              <a:rPr lang="en-CA" sz="900" dirty="0" err="1">
                <a:solidFill>
                  <a:schemeClr val="bg1"/>
                </a:solidFill>
              </a:rPr>
              <a:t>val</a:t>
            </a:r>
            <a:r>
              <a:rPr lang="en-CA" sz="900" dirty="0">
                <a:solidFill>
                  <a:schemeClr val="bg1"/>
                </a:solidFill>
              </a:rPr>
              <a:t>() != "") &amp;&amp;</a:t>
            </a:r>
          </a:p>
          <a:p>
            <a:r>
              <a:rPr lang="en-CA" sz="900" dirty="0">
                <a:solidFill>
                  <a:schemeClr val="bg1"/>
                </a:solidFill>
              </a:rPr>
              <a:t>    ($("#</a:t>
            </a:r>
            <a:r>
              <a:rPr lang="en-CA" sz="900" dirty="0" err="1">
                <a:solidFill>
                  <a:schemeClr val="bg1"/>
                </a:solidFill>
              </a:rPr>
              <a:t>signupsinNumber</a:t>
            </a:r>
            <a:r>
              <a:rPr lang="en-CA" sz="900" dirty="0">
                <a:solidFill>
                  <a:schemeClr val="bg1"/>
                </a:solidFill>
              </a:rPr>
              <a:t>").</a:t>
            </a:r>
            <a:r>
              <a:rPr lang="en-CA" sz="900" dirty="0" err="1">
                <a:solidFill>
                  <a:schemeClr val="bg1"/>
                </a:solidFill>
              </a:rPr>
              <a:t>val</a:t>
            </a:r>
            <a:r>
              <a:rPr lang="en-CA" sz="900" dirty="0">
                <a:solidFill>
                  <a:schemeClr val="bg1"/>
                </a:solidFill>
              </a:rPr>
              <a:t>() != "") &amp;&amp;</a:t>
            </a:r>
          </a:p>
          <a:p>
            <a:r>
              <a:rPr lang="en-CA" sz="900" dirty="0">
                <a:solidFill>
                  <a:schemeClr val="bg1"/>
                </a:solidFill>
              </a:rPr>
              <a:t>    ($("#</a:t>
            </a:r>
            <a:r>
              <a:rPr lang="en-CA" sz="900" dirty="0" err="1">
                <a:solidFill>
                  <a:schemeClr val="bg1"/>
                </a:solidFill>
              </a:rPr>
              <a:t>dateOfBirth</a:t>
            </a:r>
            <a:r>
              <a:rPr lang="en-CA" sz="900" dirty="0">
                <a:solidFill>
                  <a:schemeClr val="bg1"/>
                </a:solidFill>
              </a:rPr>
              <a:t>").</a:t>
            </a:r>
            <a:r>
              <a:rPr lang="en-CA" sz="900" dirty="0" err="1">
                <a:solidFill>
                  <a:schemeClr val="bg1"/>
                </a:solidFill>
              </a:rPr>
              <a:t>val</a:t>
            </a:r>
            <a:r>
              <a:rPr lang="en-CA" sz="900" dirty="0">
                <a:solidFill>
                  <a:schemeClr val="bg1"/>
                </a:solidFill>
              </a:rPr>
              <a:t>() != "") &amp;&amp;</a:t>
            </a:r>
          </a:p>
          <a:p>
            <a:r>
              <a:rPr lang="en-CA" sz="900" dirty="0">
                <a:solidFill>
                  <a:schemeClr val="bg1"/>
                </a:solidFill>
              </a:rPr>
              <a:t>    ($("#</a:t>
            </a:r>
            <a:r>
              <a:rPr lang="en-CA" sz="900" dirty="0" err="1">
                <a:solidFill>
                  <a:schemeClr val="bg1"/>
                </a:solidFill>
              </a:rPr>
              <a:t>signgenderType</a:t>
            </a:r>
            <a:r>
              <a:rPr lang="en-CA" sz="900" dirty="0">
                <a:solidFill>
                  <a:schemeClr val="bg1"/>
                </a:solidFill>
              </a:rPr>
              <a:t> </a:t>
            </a:r>
            <a:r>
              <a:rPr lang="en-CA" sz="900" dirty="0" err="1">
                <a:solidFill>
                  <a:schemeClr val="bg1"/>
                </a:solidFill>
              </a:rPr>
              <a:t>option:selected</a:t>
            </a:r>
            <a:r>
              <a:rPr lang="en-CA" sz="900" dirty="0">
                <a:solidFill>
                  <a:schemeClr val="bg1"/>
                </a:solidFill>
              </a:rPr>
              <a:t>").</a:t>
            </a:r>
            <a:r>
              <a:rPr lang="en-CA" sz="900" dirty="0" err="1">
                <a:solidFill>
                  <a:schemeClr val="bg1"/>
                </a:solidFill>
              </a:rPr>
              <a:t>val</a:t>
            </a:r>
            <a:r>
              <a:rPr lang="en-CA" sz="900" dirty="0">
                <a:solidFill>
                  <a:schemeClr val="bg1"/>
                </a:solidFill>
              </a:rPr>
              <a:t>() != "Choose Gender")) {</a:t>
            </a:r>
          </a:p>
          <a:p>
            <a:r>
              <a:rPr lang="en-CA" sz="900" dirty="0">
                <a:solidFill>
                  <a:schemeClr val="bg1"/>
                </a:solidFill>
              </a:rPr>
              <a:t>    return true;</a:t>
            </a:r>
          </a:p>
          <a:p>
            <a:r>
              <a:rPr lang="en-CA" sz="900" dirty="0">
                <a:solidFill>
                  <a:schemeClr val="bg1"/>
                </a:solidFill>
              </a:rPr>
              <a:t>  } else {</a:t>
            </a:r>
          </a:p>
          <a:p>
            <a:r>
              <a:rPr lang="en-CA" sz="900" dirty="0">
                <a:solidFill>
                  <a:schemeClr val="bg1"/>
                </a:solidFill>
              </a:rPr>
              <a:t>    return false;</a:t>
            </a:r>
          </a:p>
          <a:p>
            <a:r>
              <a:rPr lang="en-CA" sz="900" dirty="0">
                <a:solidFill>
                  <a:schemeClr val="bg1"/>
                </a:solidFill>
              </a:rPr>
              <a:t>  }</a:t>
            </a:r>
          </a:p>
          <a:p>
            <a:r>
              <a:rPr lang="en-CA" sz="900" dirty="0">
                <a:solidFill>
                  <a:schemeClr val="bg1"/>
                </a:solidFill>
              </a:rPr>
              <a:t>}</a:t>
            </a:r>
          </a:p>
          <a:p>
            <a:r>
              <a:rPr lang="en-CA" sz="9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5748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calculation 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834743" y="2362200"/>
            <a:ext cx="7543800" cy="160043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</a:rPr>
              <a:t>//for finding current date 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</a:t>
            </a:r>
            <a:r>
              <a:rPr lang="en-CA" sz="1400" dirty="0" err="1">
                <a:solidFill>
                  <a:schemeClr val="bg1"/>
                </a:solidFill>
              </a:rPr>
              <a:t>var</a:t>
            </a:r>
            <a:r>
              <a:rPr lang="en-CA" sz="1400" dirty="0">
                <a:solidFill>
                  <a:schemeClr val="bg1"/>
                </a:solidFill>
              </a:rPr>
              <a:t> d = new Date();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</a:t>
            </a:r>
            <a:r>
              <a:rPr lang="en-CA" sz="1400" dirty="0" err="1">
                <a:solidFill>
                  <a:schemeClr val="bg1"/>
                </a:solidFill>
              </a:rPr>
              <a:t>var</a:t>
            </a:r>
            <a:r>
              <a:rPr lang="en-CA" sz="1400" dirty="0">
                <a:solidFill>
                  <a:schemeClr val="bg1"/>
                </a:solidFill>
              </a:rPr>
              <a:t> month = </a:t>
            </a:r>
            <a:r>
              <a:rPr lang="en-CA" sz="1400" dirty="0" err="1">
                <a:solidFill>
                  <a:schemeClr val="bg1"/>
                </a:solidFill>
              </a:rPr>
              <a:t>d.getMonth</a:t>
            </a:r>
            <a:r>
              <a:rPr lang="en-CA" sz="1400" dirty="0">
                <a:solidFill>
                  <a:schemeClr val="bg1"/>
                </a:solidFill>
              </a:rPr>
              <a:t>() + 1;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</a:t>
            </a:r>
            <a:r>
              <a:rPr lang="en-CA" sz="1400" dirty="0" err="1">
                <a:solidFill>
                  <a:schemeClr val="bg1"/>
                </a:solidFill>
              </a:rPr>
              <a:t>var</a:t>
            </a:r>
            <a:r>
              <a:rPr lang="en-CA" sz="1400" dirty="0">
                <a:solidFill>
                  <a:schemeClr val="bg1"/>
                </a:solidFill>
              </a:rPr>
              <a:t> date = </a:t>
            </a:r>
            <a:r>
              <a:rPr lang="en-CA" sz="1400" dirty="0" err="1">
                <a:solidFill>
                  <a:schemeClr val="bg1"/>
                </a:solidFill>
              </a:rPr>
              <a:t>d.getDate</a:t>
            </a:r>
            <a:r>
              <a:rPr lang="en-CA" sz="1400" dirty="0">
                <a:solidFill>
                  <a:schemeClr val="bg1"/>
                </a:solidFill>
              </a:rPr>
              <a:t>();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</a:t>
            </a:r>
            <a:r>
              <a:rPr lang="en-CA" sz="1400" dirty="0" err="1">
                <a:solidFill>
                  <a:schemeClr val="bg1"/>
                </a:solidFill>
              </a:rPr>
              <a:t>var</a:t>
            </a:r>
            <a:r>
              <a:rPr lang="en-CA" sz="1400" dirty="0">
                <a:solidFill>
                  <a:schemeClr val="bg1"/>
                </a:solidFill>
              </a:rPr>
              <a:t> year = </a:t>
            </a:r>
            <a:r>
              <a:rPr lang="en-CA" sz="1400" dirty="0" err="1">
                <a:solidFill>
                  <a:schemeClr val="bg1"/>
                </a:solidFill>
              </a:rPr>
              <a:t>d.getFullYear</a:t>
            </a:r>
            <a:r>
              <a:rPr lang="en-CA" sz="1400" dirty="0">
                <a:solidFill>
                  <a:schemeClr val="bg1"/>
                </a:solidFill>
              </a:rPr>
              <a:t>();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</a:t>
            </a:r>
            <a:r>
              <a:rPr lang="en-CA" sz="1400" dirty="0" err="1">
                <a:solidFill>
                  <a:schemeClr val="bg1"/>
                </a:solidFill>
              </a:rPr>
              <a:t>var</a:t>
            </a:r>
            <a:r>
              <a:rPr lang="en-CA" sz="1400" dirty="0">
                <a:solidFill>
                  <a:schemeClr val="bg1"/>
                </a:solidFill>
              </a:rPr>
              <a:t> </a:t>
            </a:r>
            <a:r>
              <a:rPr lang="en-CA" sz="1400" dirty="0" err="1">
                <a:solidFill>
                  <a:schemeClr val="bg1"/>
                </a:solidFill>
              </a:rPr>
              <a:t>currentDate</a:t>
            </a:r>
            <a:r>
              <a:rPr lang="en-CA" sz="1400" dirty="0">
                <a:solidFill>
                  <a:schemeClr val="bg1"/>
                </a:solidFill>
              </a:rPr>
              <a:t> = year + '/' +  (('' + month).length &lt; 2 ? '0' : '') + month + '/’ + 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(('' + date).length &lt; 2 ? '0' : '') + date; </a:t>
            </a:r>
          </a:p>
        </p:txBody>
      </p:sp>
    </p:spTree>
    <p:extLst>
      <p:ext uri="{BB962C8B-B14F-4D97-AF65-F5344CB8AC3E}">
        <p14:creationId xmlns:p14="http://schemas.microsoft.com/office/powerpoint/2010/main" val="3446176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#2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Modify the university DB app by adding value validation function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All fields required</a:t>
            </a:r>
          </a:p>
          <a:p>
            <a:pPr lvl="1"/>
            <a:r>
              <a:rPr lang="en-US" dirty="0"/>
              <a:t>Phone number only contains numbers (or hyphens)</a:t>
            </a:r>
          </a:p>
          <a:p>
            <a:pPr lvl="1"/>
            <a:r>
              <a:rPr lang="en-US" dirty="0"/>
              <a:t>Address starts with a number and contains at least one alphabet letter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5064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required – Easy!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854382" y="1995803"/>
            <a:ext cx="6477000" cy="397031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//first get the values from the fields </a:t>
            </a:r>
          </a:p>
          <a:p>
            <a:r>
              <a:rPr lang="en-US" sz="1200" dirty="0" err="1">
                <a:solidFill>
                  <a:schemeClr val="bg1"/>
                </a:solidFill>
              </a:rPr>
              <a:t>var</a:t>
            </a:r>
            <a:r>
              <a:rPr lang="en-US" sz="1200" dirty="0">
                <a:solidFill>
                  <a:schemeClr val="bg1"/>
                </a:solidFill>
              </a:rPr>
              <a:t> name = $("#name").</a:t>
            </a:r>
            <a:r>
              <a:rPr lang="en-US" sz="1200" dirty="0" err="1">
                <a:solidFill>
                  <a:schemeClr val="bg1"/>
                </a:solidFill>
              </a:rPr>
              <a:t>val</a:t>
            </a:r>
            <a:r>
              <a:rPr lang="en-US" sz="1200" dirty="0">
                <a:solidFill>
                  <a:schemeClr val="bg1"/>
                </a:solidFill>
              </a:rPr>
              <a:t>();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var</a:t>
            </a:r>
            <a:r>
              <a:rPr lang="en-US" sz="1200" dirty="0">
                <a:solidFill>
                  <a:schemeClr val="bg1"/>
                </a:solidFill>
              </a:rPr>
              <a:t> address = $("#address").</a:t>
            </a:r>
            <a:r>
              <a:rPr lang="en-US" sz="1200" dirty="0" err="1">
                <a:solidFill>
                  <a:schemeClr val="bg1"/>
                </a:solidFill>
              </a:rPr>
              <a:t>val</a:t>
            </a:r>
            <a:r>
              <a:rPr lang="en-US" sz="1200" dirty="0">
                <a:solidFill>
                  <a:schemeClr val="bg1"/>
                </a:solidFill>
              </a:rPr>
              <a:t>();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var</a:t>
            </a:r>
            <a:r>
              <a:rPr lang="en-US" sz="1200" dirty="0">
                <a:solidFill>
                  <a:schemeClr val="bg1"/>
                </a:solidFill>
              </a:rPr>
              <a:t> phone = $("#phone").</a:t>
            </a:r>
            <a:r>
              <a:rPr lang="en-US" sz="1200" dirty="0" err="1">
                <a:solidFill>
                  <a:schemeClr val="bg1"/>
                </a:solidFill>
              </a:rPr>
              <a:t>val</a:t>
            </a:r>
            <a:r>
              <a:rPr lang="en-US" sz="1200" dirty="0">
                <a:solidFill>
                  <a:schemeClr val="bg1"/>
                </a:solidFill>
              </a:rPr>
              <a:t>(); 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    //check empty fields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if (name == '') {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alert("Please enter the name of the university!");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$("#name").focus();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return false;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}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if (address == '') {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alert("Please enter the address of the university!");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$("#address").focus();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return false;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}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if (phone == '') {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alert("Please enter the phone number of the university!");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$("#phone").focus();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return false;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}</a:t>
            </a:r>
            <a:endParaRPr lang="en-CA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599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 use &lt;form&gt; and required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822959" y="1995780"/>
            <a:ext cx="6781800" cy="258532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&lt;form&gt;</a:t>
            </a:r>
          </a:p>
          <a:p>
            <a:r>
              <a:rPr lang="en-CA" dirty="0">
                <a:solidFill>
                  <a:schemeClr val="bg1"/>
                </a:solidFill>
              </a:rPr>
              <a:t>    &lt;label for="name"&gt;Name:&lt;/label&gt;</a:t>
            </a:r>
          </a:p>
          <a:p>
            <a:r>
              <a:rPr lang="en-CA" dirty="0">
                <a:solidFill>
                  <a:schemeClr val="bg1"/>
                </a:solidFill>
              </a:rPr>
              <a:t>    &lt;input id="name" type="text" </a:t>
            </a:r>
            <a:r>
              <a:rPr lang="en-CA" b="1" dirty="0">
                <a:solidFill>
                  <a:schemeClr val="bg1"/>
                </a:solidFill>
              </a:rPr>
              <a:t>required</a:t>
            </a:r>
            <a:r>
              <a:rPr lang="en-CA" dirty="0">
                <a:solidFill>
                  <a:schemeClr val="bg1"/>
                </a:solidFill>
              </a:rPr>
              <a:t>&gt;</a:t>
            </a:r>
          </a:p>
          <a:p>
            <a:r>
              <a:rPr lang="en-CA" dirty="0">
                <a:solidFill>
                  <a:schemeClr val="bg1"/>
                </a:solidFill>
              </a:rPr>
              <a:t>    &lt;label for="address"&gt;Address:&lt;/label&gt;</a:t>
            </a:r>
          </a:p>
          <a:p>
            <a:r>
              <a:rPr lang="en-CA" dirty="0">
                <a:solidFill>
                  <a:schemeClr val="bg1"/>
                </a:solidFill>
              </a:rPr>
              <a:t>    &lt;input id="address" type="text" </a:t>
            </a:r>
            <a:r>
              <a:rPr lang="en-CA" b="1" dirty="0">
                <a:solidFill>
                  <a:schemeClr val="bg1"/>
                </a:solidFill>
              </a:rPr>
              <a:t>required</a:t>
            </a:r>
            <a:r>
              <a:rPr lang="en-CA" dirty="0">
                <a:solidFill>
                  <a:schemeClr val="bg1"/>
                </a:solidFill>
              </a:rPr>
              <a:t>&gt;</a:t>
            </a:r>
          </a:p>
          <a:p>
            <a:r>
              <a:rPr lang="en-CA" dirty="0">
                <a:solidFill>
                  <a:schemeClr val="bg1"/>
                </a:solidFill>
              </a:rPr>
              <a:t>    &lt;label for="phone"&gt;Phone:&lt;/label&gt;</a:t>
            </a:r>
          </a:p>
          <a:p>
            <a:r>
              <a:rPr lang="en-CA" dirty="0">
                <a:solidFill>
                  <a:schemeClr val="bg1"/>
                </a:solidFill>
              </a:rPr>
              <a:t>    &lt;input id="phone" type="</a:t>
            </a:r>
            <a:r>
              <a:rPr lang="en-CA" dirty="0" err="1">
                <a:solidFill>
                  <a:schemeClr val="bg1"/>
                </a:solidFill>
              </a:rPr>
              <a:t>tel</a:t>
            </a:r>
            <a:r>
              <a:rPr lang="en-CA" dirty="0">
                <a:solidFill>
                  <a:schemeClr val="bg1"/>
                </a:solidFill>
              </a:rPr>
              <a:t>" </a:t>
            </a:r>
            <a:r>
              <a:rPr lang="en-CA" b="1" dirty="0">
                <a:solidFill>
                  <a:schemeClr val="bg1"/>
                </a:solidFill>
              </a:rPr>
              <a:t>required</a:t>
            </a:r>
            <a:r>
              <a:rPr lang="en-CA" dirty="0">
                <a:solidFill>
                  <a:schemeClr val="bg1"/>
                </a:solidFill>
              </a:rPr>
              <a:t>&gt;</a:t>
            </a:r>
          </a:p>
          <a:p>
            <a:r>
              <a:rPr lang="en-CA" dirty="0">
                <a:solidFill>
                  <a:schemeClr val="bg1"/>
                </a:solidFill>
              </a:rPr>
              <a:t>    &lt;input type="</a:t>
            </a:r>
            <a:r>
              <a:rPr lang="en-CA" b="1" dirty="0">
                <a:solidFill>
                  <a:schemeClr val="bg1"/>
                </a:solidFill>
              </a:rPr>
              <a:t>submit</a:t>
            </a:r>
            <a:r>
              <a:rPr lang="en-CA" dirty="0">
                <a:solidFill>
                  <a:schemeClr val="bg1"/>
                </a:solidFill>
              </a:rPr>
              <a:t>" id="</a:t>
            </a:r>
            <a:r>
              <a:rPr lang="en-CA" dirty="0" err="1">
                <a:solidFill>
                  <a:schemeClr val="bg1"/>
                </a:solidFill>
              </a:rPr>
              <a:t>saveButton</a:t>
            </a:r>
            <a:r>
              <a:rPr lang="en-CA" dirty="0">
                <a:solidFill>
                  <a:schemeClr val="bg1"/>
                </a:solidFill>
              </a:rPr>
              <a:t>" value="Save"&gt;</a:t>
            </a:r>
          </a:p>
          <a:p>
            <a:r>
              <a:rPr lang="en-CA" dirty="0">
                <a:solidFill>
                  <a:schemeClr val="bg1"/>
                </a:solidFill>
              </a:rPr>
              <a:t>&lt;/form&gt;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59" y="4757073"/>
            <a:ext cx="7147560" cy="1410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4589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Only numbers and hyphens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86617"/>
            <a:ext cx="8077200" cy="4115117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err="1"/>
              <a:t>isNaN</a:t>
            </a:r>
            <a:r>
              <a:rPr lang="en-US" sz="2800" dirty="0"/>
              <a:t>(</a:t>
            </a:r>
            <a:r>
              <a:rPr lang="en-US" sz="2800" i="1" dirty="0" err="1"/>
              <a:t>str</a:t>
            </a:r>
            <a:r>
              <a:rPr lang="en-US" sz="2800" dirty="0"/>
              <a:t>) function</a:t>
            </a:r>
          </a:p>
          <a:p>
            <a:pPr lvl="1"/>
            <a:r>
              <a:rPr lang="en-US" sz="2000" dirty="0"/>
              <a:t>Whether the argument is NOT a number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But can’t use it with hyphens in between!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/>
              <a:t>First </a:t>
            </a:r>
            <a:r>
              <a:rPr lang="en-US" sz="2800" dirty="0"/>
              <a:t>split the string using ‘-’ as a delimiter</a:t>
            </a:r>
            <a:endParaRPr lang="en-CA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892902"/>
            <a:ext cx="1319135" cy="1871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133" y="4627674"/>
            <a:ext cx="236560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26410" y="5817068"/>
            <a:ext cx="3505200" cy="369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chemeClr val="bg1"/>
                </a:solidFill>
              </a:rPr>
              <a:t>var</a:t>
            </a:r>
            <a:r>
              <a:rPr lang="en-CA" dirty="0">
                <a:solidFill>
                  <a:schemeClr val="bg1"/>
                </a:solidFill>
              </a:rPr>
              <a:t> tokens = </a:t>
            </a:r>
            <a:r>
              <a:rPr lang="en-CA" dirty="0" err="1">
                <a:solidFill>
                  <a:schemeClr val="bg1"/>
                </a:solidFill>
              </a:rPr>
              <a:t>phone.split</a:t>
            </a:r>
            <a:r>
              <a:rPr lang="en-CA" dirty="0">
                <a:solidFill>
                  <a:schemeClr val="bg1"/>
                </a:solidFill>
              </a:rPr>
              <a:t>('-');</a:t>
            </a:r>
          </a:p>
        </p:txBody>
      </p:sp>
    </p:spTree>
    <p:extLst>
      <p:ext uri="{BB962C8B-B14F-4D97-AF65-F5344CB8AC3E}">
        <p14:creationId xmlns:p14="http://schemas.microsoft.com/office/powerpoint/2010/main" val="419221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Cont’d…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go through each “part” of the string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438400"/>
            <a:ext cx="6629400" cy="258532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chemeClr val="bg1"/>
                </a:solidFill>
              </a:rPr>
              <a:t>var</a:t>
            </a:r>
            <a:r>
              <a:rPr lang="en-CA" dirty="0">
                <a:solidFill>
                  <a:schemeClr val="bg1"/>
                </a:solidFill>
              </a:rPr>
              <a:t> tokens = </a:t>
            </a:r>
            <a:r>
              <a:rPr lang="en-CA" dirty="0" err="1">
                <a:solidFill>
                  <a:schemeClr val="bg1"/>
                </a:solidFill>
              </a:rPr>
              <a:t>phone.split</a:t>
            </a:r>
            <a:r>
              <a:rPr lang="en-CA" dirty="0">
                <a:solidFill>
                  <a:schemeClr val="bg1"/>
                </a:solidFill>
              </a:rPr>
              <a:t>('-');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for (</a:t>
            </a:r>
            <a:r>
              <a:rPr lang="en-US" dirty="0" err="1">
                <a:solidFill>
                  <a:schemeClr val="bg1"/>
                </a:solidFill>
              </a:rPr>
              <a:t>var</a:t>
            </a:r>
            <a:r>
              <a:rPr lang="en-US" dirty="0">
                <a:solidFill>
                  <a:schemeClr val="bg1"/>
                </a:solidFill>
              </a:rPr>
              <a:t> i = 0; i &lt; </a:t>
            </a:r>
            <a:r>
              <a:rPr lang="en-US" dirty="0" err="1">
                <a:solidFill>
                  <a:schemeClr val="bg1"/>
                </a:solidFill>
              </a:rPr>
              <a:t>tokens.length</a:t>
            </a:r>
            <a:r>
              <a:rPr lang="en-US" dirty="0">
                <a:solidFill>
                  <a:schemeClr val="bg1"/>
                </a:solidFill>
              </a:rPr>
              <a:t>; i++) {</a:t>
            </a:r>
          </a:p>
          <a:p>
            <a:r>
              <a:rPr lang="en-US" dirty="0">
                <a:solidFill>
                  <a:schemeClr val="bg1"/>
                </a:solidFill>
              </a:rPr>
              <a:t>    if (</a:t>
            </a:r>
            <a:r>
              <a:rPr lang="en-US" dirty="0" err="1">
                <a:solidFill>
                  <a:schemeClr val="bg1"/>
                </a:solidFill>
              </a:rPr>
              <a:t>isNaN</a:t>
            </a:r>
            <a:r>
              <a:rPr lang="en-US" dirty="0">
                <a:solidFill>
                  <a:schemeClr val="bg1"/>
                </a:solidFill>
              </a:rPr>
              <a:t>(tokens[i])) {</a:t>
            </a:r>
          </a:p>
          <a:p>
            <a:r>
              <a:rPr lang="en-US" dirty="0">
                <a:solidFill>
                  <a:schemeClr val="bg1"/>
                </a:solidFill>
              </a:rPr>
              <a:t>        alert("Please use only numbers or hyphens!");</a:t>
            </a:r>
          </a:p>
          <a:p>
            <a:r>
              <a:rPr lang="en-US" dirty="0">
                <a:solidFill>
                  <a:schemeClr val="bg1"/>
                </a:solidFill>
              </a:rPr>
              <a:t>        $("#phone").focus();</a:t>
            </a:r>
          </a:p>
          <a:p>
            <a:r>
              <a:rPr lang="en-US" dirty="0">
                <a:solidFill>
                  <a:schemeClr val="bg1"/>
                </a:solidFill>
              </a:rPr>
              <a:t>        return false;</a:t>
            </a:r>
          </a:p>
          <a:p>
            <a:r>
              <a:rPr lang="en-US" dirty="0">
                <a:solidFill>
                  <a:schemeClr val="bg1"/>
                </a:solidFill>
              </a:rPr>
              <a:t>    }//end if</a:t>
            </a:r>
          </a:p>
          <a:p>
            <a:r>
              <a:rPr lang="en-US" dirty="0">
                <a:solidFill>
                  <a:schemeClr val="bg1"/>
                </a:solidFill>
              </a:rPr>
              <a:t>}//end for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80936F-40D5-4C43-BD08-D61D51DCE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156084"/>
            <a:ext cx="1733550" cy="962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F4F188-9CA1-4DBA-9D94-D84278469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057" y="5156084"/>
            <a:ext cx="3243995" cy="101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115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Starts with a number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the 1</a:t>
            </a:r>
            <a:r>
              <a:rPr lang="en-US" baseline="30000" dirty="0"/>
              <a:t>st</a:t>
            </a:r>
            <a:r>
              <a:rPr lang="en-US" dirty="0"/>
              <a:t> character:</a:t>
            </a:r>
          </a:p>
          <a:p>
            <a:pPr lvl="1"/>
            <a:r>
              <a:rPr lang="en-US" dirty="0"/>
              <a:t>trim() first trims leading and trailing spaces</a:t>
            </a:r>
          </a:p>
          <a:p>
            <a:pPr lvl="1"/>
            <a:r>
              <a:rPr lang="en-US" dirty="0" err="1"/>
              <a:t>substr</a:t>
            </a:r>
            <a:r>
              <a:rPr lang="en-US" dirty="0"/>
              <a:t>(0,1) returns the 1</a:t>
            </a:r>
            <a:r>
              <a:rPr lang="en-US" baseline="30000" dirty="0"/>
              <a:t>st</a:t>
            </a:r>
            <a:r>
              <a:rPr lang="en-US" dirty="0"/>
              <a:t> character in the string</a:t>
            </a:r>
          </a:p>
          <a:p>
            <a:br>
              <a:rPr lang="en-US" dirty="0"/>
            </a:br>
            <a:r>
              <a:rPr lang="en-US" dirty="0"/>
              <a:t>Now use </a:t>
            </a:r>
            <a:r>
              <a:rPr lang="en-US" dirty="0" err="1"/>
              <a:t>isNaN</a:t>
            </a:r>
            <a:r>
              <a:rPr lang="en-US" dirty="0"/>
              <a:t>():</a:t>
            </a:r>
          </a:p>
          <a:p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3733800"/>
            <a:ext cx="5334000" cy="369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var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firstChar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address.trim</a:t>
            </a:r>
            <a:r>
              <a:rPr lang="en-US" dirty="0">
                <a:solidFill>
                  <a:schemeClr val="bg1"/>
                </a:solidFill>
              </a:rPr>
              <a:t>().</a:t>
            </a:r>
            <a:r>
              <a:rPr lang="en-US" dirty="0" err="1">
                <a:solidFill>
                  <a:schemeClr val="bg1"/>
                </a:solidFill>
              </a:rPr>
              <a:t>substr</a:t>
            </a:r>
            <a:r>
              <a:rPr lang="en-US" dirty="0">
                <a:solidFill>
                  <a:schemeClr val="bg1"/>
                </a:solidFill>
              </a:rPr>
              <a:t>(0, 1);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8713" y="4648200"/>
            <a:ext cx="5943600" cy="147732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if (</a:t>
            </a:r>
            <a:r>
              <a:rPr lang="en-US" dirty="0" err="1">
                <a:solidFill>
                  <a:schemeClr val="bg1"/>
                </a:solidFill>
              </a:rPr>
              <a:t>isNaN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firstChar</a:t>
            </a:r>
            <a:r>
              <a:rPr lang="en-US" dirty="0">
                <a:solidFill>
                  <a:schemeClr val="bg1"/>
                </a:solidFill>
              </a:rPr>
              <a:t>)) {</a:t>
            </a:r>
          </a:p>
          <a:p>
            <a:r>
              <a:rPr lang="en-US" dirty="0">
                <a:solidFill>
                  <a:schemeClr val="bg1"/>
                </a:solidFill>
              </a:rPr>
              <a:t>        alert("Address should start with a number!");</a:t>
            </a:r>
          </a:p>
          <a:p>
            <a:r>
              <a:rPr lang="en-US" dirty="0">
                <a:solidFill>
                  <a:schemeClr val="bg1"/>
                </a:solidFill>
              </a:rPr>
              <a:t>        $("#address").focus();</a:t>
            </a:r>
          </a:p>
          <a:p>
            <a:r>
              <a:rPr lang="en-US" dirty="0">
                <a:solidFill>
                  <a:schemeClr val="bg1"/>
                </a:solidFill>
              </a:rPr>
              <a:t>        return false;</a:t>
            </a:r>
          </a:p>
          <a:p>
            <a:r>
              <a:rPr lang="en-US" dirty="0">
                <a:solidFill>
                  <a:schemeClr val="bg1"/>
                </a:solidFill>
              </a:rPr>
              <a:t>    }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7564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Contains an alphabet letter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981200"/>
            <a:ext cx="7543801" cy="4023360"/>
          </a:xfrm>
        </p:spPr>
        <p:txBody>
          <a:bodyPr>
            <a:normAutofit/>
          </a:bodyPr>
          <a:lstStyle/>
          <a:p>
            <a:r>
              <a:rPr lang="en-US" dirty="0" err="1"/>
              <a:t>RegExp</a:t>
            </a:r>
            <a:endParaRPr lang="en-US" dirty="0"/>
          </a:p>
          <a:p>
            <a:pPr lvl="1"/>
            <a:r>
              <a:rPr lang="en-US" dirty="0"/>
              <a:t>In JavaScript, a regular expression is an object that describes a pattern of characters.</a:t>
            </a:r>
          </a:p>
          <a:p>
            <a:pPr lvl="1"/>
            <a:r>
              <a:rPr lang="en-US" dirty="0"/>
              <a:t>Used to perform pattern-matching</a:t>
            </a:r>
          </a:p>
          <a:p>
            <a:pPr lvl="1"/>
            <a:r>
              <a:rPr lang="en-US" sz="2000" dirty="0"/>
              <a:t>(More info: </a:t>
            </a:r>
            <a:r>
              <a:rPr lang="en-US" sz="1800" dirty="0">
                <a:hlinkClick r:id="rId2"/>
              </a:rPr>
              <a:t>http://www.w3schools.com/jsref/jsref_obj_regexp.asp</a:t>
            </a:r>
            <a:r>
              <a:rPr lang="en-US" sz="1800" dirty="0"/>
              <a:t>)</a:t>
            </a:r>
          </a:p>
          <a:p>
            <a:pPr lvl="1"/>
            <a:endParaRPr lang="en-US" dirty="0"/>
          </a:p>
          <a:p>
            <a:r>
              <a:rPr lang="en-CA" dirty="0"/>
              <a:t>var pattern = /[a-z]/i</a:t>
            </a:r>
          </a:p>
          <a:p>
            <a:pPr lvl="1"/>
            <a:r>
              <a:rPr lang="en-US" dirty="0"/>
              <a:t>A pattern is enclosed in / /</a:t>
            </a:r>
          </a:p>
          <a:p>
            <a:pPr lvl="1"/>
            <a:r>
              <a:rPr lang="en-US" dirty="0"/>
              <a:t>[] denotes range: [a-z] characters from a to z</a:t>
            </a:r>
          </a:p>
          <a:p>
            <a:pPr lvl="1"/>
            <a:r>
              <a:rPr lang="en-US" dirty="0"/>
              <a:t>i is for case-insensitive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675339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Cont’d…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981200"/>
            <a:ext cx="7543801" cy="4023360"/>
          </a:xfrm>
        </p:spPr>
        <p:txBody>
          <a:bodyPr/>
          <a:lstStyle/>
          <a:p>
            <a:r>
              <a:rPr lang="en-US" dirty="0"/>
              <a:t>test(</a:t>
            </a:r>
            <a:r>
              <a:rPr lang="en-US" i="1" dirty="0" err="1"/>
              <a:t>str</a:t>
            </a:r>
            <a:r>
              <a:rPr lang="en-US" dirty="0"/>
              <a:t>) function of </a:t>
            </a:r>
            <a:r>
              <a:rPr lang="en-US" dirty="0" err="1"/>
              <a:t>RegEx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Returns whether the argument contains the pattern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3416431"/>
            <a:ext cx="6553200" cy="203132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var</a:t>
            </a:r>
            <a:r>
              <a:rPr lang="en-US" dirty="0">
                <a:solidFill>
                  <a:schemeClr val="bg1"/>
                </a:solidFill>
              </a:rPr>
              <a:t> pattern = /[a-z]/i;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if (!(</a:t>
            </a:r>
            <a:r>
              <a:rPr lang="en-US" dirty="0" err="1">
                <a:solidFill>
                  <a:schemeClr val="bg1"/>
                </a:solidFill>
              </a:rPr>
              <a:t>pattern.test</a:t>
            </a:r>
            <a:r>
              <a:rPr lang="en-US" dirty="0">
                <a:solidFill>
                  <a:schemeClr val="bg1"/>
                </a:solidFill>
              </a:rPr>
              <a:t>(address))) {</a:t>
            </a:r>
          </a:p>
          <a:p>
            <a:r>
              <a:rPr lang="en-US" dirty="0">
                <a:solidFill>
                  <a:schemeClr val="bg1"/>
                </a:solidFill>
              </a:rPr>
              <a:t>    alert("Address should contain letters!");</a:t>
            </a:r>
          </a:p>
          <a:p>
            <a:r>
              <a:rPr lang="en-US" dirty="0">
                <a:solidFill>
                  <a:schemeClr val="bg1"/>
                </a:solidFill>
              </a:rPr>
              <a:t>    $("#address").focus();</a:t>
            </a:r>
          </a:p>
          <a:p>
            <a:r>
              <a:rPr lang="en-US" dirty="0">
                <a:solidFill>
                  <a:schemeClr val="bg1"/>
                </a:solidFill>
              </a:rPr>
              <a:t>    return false;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702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the support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822959" y="2514600"/>
            <a:ext cx="6568441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if(</a:t>
            </a:r>
            <a:r>
              <a:rPr lang="en-US" dirty="0" err="1">
                <a:solidFill>
                  <a:schemeClr val="bg1"/>
                </a:solidFill>
              </a:rPr>
              <a:t>typeof</a:t>
            </a:r>
            <a:r>
              <a:rPr lang="en-US" dirty="0">
                <a:solidFill>
                  <a:schemeClr val="bg1"/>
                </a:solidFill>
              </a:rPr>
              <a:t>(Storage)=="undefined")</a:t>
            </a:r>
          </a:p>
          <a:p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      // No Web Storage support. Cannot proceed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chemeClr val="bg1"/>
                </a:solidFill>
              </a:rPr>
              <a:t>else</a:t>
            </a:r>
          </a:p>
          <a:p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      // Code that uses </a:t>
            </a:r>
            <a:r>
              <a:rPr lang="en-US" dirty="0" err="1">
                <a:solidFill>
                  <a:schemeClr val="bg1"/>
                </a:solidFill>
              </a:rPr>
              <a:t>localStorage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1769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Exception handling in JavaScript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514600"/>
            <a:ext cx="6771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  <a:latin typeface="TimesNewRomanPSMT"/>
              </a:rPr>
              <a:t>try{</a:t>
            </a:r>
          </a:p>
          <a:p>
            <a:r>
              <a:rPr lang="en-US" dirty="0">
                <a:solidFill>
                  <a:schemeClr val="bg1"/>
                </a:solidFill>
                <a:latin typeface="TimesNewRomanPSMT"/>
              </a:rPr>
              <a:t>// Code that does the disk operations</a:t>
            </a:r>
          </a:p>
          <a:p>
            <a:r>
              <a:rPr lang="en-CA" dirty="0">
                <a:solidFill>
                  <a:schemeClr val="bg1"/>
                </a:solidFill>
                <a:latin typeface="TimesNewRomanPSMT"/>
              </a:rPr>
              <a:t>}</a:t>
            </a:r>
          </a:p>
          <a:p>
            <a:r>
              <a:rPr lang="en-CA" dirty="0">
                <a:solidFill>
                  <a:schemeClr val="bg1"/>
                </a:solidFill>
                <a:latin typeface="TimesNewRomanPSMT"/>
              </a:rPr>
              <a:t>catch(variable)</a:t>
            </a:r>
          </a:p>
          <a:p>
            <a:r>
              <a:rPr lang="en-CA" dirty="0">
                <a:solidFill>
                  <a:schemeClr val="bg1"/>
                </a:solidFill>
                <a:latin typeface="TimesNewRomanPSMT"/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  <a:latin typeface="TimesNewRomanPSMT"/>
              </a:rPr>
              <a:t>// Code if the disk operations fail for any reason</a:t>
            </a:r>
          </a:p>
          <a:p>
            <a:r>
              <a:rPr lang="en-CA" dirty="0">
                <a:solidFill>
                  <a:schemeClr val="bg1"/>
                </a:solidFill>
                <a:latin typeface="TimesNewRomanPSMT"/>
              </a:rPr>
              <a:t>}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4826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00100" y="1600200"/>
            <a:ext cx="7543800" cy="40227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Assign user’s attributes to the form fields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822959" y="2734029"/>
            <a:ext cx="6553200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</a:rPr>
              <a:t> if (user != null) {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$("#</a:t>
            </a:r>
            <a:r>
              <a:rPr lang="en-CA" sz="1400" dirty="0" err="1">
                <a:solidFill>
                  <a:schemeClr val="bg1"/>
                </a:solidFill>
              </a:rPr>
              <a:t>txtFirstName</a:t>
            </a:r>
            <a:r>
              <a:rPr lang="en-CA" sz="1400" dirty="0">
                <a:solidFill>
                  <a:schemeClr val="bg1"/>
                </a:solidFill>
              </a:rPr>
              <a:t>").</a:t>
            </a:r>
            <a:r>
              <a:rPr lang="en-CA" sz="1400" dirty="0" err="1">
                <a:solidFill>
                  <a:schemeClr val="bg1"/>
                </a:solidFill>
              </a:rPr>
              <a:t>val</a:t>
            </a:r>
            <a:r>
              <a:rPr lang="en-CA" sz="1400" dirty="0">
                <a:solidFill>
                  <a:schemeClr val="bg1"/>
                </a:solidFill>
              </a:rPr>
              <a:t>(</a:t>
            </a:r>
            <a:r>
              <a:rPr lang="en-CA" sz="1400" dirty="0" err="1">
                <a:solidFill>
                  <a:schemeClr val="bg1"/>
                </a:solidFill>
              </a:rPr>
              <a:t>user.FirstName</a:t>
            </a:r>
            <a:r>
              <a:rPr lang="en-CA" sz="1400" dirty="0">
                <a:solidFill>
                  <a:schemeClr val="bg1"/>
                </a:solidFill>
              </a:rPr>
              <a:t>);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$("#</a:t>
            </a:r>
            <a:r>
              <a:rPr lang="en-CA" sz="1400" dirty="0" err="1">
                <a:solidFill>
                  <a:schemeClr val="bg1"/>
                </a:solidFill>
              </a:rPr>
              <a:t>txtLastName</a:t>
            </a:r>
            <a:r>
              <a:rPr lang="en-CA" sz="1400" dirty="0">
                <a:solidFill>
                  <a:schemeClr val="bg1"/>
                </a:solidFill>
              </a:rPr>
              <a:t>").</a:t>
            </a:r>
            <a:r>
              <a:rPr lang="en-CA" sz="1400" dirty="0" err="1">
                <a:solidFill>
                  <a:schemeClr val="bg1"/>
                </a:solidFill>
              </a:rPr>
              <a:t>val</a:t>
            </a:r>
            <a:r>
              <a:rPr lang="en-CA" sz="1400" dirty="0">
                <a:solidFill>
                  <a:schemeClr val="bg1"/>
                </a:solidFill>
              </a:rPr>
              <a:t>(</a:t>
            </a:r>
            <a:r>
              <a:rPr lang="en-CA" sz="1400" dirty="0" err="1">
                <a:solidFill>
                  <a:schemeClr val="bg1"/>
                </a:solidFill>
              </a:rPr>
              <a:t>user.LastName</a:t>
            </a:r>
            <a:r>
              <a:rPr lang="en-CA" sz="1400" dirty="0">
                <a:solidFill>
                  <a:schemeClr val="bg1"/>
                </a:solidFill>
              </a:rPr>
              <a:t>);</a:t>
            </a:r>
            <a:br>
              <a:rPr lang="en-CA" sz="1400" dirty="0">
                <a:solidFill>
                  <a:schemeClr val="bg1"/>
                </a:solidFill>
              </a:rPr>
            </a:br>
            <a:r>
              <a:rPr lang="en-CA" sz="1400" dirty="0">
                <a:solidFill>
                  <a:schemeClr val="bg1"/>
                </a:solidFill>
              </a:rPr>
              <a:t>    $("#</a:t>
            </a:r>
            <a:r>
              <a:rPr lang="en-CA" sz="1400" dirty="0" err="1">
                <a:solidFill>
                  <a:schemeClr val="bg1"/>
                </a:solidFill>
              </a:rPr>
              <a:t>txtdateOfBirthInfo</a:t>
            </a:r>
            <a:r>
              <a:rPr lang="en-CA" sz="1400" dirty="0">
                <a:solidFill>
                  <a:schemeClr val="bg1"/>
                </a:solidFill>
              </a:rPr>
              <a:t>").</a:t>
            </a:r>
            <a:r>
              <a:rPr lang="en-CA" sz="1400" dirty="0" err="1">
                <a:solidFill>
                  <a:schemeClr val="bg1"/>
                </a:solidFill>
              </a:rPr>
              <a:t>val</a:t>
            </a:r>
            <a:r>
              <a:rPr lang="en-CA" sz="1400" dirty="0">
                <a:solidFill>
                  <a:schemeClr val="bg1"/>
                </a:solidFill>
              </a:rPr>
              <a:t>(</a:t>
            </a:r>
            <a:r>
              <a:rPr lang="en-CA" sz="1400" dirty="0" err="1">
                <a:solidFill>
                  <a:schemeClr val="bg1"/>
                </a:solidFill>
              </a:rPr>
              <a:t>user.DateOfBirth</a:t>
            </a:r>
            <a:r>
              <a:rPr lang="en-CA" sz="1400" dirty="0">
                <a:solidFill>
                  <a:schemeClr val="bg1"/>
                </a:solidFill>
              </a:rPr>
              <a:t>);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$("#</a:t>
            </a:r>
            <a:r>
              <a:rPr lang="en-CA" sz="1400" dirty="0" err="1">
                <a:solidFill>
                  <a:schemeClr val="bg1"/>
                </a:solidFill>
              </a:rPr>
              <a:t>txtSinNumber</a:t>
            </a:r>
            <a:r>
              <a:rPr lang="en-CA" sz="1400" dirty="0">
                <a:solidFill>
                  <a:schemeClr val="bg1"/>
                </a:solidFill>
              </a:rPr>
              <a:t>").</a:t>
            </a:r>
            <a:r>
              <a:rPr lang="en-CA" sz="1400" dirty="0" err="1">
                <a:solidFill>
                  <a:schemeClr val="bg1"/>
                </a:solidFill>
              </a:rPr>
              <a:t>val</a:t>
            </a:r>
            <a:r>
              <a:rPr lang="en-CA" sz="1400" dirty="0">
                <a:solidFill>
                  <a:schemeClr val="bg1"/>
                </a:solidFill>
              </a:rPr>
              <a:t>(</a:t>
            </a:r>
            <a:r>
              <a:rPr lang="en-CA" sz="1400" dirty="0" err="1">
                <a:solidFill>
                  <a:schemeClr val="bg1"/>
                </a:solidFill>
              </a:rPr>
              <a:t>user.SINNumber</a:t>
            </a:r>
            <a:r>
              <a:rPr lang="en-CA" sz="1400" dirty="0">
                <a:solidFill>
                  <a:schemeClr val="bg1"/>
                </a:solidFill>
              </a:rPr>
              <a:t>);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$("#</a:t>
            </a:r>
            <a:r>
              <a:rPr lang="en-CA" sz="1400" dirty="0" err="1">
                <a:solidFill>
                  <a:schemeClr val="bg1"/>
                </a:solidFill>
              </a:rPr>
              <a:t>changePassword</a:t>
            </a:r>
            <a:r>
              <a:rPr lang="en-CA" sz="1400" dirty="0">
                <a:solidFill>
                  <a:schemeClr val="bg1"/>
                </a:solidFill>
              </a:rPr>
              <a:t>").</a:t>
            </a:r>
            <a:r>
              <a:rPr lang="en-CA" sz="1400" dirty="0" err="1">
                <a:solidFill>
                  <a:schemeClr val="bg1"/>
                </a:solidFill>
              </a:rPr>
              <a:t>val</a:t>
            </a:r>
            <a:r>
              <a:rPr lang="en-CA" sz="1400" dirty="0">
                <a:solidFill>
                  <a:schemeClr val="bg1"/>
                </a:solidFill>
              </a:rPr>
              <a:t>(</a:t>
            </a:r>
            <a:r>
              <a:rPr lang="en-CA" sz="1400" dirty="0" err="1">
                <a:solidFill>
                  <a:schemeClr val="bg1"/>
                </a:solidFill>
              </a:rPr>
              <a:t>user.NewPassword</a:t>
            </a:r>
            <a:r>
              <a:rPr lang="en-CA" sz="1400" dirty="0">
                <a:solidFill>
                  <a:schemeClr val="bg1"/>
                </a:solidFill>
              </a:rPr>
              <a:t>);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$('#</a:t>
            </a:r>
            <a:r>
              <a:rPr lang="en-CA" sz="1400" dirty="0" err="1">
                <a:solidFill>
                  <a:schemeClr val="bg1"/>
                </a:solidFill>
              </a:rPr>
              <a:t>txtgenderType</a:t>
            </a:r>
            <a:r>
              <a:rPr lang="en-CA" sz="1400" dirty="0">
                <a:solidFill>
                  <a:schemeClr val="bg1"/>
                </a:solidFill>
              </a:rPr>
              <a:t> option[value=' + </a:t>
            </a:r>
            <a:r>
              <a:rPr lang="en-CA" sz="1400" dirty="0" err="1">
                <a:solidFill>
                  <a:schemeClr val="bg1"/>
                </a:solidFill>
              </a:rPr>
              <a:t>user.Gender</a:t>
            </a:r>
            <a:r>
              <a:rPr lang="en-CA" sz="1400" dirty="0">
                <a:solidFill>
                  <a:schemeClr val="bg1"/>
                </a:solidFill>
              </a:rPr>
              <a:t> + ']').</a:t>
            </a:r>
            <a:r>
              <a:rPr lang="en-CA" sz="1400" dirty="0" err="1">
                <a:solidFill>
                  <a:schemeClr val="bg1"/>
                </a:solidFill>
              </a:rPr>
              <a:t>attr</a:t>
            </a:r>
            <a:r>
              <a:rPr lang="en-CA" sz="1400" dirty="0">
                <a:solidFill>
                  <a:schemeClr val="bg1"/>
                </a:solidFill>
              </a:rPr>
              <a:t>('selected', 'selected');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$("#</a:t>
            </a:r>
            <a:r>
              <a:rPr lang="en-CA" sz="1400" dirty="0" err="1">
                <a:solidFill>
                  <a:schemeClr val="bg1"/>
                </a:solidFill>
              </a:rPr>
              <a:t>txtgenderType</a:t>
            </a:r>
            <a:r>
              <a:rPr lang="en-CA" sz="1400" dirty="0">
                <a:solidFill>
                  <a:schemeClr val="bg1"/>
                </a:solidFill>
              </a:rPr>
              <a:t> </a:t>
            </a:r>
            <a:r>
              <a:rPr lang="en-CA" sz="1400" dirty="0" err="1">
                <a:solidFill>
                  <a:schemeClr val="bg1"/>
                </a:solidFill>
              </a:rPr>
              <a:t>option:selected</a:t>
            </a:r>
            <a:r>
              <a:rPr lang="en-CA" sz="1400" dirty="0">
                <a:solidFill>
                  <a:schemeClr val="bg1"/>
                </a:solidFill>
              </a:rPr>
              <a:t>").</a:t>
            </a:r>
            <a:r>
              <a:rPr lang="en-CA" sz="1400" dirty="0" err="1">
                <a:solidFill>
                  <a:schemeClr val="bg1"/>
                </a:solidFill>
              </a:rPr>
              <a:t>val</a:t>
            </a:r>
            <a:r>
              <a:rPr lang="en-CA" sz="1400" dirty="0">
                <a:solidFill>
                  <a:schemeClr val="bg1"/>
                </a:solidFill>
              </a:rPr>
              <a:t>(</a:t>
            </a:r>
            <a:r>
              <a:rPr lang="en-CA" sz="1400" dirty="0" err="1">
                <a:solidFill>
                  <a:schemeClr val="bg1"/>
                </a:solidFill>
              </a:rPr>
              <a:t>user.Gender</a:t>
            </a:r>
            <a:r>
              <a:rPr lang="en-CA" sz="1400" dirty="0">
                <a:solidFill>
                  <a:schemeClr val="bg1"/>
                </a:solidFill>
              </a:rPr>
              <a:t>);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$('#</a:t>
            </a:r>
            <a:r>
              <a:rPr lang="en-CA" sz="1400" dirty="0" err="1">
                <a:solidFill>
                  <a:schemeClr val="bg1"/>
                </a:solidFill>
              </a:rPr>
              <a:t>txtgenderType</a:t>
            </a:r>
            <a:r>
              <a:rPr lang="en-CA" sz="1400" dirty="0">
                <a:solidFill>
                  <a:schemeClr val="bg1"/>
                </a:solidFill>
              </a:rPr>
              <a:t>').</a:t>
            </a:r>
            <a:r>
              <a:rPr lang="en-CA" sz="1400" dirty="0" err="1">
                <a:solidFill>
                  <a:schemeClr val="bg1"/>
                </a:solidFill>
              </a:rPr>
              <a:t>selectmenu</a:t>
            </a:r>
            <a:r>
              <a:rPr lang="en-CA" sz="1400" dirty="0">
                <a:solidFill>
                  <a:schemeClr val="bg1"/>
                </a:solidFill>
              </a:rPr>
              <a:t>('</a:t>
            </a:r>
            <a:r>
              <a:rPr lang="en-CA" sz="1400" dirty="0" err="1">
                <a:solidFill>
                  <a:schemeClr val="bg1"/>
                </a:solidFill>
              </a:rPr>
              <a:t>refresh',true</a:t>
            </a:r>
            <a:r>
              <a:rPr lang="en-CA" sz="1400" dirty="0">
                <a:solidFill>
                  <a:schemeClr val="bg1"/>
                </a:solidFill>
              </a:rPr>
              <a:t>);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8147454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Activity #3 (university DB app)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4932" y="2209800"/>
            <a:ext cx="3828068" cy="291084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Now add a feature to search objects by the “Name” and fills all the fields with the attributes when the record is found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1E0B63-1A97-48B3-BD04-A177C9CE7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905000"/>
            <a:ext cx="4344261" cy="424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2012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Cont’d…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no array object, no record, of course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906230" y="2703252"/>
            <a:ext cx="7467600" cy="230832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//check if exists</a:t>
            </a:r>
          </a:p>
          <a:p>
            <a:r>
              <a:rPr lang="en-US" dirty="0" err="1">
                <a:solidFill>
                  <a:schemeClr val="bg1"/>
                </a:solidFill>
              </a:rPr>
              <a:t>var</a:t>
            </a:r>
            <a:r>
              <a:rPr lang="en-US" dirty="0">
                <a:solidFill>
                  <a:schemeClr val="bg1"/>
                </a:solidFill>
              </a:rPr>
              <a:t> universities = </a:t>
            </a:r>
            <a:r>
              <a:rPr lang="en-US" dirty="0" err="1">
                <a:solidFill>
                  <a:schemeClr val="bg1"/>
                </a:solidFill>
              </a:rPr>
              <a:t>localStorage.getItem</a:t>
            </a:r>
            <a:r>
              <a:rPr lang="en-US" dirty="0">
                <a:solidFill>
                  <a:schemeClr val="bg1"/>
                </a:solidFill>
              </a:rPr>
              <a:t>("universities");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if (universities == null) {</a:t>
            </a:r>
          </a:p>
          <a:p>
            <a:r>
              <a:rPr lang="en-US" dirty="0">
                <a:solidFill>
                  <a:schemeClr val="bg1"/>
                </a:solidFill>
              </a:rPr>
              <a:t>    //no record whatsoever, let the user know</a:t>
            </a:r>
          </a:p>
          <a:p>
            <a:r>
              <a:rPr lang="en-US" dirty="0">
                <a:solidFill>
                  <a:schemeClr val="bg1"/>
                </a:solidFill>
              </a:rPr>
              <a:t>    alert("No record found");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5580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Cont’d…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914400" y="2514600"/>
            <a:ext cx="7543800" cy="206210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 else 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    //if data exist, convert to JSON object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    universities = </a:t>
            </a:r>
            <a:r>
              <a:rPr lang="en-US" sz="1600" dirty="0" err="1">
                <a:solidFill>
                  <a:schemeClr val="bg1"/>
                </a:solidFill>
              </a:rPr>
              <a:t>JSON.parse</a:t>
            </a:r>
            <a:r>
              <a:rPr lang="en-US" sz="1600" dirty="0">
                <a:solidFill>
                  <a:schemeClr val="bg1"/>
                </a:solidFill>
              </a:rPr>
              <a:t>(universities);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               //go through each record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    for (</a:t>
            </a:r>
            <a:r>
              <a:rPr lang="en-US" sz="1600" dirty="0" err="1">
                <a:solidFill>
                  <a:schemeClr val="bg1"/>
                </a:solidFill>
              </a:rPr>
              <a:t>var</a:t>
            </a:r>
            <a:r>
              <a:rPr lang="en-US" sz="1600" dirty="0">
                <a:solidFill>
                  <a:schemeClr val="bg1"/>
                </a:solidFill>
              </a:rPr>
              <a:t> i = 0; i &lt; </a:t>
            </a:r>
            <a:r>
              <a:rPr lang="en-US" sz="1600" dirty="0" err="1">
                <a:solidFill>
                  <a:schemeClr val="bg1"/>
                </a:solidFill>
              </a:rPr>
              <a:t>universities.length</a:t>
            </a:r>
            <a:r>
              <a:rPr lang="en-US" sz="1600" dirty="0">
                <a:solidFill>
                  <a:schemeClr val="bg1"/>
                </a:solidFill>
              </a:rPr>
              <a:t>; i++) {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                   </a:t>
            </a:r>
            <a:r>
              <a:rPr lang="en-US" sz="1600" dirty="0" err="1">
                <a:solidFill>
                  <a:schemeClr val="bg1"/>
                </a:solidFill>
              </a:rPr>
              <a:t>var</a:t>
            </a:r>
            <a:r>
              <a:rPr lang="en-US" sz="1600" dirty="0">
                <a:solidFill>
                  <a:schemeClr val="bg1"/>
                </a:solidFill>
              </a:rPr>
              <a:t> name = universities[i].Name;//Name attribute</a:t>
            </a:r>
          </a:p>
        </p:txBody>
      </p:sp>
    </p:spTree>
    <p:extLst>
      <p:ext uri="{BB962C8B-B14F-4D97-AF65-F5344CB8AC3E}">
        <p14:creationId xmlns:p14="http://schemas.microsoft.com/office/powerpoint/2010/main" val="27683238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822960" y="2222593"/>
            <a:ext cx="7543800" cy="375487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//if the name matches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if ($('#</a:t>
            </a:r>
            <a:r>
              <a:rPr lang="en-US" sz="1400" dirty="0" err="1">
                <a:solidFill>
                  <a:schemeClr val="bg1"/>
                </a:solidFill>
              </a:rPr>
              <a:t>searchKey</a:t>
            </a:r>
            <a:r>
              <a:rPr lang="en-US" sz="1400" dirty="0">
                <a:solidFill>
                  <a:schemeClr val="bg1"/>
                </a:solidFill>
              </a:rPr>
              <a:t>').</a:t>
            </a:r>
            <a:r>
              <a:rPr lang="en-US" sz="1400" dirty="0" err="1">
                <a:solidFill>
                  <a:schemeClr val="bg1"/>
                </a:solidFill>
              </a:rPr>
              <a:t>val</a:t>
            </a:r>
            <a:r>
              <a:rPr lang="en-US" sz="1400" dirty="0">
                <a:solidFill>
                  <a:schemeClr val="bg1"/>
                </a:solidFill>
              </a:rPr>
              <a:t>().</a:t>
            </a:r>
            <a:r>
              <a:rPr lang="en-US" sz="1400" dirty="0" err="1">
                <a:solidFill>
                  <a:schemeClr val="bg1"/>
                </a:solidFill>
              </a:rPr>
              <a:t>toLowerCase</a:t>
            </a:r>
            <a:r>
              <a:rPr lang="en-US" sz="1400" dirty="0">
                <a:solidFill>
                  <a:schemeClr val="bg1"/>
                </a:solidFill>
              </a:rPr>
              <a:t>() == </a:t>
            </a:r>
            <a:r>
              <a:rPr lang="en-US" sz="1400" dirty="0" err="1">
                <a:solidFill>
                  <a:schemeClr val="bg1"/>
                </a:solidFill>
              </a:rPr>
              <a:t>name.toLowerCase</a:t>
            </a:r>
            <a:r>
              <a:rPr lang="en-US" sz="1400" dirty="0">
                <a:solidFill>
                  <a:schemeClr val="bg1"/>
                </a:solidFill>
              </a:rPr>
              <a:t>())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</a:t>
            </a:r>
            <a:r>
              <a:rPr lang="en-US" sz="1400" dirty="0" err="1">
                <a:solidFill>
                  <a:schemeClr val="bg1"/>
                </a:solidFill>
              </a:rPr>
              <a:t>var</a:t>
            </a:r>
            <a:r>
              <a:rPr lang="en-US" sz="1400" dirty="0">
                <a:solidFill>
                  <a:schemeClr val="bg1"/>
                </a:solidFill>
              </a:rPr>
              <a:t> address = universities[i].Address; // Address attribute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</a:t>
            </a:r>
            <a:r>
              <a:rPr lang="en-US" sz="1400" dirty="0" err="1">
                <a:solidFill>
                  <a:schemeClr val="bg1"/>
                </a:solidFill>
              </a:rPr>
              <a:t>var</a:t>
            </a:r>
            <a:r>
              <a:rPr lang="en-US" sz="1400" dirty="0">
                <a:solidFill>
                  <a:schemeClr val="bg1"/>
                </a:solidFill>
              </a:rPr>
              <a:t> phone = universities[i].</a:t>
            </a:r>
            <a:r>
              <a:rPr lang="en-US" sz="1400" dirty="0" err="1">
                <a:solidFill>
                  <a:schemeClr val="bg1"/>
                </a:solidFill>
              </a:rPr>
              <a:t>PhoneNumber</a:t>
            </a:r>
            <a:r>
              <a:rPr lang="en-US" sz="1400" dirty="0">
                <a:solidFill>
                  <a:schemeClr val="bg1"/>
                </a:solidFill>
              </a:rPr>
              <a:t>; //</a:t>
            </a:r>
            <a:r>
              <a:rPr lang="en-US" sz="1400" dirty="0" err="1">
                <a:solidFill>
                  <a:schemeClr val="bg1"/>
                </a:solidFill>
              </a:rPr>
              <a:t>PhoneNumber</a:t>
            </a:r>
            <a:r>
              <a:rPr lang="en-US" sz="1400" dirty="0">
                <a:solidFill>
                  <a:schemeClr val="bg1"/>
                </a:solidFill>
              </a:rPr>
              <a:t> attribute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    //now fill the fields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$("#name").</a:t>
            </a:r>
            <a:r>
              <a:rPr lang="en-US" sz="1400" dirty="0" err="1">
                <a:solidFill>
                  <a:schemeClr val="bg1"/>
                </a:solidFill>
              </a:rPr>
              <a:t>val</a:t>
            </a:r>
            <a:r>
              <a:rPr lang="en-US" sz="1400" dirty="0">
                <a:solidFill>
                  <a:schemeClr val="bg1"/>
                </a:solidFill>
              </a:rPr>
              <a:t>(name);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$("#address").</a:t>
            </a:r>
            <a:r>
              <a:rPr lang="en-US" sz="1400" dirty="0" err="1">
                <a:solidFill>
                  <a:schemeClr val="bg1"/>
                </a:solidFill>
              </a:rPr>
              <a:t>val</a:t>
            </a:r>
            <a:r>
              <a:rPr lang="en-US" sz="1400" dirty="0">
                <a:solidFill>
                  <a:schemeClr val="bg1"/>
                </a:solidFill>
              </a:rPr>
              <a:t>(address);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$("#phone").</a:t>
            </a:r>
            <a:r>
              <a:rPr lang="en-US" sz="1400" dirty="0" err="1">
                <a:solidFill>
                  <a:schemeClr val="bg1"/>
                </a:solidFill>
              </a:rPr>
              <a:t>val</a:t>
            </a:r>
            <a:r>
              <a:rPr lang="en-US" sz="1400" dirty="0">
                <a:solidFill>
                  <a:schemeClr val="bg1"/>
                </a:solidFill>
              </a:rPr>
              <a:t>(phone);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    return;//job done, get outa here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}//end if</a:t>
            </a:r>
          </a:p>
          <a:p>
            <a:r>
              <a:rPr lang="en-US" sz="1400" dirty="0">
                <a:solidFill>
                  <a:schemeClr val="bg1"/>
                </a:solidFill>
              </a:rPr>
              <a:t>}//end for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alert("No record found");</a:t>
            </a:r>
            <a:endParaRPr lang="en-CA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4604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Records in the Expense Tracker app 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2002095"/>
            <a:ext cx="7543801" cy="4023360"/>
          </a:xfrm>
        </p:spPr>
        <p:txBody>
          <a:bodyPr/>
          <a:lstStyle/>
          <a:p>
            <a:r>
              <a:rPr lang="en-US" dirty="0"/>
              <a:t>The idea is the same as university objects:</a:t>
            </a:r>
          </a:p>
          <a:p>
            <a:pPr lvl="1"/>
            <a:r>
              <a:rPr lang="en-US" dirty="0" err="1"/>
              <a:t>tbRecords</a:t>
            </a:r>
            <a:r>
              <a:rPr lang="en-US" dirty="0"/>
              <a:t> is an array of “records”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2844224"/>
            <a:ext cx="4724400" cy="11695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</a:rPr>
              <a:t>var record = {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  "Date": $('#</a:t>
            </a:r>
            <a:r>
              <a:rPr lang="en-CA" sz="1400" dirty="0" err="1">
                <a:solidFill>
                  <a:schemeClr val="bg1"/>
                </a:solidFill>
              </a:rPr>
              <a:t>datExpenseDate</a:t>
            </a:r>
            <a:r>
              <a:rPr lang="en-CA" sz="1400" dirty="0">
                <a:solidFill>
                  <a:schemeClr val="bg1"/>
                </a:solidFill>
              </a:rPr>
              <a:t>').</a:t>
            </a:r>
            <a:r>
              <a:rPr lang="en-CA" sz="1400" dirty="0" err="1">
                <a:solidFill>
                  <a:schemeClr val="bg1"/>
                </a:solidFill>
              </a:rPr>
              <a:t>val</a:t>
            </a:r>
            <a:r>
              <a:rPr lang="en-CA" sz="1400" dirty="0">
                <a:solidFill>
                  <a:schemeClr val="bg1"/>
                </a:solidFill>
              </a:rPr>
              <a:t>(),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  "</a:t>
            </a:r>
            <a:r>
              <a:rPr lang="en-CA" sz="1400" dirty="0" err="1">
                <a:solidFill>
                  <a:schemeClr val="bg1"/>
                </a:solidFill>
              </a:rPr>
              <a:t>ExpenseType</a:t>
            </a:r>
            <a:r>
              <a:rPr lang="en-CA" sz="1400" dirty="0">
                <a:solidFill>
                  <a:schemeClr val="bg1"/>
                </a:solidFill>
              </a:rPr>
              <a:t>": $('#</a:t>
            </a:r>
            <a:r>
              <a:rPr lang="en-CA" sz="1400" dirty="0" err="1">
                <a:solidFill>
                  <a:schemeClr val="bg1"/>
                </a:solidFill>
              </a:rPr>
              <a:t>txtType</a:t>
            </a:r>
            <a:r>
              <a:rPr lang="en-CA" sz="1400" dirty="0">
                <a:solidFill>
                  <a:schemeClr val="bg1"/>
                </a:solidFill>
              </a:rPr>
              <a:t>').</a:t>
            </a:r>
            <a:r>
              <a:rPr lang="en-CA" sz="1400" dirty="0" err="1">
                <a:solidFill>
                  <a:schemeClr val="bg1"/>
                </a:solidFill>
              </a:rPr>
              <a:t>val</a:t>
            </a:r>
            <a:r>
              <a:rPr lang="en-CA" sz="1400" dirty="0">
                <a:solidFill>
                  <a:schemeClr val="bg1"/>
                </a:solidFill>
              </a:rPr>
              <a:t>(),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  "</a:t>
            </a:r>
            <a:r>
              <a:rPr lang="en-CA" sz="1400" dirty="0" err="1">
                <a:solidFill>
                  <a:schemeClr val="bg1"/>
                </a:solidFill>
              </a:rPr>
              <a:t>ExpenseAmount</a:t>
            </a:r>
            <a:r>
              <a:rPr lang="en-CA" sz="1400" dirty="0">
                <a:solidFill>
                  <a:schemeClr val="bg1"/>
                </a:solidFill>
              </a:rPr>
              <a:t>": $('#</a:t>
            </a:r>
            <a:r>
              <a:rPr lang="en-CA" sz="1400" dirty="0" err="1">
                <a:solidFill>
                  <a:schemeClr val="bg1"/>
                </a:solidFill>
              </a:rPr>
              <a:t>txtAmount</a:t>
            </a:r>
            <a:r>
              <a:rPr lang="en-CA" sz="1400" dirty="0">
                <a:solidFill>
                  <a:schemeClr val="bg1"/>
                </a:solidFill>
              </a:rPr>
              <a:t>').</a:t>
            </a:r>
            <a:r>
              <a:rPr lang="en-CA" sz="1400" dirty="0" err="1">
                <a:solidFill>
                  <a:schemeClr val="bg1"/>
                </a:solidFill>
              </a:rPr>
              <a:t>val</a:t>
            </a:r>
            <a:r>
              <a:rPr lang="en-CA" sz="1400" dirty="0">
                <a:solidFill>
                  <a:schemeClr val="bg1"/>
                </a:solidFill>
              </a:rPr>
              <a:t>()</a:t>
            </a:r>
          </a:p>
          <a:p>
            <a:r>
              <a:rPr lang="en-CA" sz="1400" dirty="0">
                <a:solidFill>
                  <a:schemeClr val="bg1"/>
                </a:solidFill>
              </a:rPr>
              <a:t> 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0" y="4492740"/>
            <a:ext cx="6400800" cy="138499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</a:rPr>
              <a:t>var </a:t>
            </a:r>
            <a:r>
              <a:rPr lang="en-CA" sz="1400" dirty="0" err="1">
                <a:solidFill>
                  <a:schemeClr val="bg1"/>
                </a:solidFill>
              </a:rPr>
              <a:t>tbRecords</a:t>
            </a:r>
            <a:r>
              <a:rPr lang="en-CA" sz="1400" dirty="0">
                <a:solidFill>
                  <a:schemeClr val="bg1"/>
                </a:solidFill>
              </a:rPr>
              <a:t> = </a:t>
            </a:r>
            <a:r>
              <a:rPr lang="en-CA" sz="1400" dirty="0" err="1">
                <a:solidFill>
                  <a:schemeClr val="bg1"/>
                </a:solidFill>
              </a:rPr>
              <a:t>JSON.parse</a:t>
            </a:r>
            <a:r>
              <a:rPr lang="en-CA" sz="1400" dirty="0">
                <a:solidFill>
                  <a:schemeClr val="bg1"/>
                </a:solidFill>
              </a:rPr>
              <a:t>(</a:t>
            </a:r>
            <a:r>
              <a:rPr lang="en-CA" sz="1400" dirty="0" err="1">
                <a:solidFill>
                  <a:schemeClr val="bg1"/>
                </a:solidFill>
              </a:rPr>
              <a:t>localStorage.getItem</a:t>
            </a:r>
            <a:r>
              <a:rPr lang="en-CA" sz="1400" dirty="0">
                <a:solidFill>
                  <a:schemeClr val="bg1"/>
                </a:solidFill>
              </a:rPr>
              <a:t>("</a:t>
            </a:r>
            <a:r>
              <a:rPr lang="en-CA" sz="1400" dirty="0" err="1">
                <a:solidFill>
                  <a:schemeClr val="bg1"/>
                </a:solidFill>
              </a:rPr>
              <a:t>tbRecords</a:t>
            </a:r>
            <a:r>
              <a:rPr lang="en-CA" sz="1400" dirty="0">
                <a:solidFill>
                  <a:schemeClr val="bg1"/>
                </a:solidFill>
              </a:rPr>
              <a:t>"));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  if (</a:t>
            </a:r>
            <a:r>
              <a:rPr lang="en-CA" sz="1400" dirty="0" err="1">
                <a:solidFill>
                  <a:schemeClr val="bg1"/>
                </a:solidFill>
              </a:rPr>
              <a:t>tbRecords</a:t>
            </a:r>
            <a:r>
              <a:rPr lang="en-CA" sz="1400" dirty="0">
                <a:solidFill>
                  <a:schemeClr val="bg1"/>
                </a:solidFill>
              </a:rPr>
              <a:t> == null) {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    </a:t>
            </a:r>
            <a:r>
              <a:rPr lang="en-CA" sz="1400" dirty="0" err="1">
                <a:solidFill>
                  <a:schemeClr val="bg1"/>
                </a:solidFill>
              </a:rPr>
              <a:t>tbRecords</a:t>
            </a:r>
            <a:r>
              <a:rPr lang="en-CA" sz="1400" dirty="0">
                <a:solidFill>
                  <a:schemeClr val="bg1"/>
                </a:solidFill>
              </a:rPr>
              <a:t> = [];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  }</a:t>
            </a:r>
          </a:p>
          <a:p>
            <a:r>
              <a:rPr lang="en-CA" sz="1400" dirty="0" err="1">
                <a:solidFill>
                  <a:schemeClr val="bg1"/>
                </a:solidFill>
              </a:rPr>
              <a:t>tbRecords.push</a:t>
            </a:r>
            <a:r>
              <a:rPr lang="en-CA" sz="1400" dirty="0">
                <a:solidFill>
                  <a:schemeClr val="bg1"/>
                </a:solidFill>
              </a:rPr>
              <a:t>(record);</a:t>
            </a:r>
          </a:p>
          <a:p>
            <a:r>
              <a:rPr lang="en-CA" sz="1400" dirty="0" err="1">
                <a:solidFill>
                  <a:schemeClr val="bg1"/>
                </a:solidFill>
              </a:rPr>
              <a:t>localStorage.setItem</a:t>
            </a:r>
            <a:r>
              <a:rPr lang="en-CA" sz="1400" dirty="0">
                <a:solidFill>
                  <a:schemeClr val="bg1"/>
                </a:solidFill>
              </a:rPr>
              <a:t>("</a:t>
            </a:r>
            <a:r>
              <a:rPr lang="en-CA" sz="1400" dirty="0" err="1">
                <a:solidFill>
                  <a:schemeClr val="bg1"/>
                </a:solidFill>
              </a:rPr>
              <a:t>tbRecords</a:t>
            </a:r>
            <a:r>
              <a:rPr lang="en-CA" sz="1400" dirty="0">
                <a:solidFill>
                  <a:schemeClr val="bg1"/>
                </a:solidFill>
              </a:rPr>
              <a:t>", </a:t>
            </a:r>
            <a:r>
              <a:rPr lang="en-CA" sz="1400" dirty="0" err="1">
                <a:solidFill>
                  <a:schemeClr val="bg1"/>
                </a:solidFill>
              </a:rPr>
              <a:t>JSON.stringify</a:t>
            </a:r>
            <a:r>
              <a:rPr lang="en-CA" sz="1400" dirty="0">
                <a:solidFill>
                  <a:schemeClr val="bg1"/>
                </a:solidFill>
              </a:rPr>
              <a:t>(</a:t>
            </a:r>
            <a:r>
              <a:rPr lang="en-CA" sz="1400" dirty="0" err="1">
                <a:solidFill>
                  <a:schemeClr val="bg1"/>
                </a:solidFill>
              </a:rPr>
              <a:t>tbRecords</a:t>
            </a:r>
            <a:r>
              <a:rPr lang="en-CA" sz="1400" dirty="0">
                <a:solidFill>
                  <a:schemeClr val="bg1"/>
                </a:solidFill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1343137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Cont’d…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 to retrieve and fill the record form: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4038600" y="4274506"/>
            <a:ext cx="4953000" cy="18158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</a:rPr>
              <a:t>function </a:t>
            </a:r>
            <a:r>
              <a:rPr lang="en-CA" sz="1400" dirty="0" err="1">
                <a:solidFill>
                  <a:schemeClr val="bg1"/>
                </a:solidFill>
              </a:rPr>
              <a:t>showRecordForm</a:t>
            </a:r>
            <a:r>
              <a:rPr lang="en-CA" sz="1400" dirty="0">
                <a:solidFill>
                  <a:schemeClr val="bg1"/>
                </a:solidFill>
              </a:rPr>
              <a:t>(index) {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try {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var </a:t>
            </a:r>
            <a:r>
              <a:rPr lang="en-CA" sz="1400" dirty="0" err="1">
                <a:solidFill>
                  <a:schemeClr val="bg1"/>
                </a:solidFill>
              </a:rPr>
              <a:t>tbRecords</a:t>
            </a:r>
            <a:r>
              <a:rPr lang="en-CA" sz="1400" dirty="0">
                <a:solidFill>
                  <a:schemeClr val="bg1"/>
                </a:solidFill>
              </a:rPr>
              <a:t> = </a:t>
            </a:r>
            <a:r>
              <a:rPr lang="en-CA" sz="1400" dirty="0" err="1">
                <a:solidFill>
                  <a:schemeClr val="bg1"/>
                </a:solidFill>
              </a:rPr>
              <a:t>JSON.parse</a:t>
            </a:r>
            <a:r>
              <a:rPr lang="en-CA" sz="1400" dirty="0">
                <a:solidFill>
                  <a:schemeClr val="bg1"/>
                </a:solidFill>
              </a:rPr>
              <a:t>(</a:t>
            </a:r>
            <a:r>
              <a:rPr lang="en-CA" sz="1400" dirty="0" err="1">
                <a:solidFill>
                  <a:schemeClr val="bg1"/>
                </a:solidFill>
              </a:rPr>
              <a:t>localStorage.getItem</a:t>
            </a:r>
            <a:r>
              <a:rPr lang="en-CA" sz="1400" dirty="0">
                <a:solidFill>
                  <a:schemeClr val="bg1"/>
                </a:solidFill>
              </a:rPr>
              <a:t>("</a:t>
            </a:r>
            <a:r>
              <a:rPr lang="en-CA" sz="1400" dirty="0" err="1">
                <a:solidFill>
                  <a:schemeClr val="bg1"/>
                </a:solidFill>
              </a:rPr>
              <a:t>tbRecords</a:t>
            </a:r>
            <a:r>
              <a:rPr lang="en-CA" sz="1400" dirty="0">
                <a:solidFill>
                  <a:schemeClr val="bg1"/>
                </a:solidFill>
              </a:rPr>
              <a:t>"));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var rec = </a:t>
            </a:r>
            <a:r>
              <a:rPr lang="en-CA" sz="1400" dirty="0" err="1">
                <a:solidFill>
                  <a:schemeClr val="bg1"/>
                </a:solidFill>
              </a:rPr>
              <a:t>tbRecords</a:t>
            </a:r>
            <a:r>
              <a:rPr lang="en-CA" sz="1400" dirty="0">
                <a:solidFill>
                  <a:schemeClr val="bg1"/>
                </a:solidFill>
              </a:rPr>
              <a:t>[index];</a:t>
            </a:r>
          </a:p>
          <a:p>
            <a:r>
              <a:rPr lang="en-CA" sz="1400" dirty="0">
                <a:solidFill>
                  <a:schemeClr val="bg1"/>
                </a:solidFill>
              </a:rPr>
              <a:t>	 $('#</a:t>
            </a:r>
            <a:r>
              <a:rPr lang="en-CA" sz="1400" dirty="0" err="1">
                <a:solidFill>
                  <a:schemeClr val="bg1"/>
                </a:solidFill>
              </a:rPr>
              <a:t>datExpenseDate</a:t>
            </a:r>
            <a:r>
              <a:rPr lang="en-CA" sz="1400" dirty="0">
                <a:solidFill>
                  <a:schemeClr val="bg1"/>
                </a:solidFill>
              </a:rPr>
              <a:t>').</a:t>
            </a:r>
            <a:r>
              <a:rPr lang="en-CA" sz="1400" dirty="0" err="1">
                <a:solidFill>
                  <a:schemeClr val="bg1"/>
                </a:solidFill>
              </a:rPr>
              <a:t>val</a:t>
            </a:r>
            <a:r>
              <a:rPr lang="en-CA" sz="1400" dirty="0">
                <a:solidFill>
                  <a:schemeClr val="bg1"/>
                </a:solidFill>
              </a:rPr>
              <a:t>(</a:t>
            </a:r>
            <a:r>
              <a:rPr lang="en-CA" sz="1400" dirty="0" err="1">
                <a:solidFill>
                  <a:schemeClr val="bg1"/>
                </a:solidFill>
              </a:rPr>
              <a:t>rec.Date</a:t>
            </a:r>
            <a:r>
              <a:rPr lang="en-CA" sz="1400" dirty="0">
                <a:solidFill>
                  <a:schemeClr val="bg1"/>
                </a:solidFill>
              </a:rPr>
              <a:t>),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         $('#</a:t>
            </a:r>
            <a:r>
              <a:rPr lang="en-CA" sz="1400" dirty="0" err="1">
                <a:solidFill>
                  <a:schemeClr val="bg1"/>
                </a:solidFill>
              </a:rPr>
              <a:t>txtType</a:t>
            </a:r>
            <a:r>
              <a:rPr lang="en-CA" sz="1400" dirty="0">
                <a:solidFill>
                  <a:schemeClr val="bg1"/>
                </a:solidFill>
              </a:rPr>
              <a:t>').</a:t>
            </a:r>
            <a:r>
              <a:rPr lang="en-CA" sz="1400" dirty="0" err="1">
                <a:solidFill>
                  <a:schemeClr val="bg1"/>
                </a:solidFill>
              </a:rPr>
              <a:t>val</a:t>
            </a:r>
            <a:r>
              <a:rPr lang="en-CA" sz="1400" dirty="0">
                <a:solidFill>
                  <a:schemeClr val="bg1"/>
                </a:solidFill>
              </a:rPr>
              <a:t>(</a:t>
            </a:r>
            <a:r>
              <a:rPr lang="en-CA" sz="1400" dirty="0" err="1">
                <a:solidFill>
                  <a:schemeClr val="bg1"/>
                </a:solidFill>
              </a:rPr>
              <a:t>rec.ExpenseType</a:t>
            </a:r>
            <a:r>
              <a:rPr lang="en-CA" sz="1400" dirty="0">
                <a:solidFill>
                  <a:schemeClr val="bg1"/>
                </a:solidFill>
              </a:rPr>
              <a:t>),</a:t>
            </a:r>
          </a:p>
          <a:p>
            <a:r>
              <a:rPr lang="en-CA" sz="1400" dirty="0">
                <a:solidFill>
                  <a:schemeClr val="bg1"/>
                </a:solidFill>
              </a:rPr>
              <a:t>	 $('#</a:t>
            </a:r>
            <a:r>
              <a:rPr lang="en-CA" sz="1400" dirty="0" err="1">
                <a:solidFill>
                  <a:schemeClr val="bg1"/>
                </a:solidFill>
              </a:rPr>
              <a:t>txtAmount</a:t>
            </a:r>
            <a:r>
              <a:rPr lang="en-CA" sz="1400" dirty="0">
                <a:solidFill>
                  <a:schemeClr val="bg1"/>
                </a:solidFill>
              </a:rPr>
              <a:t>').</a:t>
            </a:r>
            <a:r>
              <a:rPr lang="en-CA" sz="1400" dirty="0" err="1">
                <a:solidFill>
                  <a:schemeClr val="bg1"/>
                </a:solidFill>
              </a:rPr>
              <a:t>val</a:t>
            </a:r>
            <a:r>
              <a:rPr lang="en-CA" sz="1400" dirty="0">
                <a:solidFill>
                  <a:schemeClr val="bg1"/>
                </a:solidFill>
              </a:rPr>
              <a:t>(</a:t>
            </a:r>
            <a:r>
              <a:rPr lang="en-CA" sz="1400" dirty="0" err="1">
                <a:solidFill>
                  <a:schemeClr val="bg1"/>
                </a:solidFill>
              </a:rPr>
              <a:t>rec.ExpenseAmount</a:t>
            </a:r>
            <a:r>
              <a:rPr lang="en-CA" sz="1400" dirty="0">
                <a:solidFill>
                  <a:schemeClr val="bg1"/>
                </a:solidFill>
              </a:rPr>
              <a:t>)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}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02207C-E713-4293-82AA-F4AE37166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2262826"/>
            <a:ext cx="2044736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1543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#4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delete function to the university app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263080-92F7-4983-A673-9F50EA5AF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1981200"/>
            <a:ext cx="21573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1344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Cont’d…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pretty much the same code as search, except for…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4883" y="2545107"/>
            <a:ext cx="6019800" cy="332398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</a:rPr>
              <a:t>//use name field instead of </a:t>
            </a:r>
            <a:r>
              <a:rPr lang="en-CA" sz="1400" dirty="0" err="1">
                <a:solidFill>
                  <a:schemeClr val="bg1"/>
                </a:solidFill>
              </a:rPr>
              <a:t>searchKey</a:t>
            </a:r>
            <a:endParaRPr lang="en-CA" sz="1400" dirty="0">
              <a:solidFill>
                <a:schemeClr val="bg1"/>
              </a:solidFill>
            </a:endParaRPr>
          </a:p>
          <a:p>
            <a:r>
              <a:rPr lang="en-CA" sz="1400" dirty="0">
                <a:solidFill>
                  <a:schemeClr val="bg1"/>
                </a:solidFill>
              </a:rPr>
              <a:t>    if ($('#name').</a:t>
            </a:r>
            <a:r>
              <a:rPr lang="en-CA" sz="1400" dirty="0" err="1">
                <a:solidFill>
                  <a:schemeClr val="bg1"/>
                </a:solidFill>
              </a:rPr>
              <a:t>val</a:t>
            </a:r>
            <a:r>
              <a:rPr lang="en-CA" sz="1400" dirty="0">
                <a:solidFill>
                  <a:schemeClr val="bg1"/>
                </a:solidFill>
              </a:rPr>
              <a:t>().</a:t>
            </a:r>
            <a:r>
              <a:rPr lang="en-CA" sz="1400" dirty="0" err="1">
                <a:solidFill>
                  <a:schemeClr val="bg1"/>
                </a:solidFill>
              </a:rPr>
              <a:t>toLowerCase</a:t>
            </a:r>
            <a:r>
              <a:rPr lang="en-CA" sz="1400" dirty="0">
                <a:solidFill>
                  <a:schemeClr val="bg1"/>
                </a:solidFill>
              </a:rPr>
              <a:t>() == </a:t>
            </a:r>
            <a:r>
              <a:rPr lang="en-CA" sz="1400" dirty="0" err="1">
                <a:solidFill>
                  <a:schemeClr val="bg1"/>
                </a:solidFill>
              </a:rPr>
              <a:t>name.toLowerCase</a:t>
            </a:r>
            <a:r>
              <a:rPr lang="en-CA" sz="1400" dirty="0">
                <a:solidFill>
                  <a:schemeClr val="bg1"/>
                </a:solidFill>
              </a:rPr>
              <a:t>()) {</a:t>
            </a:r>
          </a:p>
          <a:p>
            <a:endParaRPr lang="en-CA" sz="1400" dirty="0">
              <a:solidFill>
                <a:schemeClr val="bg1"/>
              </a:solidFill>
            </a:endParaRPr>
          </a:p>
          <a:p>
            <a:r>
              <a:rPr lang="en-CA" sz="1400" dirty="0">
                <a:solidFill>
                  <a:schemeClr val="bg1"/>
                </a:solidFill>
              </a:rPr>
              <a:t>        //remove item at i, 1 object 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    </a:t>
            </a:r>
            <a:r>
              <a:rPr lang="en-CA" sz="1400" dirty="0" err="1">
                <a:solidFill>
                  <a:schemeClr val="bg1"/>
                </a:solidFill>
              </a:rPr>
              <a:t>universities.splice</a:t>
            </a:r>
            <a:r>
              <a:rPr lang="en-CA" sz="1400" dirty="0">
                <a:solidFill>
                  <a:schemeClr val="bg1"/>
                </a:solidFill>
              </a:rPr>
              <a:t>(i, 1);</a:t>
            </a:r>
          </a:p>
          <a:p>
            <a:endParaRPr lang="en-CA" sz="1400" dirty="0">
              <a:solidFill>
                <a:schemeClr val="bg1"/>
              </a:solidFill>
            </a:endParaRPr>
          </a:p>
          <a:p>
            <a:r>
              <a:rPr lang="en-CA" sz="1400" dirty="0">
                <a:solidFill>
                  <a:schemeClr val="bg1"/>
                </a:solidFill>
              </a:rPr>
              <a:t>        if (</a:t>
            </a:r>
            <a:r>
              <a:rPr lang="en-CA" sz="1400" dirty="0" err="1">
                <a:solidFill>
                  <a:schemeClr val="bg1"/>
                </a:solidFill>
              </a:rPr>
              <a:t>universities.length</a:t>
            </a:r>
            <a:r>
              <a:rPr lang="en-CA" sz="1400" dirty="0">
                <a:solidFill>
                  <a:schemeClr val="bg1"/>
                </a:solidFill>
              </a:rPr>
              <a:t> == 0) {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        /* No items left in records, remove entire 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         * array from </a:t>
            </a:r>
            <a:r>
              <a:rPr lang="en-CA" sz="1400" dirty="0" err="1">
                <a:solidFill>
                  <a:schemeClr val="bg1"/>
                </a:solidFill>
              </a:rPr>
              <a:t>localStorage</a:t>
            </a:r>
            <a:endParaRPr lang="en-CA" sz="1400" dirty="0">
              <a:solidFill>
                <a:schemeClr val="bg1"/>
              </a:solidFill>
            </a:endParaRPr>
          </a:p>
          <a:p>
            <a:r>
              <a:rPr lang="en-CA" sz="1400" dirty="0">
                <a:solidFill>
                  <a:schemeClr val="bg1"/>
                </a:solidFill>
              </a:rPr>
              <a:t>             */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        </a:t>
            </a:r>
            <a:r>
              <a:rPr lang="en-CA" sz="1400" dirty="0" err="1">
                <a:solidFill>
                  <a:schemeClr val="bg1"/>
                </a:solidFill>
              </a:rPr>
              <a:t>localStorage.removeItem</a:t>
            </a:r>
            <a:r>
              <a:rPr lang="en-CA" sz="1400" dirty="0">
                <a:solidFill>
                  <a:schemeClr val="bg1"/>
                </a:solidFill>
              </a:rPr>
              <a:t>("universities");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    } else {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        //otherwise save it back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        </a:t>
            </a:r>
            <a:r>
              <a:rPr lang="en-CA" sz="1400" dirty="0" err="1">
                <a:solidFill>
                  <a:schemeClr val="bg1"/>
                </a:solidFill>
              </a:rPr>
              <a:t>localStorage.setItem</a:t>
            </a:r>
            <a:r>
              <a:rPr lang="en-CA" sz="1400" dirty="0">
                <a:solidFill>
                  <a:schemeClr val="bg1"/>
                </a:solidFill>
              </a:rPr>
              <a:t>("universities", </a:t>
            </a:r>
            <a:r>
              <a:rPr lang="en-CA" sz="1400" dirty="0" err="1">
                <a:solidFill>
                  <a:schemeClr val="bg1"/>
                </a:solidFill>
              </a:rPr>
              <a:t>JSON.stringify</a:t>
            </a:r>
            <a:r>
              <a:rPr lang="en-CA" sz="1400" dirty="0">
                <a:solidFill>
                  <a:schemeClr val="bg1"/>
                </a:solidFill>
              </a:rPr>
              <a:t>(universities));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  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27363" y="3837769"/>
            <a:ext cx="2286000" cy="203132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</a:rPr>
              <a:t>alert("Record deleted");</a:t>
            </a:r>
          </a:p>
          <a:p>
            <a:endParaRPr lang="en-CA" sz="1400" dirty="0">
              <a:solidFill>
                <a:schemeClr val="bg1"/>
              </a:solidFill>
            </a:endParaRPr>
          </a:p>
          <a:p>
            <a:r>
              <a:rPr lang="en-CA" sz="1400" dirty="0">
                <a:solidFill>
                  <a:schemeClr val="bg1"/>
                </a:solidFill>
              </a:rPr>
              <a:t>//now clean up the form</a:t>
            </a:r>
          </a:p>
          <a:p>
            <a:r>
              <a:rPr lang="en-CA" sz="1400" dirty="0">
                <a:solidFill>
                  <a:schemeClr val="bg1"/>
                </a:solidFill>
              </a:rPr>
              <a:t>$("#name").</a:t>
            </a:r>
            <a:r>
              <a:rPr lang="en-CA" sz="1400" dirty="0" err="1">
                <a:solidFill>
                  <a:schemeClr val="bg1"/>
                </a:solidFill>
              </a:rPr>
              <a:t>val</a:t>
            </a:r>
            <a:r>
              <a:rPr lang="en-CA" sz="1400" dirty="0">
                <a:solidFill>
                  <a:schemeClr val="bg1"/>
                </a:solidFill>
              </a:rPr>
              <a:t>('');</a:t>
            </a:r>
          </a:p>
          <a:p>
            <a:r>
              <a:rPr lang="en-CA" sz="1400" dirty="0">
                <a:solidFill>
                  <a:schemeClr val="bg1"/>
                </a:solidFill>
              </a:rPr>
              <a:t>$("#address").</a:t>
            </a:r>
            <a:r>
              <a:rPr lang="en-CA" sz="1400" dirty="0" err="1">
                <a:solidFill>
                  <a:schemeClr val="bg1"/>
                </a:solidFill>
              </a:rPr>
              <a:t>val</a:t>
            </a:r>
            <a:r>
              <a:rPr lang="en-CA" sz="1400" dirty="0">
                <a:solidFill>
                  <a:schemeClr val="bg1"/>
                </a:solidFill>
              </a:rPr>
              <a:t>('');</a:t>
            </a:r>
          </a:p>
          <a:p>
            <a:r>
              <a:rPr lang="en-CA" sz="1400" dirty="0">
                <a:solidFill>
                  <a:schemeClr val="bg1"/>
                </a:solidFill>
              </a:rPr>
              <a:t>$("#phone").</a:t>
            </a:r>
            <a:r>
              <a:rPr lang="en-CA" sz="1400" dirty="0" err="1">
                <a:solidFill>
                  <a:schemeClr val="bg1"/>
                </a:solidFill>
              </a:rPr>
              <a:t>val</a:t>
            </a:r>
            <a:r>
              <a:rPr lang="en-CA" sz="1400" dirty="0">
                <a:solidFill>
                  <a:schemeClr val="bg1"/>
                </a:solidFill>
              </a:rPr>
              <a:t>('');                                </a:t>
            </a:r>
          </a:p>
          <a:p>
            <a:endParaRPr lang="en-CA" sz="1400" dirty="0">
              <a:solidFill>
                <a:schemeClr val="bg1"/>
              </a:solidFill>
            </a:endParaRPr>
          </a:p>
          <a:p>
            <a:r>
              <a:rPr lang="en-CA" sz="1400" dirty="0">
                <a:solidFill>
                  <a:schemeClr val="bg1"/>
                </a:solidFill>
              </a:rPr>
              <a:t>return;//job done, get outa here</a:t>
            </a:r>
          </a:p>
        </p:txBody>
      </p:sp>
    </p:spTree>
    <p:extLst>
      <p:ext uri="{BB962C8B-B14F-4D97-AF65-F5344CB8AC3E}">
        <p14:creationId xmlns:p14="http://schemas.microsoft.com/office/powerpoint/2010/main" val="366915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Store data into local Storage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JavaScript, </a:t>
            </a:r>
            <a:r>
              <a:rPr lang="en-US" dirty="0" err="1"/>
              <a:t>localStorage</a:t>
            </a:r>
            <a:r>
              <a:rPr lang="en-US" dirty="0"/>
              <a:t> is an object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Could use variables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2301281"/>
            <a:ext cx="670560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// Store</a:t>
            </a:r>
          </a:p>
          <a:p>
            <a:r>
              <a:rPr lang="en-CA" dirty="0" err="1">
                <a:solidFill>
                  <a:schemeClr val="bg1"/>
                </a:solidFill>
              </a:rPr>
              <a:t>localStorage.setItem</a:t>
            </a:r>
            <a:r>
              <a:rPr lang="en-CA" dirty="0">
                <a:solidFill>
                  <a:schemeClr val="bg1"/>
                </a:solidFill>
              </a:rPr>
              <a:t>(“name", “Dinesh");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3211083"/>
            <a:ext cx="670560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// </a:t>
            </a:r>
            <a:r>
              <a:rPr lang="en-CA" dirty="0" err="1">
                <a:solidFill>
                  <a:schemeClr val="bg1"/>
                </a:solidFill>
              </a:rPr>
              <a:t>Retreive</a:t>
            </a:r>
            <a:endParaRPr lang="en-CA" dirty="0">
              <a:solidFill>
                <a:schemeClr val="bg1"/>
              </a:solidFill>
            </a:endParaRPr>
          </a:p>
          <a:p>
            <a:r>
              <a:rPr lang="en-CA" dirty="0" err="1">
                <a:solidFill>
                  <a:schemeClr val="bg1"/>
                </a:solidFill>
              </a:rPr>
              <a:t>var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myName</a:t>
            </a:r>
            <a:r>
              <a:rPr lang="en-CA" dirty="0">
                <a:solidFill>
                  <a:schemeClr val="bg1"/>
                </a:solidFill>
              </a:rPr>
              <a:t> = </a:t>
            </a:r>
            <a:r>
              <a:rPr lang="en-CA" dirty="0" err="1">
                <a:solidFill>
                  <a:schemeClr val="bg1"/>
                </a:solidFill>
              </a:rPr>
              <a:t>localStorage.getItem</a:t>
            </a:r>
            <a:r>
              <a:rPr lang="en-CA" dirty="0">
                <a:solidFill>
                  <a:schemeClr val="bg1"/>
                </a:solidFill>
              </a:rPr>
              <a:t>(“name");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655237"/>
            <a:ext cx="6705600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chemeClr val="bg1"/>
                </a:solidFill>
              </a:rPr>
              <a:t>var</a:t>
            </a:r>
            <a:r>
              <a:rPr lang="en-CA" dirty="0">
                <a:solidFill>
                  <a:schemeClr val="bg1"/>
                </a:solidFill>
              </a:rPr>
              <a:t> name = 'name‘;</a:t>
            </a:r>
          </a:p>
          <a:p>
            <a:r>
              <a:rPr lang="en-CA" dirty="0">
                <a:solidFill>
                  <a:schemeClr val="bg1"/>
                </a:solidFill>
              </a:rPr>
              <a:t>var Dinesh = ‘Dinesh‘;</a:t>
            </a:r>
          </a:p>
          <a:p>
            <a:r>
              <a:rPr lang="en-CA" dirty="0" err="1">
                <a:solidFill>
                  <a:schemeClr val="bg1"/>
                </a:solidFill>
              </a:rPr>
              <a:t>localStorage.setItem</a:t>
            </a:r>
            <a:r>
              <a:rPr lang="en-CA" dirty="0">
                <a:solidFill>
                  <a:schemeClr val="bg1"/>
                </a:solidFill>
              </a:rPr>
              <a:t>(</a:t>
            </a:r>
            <a:r>
              <a:rPr lang="en-CA" dirty="0" err="1">
                <a:solidFill>
                  <a:schemeClr val="bg1"/>
                </a:solidFill>
              </a:rPr>
              <a:t>name,Dinesh</a:t>
            </a:r>
            <a:r>
              <a:rPr lang="en-CA" dirty="0">
                <a:solidFill>
                  <a:schemeClr val="bg1"/>
                </a:solidFill>
              </a:rPr>
              <a:t>);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CA" dirty="0" err="1">
                <a:solidFill>
                  <a:schemeClr val="bg1"/>
                </a:solidFill>
              </a:rPr>
              <a:t>var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myName</a:t>
            </a:r>
            <a:r>
              <a:rPr lang="en-CA" dirty="0">
                <a:solidFill>
                  <a:schemeClr val="bg1"/>
                </a:solidFill>
              </a:rPr>
              <a:t> = </a:t>
            </a:r>
            <a:r>
              <a:rPr lang="en-CA" dirty="0" err="1">
                <a:solidFill>
                  <a:schemeClr val="bg1"/>
                </a:solidFill>
              </a:rPr>
              <a:t>localStorage.getItem</a:t>
            </a:r>
            <a:r>
              <a:rPr lang="en-CA" dirty="0">
                <a:solidFill>
                  <a:schemeClr val="bg1"/>
                </a:solidFill>
              </a:rPr>
              <a:t>(name);</a:t>
            </a:r>
          </a:p>
        </p:txBody>
      </p:sp>
    </p:spTree>
    <p:extLst>
      <p:ext uri="{BB962C8B-B14F-4D97-AF65-F5344CB8AC3E}">
        <p14:creationId xmlns:p14="http://schemas.microsoft.com/office/powerpoint/2010/main" val="12788333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Cont’d…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array.splice</a:t>
            </a:r>
            <a:r>
              <a:rPr lang="en-US" dirty="0"/>
              <a:t>(</a:t>
            </a:r>
            <a:r>
              <a:rPr lang="en-US" i="1" dirty="0" err="1"/>
              <a:t>index,numItemsToRemove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Remove </a:t>
            </a:r>
            <a:r>
              <a:rPr lang="en-US" i="1" dirty="0" err="1"/>
              <a:t>numItemsToRemove</a:t>
            </a:r>
            <a:r>
              <a:rPr lang="en-US" i="1" dirty="0"/>
              <a:t>, </a:t>
            </a:r>
            <a:r>
              <a:rPr lang="en-US" dirty="0"/>
              <a:t>item(s) at </a:t>
            </a:r>
            <a:r>
              <a:rPr lang="en-US" i="1" dirty="0"/>
              <a:t>index</a:t>
            </a:r>
          </a:p>
          <a:p>
            <a:pPr lvl="1"/>
            <a:r>
              <a:rPr lang="en-US" dirty="0"/>
              <a:t>Returns an array of item(s) removed</a:t>
            </a:r>
            <a:r>
              <a:rPr lang="en-US" i="1" dirty="0"/>
              <a:t> </a:t>
            </a:r>
            <a:endParaRPr lang="en-CA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59" y="3276600"/>
            <a:ext cx="3429000" cy="2939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47608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Expense tracker app record deletion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990600" y="2195420"/>
            <a:ext cx="6629400" cy="310854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</a:rPr>
              <a:t>try {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var </a:t>
            </a:r>
            <a:r>
              <a:rPr lang="en-CA" sz="1400" dirty="0" err="1">
                <a:solidFill>
                  <a:schemeClr val="bg1"/>
                </a:solidFill>
              </a:rPr>
              <a:t>tbRecords</a:t>
            </a:r>
            <a:r>
              <a:rPr lang="en-CA" sz="1400" dirty="0">
                <a:solidFill>
                  <a:schemeClr val="bg1"/>
                </a:solidFill>
              </a:rPr>
              <a:t> = </a:t>
            </a:r>
            <a:r>
              <a:rPr lang="en-CA" sz="1400" dirty="0" err="1">
                <a:solidFill>
                  <a:schemeClr val="bg1"/>
                </a:solidFill>
              </a:rPr>
              <a:t>JSON.parse</a:t>
            </a:r>
            <a:r>
              <a:rPr lang="en-CA" sz="1400" dirty="0">
                <a:solidFill>
                  <a:schemeClr val="bg1"/>
                </a:solidFill>
              </a:rPr>
              <a:t>(</a:t>
            </a:r>
            <a:r>
              <a:rPr lang="en-CA" sz="1400" dirty="0" err="1">
                <a:solidFill>
                  <a:schemeClr val="bg1"/>
                </a:solidFill>
              </a:rPr>
              <a:t>localStorage.getItem</a:t>
            </a:r>
            <a:r>
              <a:rPr lang="en-CA" sz="1400" dirty="0">
                <a:solidFill>
                  <a:schemeClr val="bg1"/>
                </a:solidFill>
              </a:rPr>
              <a:t>("</a:t>
            </a:r>
            <a:r>
              <a:rPr lang="en-CA" sz="1400" dirty="0" err="1">
                <a:solidFill>
                  <a:schemeClr val="bg1"/>
                </a:solidFill>
              </a:rPr>
              <a:t>tbRecords</a:t>
            </a:r>
            <a:r>
              <a:rPr lang="en-CA" sz="1400" dirty="0">
                <a:solidFill>
                  <a:schemeClr val="bg1"/>
                </a:solidFill>
              </a:rPr>
              <a:t>"));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</a:t>
            </a:r>
            <a:r>
              <a:rPr lang="en-CA" sz="1400" dirty="0" err="1">
                <a:solidFill>
                  <a:schemeClr val="bg1"/>
                </a:solidFill>
              </a:rPr>
              <a:t>tbRecords.splice</a:t>
            </a:r>
            <a:r>
              <a:rPr lang="en-CA" sz="1400" dirty="0">
                <a:solidFill>
                  <a:schemeClr val="bg1"/>
                </a:solidFill>
              </a:rPr>
              <a:t>(index, 1);</a:t>
            </a:r>
          </a:p>
          <a:p>
            <a:endParaRPr lang="en-CA" sz="1400" dirty="0">
              <a:solidFill>
                <a:schemeClr val="bg1"/>
              </a:solidFill>
            </a:endParaRPr>
          </a:p>
          <a:p>
            <a:r>
              <a:rPr lang="en-CA" sz="1400" dirty="0">
                <a:solidFill>
                  <a:schemeClr val="bg1"/>
                </a:solidFill>
              </a:rPr>
              <a:t>    if (</a:t>
            </a:r>
            <a:r>
              <a:rPr lang="en-CA" sz="1400" dirty="0" err="1">
                <a:solidFill>
                  <a:schemeClr val="bg1"/>
                </a:solidFill>
              </a:rPr>
              <a:t>tbRecords.length</a:t>
            </a:r>
            <a:r>
              <a:rPr lang="en-CA" sz="1400" dirty="0">
                <a:solidFill>
                  <a:schemeClr val="bg1"/>
                </a:solidFill>
              </a:rPr>
              <a:t> == 0) {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  /* No items left in records, remove entire 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   * array from </a:t>
            </a:r>
            <a:r>
              <a:rPr lang="en-CA" sz="1400" dirty="0" err="1">
                <a:solidFill>
                  <a:schemeClr val="bg1"/>
                </a:solidFill>
              </a:rPr>
              <a:t>localStorage</a:t>
            </a:r>
            <a:endParaRPr lang="en-CA" sz="1400" dirty="0">
              <a:solidFill>
                <a:schemeClr val="bg1"/>
              </a:solidFill>
            </a:endParaRPr>
          </a:p>
          <a:p>
            <a:r>
              <a:rPr lang="en-CA" sz="1400" dirty="0">
                <a:solidFill>
                  <a:schemeClr val="bg1"/>
                </a:solidFill>
              </a:rPr>
              <a:t>       */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  </a:t>
            </a:r>
            <a:r>
              <a:rPr lang="en-CA" sz="1400" dirty="0" err="1">
                <a:solidFill>
                  <a:schemeClr val="bg1"/>
                </a:solidFill>
              </a:rPr>
              <a:t>localStorage.removeItem</a:t>
            </a:r>
            <a:r>
              <a:rPr lang="en-CA" sz="1400" dirty="0">
                <a:solidFill>
                  <a:schemeClr val="bg1"/>
                </a:solidFill>
              </a:rPr>
              <a:t>("</a:t>
            </a:r>
            <a:r>
              <a:rPr lang="en-CA" sz="1400" dirty="0" err="1">
                <a:solidFill>
                  <a:schemeClr val="bg1"/>
                </a:solidFill>
              </a:rPr>
              <a:t>tbRecords</a:t>
            </a:r>
            <a:r>
              <a:rPr lang="en-CA" sz="1400" dirty="0">
                <a:solidFill>
                  <a:schemeClr val="bg1"/>
                </a:solidFill>
              </a:rPr>
              <a:t>");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} 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else {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  </a:t>
            </a:r>
            <a:r>
              <a:rPr lang="en-CA" sz="1400" dirty="0" err="1">
                <a:solidFill>
                  <a:schemeClr val="bg1"/>
                </a:solidFill>
              </a:rPr>
              <a:t>localStorage.setItem</a:t>
            </a:r>
            <a:r>
              <a:rPr lang="en-CA" sz="1400" dirty="0">
                <a:solidFill>
                  <a:schemeClr val="bg1"/>
                </a:solidFill>
              </a:rPr>
              <a:t>("</a:t>
            </a:r>
            <a:r>
              <a:rPr lang="en-CA" sz="1400" dirty="0" err="1">
                <a:solidFill>
                  <a:schemeClr val="bg1"/>
                </a:solidFill>
              </a:rPr>
              <a:t>tbRecords</a:t>
            </a:r>
            <a:r>
              <a:rPr lang="en-CA" sz="1400" dirty="0">
                <a:solidFill>
                  <a:schemeClr val="bg1"/>
                </a:solidFill>
              </a:rPr>
              <a:t>", </a:t>
            </a:r>
            <a:r>
              <a:rPr lang="en-CA" sz="1400" dirty="0" err="1">
                <a:solidFill>
                  <a:schemeClr val="bg1"/>
                </a:solidFill>
              </a:rPr>
              <a:t>JSON.stringify</a:t>
            </a:r>
            <a:r>
              <a:rPr lang="en-CA" sz="1400" dirty="0">
                <a:solidFill>
                  <a:schemeClr val="bg1"/>
                </a:solidFill>
              </a:rPr>
              <a:t>(</a:t>
            </a:r>
            <a:r>
              <a:rPr lang="en-CA" sz="1400" dirty="0" err="1">
                <a:solidFill>
                  <a:schemeClr val="bg1"/>
                </a:solidFill>
              </a:rPr>
              <a:t>tbRecords</a:t>
            </a:r>
            <a:r>
              <a:rPr lang="en-CA" sz="1400" dirty="0">
                <a:solidFill>
                  <a:schemeClr val="bg1"/>
                </a:solidFill>
              </a:rPr>
              <a:t>));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}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1917922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Activity #5 (university app)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3680460" cy="3352800"/>
          </a:xfrm>
        </p:spPr>
        <p:txBody>
          <a:bodyPr/>
          <a:lstStyle/>
          <a:p>
            <a:r>
              <a:rPr lang="en-US" dirty="0"/>
              <a:t>Add a function to show all the university records in a table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8B7FEF-28B7-4B06-87AF-A664A7B52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828800"/>
            <a:ext cx="4226450" cy="4526280"/>
          </a:xfrm>
          <a:prstGeom prst="rect">
            <a:avLst/>
          </a:prstGeom>
        </p:spPr>
      </p:pic>
      <p:sp>
        <p:nvSpPr>
          <p:cNvPr id="7" name="Rounded Rectangle 3">
            <a:extLst>
              <a:ext uri="{FF2B5EF4-FFF2-40B4-BE49-F238E27FC236}">
                <a16:creationId xmlns:a16="http://schemas.microsoft.com/office/drawing/2014/main" id="{AE56010E-84F0-4CB4-A539-8583F4B9BD18}"/>
              </a:ext>
            </a:extLst>
          </p:cNvPr>
          <p:cNvSpPr/>
          <p:nvPr/>
        </p:nvSpPr>
        <p:spPr>
          <a:xfrm>
            <a:off x="4601930" y="4800600"/>
            <a:ext cx="4342116" cy="12192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2662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Cont’d…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code again, but instead of search, we go through all the records</a:t>
            </a:r>
          </a:p>
          <a:p>
            <a:endParaRPr lang="en-US" dirty="0"/>
          </a:p>
          <a:p>
            <a:r>
              <a:rPr lang="en-US" dirty="0"/>
              <a:t>First insert the table header: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2286000" y="3560770"/>
            <a:ext cx="3886200" cy="230832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//Initializing the table</a:t>
            </a:r>
          </a:p>
          <a:p>
            <a:r>
              <a:rPr lang="en-US" dirty="0">
                <a:solidFill>
                  <a:schemeClr val="bg1"/>
                </a:solidFill>
              </a:rPr>
              <a:t>$("#</a:t>
            </a:r>
            <a:r>
              <a:rPr lang="en-US" dirty="0" err="1">
                <a:solidFill>
                  <a:schemeClr val="bg1"/>
                </a:solidFill>
              </a:rPr>
              <a:t>displayTable</a:t>
            </a:r>
            <a:r>
              <a:rPr lang="en-US" dirty="0">
                <a:solidFill>
                  <a:schemeClr val="bg1"/>
                </a:solidFill>
              </a:rPr>
              <a:t>").html(</a:t>
            </a:r>
          </a:p>
          <a:p>
            <a:r>
              <a:rPr lang="en-US" dirty="0">
                <a:solidFill>
                  <a:schemeClr val="bg1"/>
                </a:solidFill>
              </a:rPr>
              <a:t>        "   &lt;</a:t>
            </a:r>
            <a:r>
              <a:rPr lang="en-US" dirty="0" err="1">
                <a:solidFill>
                  <a:schemeClr val="bg1"/>
                </a:solidFill>
              </a:rPr>
              <a:t>tr</a:t>
            </a:r>
            <a:r>
              <a:rPr lang="en-US" dirty="0">
                <a:solidFill>
                  <a:schemeClr val="bg1"/>
                </a:solidFill>
              </a:rPr>
              <a:t>&gt;" +</a:t>
            </a:r>
          </a:p>
          <a:p>
            <a:r>
              <a:rPr lang="en-US" dirty="0">
                <a:solidFill>
                  <a:schemeClr val="bg1"/>
                </a:solidFill>
              </a:rPr>
              <a:t>        "     &lt;</a:t>
            </a:r>
            <a:r>
              <a:rPr lang="en-US" dirty="0" err="1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&gt;Name&lt;/</a:t>
            </a:r>
            <a:r>
              <a:rPr lang="en-US" dirty="0" err="1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&gt;" +</a:t>
            </a:r>
          </a:p>
          <a:p>
            <a:r>
              <a:rPr lang="en-US" dirty="0">
                <a:solidFill>
                  <a:schemeClr val="bg1"/>
                </a:solidFill>
              </a:rPr>
              <a:t>        "     &lt;</a:t>
            </a:r>
            <a:r>
              <a:rPr lang="en-US" dirty="0" err="1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&gt;Address&lt;/</a:t>
            </a:r>
            <a:r>
              <a:rPr lang="en-US" dirty="0" err="1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&gt;" +</a:t>
            </a:r>
          </a:p>
          <a:p>
            <a:r>
              <a:rPr lang="en-US" dirty="0">
                <a:solidFill>
                  <a:schemeClr val="bg1"/>
                </a:solidFill>
              </a:rPr>
              <a:t>        "     &lt;</a:t>
            </a:r>
            <a:r>
              <a:rPr lang="en-US" dirty="0" err="1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&gt;Phone&lt;/</a:t>
            </a:r>
            <a:r>
              <a:rPr lang="en-US" dirty="0" err="1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&gt;" +</a:t>
            </a:r>
          </a:p>
          <a:p>
            <a:r>
              <a:rPr lang="en-US" dirty="0">
                <a:solidFill>
                  <a:schemeClr val="bg1"/>
                </a:solidFill>
              </a:rPr>
              <a:t>        "   &lt;/</a:t>
            </a:r>
            <a:r>
              <a:rPr lang="en-US" dirty="0" err="1">
                <a:solidFill>
                  <a:schemeClr val="bg1"/>
                </a:solidFill>
              </a:rPr>
              <a:t>tr</a:t>
            </a:r>
            <a:r>
              <a:rPr lang="en-US" dirty="0">
                <a:solidFill>
                  <a:schemeClr val="bg1"/>
                </a:solidFill>
              </a:rPr>
              <a:t>&gt;"</a:t>
            </a:r>
          </a:p>
          <a:p>
            <a:r>
              <a:rPr lang="en-US" dirty="0">
                <a:solidFill>
                  <a:schemeClr val="bg1"/>
                </a:solidFill>
              </a:rPr>
              <a:t>        );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9534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Cont’d…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start adding data rows: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362200"/>
            <a:ext cx="8001000" cy="375487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//use a familiar general JS table object from here</a:t>
            </a:r>
          </a:p>
          <a:p>
            <a:r>
              <a:rPr lang="en-US" sz="1400" dirty="0">
                <a:solidFill>
                  <a:schemeClr val="bg1"/>
                </a:solidFill>
              </a:rPr>
              <a:t>//the expense tracker app uses a different way</a:t>
            </a:r>
            <a:endParaRPr lang="en-CA" sz="1400" dirty="0">
              <a:solidFill>
                <a:schemeClr val="bg1"/>
              </a:solidFill>
            </a:endParaRPr>
          </a:p>
          <a:p>
            <a:r>
              <a:rPr lang="en-CA" sz="1400" dirty="0" err="1">
                <a:solidFill>
                  <a:schemeClr val="bg1"/>
                </a:solidFill>
              </a:rPr>
              <a:t>var</a:t>
            </a:r>
            <a:r>
              <a:rPr lang="en-CA" sz="1400" dirty="0">
                <a:solidFill>
                  <a:schemeClr val="bg1"/>
                </a:solidFill>
              </a:rPr>
              <a:t> table = </a:t>
            </a:r>
            <a:r>
              <a:rPr lang="en-CA" sz="1400" dirty="0" err="1">
                <a:solidFill>
                  <a:schemeClr val="bg1"/>
                </a:solidFill>
              </a:rPr>
              <a:t>document.getElementById</a:t>
            </a:r>
            <a:r>
              <a:rPr lang="en-CA" sz="1400" dirty="0">
                <a:solidFill>
                  <a:schemeClr val="bg1"/>
                </a:solidFill>
              </a:rPr>
              <a:t>('</a:t>
            </a:r>
            <a:r>
              <a:rPr lang="en-CA" sz="1400" dirty="0" err="1">
                <a:solidFill>
                  <a:schemeClr val="bg1"/>
                </a:solidFill>
              </a:rPr>
              <a:t>displayTable</a:t>
            </a:r>
            <a:r>
              <a:rPr lang="en-CA" sz="1400" dirty="0">
                <a:solidFill>
                  <a:schemeClr val="bg1"/>
                </a:solidFill>
              </a:rPr>
              <a:t>');</a:t>
            </a:r>
          </a:p>
          <a:p>
            <a:endParaRPr lang="en-CA" sz="1400" dirty="0">
              <a:solidFill>
                <a:schemeClr val="bg1"/>
              </a:solidFill>
            </a:endParaRPr>
          </a:p>
          <a:p>
            <a:r>
              <a:rPr lang="en-CA" sz="1400" dirty="0">
                <a:solidFill>
                  <a:schemeClr val="bg1"/>
                </a:solidFill>
              </a:rPr>
              <a:t>//go through each record</a:t>
            </a:r>
          </a:p>
          <a:p>
            <a:r>
              <a:rPr lang="en-CA" sz="1400" dirty="0">
                <a:solidFill>
                  <a:schemeClr val="bg1"/>
                </a:solidFill>
              </a:rPr>
              <a:t>for (</a:t>
            </a:r>
            <a:r>
              <a:rPr lang="en-CA" sz="1400" dirty="0" err="1">
                <a:solidFill>
                  <a:schemeClr val="bg1"/>
                </a:solidFill>
              </a:rPr>
              <a:t>var</a:t>
            </a:r>
            <a:r>
              <a:rPr lang="en-CA" sz="1400" dirty="0">
                <a:solidFill>
                  <a:schemeClr val="bg1"/>
                </a:solidFill>
              </a:rPr>
              <a:t> i = 0; i &lt; </a:t>
            </a:r>
            <a:r>
              <a:rPr lang="en-CA" sz="1400" dirty="0" err="1">
                <a:solidFill>
                  <a:schemeClr val="bg1"/>
                </a:solidFill>
              </a:rPr>
              <a:t>universities.length</a:t>
            </a:r>
            <a:r>
              <a:rPr lang="en-CA" sz="1400" dirty="0">
                <a:solidFill>
                  <a:schemeClr val="bg1"/>
                </a:solidFill>
              </a:rPr>
              <a:t>; i++) {</a:t>
            </a:r>
          </a:p>
          <a:p>
            <a:endParaRPr lang="en-CA" sz="1400" dirty="0">
              <a:solidFill>
                <a:schemeClr val="bg1"/>
              </a:solidFill>
            </a:endParaRPr>
          </a:p>
          <a:p>
            <a:r>
              <a:rPr lang="en-CA" sz="1400" dirty="0">
                <a:solidFill>
                  <a:schemeClr val="bg1"/>
                </a:solidFill>
              </a:rPr>
              <a:t>    </a:t>
            </a:r>
            <a:r>
              <a:rPr lang="en-CA" sz="1400" dirty="0" err="1">
                <a:solidFill>
                  <a:schemeClr val="bg1"/>
                </a:solidFill>
              </a:rPr>
              <a:t>var</a:t>
            </a:r>
            <a:r>
              <a:rPr lang="en-CA" sz="1400" dirty="0">
                <a:solidFill>
                  <a:schemeClr val="bg1"/>
                </a:solidFill>
              </a:rPr>
              <a:t> name = universities[i].Name;//Name attribute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</a:t>
            </a:r>
            <a:r>
              <a:rPr lang="en-CA" sz="1400" dirty="0" err="1">
                <a:solidFill>
                  <a:schemeClr val="bg1"/>
                </a:solidFill>
              </a:rPr>
              <a:t>var</a:t>
            </a:r>
            <a:r>
              <a:rPr lang="en-CA" sz="1400" dirty="0">
                <a:solidFill>
                  <a:schemeClr val="bg1"/>
                </a:solidFill>
              </a:rPr>
              <a:t> address = universities[i].Address; // Address attribute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</a:t>
            </a:r>
            <a:r>
              <a:rPr lang="en-CA" sz="1400" dirty="0" err="1">
                <a:solidFill>
                  <a:schemeClr val="bg1"/>
                </a:solidFill>
              </a:rPr>
              <a:t>var</a:t>
            </a:r>
            <a:r>
              <a:rPr lang="en-CA" sz="1400" dirty="0">
                <a:solidFill>
                  <a:schemeClr val="bg1"/>
                </a:solidFill>
              </a:rPr>
              <a:t> phone = universities[i].</a:t>
            </a:r>
            <a:r>
              <a:rPr lang="en-CA" sz="1400" dirty="0" err="1">
                <a:solidFill>
                  <a:schemeClr val="bg1"/>
                </a:solidFill>
              </a:rPr>
              <a:t>PhoneNumber</a:t>
            </a:r>
            <a:r>
              <a:rPr lang="en-CA" sz="1400" dirty="0">
                <a:solidFill>
                  <a:schemeClr val="bg1"/>
                </a:solidFill>
              </a:rPr>
              <a:t>; //</a:t>
            </a:r>
            <a:r>
              <a:rPr lang="en-CA" sz="1400" dirty="0" err="1">
                <a:solidFill>
                  <a:schemeClr val="bg1"/>
                </a:solidFill>
              </a:rPr>
              <a:t>PhoneNumber</a:t>
            </a:r>
            <a:r>
              <a:rPr lang="en-CA" sz="1400" dirty="0">
                <a:solidFill>
                  <a:schemeClr val="bg1"/>
                </a:solidFill>
              </a:rPr>
              <a:t> attribute</a:t>
            </a:r>
          </a:p>
          <a:p>
            <a:endParaRPr lang="en-CA" sz="1400" dirty="0">
              <a:solidFill>
                <a:schemeClr val="bg1"/>
              </a:solidFill>
            </a:endParaRPr>
          </a:p>
          <a:p>
            <a:r>
              <a:rPr lang="en-CA" sz="1400" dirty="0">
                <a:solidFill>
                  <a:schemeClr val="bg1"/>
                </a:solidFill>
              </a:rPr>
              <a:t>    </a:t>
            </a:r>
            <a:r>
              <a:rPr lang="en-CA" sz="1400" dirty="0" err="1">
                <a:solidFill>
                  <a:schemeClr val="bg1"/>
                </a:solidFill>
              </a:rPr>
              <a:t>var</a:t>
            </a:r>
            <a:r>
              <a:rPr lang="en-CA" sz="1400" dirty="0">
                <a:solidFill>
                  <a:schemeClr val="bg1"/>
                </a:solidFill>
              </a:rPr>
              <a:t> r = </a:t>
            </a:r>
            <a:r>
              <a:rPr lang="en-CA" sz="1400" dirty="0" err="1">
                <a:solidFill>
                  <a:schemeClr val="bg1"/>
                </a:solidFill>
              </a:rPr>
              <a:t>table.insertRow</a:t>
            </a:r>
            <a:r>
              <a:rPr lang="en-CA" sz="1400" dirty="0">
                <a:solidFill>
                  <a:schemeClr val="bg1"/>
                </a:solidFill>
              </a:rPr>
              <a:t>();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</a:t>
            </a:r>
            <a:r>
              <a:rPr lang="en-CA" sz="1400" dirty="0" err="1">
                <a:solidFill>
                  <a:schemeClr val="bg1"/>
                </a:solidFill>
              </a:rPr>
              <a:t>r.insertCell</a:t>
            </a:r>
            <a:r>
              <a:rPr lang="en-CA" sz="1400" dirty="0">
                <a:solidFill>
                  <a:schemeClr val="bg1"/>
                </a:solidFill>
              </a:rPr>
              <a:t>(-1).</a:t>
            </a:r>
            <a:r>
              <a:rPr lang="en-CA" sz="1400" dirty="0" err="1">
                <a:solidFill>
                  <a:schemeClr val="bg1"/>
                </a:solidFill>
              </a:rPr>
              <a:t>innerHTML</a:t>
            </a:r>
            <a:r>
              <a:rPr lang="en-CA" sz="1400" dirty="0">
                <a:solidFill>
                  <a:schemeClr val="bg1"/>
                </a:solidFill>
              </a:rPr>
              <a:t> = name;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</a:t>
            </a:r>
            <a:r>
              <a:rPr lang="en-CA" sz="1400" dirty="0" err="1">
                <a:solidFill>
                  <a:schemeClr val="bg1"/>
                </a:solidFill>
              </a:rPr>
              <a:t>r.insertCell</a:t>
            </a:r>
            <a:r>
              <a:rPr lang="en-CA" sz="1400" dirty="0">
                <a:solidFill>
                  <a:schemeClr val="bg1"/>
                </a:solidFill>
              </a:rPr>
              <a:t>(-1).</a:t>
            </a:r>
            <a:r>
              <a:rPr lang="en-CA" sz="1400" dirty="0" err="1">
                <a:solidFill>
                  <a:schemeClr val="bg1"/>
                </a:solidFill>
              </a:rPr>
              <a:t>innerHTML</a:t>
            </a:r>
            <a:r>
              <a:rPr lang="en-CA" sz="1400" dirty="0">
                <a:solidFill>
                  <a:schemeClr val="bg1"/>
                </a:solidFill>
              </a:rPr>
              <a:t> = address;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</a:t>
            </a:r>
            <a:r>
              <a:rPr lang="en-CA" sz="1400" dirty="0" err="1">
                <a:solidFill>
                  <a:schemeClr val="bg1"/>
                </a:solidFill>
              </a:rPr>
              <a:t>r.insertCell</a:t>
            </a:r>
            <a:r>
              <a:rPr lang="en-CA" sz="1400" dirty="0">
                <a:solidFill>
                  <a:schemeClr val="bg1"/>
                </a:solidFill>
              </a:rPr>
              <a:t>(-1).</a:t>
            </a:r>
            <a:r>
              <a:rPr lang="en-CA" sz="1400" dirty="0" err="1">
                <a:solidFill>
                  <a:schemeClr val="bg1"/>
                </a:solidFill>
              </a:rPr>
              <a:t>innerHTML</a:t>
            </a:r>
            <a:r>
              <a:rPr lang="en-CA" sz="1400" dirty="0">
                <a:solidFill>
                  <a:schemeClr val="bg1"/>
                </a:solidFill>
              </a:rPr>
              <a:t> = phone;</a:t>
            </a:r>
          </a:p>
          <a:p>
            <a:endParaRPr lang="en-CA" sz="1400" dirty="0">
              <a:solidFill>
                <a:schemeClr val="bg1"/>
              </a:solidFill>
            </a:endParaRPr>
          </a:p>
          <a:p>
            <a:r>
              <a:rPr lang="en-CA" sz="1400" dirty="0">
                <a:solidFill>
                  <a:schemeClr val="bg1"/>
                </a:solidFill>
              </a:rPr>
              <a:t>}//end for</a:t>
            </a:r>
          </a:p>
        </p:txBody>
      </p:sp>
    </p:spTree>
    <p:extLst>
      <p:ext uri="{BB962C8B-B14F-4D97-AF65-F5344CB8AC3E}">
        <p14:creationId xmlns:p14="http://schemas.microsoft.com/office/powerpoint/2010/main" val="1199539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dirty="0" err="1"/>
              <a:t>dev</a:t>
            </a:r>
            <a:r>
              <a:rPr lang="en-US" dirty="0"/>
              <a:t> tool for debugging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on “Application” tab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1761BB-6E56-43D4-9D08-6C211AE5F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86000"/>
            <a:ext cx="7772400" cy="386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874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 </a:t>
            </a:r>
            <a:r>
              <a:rPr lang="en-CA" sz="1800" dirty="0"/>
              <a:t>JavaScript Object Notation</a:t>
            </a:r>
          </a:p>
          <a:p>
            <a:pPr lvl="1"/>
            <a:r>
              <a:rPr lang="en-US" dirty="0"/>
              <a:t>A syntax for storing and exchanging data</a:t>
            </a:r>
          </a:p>
          <a:p>
            <a:pPr lvl="1"/>
            <a:endParaRPr lang="en-US" dirty="0"/>
          </a:p>
          <a:p>
            <a:r>
              <a:rPr lang="en-US" sz="1800" dirty="0"/>
              <a:t>Use </a:t>
            </a:r>
            <a:r>
              <a:rPr lang="en-US" sz="1800" dirty="0" err="1"/>
              <a:t>JSON.stringify</a:t>
            </a:r>
            <a:r>
              <a:rPr lang="en-US" sz="1800" dirty="0"/>
              <a:t>() to make a JavaScript object to a string notation (</a:t>
            </a:r>
            <a:r>
              <a:rPr lang="en-US" sz="1800" dirty="0" err="1"/>
              <a:t>localStorage</a:t>
            </a:r>
            <a:r>
              <a:rPr lang="en-US" sz="1800" dirty="0"/>
              <a:t> accepts strings)</a:t>
            </a:r>
          </a:p>
          <a:p>
            <a:pPr marL="411480" lvl="1" indent="0">
              <a:buNone/>
            </a:pPr>
            <a:br>
              <a:rPr lang="en-US" sz="2000" dirty="0"/>
            </a:br>
            <a:r>
              <a:rPr lang="en-US" sz="2000" dirty="0"/>
              <a:t>e.g.)</a:t>
            </a:r>
            <a:endParaRPr lang="en-CA" sz="2000" dirty="0"/>
          </a:p>
          <a:p>
            <a:endParaRPr lang="en-CA" sz="2800" dirty="0"/>
          </a:p>
          <a:p>
            <a:endParaRPr lang="en-CA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920241" y="3857414"/>
            <a:ext cx="6400800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</a:rPr>
              <a:t> //create an object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</a:t>
            </a:r>
            <a:r>
              <a:rPr lang="en-CA" sz="1400" dirty="0" err="1">
                <a:solidFill>
                  <a:schemeClr val="bg1"/>
                </a:solidFill>
              </a:rPr>
              <a:t>var</a:t>
            </a:r>
            <a:r>
              <a:rPr lang="en-CA" sz="1400" dirty="0">
                <a:solidFill>
                  <a:schemeClr val="bg1"/>
                </a:solidFill>
              </a:rPr>
              <a:t> </a:t>
            </a:r>
            <a:r>
              <a:rPr lang="en-CA" sz="1400" dirty="0" err="1">
                <a:solidFill>
                  <a:schemeClr val="bg1"/>
                </a:solidFill>
              </a:rPr>
              <a:t>studentInfo</a:t>
            </a:r>
            <a:r>
              <a:rPr lang="en-CA" sz="1400" dirty="0">
                <a:solidFill>
                  <a:schemeClr val="bg1"/>
                </a:solidFill>
              </a:rPr>
              <a:t> = {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    "Name": “Dinesh",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    "Age": 27,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    "Grade": B+,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    " Year": 2016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};    </a:t>
            </a:r>
          </a:p>
          <a:p>
            <a:endParaRPr lang="en-CA" sz="1400" dirty="0">
              <a:solidFill>
                <a:schemeClr val="bg1"/>
              </a:solidFill>
            </a:endParaRPr>
          </a:p>
          <a:p>
            <a:r>
              <a:rPr lang="en-CA" sz="1400" dirty="0">
                <a:solidFill>
                  <a:schemeClr val="bg1"/>
                </a:solidFill>
              </a:rPr>
              <a:t>    //store using </a:t>
            </a:r>
            <a:r>
              <a:rPr lang="en-CA" sz="1400" dirty="0" err="1">
                <a:solidFill>
                  <a:schemeClr val="bg1"/>
                </a:solidFill>
              </a:rPr>
              <a:t>stringfy</a:t>
            </a:r>
            <a:r>
              <a:rPr lang="en-CA" sz="1400" dirty="0">
                <a:solidFill>
                  <a:schemeClr val="bg1"/>
                </a:solidFill>
              </a:rPr>
              <a:t> function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</a:t>
            </a:r>
            <a:r>
              <a:rPr lang="en-CA" sz="1400" dirty="0" err="1">
                <a:solidFill>
                  <a:schemeClr val="bg1"/>
                </a:solidFill>
              </a:rPr>
              <a:t>localStorage.setItem</a:t>
            </a:r>
            <a:r>
              <a:rPr lang="en-CA" sz="1400" dirty="0">
                <a:solidFill>
                  <a:schemeClr val="bg1"/>
                </a:solidFill>
              </a:rPr>
              <a:t>("</a:t>
            </a:r>
            <a:r>
              <a:rPr lang="en-CA" sz="1400" dirty="0" err="1">
                <a:solidFill>
                  <a:schemeClr val="bg1"/>
                </a:solidFill>
              </a:rPr>
              <a:t>studentInfo</a:t>
            </a:r>
            <a:r>
              <a:rPr lang="en-CA" sz="1400" dirty="0">
                <a:solidFill>
                  <a:schemeClr val="bg1"/>
                </a:solidFill>
              </a:rPr>
              <a:t>", </a:t>
            </a:r>
            <a:r>
              <a:rPr lang="en-CA" sz="1400" dirty="0" err="1">
                <a:solidFill>
                  <a:schemeClr val="bg1"/>
                </a:solidFill>
              </a:rPr>
              <a:t>JSON.stringify</a:t>
            </a:r>
            <a:r>
              <a:rPr lang="en-CA" sz="1400" dirty="0">
                <a:solidFill>
                  <a:schemeClr val="bg1"/>
                </a:solidFill>
              </a:rPr>
              <a:t>(</a:t>
            </a:r>
            <a:r>
              <a:rPr lang="en-CA" sz="1400" dirty="0" err="1">
                <a:solidFill>
                  <a:schemeClr val="bg1"/>
                </a:solidFill>
              </a:rPr>
              <a:t>studentInfo</a:t>
            </a:r>
            <a:r>
              <a:rPr lang="en-CA" sz="1400" dirty="0">
                <a:solidFill>
                  <a:schemeClr val="bg1"/>
                </a:solidFill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4113368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object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981200"/>
            <a:ext cx="7543801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      “key1": value1,</a:t>
            </a:r>
          </a:p>
          <a:p>
            <a:pPr marL="0" indent="0">
              <a:buNone/>
            </a:pPr>
            <a:r>
              <a:rPr lang="en-US" sz="1800" dirty="0"/>
              <a:t>        “key2": value2,</a:t>
            </a:r>
          </a:p>
          <a:p>
            <a:pPr marL="0" indent="0">
              <a:buNone/>
            </a:pPr>
            <a:r>
              <a:rPr lang="en-US" sz="1800" dirty="0"/>
              <a:t>	….</a:t>
            </a:r>
          </a:p>
          <a:p>
            <a:pPr marL="0" indent="0">
              <a:buNone/>
            </a:pPr>
            <a:r>
              <a:rPr lang="en-US" sz="1800" dirty="0"/>
              <a:t>	“</a:t>
            </a:r>
            <a:r>
              <a:rPr lang="en-US" sz="1800" dirty="0" err="1"/>
              <a:t>keyN</a:t>
            </a:r>
            <a:r>
              <a:rPr lang="en-US" sz="1800" dirty="0"/>
              <a:t>”: </a:t>
            </a:r>
            <a:r>
              <a:rPr lang="en-US" sz="1800" dirty="0" err="1"/>
              <a:t>valueN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}</a:t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r>
              <a:rPr lang="en-US" sz="1800" dirty="0"/>
              <a:t>Key/value separated by colon</a:t>
            </a:r>
          </a:p>
          <a:p>
            <a:pPr marL="0" indent="0">
              <a:buNone/>
            </a:pPr>
            <a:r>
              <a:rPr lang="en-US" sz="1800" dirty="0"/>
              <a:t>Attributes separated by commas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250076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Retrieving JSON objects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Use </a:t>
            </a:r>
            <a:r>
              <a:rPr lang="en-US" dirty="0" err="1"/>
              <a:t>JSON.parse</a:t>
            </a:r>
            <a:r>
              <a:rPr lang="en-US" dirty="0"/>
              <a:t>() to (re)create an object from the string notation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909637" y="2794016"/>
            <a:ext cx="6743700" cy="20474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chemeClr val="bg1"/>
                </a:solidFill>
              </a:rPr>
              <a:t> //get JSON object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</a:t>
            </a:r>
            <a:r>
              <a:rPr lang="en-CA" sz="1600" dirty="0" err="1">
                <a:solidFill>
                  <a:schemeClr val="bg1"/>
                </a:solidFill>
              </a:rPr>
              <a:t>var</a:t>
            </a:r>
            <a:r>
              <a:rPr lang="en-CA" sz="1600" dirty="0">
                <a:solidFill>
                  <a:schemeClr val="bg1"/>
                </a:solidFill>
              </a:rPr>
              <a:t> </a:t>
            </a:r>
            <a:r>
              <a:rPr lang="en-CA" sz="1600" dirty="0" err="1">
                <a:solidFill>
                  <a:schemeClr val="bg1"/>
                </a:solidFill>
              </a:rPr>
              <a:t>studentInfo</a:t>
            </a:r>
            <a:r>
              <a:rPr lang="en-CA" sz="1600" dirty="0">
                <a:solidFill>
                  <a:schemeClr val="bg1"/>
                </a:solidFill>
              </a:rPr>
              <a:t> = </a:t>
            </a:r>
            <a:r>
              <a:rPr lang="en-CA" sz="1600" dirty="0" err="1">
                <a:solidFill>
                  <a:schemeClr val="bg1"/>
                </a:solidFill>
              </a:rPr>
              <a:t>JSON.parse</a:t>
            </a:r>
            <a:r>
              <a:rPr lang="en-CA" sz="1600" dirty="0">
                <a:solidFill>
                  <a:schemeClr val="bg1"/>
                </a:solidFill>
              </a:rPr>
              <a:t>(</a:t>
            </a:r>
            <a:r>
              <a:rPr lang="en-CA" sz="1600" dirty="0" err="1">
                <a:solidFill>
                  <a:schemeClr val="bg1"/>
                </a:solidFill>
              </a:rPr>
              <a:t>localStorage.getItem</a:t>
            </a:r>
            <a:r>
              <a:rPr lang="en-CA" sz="1600" dirty="0">
                <a:solidFill>
                  <a:schemeClr val="bg1"/>
                </a:solidFill>
              </a:rPr>
              <a:t>("</a:t>
            </a:r>
            <a:r>
              <a:rPr lang="en-CA" sz="1600" dirty="0" err="1">
                <a:solidFill>
                  <a:schemeClr val="bg1"/>
                </a:solidFill>
              </a:rPr>
              <a:t>studentInfo</a:t>
            </a:r>
            <a:r>
              <a:rPr lang="en-CA" sz="1600" dirty="0">
                <a:solidFill>
                  <a:schemeClr val="bg1"/>
                </a:solidFill>
              </a:rPr>
              <a:t>"));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</a:t>
            </a:r>
            <a:r>
              <a:rPr lang="en-CA" sz="1600" dirty="0" err="1">
                <a:solidFill>
                  <a:schemeClr val="bg1"/>
                </a:solidFill>
              </a:rPr>
              <a:t>var</a:t>
            </a:r>
            <a:r>
              <a:rPr lang="en-CA" sz="1600" dirty="0">
                <a:solidFill>
                  <a:schemeClr val="bg1"/>
                </a:solidFill>
              </a:rPr>
              <a:t> name = </a:t>
            </a:r>
            <a:r>
              <a:rPr lang="en-CA" sz="1600" dirty="0" err="1">
                <a:solidFill>
                  <a:schemeClr val="bg1"/>
                </a:solidFill>
              </a:rPr>
              <a:t>studentInfo.Name</a:t>
            </a:r>
            <a:r>
              <a:rPr lang="en-CA" sz="1600" dirty="0">
                <a:solidFill>
                  <a:schemeClr val="bg1"/>
                </a:solidFill>
              </a:rPr>
              <a:t>; // note the letter cases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</a:t>
            </a:r>
            <a:r>
              <a:rPr lang="en-CA" sz="1600" dirty="0" err="1">
                <a:solidFill>
                  <a:schemeClr val="bg1"/>
                </a:solidFill>
              </a:rPr>
              <a:t>var</a:t>
            </a:r>
            <a:r>
              <a:rPr lang="en-CA" sz="1600" dirty="0">
                <a:solidFill>
                  <a:schemeClr val="bg1"/>
                </a:solidFill>
              </a:rPr>
              <a:t> age = </a:t>
            </a:r>
            <a:r>
              <a:rPr lang="en-CA" sz="1600" dirty="0" err="1">
                <a:solidFill>
                  <a:schemeClr val="bg1"/>
                </a:solidFill>
              </a:rPr>
              <a:t>studentInfo.Age</a:t>
            </a:r>
            <a:r>
              <a:rPr lang="en-CA" sz="1600" dirty="0">
                <a:solidFill>
                  <a:schemeClr val="bg1"/>
                </a:solidFill>
              </a:rPr>
              <a:t>;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</a:t>
            </a:r>
            <a:r>
              <a:rPr lang="en-CA" sz="1600" dirty="0" err="1">
                <a:solidFill>
                  <a:schemeClr val="bg1"/>
                </a:solidFill>
              </a:rPr>
              <a:t>var</a:t>
            </a:r>
            <a:r>
              <a:rPr lang="en-CA" sz="1600" dirty="0">
                <a:solidFill>
                  <a:schemeClr val="bg1"/>
                </a:solidFill>
              </a:rPr>
              <a:t> grade = </a:t>
            </a:r>
            <a:r>
              <a:rPr lang="en-CA" sz="1600" dirty="0" err="1">
                <a:solidFill>
                  <a:schemeClr val="bg1"/>
                </a:solidFill>
              </a:rPr>
              <a:t>studentInfo.Grade</a:t>
            </a:r>
            <a:r>
              <a:rPr lang="en-CA" sz="1600" dirty="0">
                <a:solidFill>
                  <a:schemeClr val="bg1"/>
                </a:solidFill>
              </a:rPr>
              <a:t>;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</a:t>
            </a:r>
            <a:r>
              <a:rPr lang="en-CA" sz="1600" dirty="0" err="1">
                <a:solidFill>
                  <a:schemeClr val="bg1"/>
                </a:solidFill>
              </a:rPr>
              <a:t>document.getElementById</a:t>
            </a:r>
            <a:r>
              <a:rPr lang="en-CA" sz="1600" dirty="0">
                <a:solidFill>
                  <a:schemeClr val="bg1"/>
                </a:solidFill>
              </a:rPr>
              <a:t>("display").</a:t>
            </a:r>
            <a:r>
              <a:rPr lang="en-CA" sz="1600" dirty="0" err="1">
                <a:solidFill>
                  <a:schemeClr val="bg1"/>
                </a:solidFill>
              </a:rPr>
              <a:t>innerHTML</a:t>
            </a:r>
            <a:r>
              <a:rPr lang="en-CA" sz="1600" dirty="0">
                <a:solidFill>
                  <a:schemeClr val="bg1"/>
                </a:solidFill>
              </a:rPr>
              <a:t> += "&lt;</a:t>
            </a:r>
            <a:r>
              <a:rPr lang="en-CA" sz="1600" dirty="0" err="1">
                <a:solidFill>
                  <a:schemeClr val="bg1"/>
                </a:solidFill>
              </a:rPr>
              <a:t>br</a:t>
            </a:r>
            <a:r>
              <a:rPr lang="en-CA" sz="1600" dirty="0">
                <a:solidFill>
                  <a:schemeClr val="bg1"/>
                </a:solidFill>
              </a:rPr>
              <a:t>&gt;Name: " + name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                                    + "&lt;</a:t>
            </a:r>
            <a:r>
              <a:rPr lang="en-CA" sz="1600" dirty="0" err="1">
                <a:solidFill>
                  <a:schemeClr val="bg1"/>
                </a:solidFill>
              </a:rPr>
              <a:t>br</a:t>
            </a:r>
            <a:r>
              <a:rPr lang="en-CA" sz="1600" dirty="0">
                <a:solidFill>
                  <a:schemeClr val="bg1"/>
                </a:solidFill>
              </a:rPr>
              <a:t>&gt;Age: " + age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                                    + "&lt;</a:t>
            </a:r>
            <a:r>
              <a:rPr lang="en-CA" sz="1600" dirty="0" err="1">
                <a:solidFill>
                  <a:schemeClr val="bg1"/>
                </a:solidFill>
              </a:rPr>
              <a:t>br</a:t>
            </a:r>
            <a:r>
              <a:rPr lang="en-CA" sz="1600" dirty="0">
                <a:solidFill>
                  <a:schemeClr val="bg1"/>
                </a:solidFill>
              </a:rPr>
              <a:t>&gt;Grade: " + grade;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912242-C6E7-436A-ACF4-B84B50E38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530" y="5181600"/>
            <a:ext cx="15525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12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Expense Tracker App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C7D91F-28BF-4CE3-B3EF-A66DD591103D}"/>
              </a:ext>
            </a:extLst>
          </p:cNvPr>
          <p:cNvSpPr txBox="1"/>
          <p:nvPr/>
        </p:nvSpPr>
        <p:spPr>
          <a:xfrm>
            <a:off x="822959" y="2293607"/>
            <a:ext cx="4434841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sz="800" dirty="0">
                <a:solidFill>
                  <a:schemeClr val="bg1"/>
                </a:solidFill>
              </a:rPr>
              <a:t>/** Function to redirect the page on click </a:t>
            </a:r>
            <a:r>
              <a:rPr lang="en-CA" sz="800" dirty="0" err="1">
                <a:solidFill>
                  <a:schemeClr val="bg1"/>
                </a:solidFill>
              </a:rPr>
              <a:t>og</a:t>
            </a:r>
            <a:r>
              <a:rPr lang="en-CA" sz="800" dirty="0">
                <a:solidFill>
                  <a:schemeClr val="bg1"/>
                </a:solidFill>
              </a:rPr>
              <a:t> login**/</a:t>
            </a:r>
          </a:p>
          <a:p>
            <a:r>
              <a:rPr lang="en-CA" sz="800" dirty="0">
                <a:solidFill>
                  <a:schemeClr val="bg1"/>
                </a:solidFill>
              </a:rPr>
              <a:t>function </a:t>
            </a:r>
            <a:r>
              <a:rPr lang="en-CA" sz="800" dirty="0" err="1">
                <a:solidFill>
                  <a:schemeClr val="bg1"/>
                </a:solidFill>
              </a:rPr>
              <a:t>redirectPage</a:t>
            </a:r>
            <a:r>
              <a:rPr lang="en-CA" sz="800" dirty="0">
                <a:solidFill>
                  <a:schemeClr val="bg1"/>
                </a:solidFill>
              </a:rPr>
              <a:t>() {</a:t>
            </a:r>
          </a:p>
          <a:p>
            <a:r>
              <a:rPr lang="en-CA" sz="800" dirty="0">
                <a:solidFill>
                  <a:schemeClr val="bg1"/>
                </a:solidFill>
              </a:rPr>
              <a:t>    var password = </a:t>
            </a:r>
            <a:r>
              <a:rPr lang="en-CA" sz="800" dirty="0" err="1">
                <a:solidFill>
                  <a:schemeClr val="bg1"/>
                </a:solidFill>
              </a:rPr>
              <a:t>getPassword</a:t>
            </a:r>
            <a:r>
              <a:rPr lang="en-CA" sz="800" dirty="0">
                <a:solidFill>
                  <a:schemeClr val="bg1"/>
                </a:solidFill>
              </a:rPr>
              <a:t>();</a:t>
            </a:r>
          </a:p>
          <a:p>
            <a:r>
              <a:rPr lang="en-CA" sz="800" dirty="0">
                <a:solidFill>
                  <a:schemeClr val="bg1"/>
                </a:solidFill>
              </a:rPr>
              <a:t>    var </a:t>
            </a:r>
            <a:r>
              <a:rPr lang="en-CA" sz="800" dirty="0" err="1">
                <a:solidFill>
                  <a:schemeClr val="bg1"/>
                </a:solidFill>
              </a:rPr>
              <a:t>userName</a:t>
            </a:r>
            <a:r>
              <a:rPr lang="en-CA" sz="800" dirty="0">
                <a:solidFill>
                  <a:schemeClr val="bg1"/>
                </a:solidFill>
              </a:rPr>
              <a:t> = </a:t>
            </a:r>
            <a:r>
              <a:rPr lang="en-CA" sz="800" dirty="0" err="1">
                <a:solidFill>
                  <a:schemeClr val="bg1"/>
                </a:solidFill>
              </a:rPr>
              <a:t>getUserName</a:t>
            </a:r>
            <a:r>
              <a:rPr lang="en-CA" sz="800" dirty="0">
                <a:solidFill>
                  <a:schemeClr val="bg1"/>
                </a:solidFill>
              </a:rPr>
              <a:t>();</a:t>
            </a:r>
          </a:p>
          <a:p>
            <a:r>
              <a:rPr lang="en-CA" sz="800" dirty="0">
                <a:solidFill>
                  <a:schemeClr val="bg1"/>
                </a:solidFill>
              </a:rPr>
              <a:t>    console.log(password);</a:t>
            </a:r>
          </a:p>
          <a:p>
            <a:r>
              <a:rPr lang="en-CA" sz="800" dirty="0">
                <a:solidFill>
                  <a:schemeClr val="bg1"/>
                </a:solidFill>
              </a:rPr>
              <a:t>    console.log(</a:t>
            </a:r>
            <a:r>
              <a:rPr lang="en-CA" sz="800" dirty="0" err="1">
                <a:solidFill>
                  <a:schemeClr val="bg1"/>
                </a:solidFill>
              </a:rPr>
              <a:t>userName</a:t>
            </a:r>
            <a:r>
              <a:rPr lang="en-CA" sz="800" dirty="0">
                <a:solidFill>
                  <a:schemeClr val="bg1"/>
                </a:solidFill>
              </a:rPr>
              <a:t>);</a:t>
            </a:r>
          </a:p>
          <a:p>
            <a:endParaRPr lang="en-CA" sz="800" dirty="0">
              <a:solidFill>
                <a:schemeClr val="bg1"/>
              </a:solidFill>
            </a:endParaRPr>
          </a:p>
          <a:p>
            <a:r>
              <a:rPr lang="en-CA" sz="800" dirty="0">
                <a:solidFill>
                  <a:schemeClr val="bg1"/>
                </a:solidFill>
              </a:rPr>
              <a:t>    //if the password matches</a:t>
            </a:r>
          </a:p>
          <a:p>
            <a:r>
              <a:rPr lang="en-CA" sz="800" dirty="0">
                <a:solidFill>
                  <a:schemeClr val="bg1"/>
                </a:solidFill>
              </a:rPr>
              <a:t>    if (</a:t>
            </a:r>
            <a:r>
              <a:rPr lang="en-CA" sz="800" dirty="0" err="1">
                <a:solidFill>
                  <a:schemeClr val="bg1"/>
                </a:solidFill>
              </a:rPr>
              <a:t>document.getElementById</a:t>
            </a:r>
            <a:r>
              <a:rPr lang="en-CA" sz="800" dirty="0">
                <a:solidFill>
                  <a:schemeClr val="bg1"/>
                </a:solidFill>
              </a:rPr>
              <a:t>("passcode").value === password &amp;&amp;            </a:t>
            </a:r>
            <a:r>
              <a:rPr lang="en-CA" sz="800" dirty="0" err="1">
                <a:solidFill>
                  <a:schemeClr val="bg1"/>
                </a:solidFill>
              </a:rPr>
              <a:t>document.getElementById</a:t>
            </a:r>
            <a:r>
              <a:rPr lang="en-CA" sz="800" dirty="0">
                <a:solidFill>
                  <a:schemeClr val="bg1"/>
                </a:solidFill>
              </a:rPr>
              <a:t>("username").value === </a:t>
            </a:r>
            <a:r>
              <a:rPr lang="en-CA" sz="800" dirty="0" err="1">
                <a:solidFill>
                  <a:schemeClr val="bg1"/>
                </a:solidFill>
              </a:rPr>
              <a:t>userName</a:t>
            </a:r>
            <a:r>
              <a:rPr lang="en-CA" sz="800" dirty="0">
                <a:solidFill>
                  <a:schemeClr val="bg1"/>
                </a:solidFill>
              </a:rPr>
              <a:t> )</a:t>
            </a:r>
          </a:p>
          <a:p>
            <a:r>
              <a:rPr lang="en-CA" sz="800" dirty="0">
                <a:solidFill>
                  <a:schemeClr val="bg1"/>
                </a:solidFill>
              </a:rPr>
              <a:t>    {</a:t>
            </a:r>
          </a:p>
          <a:p>
            <a:r>
              <a:rPr lang="en-CA" sz="800" dirty="0">
                <a:solidFill>
                  <a:schemeClr val="bg1"/>
                </a:solidFill>
              </a:rPr>
              <a:t>        //if not agreed yet</a:t>
            </a:r>
          </a:p>
          <a:p>
            <a:r>
              <a:rPr lang="en-CA" sz="800" dirty="0">
                <a:solidFill>
                  <a:schemeClr val="bg1"/>
                </a:solidFill>
              </a:rPr>
              <a:t>        if (</a:t>
            </a:r>
            <a:r>
              <a:rPr lang="en-CA" sz="800" dirty="0" err="1">
                <a:solidFill>
                  <a:schemeClr val="bg1"/>
                </a:solidFill>
              </a:rPr>
              <a:t>localStorage.getItem</a:t>
            </a:r>
            <a:r>
              <a:rPr lang="en-CA" sz="800" dirty="0">
                <a:solidFill>
                  <a:schemeClr val="bg1"/>
                </a:solidFill>
              </a:rPr>
              <a:t>("</a:t>
            </a:r>
            <a:r>
              <a:rPr lang="en-CA" sz="800" dirty="0" err="1">
                <a:solidFill>
                  <a:schemeClr val="bg1"/>
                </a:solidFill>
              </a:rPr>
              <a:t>agreedToLegal</a:t>
            </a:r>
            <a:r>
              <a:rPr lang="en-CA" sz="800" dirty="0">
                <a:solidFill>
                  <a:schemeClr val="bg1"/>
                </a:solidFill>
              </a:rPr>
              <a:t>") === null) {</a:t>
            </a:r>
          </a:p>
          <a:p>
            <a:endParaRPr lang="en-CA" sz="800" dirty="0">
              <a:solidFill>
                <a:schemeClr val="bg1"/>
              </a:solidFill>
            </a:endParaRPr>
          </a:p>
          <a:p>
            <a:r>
              <a:rPr lang="en-CA" sz="800" dirty="0">
                <a:solidFill>
                  <a:schemeClr val="bg1"/>
                </a:solidFill>
              </a:rPr>
              <a:t>            $("#</a:t>
            </a:r>
            <a:r>
              <a:rPr lang="en-CA" sz="800" dirty="0" err="1">
                <a:solidFill>
                  <a:schemeClr val="bg1"/>
                </a:solidFill>
              </a:rPr>
              <a:t>btnEnter</a:t>
            </a:r>
            <a:r>
              <a:rPr lang="en-CA" sz="800" dirty="0">
                <a:solidFill>
                  <a:schemeClr val="bg1"/>
                </a:solidFill>
              </a:rPr>
              <a:t>").</a:t>
            </a:r>
            <a:r>
              <a:rPr lang="en-CA" sz="800" dirty="0" err="1">
                <a:solidFill>
                  <a:schemeClr val="bg1"/>
                </a:solidFill>
              </a:rPr>
              <a:t>attr</a:t>
            </a:r>
            <a:r>
              <a:rPr lang="en-CA" sz="800" dirty="0">
                <a:solidFill>
                  <a:schemeClr val="bg1"/>
                </a:solidFill>
              </a:rPr>
              <a:t>("</a:t>
            </a:r>
            <a:r>
              <a:rPr lang="en-CA" sz="800" dirty="0" err="1">
                <a:solidFill>
                  <a:schemeClr val="bg1"/>
                </a:solidFill>
              </a:rPr>
              <a:t>href</a:t>
            </a:r>
            <a:r>
              <a:rPr lang="en-CA" sz="800" dirty="0">
                <a:solidFill>
                  <a:schemeClr val="bg1"/>
                </a:solidFill>
              </a:rPr>
              <a:t>","#</a:t>
            </a:r>
            <a:r>
              <a:rPr lang="en-CA" sz="800" dirty="0" err="1">
                <a:solidFill>
                  <a:schemeClr val="bg1"/>
                </a:solidFill>
              </a:rPr>
              <a:t>legalNotice</a:t>
            </a:r>
            <a:r>
              <a:rPr lang="en-CA" sz="800" dirty="0">
                <a:solidFill>
                  <a:schemeClr val="bg1"/>
                </a:solidFill>
              </a:rPr>
              <a:t>").button();</a:t>
            </a:r>
          </a:p>
          <a:p>
            <a:r>
              <a:rPr lang="en-CA" sz="800" dirty="0">
                <a:solidFill>
                  <a:schemeClr val="bg1"/>
                </a:solidFill>
              </a:rPr>
              <a:t>        } </a:t>
            </a:r>
          </a:p>
          <a:p>
            <a:r>
              <a:rPr lang="en-CA" sz="800" dirty="0">
                <a:solidFill>
                  <a:schemeClr val="bg1"/>
                </a:solidFill>
              </a:rPr>
              <a:t>        else if (</a:t>
            </a:r>
            <a:r>
              <a:rPr lang="en-CA" sz="800" dirty="0" err="1">
                <a:solidFill>
                  <a:schemeClr val="bg1"/>
                </a:solidFill>
              </a:rPr>
              <a:t>localStorage.getItem</a:t>
            </a:r>
            <a:r>
              <a:rPr lang="en-CA" sz="800" dirty="0">
                <a:solidFill>
                  <a:schemeClr val="bg1"/>
                </a:solidFill>
              </a:rPr>
              <a:t>("</a:t>
            </a:r>
            <a:r>
              <a:rPr lang="en-CA" sz="800" dirty="0" err="1">
                <a:solidFill>
                  <a:schemeClr val="bg1"/>
                </a:solidFill>
              </a:rPr>
              <a:t>agreedToLegal</a:t>
            </a:r>
            <a:r>
              <a:rPr lang="en-CA" sz="800" dirty="0">
                <a:solidFill>
                  <a:schemeClr val="bg1"/>
                </a:solidFill>
              </a:rPr>
              <a:t>") === "true") </a:t>
            </a:r>
          </a:p>
          <a:p>
            <a:r>
              <a:rPr lang="en-CA" sz="800" dirty="0">
                <a:solidFill>
                  <a:schemeClr val="bg1"/>
                </a:solidFill>
              </a:rPr>
              <a:t>        {</a:t>
            </a:r>
          </a:p>
          <a:p>
            <a:r>
              <a:rPr lang="en-CA" sz="800" dirty="0">
                <a:solidFill>
                  <a:schemeClr val="bg1"/>
                </a:solidFill>
              </a:rPr>
              <a:t>              $("#</a:t>
            </a:r>
            <a:r>
              <a:rPr lang="en-CA" sz="800" dirty="0" err="1">
                <a:solidFill>
                  <a:schemeClr val="bg1"/>
                </a:solidFill>
              </a:rPr>
              <a:t>btnEnter</a:t>
            </a:r>
            <a:r>
              <a:rPr lang="en-CA" sz="800" dirty="0">
                <a:solidFill>
                  <a:schemeClr val="bg1"/>
                </a:solidFill>
              </a:rPr>
              <a:t>").</a:t>
            </a:r>
            <a:r>
              <a:rPr lang="en-CA" sz="800" dirty="0" err="1">
                <a:solidFill>
                  <a:schemeClr val="bg1"/>
                </a:solidFill>
              </a:rPr>
              <a:t>attr</a:t>
            </a:r>
            <a:r>
              <a:rPr lang="en-CA" sz="800" dirty="0">
                <a:solidFill>
                  <a:schemeClr val="bg1"/>
                </a:solidFill>
              </a:rPr>
              <a:t>("</a:t>
            </a:r>
            <a:r>
              <a:rPr lang="en-CA" sz="800" dirty="0" err="1">
                <a:solidFill>
                  <a:schemeClr val="bg1"/>
                </a:solidFill>
              </a:rPr>
              <a:t>href</a:t>
            </a:r>
            <a:r>
              <a:rPr lang="en-CA" sz="800" dirty="0">
                <a:solidFill>
                  <a:schemeClr val="bg1"/>
                </a:solidFill>
              </a:rPr>
              <a:t>","#</a:t>
            </a:r>
            <a:r>
              <a:rPr lang="en-CA" sz="800" dirty="0" err="1">
                <a:solidFill>
                  <a:schemeClr val="bg1"/>
                </a:solidFill>
              </a:rPr>
              <a:t>pageMenu</a:t>
            </a:r>
            <a:r>
              <a:rPr lang="en-CA" sz="800" dirty="0">
                <a:solidFill>
                  <a:schemeClr val="bg1"/>
                </a:solidFill>
              </a:rPr>
              <a:t>").button();</a:t>
            </a:r>
          </a:p>
          <a:p>
            <a:r>
              <a:rPr lang="en-CA" sz="800" dirty="0">
                <a:solidFill>
                  <a:schemeClr val="bg1"/>
                </a:solidFill>
              </a:rPr>
              <a:t>        }</a:t>
            </a:r>
          </a:p>
          <a:p>
            <a:r>
              <a:rPr lang="en-CA" sz="800" dirty="0">
                <a:solidFill>
                  <a:schemeClr val="bg1"/>
                </a:solidFill>
              </a:rPr>
              <a:t>    }</a:t>
            </a:r>
          </a:p>
          <a:p>
            <a:r>
              <a:rPr lang="en-CA" sz="800" dirty="0">
                <a:solidFill>
                  <a:schemeClr val="bg1"/>
                </a:solidFill>
              </a:rPr>
              <a:t>    </a:t>
            </a:r>
          </a:p>
          <a:p>
            <a:r>
              <a:rPr lang="en-CA" sz="800" dirty="0">
                <a:solidFill>
                  <a:schemeClr val="bg1"/>
                </a:solidFill>
              </a:rPr>
              <a:t>    else {</a:t>
            </a:r>
          </a:p>
          <a:p>
            <a:r>
              <a:rPr lang="en-CA" sz="800" dirty="0">
                <a:solidFill>
                  <a:schemeClr val="bg1"/>
                </a:solidFill>
              </a:rPr>
              <a:t>        alert("Incorrect username/password, please try again.");</a:t>
            </a:r>
          </a:p>
          <a:p>
            <a:r>
              <a:rPr lang="en-CA" sz="800" dirty="0">
                <a:solidFill>
                  <a:schemeClr val="bg1"/>
                </a:solidFill>
              </a:rPr>
              <a:t>    }</a:t>
            </a:r>
          </a:p>
          <a:p>
            <a:r>
              <a:rPr lang="en-CA" sz="800" dirty="0">
                <a:solidFill>
                  <a:schemeClr val="bg1"/>
                </a:solidFill>
              </a:rPr>
              <a:t>}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1CB21BA-C1EF-4BC5-A922-8564BBDDA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867353"/>
            <a:ext cx="2057400" cy="426882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19867F4-F665-40D7-B64D-C5BF60C344C1}"/>
                  </a:ext>
                </a:extLst>
              </p14:cNvPr>
              <p14:cNvContentPartPr/>
              <p14:nvPr/>
            </p14:nvContentPartPr>
            <p14:xfrm>
              <a:off x="3016477" y="3270812"/>
              <a:ext cx="2856600" cy="75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19867F4-F665-40D7-B64D-C5BF60C344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98477" y="3253172"/>
                <a:ext cx="2892240" cy="11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59927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3199</TotalTime>
  <Words>2923</Words>
  <Application>Microsoft Office PowerPoint</Application>
  <PresentationFormat>On-screen Show (4:3)</PresentationFormat>
  <Paragraphs>524</Paragraphs>
  <Slides>44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Calibri</vt:lpstr>
      <vt:lpstr>Calibri Light</vt:lpstr>
      <vt:lpstr>TimesNewRomanPSMT</vt:lpstr>
      <vt:lpstr>Retrospect</vt:lpstr>
      <vt:lpstr>MCDA 5550 - Web App Development   Chapter 06: Storing data locally on a device</vt:lpstr>
      <vt:lpstr>What is HTML local storage?</vt:lpstr>
      <vt:lpstr>Check the support</vt:lpstr>
      <vt:lpstr>Store data into local Storage</vt:lpstr>
      <vt:lpstr>Use dev tool for debugging</vt:lpstr>
      <vt:lpstr>JSON</vt:lpstr>
      <vt:lpstr>JSON object</vt:lpstr>
      <vt:lpstr>Retrieving JSON objects</vt:lpstr>
      <vt:lpstr>Expense Tracker App</vt:lpstr>
      <vt:lpstr>Cont’d…</vt:lpstr>
      <vt:lpstr>JSON object in Expense Tracker app</vt:lpstr>
      <vt:lpstr>Cont’d…</vt:lpstr>
      <vt:lpstr>Cont’d…</vt:lpstr>
      <vt:lpstr>PowerPoint Presentation</vt:lpstr>
      <vt:lpstr>Cont’d…</vt:lpstr>
      <vt:lpstr>saveUserForm()</vt:lpstr>
      <vt:lpstr>Activity #1</vt:lpstr>
      <vt:lpstr>PowerPoint Presentation</vt:lpstr>
      <vt:lpstr>PowerPoint Presentation</vt:lpstr>
      <vt:lpstr>Value validation (Expense Tracker App)</vt:lpstr>
      <vt:lpstr>Date calculation ?</vt:lpstr>
      <vt:lpstr>Activity #2</vt:lpstr>
      <vt:lpstr>All required – Easy!</vt:lpstr>
      <vt:lpstr>Or use &lt;form&gt; and required</vt:lpstr>
      <vt:lpstr>Only numbers and hyphens</vt:lpstr>
      <vt:lpstr>Cont’d…</vt:lpstr>
      <vt:lpstr>Starts with a number</vt:lpstr>
      <vt:lpstr>Contains an alphabet letter</vt:lpstr>
      <vt:lpstr>Cont’d…</vt:lpstr>
      <vt:lpstr>Exception handling in JavaScript</vt:lpstr>
      <vt:lpstr>PowerPoint Presentation</vt:lpstr>
      <vt:lpstr>Activity #3 (university DB app)</vt:lpstr>
      <vt:lpstr>Cont’d…</vt:lpstr>
      <vt:lpstr>Cont’d…</vt:lpstr>
      <vt:lpstr>Cont’d</vt:lpstr>
      <vt:lpstr>Records in the Expense Tracker app </vt:lpstr>
      <vt:lpstr>Cont’d…</vt:lpstr>
      <vt:lpstr>Activity #4</vt:lpstr>
      <vt:lpstr>Cont’d…</vt:lpstr>
      <vt:lpstr>Cont’d…</vt:lpstr>
      <vt:lpstr>Expense tracker app record deletion</vt:lpstr>
      <vt:lpstr>Activity #5 (university app)</vt:lpstr>
      <vt:lpstr>Cont’d…</vt:lpstr>
      <vt:lpstr>Cont’d…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2356.2 - Mobile App Development   Chapter 06.:Storing data locally on a device for long term use</dc:title>
  <dc:creator>ya</dc:creator>
  <cp:lastModifiedBy>Dinesh Kumar Govindaraj</cp:lastModifiedBy>
  <cp:revision>526</cp:revision>
  <dcterms:created xsi:type="dcterms:W3CDTF">2016-01-24T16:47:01Z</dcterms:created>
  <dcterms:modified xsi:type="dcterms:W3CDTF">2019-03-10T23:08:25Z</dcterms:modified>
</cp:coreProperties>
</file>