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0" r:id="rId13"/>
    <p:sldId id="291" r:id="rId14"/>
    <p:sldId id="269" r:id="rId15"/>
    <p:sldId id="271" r:id="rId16"/>
    <p:sldId id="274" r:id="rId17"/>
    <p:sldId id="275" r:id="rId18"/>
    <p:sldId id="276" r:id="rId19"/>
    <p:sldId id="314" r:id="rId20"/>
    <p:sldId id="272" r:id="rId21"/>
    <p:sldId id="277" r:id="rId22"/>
    <p:sldId id="278" r:id="rId23"/>
    <p:sldId id="279" r:id="rId24"/>
    <p:sldId id="280" r:id="rId25"/>
    <p:sldId id="273" r:id="rId26"/>
    <p:sldId id="281" r:id="rId27"/>
    <p:sldId id="282" r:id="rId28"/>
    <p:sldId id="283" r:id="rId29"/>
    <p:sldId id="284" r:id="rId30"/>
    <p:sldId id="292" r:id="rId31"/>
    <p:sldId id="285" r:id="rId32"/>
    <p:sldId id="286" r:id="rId33"/>
    <p:sldId id="293" r:id="rId34"/>
    <p:sldId id="294" r:id="rId35"/>
    <p:sldId id="287" r:id="rId36"/>
    <p:sldId id="288" r:id="rId37"/>
    <p:sldId id="289" r:id="rId38"/>
    <p:sldId id="290" r:id="rId39"/>
    <p:sldId id="296" r:id="rId40"/>
    <p:sldId id="295" r:id="rId41"/>
    <p:sldId id="312" r:id="rId42"/>
    <p:sldId id="313" r:id="rId43"/>
    <p:sldId id="315" r:id="rId44"/>
    <p:sldId id="316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266" r:id="rId54"/>
    <p:sldId id="311" r:id="rId55"/>
    <p:sldId id="31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3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9A758B5-11E4-43A3-8C15-5B5322D7294C}"/>
    <pc:docChg chg="delSld">
      <pc:chgData name="" userId="" providerId="" clId="Web-{99A758B5-11E4-43A3-8C15-5B5322D7294C}" dt="2018-05-13T16:57:49.361" v="1"/>
      <pc:docMkLst>
        <pc:docMk/>
      </pc:docMkLst>
      <pc:sldChg chg="del">
        <pc:chgData name="" userId="" providerId="" clId="Web-{99A758B5-11E4-43A3-8C15-5B5322D7294C}" dt="2018-05-13T16:57:46.548" v="0"/>
        <pc:sldMkLst>
          <pc:docMk/>
          <pc:sldMk cId="2404831756" sldId="310"/>
        </pc:sldMkLst>
      </pc:sldChg>
      <pc:sldChg chg="del">
        <pc:chgData name="" userId="" providerId="" clId="Web-{99A758B5-11E4-43A3-8C15-5B5322D7294C}" dt="2018-05-13T16:57:49.361" v="1"/>
        <pc:sldMkLst>
          <pc:docMk/>
          <pc:sldMk cId="3898762076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C767-44B3-4D4B-9F88-DB0B86C0BF41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BF796-D3D6-4C47-AD0E-EAC585FBF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54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BF796-D3D6-4C47-AD0E-EAC585FBF57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45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6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75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7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33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0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0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3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5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F5244-C7A0-44DA-BD3E-F493BA671199}" type="datetimeFigureOut">
              <a:rPr lang="en-CA" smtClean="0"/>
              <a:t>2019-03-13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6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graph.ne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295400"/>
            <a:ext cx="6972300" cy="2651760"/>
          </a:xfrm>
        </p:spPr>
        <p:txBody>
          <a:bodyPr>
            <a:noAutofit/>
          </a:bodyPr>
          <a:lstStyle/>
          <a:p>
            <a:r>
              <a:rPr lang="en-US" sz="3200" dirty="0"/>
              <a:t>MCDA 5550 - Web App Development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Chapter 7. Graphics on HTML5 Canvas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410200"/>
            <a:ext cx="5562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2919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(linear)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Autofit/>
          </a:bodyPr>
          <a:lstStyle/>
          <a:p>
            <a:r>
              <a:rPr lang="en-US" dirty="0" err="1"/>
              <a:t>createLinearGradient</a:t>
            </a:r>
            <a:r>
              <a:rPr lang="en-US" dirty="0"/>
              <a:t>(x0,y0,x1,y1)</a:t>
            </a:r>
          </a:p>
          <a:p>
            <a:pPr lvl="1"/>
            <a:r>
              <a:rPr lang="en-US" sz="2400" i="1" dirty="0"/>
              <a:t>x0: The x-coordinate of the start point of the gradient</a:t>
            </a:r>
          </a:p>
          <a:p>
            <a:pPr lvl="1"/>
            <a:r>
              <a:rPr lang="en-US" sz="2400" i="1" dirty="0"/>
              <a:t>y0 : The y-coordinate of the start point of the gradient</a:t>
            </a:r>
          </a:p>
          <a:p>
            <a:pPr lvl="1"/>
            <a:r>
              <a:rPr lang="en-US" sz="2400" i="1" dirty="0"/>
              <a:t>x1 : The x-coordinate of the end point of the gradient</a:t>
            </a:r>
          </a:p>
          <a:p>
            <a:pPr lvl="1"/>
            <a:r>
              <a:rPr lang="en-US" sz="2400" i="1" dirty="0"/>
              <a:t>y1 : The y-coordinate of the end point of the gradient</a:t>
            </a:r>
          </a:p>
          <a:p>
            <a:pPr lvl="1"/>
            <a:endParaRPr lang="en-US" sz="2400" dirty="0"/>
          </a:p>
          <a:p>
            <a:r>
              <a:rPr lang="en-US" dirty="0" err="1"/>
              <a:t>addColorStop</a:t>
            </a:r>
            <a:r>
              <a:rPr lang="en-US" dirty="0"/>
              <a:t>(</a:t>
            </a:r>
            <a:r>
              <a:rPr lang="en-US" i="1" dirty="0"/>
              <a:t>stop, color</a:t>
            </a:r>
            <a:r>
              <a:rPr lang="en-US" dirty="0"/>
              <a:t>)</a:t>
            </a:r>
          </a:p>
          <a:p>
            <a:pPr lvl="1"/>
            <a:r>
              <a:rPr lang="en-US" sz="2400" dirty="0"/>
              <a:t>Adds colors for key stop locations</a:t>
            </a:r>
          </a:p>
          <a:p>
            <a:pPr lvl="2"/>
            <a:r>
              <a:rPr lang="en-US" sz="1600" i="1" dirty="0"/>
              <a:t>stop: A value between 0.0 and 1.0 that represents the position between start and end in a gradient</a:t>
            </a:r>
          </a:p>
          <a:p>
            <a:pPr lvl="2"/>
            <a:r>
              <a:rPr lang="en-US" sz="1600" i="1" dirty="0"/>
              <a:t>color: A CSS color value to display at the stop position</a:t>
            </a:r>
            <a:endParaRPr lang="en-CA" sz="1600" i="1" dirty="0"/>
          </a:p>
        </p:txBody>
      </p:sp>
    </p:spTree>
    <p:extLst>
      <p:ext uri="{BB962C8B-B14F-4D97-AF65-F5344CB8AC3E}">
        <p14:creationId xmlns:p14="http://schemas.microsoft.com/office/powerpoint/2010/main" val="22328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(linear)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77240" y="2010954"/>
            <a:ext cx="77724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gradient=</a:t>
            </a:r>
            <a:r>
              <a:rPr lang="en-CA" sz="1600" dirty="0" err="1">
                <a:solidFill>
                  <a:schemeClr val="bg1"/>
                </a:solidFill>
              </a:rPr>
              <a:t>canvasContext.createLinearGradient</a:t>
            </a:r>
            <a:r>
              <a:rPr lang="en-CA" sz="1600" dirty="0">
                <a:solidFill>
                  <a:schemeClr val="bg1"/>
                </a:solidFill>
              </a:rPr>
              <a:t>(0,0,170,0);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gradient.addColorStop</a:t>
            </a:r>
            <a:r>
              <a:rPr lang="en-CA" sz="1600" dirty="0">
                <a:solidFill>
                  <a:schemeClr val="bg1"/>
                </a:solidFill>
              </a:rPr>
              <a:t>("0","magenta");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gradient.addColorStop</a:t>
            </a:r>
            <a:r>
              <a:rPr lang="en-CA" sz="1600" dirty="0">
                <a:solidFill>
                  <a:schemeClr val="bg1"/>
                </a:solidFill>
              </a:rPr>
              <a:t>("0.5","blue");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gradient.addColorStop</a:t>
            </a:r>
            <a:r>
              <a:rPr lang="en-CA" sz="1600" dirty="0">
                <a:solidFill>
                  <a:schemeClr val="bg1"/>
                </a:solidFill>
              </a:rPr>
              <a:t>("1.0","red");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 Fill with gradient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canvasContext.fillStyle</a:t>
            </a:r>
            <a:r>
              <a:rPr lang="en-CA" sz="1600" dirty="0">
                <a:solidFill>
                  <a:schemeClr val="bg1"/>
                </a:solidFill>
              </a:rPr>
              <a:t>=gradient;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canvasContext.fillRect</a:t>
            </a:r>
            <a:r>
              <a:rPr lang="en-CA" sz="1600" dirty="0">
                <a:solidFill>
                  <a:schemeClr val="bg1"/>
                </a:solidFill>
              </a:rPr>
              <a:t>(20,20,150,100);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38277"/>
            <a:ext cx="2819400" cy="198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59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(radial)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098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err="1"/>
              <a:t>createRadialGradient</a:t>
            </a:r>
            <a:r>
              <a:rPr lang="en-US" dirty="0"/>
              <a:t>(</a:t>
            </a:r>
            <a:r>
              <a:rPr lang="en-US" i="1" dirty="0"/>
              <a:t>x0,x1,r0,x1,y1,r1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000" dirty="0"/>
              <a:t>x0	The x-coordinate of the starting circle of the gradient</a:t>
            </a:r>
          </a:p>
          <a:p>
            <a:pPr lvl="1"/>
            <a:r>
              <a:rPr lang="en-US" sz="2000" dirty="0"/>
              <a:t>y0	The y-coordinate of the starting circle of the gradient</a:t>
            </a:r>
          </a:p>
          <a:p>
            <a:pPr lvl="1"/>
            <a:r>
              <a:rPr lang="en-US" sz="2000" dirty="0"/>
              <a:t>r0	The radius of the starting circle</a:t>
            </a:r>
          </a:p>
          <a:p>
            <a:pPr lvl="1"/>
            <a:r>
              <a:rPr lang="en-US" sz="2000" dirty="0"/>
              <a:t>x1	The x-coordinate of the ending circle of the gradient</a:t>
            </a:r>
          </a:p>
          <a:p>
            <a:pPr lvl="1"/>
            <a:r>
              <a:rPr lang="en-US" sz="2000" dirty="0"/>
              <a:t>y1	The y-coordinate of the ending circle of the gradient</a:t>
            </a:r>
          </a:p>
          <a:p>
            <a:pPr lvl="1"/>
            <a:r>
              <a:rPr lang="en-US" sz="2000" dirty="0"/>
              <a:t>r1	The radius of the ending circle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022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(radial)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1444" y="1879513"/>
            <a:ext cx="6738839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rGradient</a:t>
            </a:r>
            <a:r>
              <a:rPr lang="en-CA" sz="1400" dirty="0">
                <a:solidFill>
                  <a:schemeClr val="bg1"/>
                </a:solidFill>
              </a:rPr>
              <a:t>=</a:t>
            </a:r>
            <a:r>
              <a:rPr lang="en-CA" sz="1400" dirty="0" err="1">
                <a:solidFill>
                  <a:schemeClr val="bg1"/>
                </a:solidFill>
              </a:rPr>
              <a:t>ctx.createRadialGradient</a:t>
            </a:r>
            <a:r>
              <a:rPr lang="en-CA" sz="1400" dirty="0">
                <a:solidFill>
                  <a:schemeClr val="bg1"/>
                </a:solidFill>
              </a:rPr>
              <a:t>(185,155,10,185,155,500);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rGradient.addColorStop</a:t>
            </a:r>
            <a:r>
              <a:rPr lang="en-CA" sz="1400" dirty="0">
                <a:solidFill>
                  <a:schemeClr val="bg1"/>
                </a:solidFill>
              </a:rPr>
              <a:t>("0","blue");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rGradient.addColorStop</a:t>
            </a:r>
            <a:r>
              <a:rPr lang="en-CA" sz="1400" dirty="0">
                <a:solidFill>
                  <a:schemeClr val="bg1"/>
                </a:solidFill>
              </a:rPr>
              <a:t>("0.4","purple");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rGradient.addColorStop</a:t>
            </a:r>
            <a:r>
              <a:rPr lang="en-CA" sz="1400" dirty="0">
                <a:solidFill>
                  <a:schemeClr val="bg1"/>
                </a:solidFill>
              </a:rPr>
              <a:t>("1.0","red");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</a:t>
            </a:r>
            <a:r>
              <a:rPr lang="en-CA" sz="1400" dirty="0" err="1">
                <a:solidFill>
                  <a:schemeClr val="bg1"/>
                </a:solidFill>
              </a:rPr>
              <a:t>rGradient</a:t>
            </a:r>
            <a:r>
              <a:rPr lang="en-CA" sz="1400" dirty="0">
                <a:solidFill>
                  <a:schemeClr val="bg1"/>
                </a:solidFill>
              </a:rPr>
              <a:t>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(0,0,600,600);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79513"/>
            <a:ext cx="3267075" cy="443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85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shadowBlur</a:t>
            </a:r>
            <a:r>
              <a:rPr lang="en-US" dirty="0"/>
              <a:t>: blur level</a:t>
            </a:r>
          </a:p>
          <a:p>
            <a:r>
              <a:rPr lang="en-US" dirty="0" err="1"/>
              <a:t>shadowColor</a:t>
            </a:r>
            <a:r>
              <a:rPr lang="en-US" dirty="0"/>
              <a:t>: color spec, can use #</a:t>
            </a:r>
            <a:r>
              <a:rPr lang="en-US" dirty="0" err="1"/>
              <a:t>rrggff</a:t>
            </a:r>
            <a:endParaRPr lang="en-US" dirty="0"/>
          </a:p>
          <a:p>
            <a:r>
              <a:rPr lang="en-US" dirty="0" err="1"/>
              <a:t>shadowOffsetX</a:t>
            </a:r>
            <a:r>
              <a:rPr lang="en-US" dirty="0"/>
              <a:t>/</a:t>
            </a:r>
            <a:r>
              <a:rPr lang="en-US" dirty="0" err="1"/>
              <a:t>shadowOffsetY</a:t>
            </a:r>
            <a:endParaRPr lang="en-US" dirty="0"/>
          </a:p>
          <a:p>
            <a:pPr lvl="1"/>
            <a:r>
              <a:rPr lang="en-US" dirty="0"/>
              <a:t>default is no offset (0, 0)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99160" y="3778026"/>
            <a:ext cx="3733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ctx.shadowBlur</a:t>
            </a:r>
            <a:r>
              <a:rPr lang="en-CA" dirty="0">
                <a:solidFill>
                  <a:schemeClr val="bg1"/>
                </a:solidFill>
              </a:rPr>
              <a:t>=30;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ctx.shadowColor</a:t>
            </a:r>
            <a:r>
              <a:rPr lang="en-CA" dirty="0">
                <a:solidFill>
                  <a:schemeClr val="bg1"/>
                </a:solidFill>
              </a:rPr>
              <a:t>="red";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ctx.shadowOffsetX</a:t>
            </a:r>
            <a:r>
              <a:rPr lang="en-CA" dirty="0">
                <a:solidFill>
                  <a:schemeClr val="bg1"/>
                </a:solidFill>
              </a:rPr>
              <a:t> = 10;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ctx.shadowOffsetY</a:t>
            </a:r>
            <a:r>
              <a:rPr lang="en-CA" dirty="0">
                <a:solidFill>
                  <a:schemeClr val="bg1"/>
                </a:solidFill>
              </a:rPr>
              <a:t> = 30;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(20,20,150,100);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3733800" cy="307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2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Scales (anchored at the origin)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28381" y="5257800"/>
            <a:ext cx="7391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ctx.strokeRect(0, 0,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ctx.strokeRect(0, 0, 25, 15);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8437"/>
            <a:ext cx="5327399" cy="2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59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Scales (not anchored at the origin)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29641" y="5257800"/>
            <a:ext cx="7391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33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3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it’s applied, all future drawings will also be affected.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159" y="5029200"/>
            <a:ext cx="73914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ctx.strokeRect(10, 10, 30, 20);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39" y="2346916"/>
            <a:ext cx="4876800" cy="248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49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scale a particular shape, then you’ll need to scale it back: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4648200"/>
            <a:ext cx="73914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ctx.scale(0.5, 0.5);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ctx.strokeStyle = "red";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ctx.strokeRect(10, 10, 30, 20);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8" y="2330986"/>
            <a:ext cx="4224207" cy="219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46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use save() and restore()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4419600"/>
            <a:ext cx="60174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ctx.strokeRect</a:t>
            </a:r>
            <a:r>
              <a:rPr lang="en-US" sz="1600" dirty="0">
                <a:solidFill>
                  <a:schemeClr val="bg1"/>
                </a:solidFill>
              </a:rPr>
              <a:t>(5,5,25,15);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ctx.save</a:t>
            </a:r>
            <a:r>
              <a:rPr lang="en-US" sz="1600" dirty="0">
                <a:solidFill>
                  <a:schemeClr val="bg1"/>
                </a:solidFill>
              </a:rPr>
              <a:t>(); //save the current state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ctx.scale</a:t>
            </a:r>
            <a:r>
              <a:rPr lang="en-US" sz="1600" dirty="0">
                <a:solidFill>
                  <a:schemeClr val="bg1"/>
                </a:solidFill>
              </a:rPr>
              <a:t>(2,2);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ctx.strokeRect</a:t>
            </a:r>
            <a:r>
              <a:rPr lang="en-US" sz="1600" dirty="0">
                <a:solidFill>
                  <a:schemeClr val="bg1"/>
                </a:solidFill>
              </a:rPr>
              <a:t>(5,5,25,15);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ctx.restore</a:t>
            </a:r>
            <a:r>
              <a:rPr lang="en-US" sz="1600" dirty="0">
                <a:solidFill>
                  <a:schemeClr val="bg1"/>
                </a:solidFill>
              </a:rPr>
              <a:t>();//restore the saved state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ctx.strokeStyle</a:t>
            </a:r>
            <a:r>
              <a:rPr lang="en-US" sz="1600" dirty="0">
                <a:solidFill>
                  <a:schemeClr val="bg1"/>
                </a:solidFill>
              </a:rPr>
              <a:t> = "red";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ctx.strokeRect</a:t>
            </a:r>
            <a:r>
              <a:rPr lang="en-US" sz="1600" dirty="0">
                <a:solidFill>
                  <a:schemeClr val="bg1"/>
                </a:solidFill>
              </a:rPr>
              <a:t>(10,10,30,20);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4014"/>
            <a:ext cx="4648200" cy="241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8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HTML5 &lt;canvas&gt;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to HTML5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&lt;canvas&gt; used to draw graphics on the fly using JavaScript</a:t>
            </a:r>
          </a:p>
          <a:p>
            <a:pPr lvl="1"/>
            <a:r>
              <a:rPr lang="en-US" dirty="0"/>
              <a:t>Only a container for graphics – need to use a script to actually draw the graphics.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Canvas is associated with several functions for drawing paths, boxes, circles, text, and adding images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708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rotate(</a:t>
            </a:r>
            <a:r>
              <a:rPr lang="en-US" i="1" dirty="0"/>
              <a:t>angle</a:t>
            </a:r>
            <a:r>
              <a:rPr lang="en-US" dirty="0"/>
              <a:t>) rotates </a:t>
            </a:r>
            <a:r>
              <a:rPr lang="en-US" b="1" u="sng" dirty="0"/>
              <a:t>the coordinate system (i.e., axes)</a:t>
            </a:r>
            <a:r>
              <a:rPr lang="en-US" dirty="0"/>
              <a:t> around the origin by </a:t>
            </a:r>
            <a:r>
              <a:rPr lang="en-US" i="1" dirty="0"/>
              <a:t>angle </a:t>
            </a:r>
            <a:r>
              <a:rPr lang="en-US" dirty="0"/>
              <a:t>(in radians )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6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rotation: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9113" y="4724400"/>
            <a:ext cx="639326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"red";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(0,0,200,5); //x-axis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(0,0,5,200); //y-axis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(50, 20, 100, 50);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4191000" cy="223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0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79584"/>
            <a:ext cx="4038600" cy="207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rotation: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69342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(20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(0,0,200,5); //x-axis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(0,0,5,200); //y-axis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(50, 20, 100, 50);</a:t>
            </a:r>
          </a:p>
        </p:txBody>
      </p:sp>
    </p:spTree>
    <p:extLst>
      <p:ext uri="{BB962C8B-B14F-4D97-AF65-F5344CB8AC3E}">
        <p14:creationId xmlns:p14="http://schemas.microsoft.com/office/powerpoint/2010/main" val="152842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355915"/>
            <a:ext cx="3886200" cy="201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drawings AFTER rotate() are affected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4418526"/>
            <a:ext cx="69342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(20 * 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(0,0,200,5); //x-axis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(0,0,5,200); //y-axis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(50, 20, 100, 50);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 0, 50, 30);</a:t>
            </a:r>
          </a:p>
        </p:txBody>
      </p:sp>
    </p:spTree>
    <p:extLst>
      <p:ext uri="{BB962C8B-B14F-4D97-AF65-F5344CB8AC3E}">
        <p14:creationId xmlns:p14="http://schemas.microsoft.com/office/powerpoint/2010/main" val="108632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rotate only a particular drawing, rotate back (or save and restore) before another one!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743200"/>
            <a:ext cx="5029200" cy="33547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(20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(0,0,200,5);//x-axis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(0,0,5,200);//y-axis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(50, 20, 100, 50);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(-20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"pink";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(0,0,200,5);//x-axis, rotated back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(0,0,5,200);//y-axis, rotated back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 0, 50, 30);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380242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59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543801" cy="4023360"/>
          </a:xfrm>
        </p:spPr>
        <p:txBody>
          <a:bodyPr/>
          <a:lstStyle/>
          <a:p>
            <a:r>
              <a:rPr lang="en-US" dirty="0"/>
              <a:t>translate(</a:t>
            </a:r>
            <a:r>
              <a:rPr lang="en-US" i="1" dirty="0" err="1"/>
              <a:t>x,y</a:t>
            </a:r>
            <a:r>
              <a:rPr lang="en-US" dirty="0"/>
              <a:t>) moves the coordinate system by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All the drawings AFTER translate() are affected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676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534436" y="2057400"/>
            <a:ext cx="44958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(0,0,200,5);//original x-axis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(0,0,5,200);//original y-axis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(10, 10, 100, 50);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//translated </a:t>
            </a:r>
            <a:r>
              <a:rPr lang="en-CA" sz="1400" dirty="0" err="1">
                <a:solidFill>
                  <a:schemeClr val="bg1"/>
                </a:solidFill>
              </a:rPr>
              <a:t>rect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(70, 70);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"pink";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(0,0,200,5);//translated x-axis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(0,0,5,200);//translated y-axis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(10, 10, 100, 50);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//bring it back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(-70, -70); </a:t>
            </a:r>
            <a:r>
              <a:rPr lang="en-CA" sz="1400" dirty="0" err="1">
                <a:solidFill>
                  <a:schemeClr val="bg1"/>
                </a:solidFill>
              </a:rPr>
              <a:t>ctx.globalAlpha</a:t>
            </a:r>
            <a:r>
              <a:rPr lang="en-CA" sz="1400" dirty="0">
                <a:solidFill>
                  <a:schemeClr val="bg1"/>
                </a:solidFill>
              </a:rPr>
              <a:t>=0.4;//transparency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"blue";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(30, 0, 100, 50);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5" y="1981200"/>
            <a:ext cx="4306467" cy="221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16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combined…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905000"/>
            <a:ext cx="5410200" cy="4526280"/>
          </a:xfrm>
        </p:spPr>
        <p:txBody>
          <a:bodyPr/>
          <a:lstStyle/>
          <a:p>
            <a:r>
              <a:rPr lang="en-US" dirty="0"/>
              <a:t>Can you draw the output of the code?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090160" y="1981200"/>
            <a:ext cx="3276600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ctx.globalAlpha</a:t>
            </a:r>
            <a:r>
              <a:rPr lang="en-CA" sz="1400" dirty="0">
                <a:solidFill>
                  <a:schemeClr val="bg1"/>
                </a:solidFill>
              </a:rPr>
              <a:t>=0.9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(100,20);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(45 *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ctx.scale</a:t>
            </a:r>
            <a:r>
              <a:rPr lang="en-CA" sz="1400" dirty="0">
                <a:solidFill>
                  <a:schemeClr val="bg1"/>
                </a:solidFill>
              </a:rPr>
              <a:t>(2,2);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(0,0,200,30);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ctx.scale</a:t>
            </a:r>
            <a:r>
              <a:rPr lang="en-CA" sz="1400" dirty="0">
                <a:solidFill>
                  <a:schemeClr val="bg1"/>
                </a:solidFill>
              </a:rPr>
              <a:t>(0.5,0.5);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(80,80,200,30);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(-25 *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(0,0,200,30);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(-20 *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(-100,-20);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"pink";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(0,0,200,30);</a:t>
            </a:r>
          </a:p>
        </p:txBody>
      </p:sp>
    </p:spTree>
    <p:extLst>
      <p:ext uri="{BB962C8B-B14F-4D97-AF65-F5344CB8AC3E}">
        <p14:creationId xmlns:p14="http://schemas.microsoft.com/office/powerpoint/2010/main" val="532738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6781800" cy="599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2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543801" cy="4023360"/>
          </a:xfrm>
        </p:spPr>
        <p:txBody>
          <a:bodyPr/>
          <a:lstStyle/>
          <a:p>
            <a:pPr marL="411480" lvl="1" indent="0">
              <a:buNone/>
            </a:pPr>
            <a:r>
              <a:rPr lang="en-US" dirty="0"/>
              <a:t>Write a function that draws x-y axes with labels</a:t>
            </a:r>
            <a:endParaRPr lang="en-C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6324600" cy="390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6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4023360"/>
          </a:xfrm>
        </p:spPr>
        <p:txBody>
          <a:bodyPr/>
          <a:lstStyle/>
          <a:p>
            <a:r>
              <a:rPr lang="en-US" dirty="0"/>
              <a:t>Always specify an id, and a width and height attribute to define the size of the canvas.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881" y="3200400"/>
            <a:ext cx="7620000" cy="26161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&lt;script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>
                <a:solidFill>
                  <a:schemeClr val="bg1"/>
                </a:solidFill>
              </a:rPr>
              <a:t>="scripts/canvasIntro.js" type="text/</a:t>
            </a:r>
            <a:r>
              <a:rPr lang="en-US" sz="1600" dirty="0" err="1">
                <a:solidFill>
                  <a:schemeClr val="bg1"/>
                </a:solidFill>
              </a:rPr>
              <a:t>javascript</a:t>
            </a:r>
            <a:r>
              <a:rPr lang="en-US" sz="1600" dirty="0">
                <a:solidFill>
                  <a:schemeClr val="bg1"/>
                </a:solidFill>
              </a:rPr>
              <a:t>“ &gt;&lt;/script&gt;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&lt;/script&gt;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&lt;body </a:t>
            </a:r>
            <a:r>
              <a:rPr lang="en-US" sz="1600" dirty="0" err="1">
                <a:solidFill>
                  <a:schemeClr val="bg1"/>
                </a:solidFill>
              </a:rPr>
              <a:t>onload</a:t>
            </a:r>
            <a:r>
              <a:rPr lang="en-US" sz="1600" dirty="0">
                <a:solidFill>
                  <a:schemeClr val="bg1"/>
                </a:solidFill>
              </a:rPr>
              <a:t>="draw();"&gt;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&lt;canvas id="</a:t>
            </a:r>
            <a:r>
              <a:rPr lang="en-US" sz="1600" dirty="0" err="1">
                <a:solidFill>
                  <a:schemeClr val="bg1"/>
                </a:solidFill>
              </a:rPr>
              <a:t>canvasElement</a:t>
            </a:r>
            <a:r>
              <a:rPr lang="en-US" sz="1600" dirty="0">
                <a:solidFill>
                  <a:schemeClr val="bg1"/>
                </a:solidFill>
              </a:rPr>
              <a:t>" height="250" width="250"&gt;&lt;/canvas&gt;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7297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drawAxes</a:t>
            </a:r>
            <a:r>
              <a:rPr lang="en-US" dirty="0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A common technique we use in computer graphics</a:t>
            </a:r>
          </a:p>
          <a:p>
            <a:endParaRPr lang="en-US" dirty="0"/>
          </a:p>
          <a:p>
            <a:r>
              <a:rPr lang="en-US" dirty="0"/>
              <a:t>When we apply a sequence of transformations (rotate, scale, translate), easy to get disoriented (especially in 3D, but in 2D as well)</a:t>
            </a:r>
          </a:p>
          <a:p>
            <a:endParaRPr lang="en-US" dirty="0"/>
          </a:p>
          <a:p>
            <a:r>
              <a:rPr lang="en-US" dirty="0"/>
              <a:t>Displaying axes</a:t>
            </a:r>
          </a:p>
          <a:p>
            <a:pPr lvl="1"/>
            <a:r>
              <a:rPr lang="en-US" dirty="0"/>
              <a:t>i.e., where the origin is currently at in the viewport, and indicates directions of x and y axes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563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drawAxes</a:t>
            </a:r>
            <a:r>
              <a:rPr lang="en-US" dirty="0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to confirm the transformation of the coordinate system!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Before any transformation: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63321" y="3200400"/>
            <a:ext cx="4038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b="1" dirty="0" err="1">
                <a:solidFill>
                  <a:schemeClr val="bg1"/>
                </a:solidFill>
              </a:rPr>
              <a:t>drawAxes</a:t>
            </a:r>
            <a:r>
              <a:rPr lang="en-CA" sz="1600" b="1" dirty="0">
                <a:solidFill>
                  <a:schemeClr val="bg1"/>
                </a:solidFill>
              </a:rPr>
              <a:t>(ctx,"black","black",500,300,100);    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ctx.globalAlpha</a:t>
            </a:r>
            <a:r>
              <a:rPr lang="en-CA" sz="1600" dirty="0">
                <a:solidFill>
                  <a:schemeClr val="bg1"/>
                </a:solidFill>
              </a:rPr>
              <a:t>=0.9;//opacity 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ctx.translate</a:t>
            </a:r>
            <a:r>
              <a:rPr lang="en-CA" sz="1600" dirty="0">
                <a:solidFill>
                  <a:schemeClr val="bg1"/>
                </a:solidFill>
              </a:rPr>
              <a:t>(100,20);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(45 *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ctx.scale</a:t>
            </a:r>
            <a:r>
              <a:rPr lang="en-CA" sz="1600" dirty="0">
                <a:solidFill>
                  <a:schemeClr val="bg1"/>
                </a:solidFill>
              </a:rPr>
              <a:t>(2,2);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(0,0,200,30);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…..</a:t>
            </a:r>
          </a:p>
          <a:p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1971"/>
            <a:ext cx="3793282" cy="25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69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drawAxes</a:t>
            </a:r>
            <a:r>
              <a:rPr lang="en-US" dirty="0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1</a:t>
            </a:r>
            <a:r>
              <a:rPr lang="en-US" baseline="30000" dirty="0"/>
              <a:t>st</a:t>
            </a:r>
            <a:r>
              <a:rPr lang="en-US" dirty="0"/>
              <a:t> translation: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214" y="2951089"/>
            <a:ext cx="457200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ctx.globalAlpha</a:t>
            </a:r>
            <a:r>
              <a:rPr lang="en-CA" dirty="0">
                <a:solidFill>
                  <a:schemeClr val="bg1"/>
                </a:solidFill>
              </a:rPr>
              <a:t>=0.9;// opacity 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ctx.translate</a:t>
            </a:r>
            <a:r>
              <a:rPr lang="en-CA" dirty="0">
                <a:solidFill>
                  <a:schemeClr val="bg1"/>
                </a:solidFill>
              </a:rPr>
              <a:t>(100,20);</a:t>
            </a:r>
          </a:p>
          <a:p>
            <a:r>
              <a:rPr lang="en-CA" b="1" dirty="0" err="1">
                <a:solidFill>
                  <a:schemeClr val="bg1"/>
                </a:solidFill>
              </a:rPr>
              <a:t>drawAxes</a:t>
            </a:r>
            <a:r>
              <a:rPr lang="en-CA" b="1" dirty="0">
                <a:solidFill>
                  <a:schemeClr val="bg1"/>
                </a:solidFill>
              </a:rPr>
              <a:t>(ctx,"black","black",500,300,100);    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ctx.rotate</a:t>
            </a:r>
            <a:r>
              <a:rPr lang="en-CA" dirty="0">
                <a:solidFill>
                  <a:schemeClr val="bg1"/>
                </a:solidFill>
              </a:rPr>
              <a:t>(45 *</a:t>
            </a:r>
            <a:r>
              <a:rPr lang="en-CA" dirty="0" err="1">
                <a:solidFill>
                  <a:schemeClr val="bg1"/>
                </a:solidFill>
              </a:rPr>
              <a:t>Math.PI</a:t>
            </a:r>
            <a:r>
              <a:rPr lang="en-CA" dirty="0">
                <a:solidFill>
                  <a:schemeClr val="bg1"/>
                </a:solidFill>
              </a:rPr>
              <a:t>/ 180);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ctx.scale</a:t>
            </a:r>
            <a:r>
              <a:rPr lang="en-CA" dirty="0">
                <a:solidFill>
                  <a:schemeClr val="bg1"/>
                </a:solidFill>
              </a:rPr>
              <a:t>(2,2);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(0,0,200,30);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14" y="2951089"/>
            <a:ext cx="4343241" cy="23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4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86600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function </a:t>
            </a:r>
            <a:r>
              <a:rPr lang="en-CA" sz="1600" dirty="0" err="1">
                <a:solidFill>
                  <a:schemeClr val="bg1"/>
                </a:solidFill>
              </a:rPr>
              <a:t>drawAxes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  <a:r>
              <a:rPr lang="en-CA" sz="1600" dirty="0" err="1">
                <a:solidFill>
                  <a:schemeClr val="bg1"/>
                </a:solidFill>
              </a:rPr>
              <a:t>ctx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xColor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yColor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maxX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maxY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labelStep</a:t>
            </a:r>
            <a:r>
              <a:rPr lang="en-CA" sz="1600" dirty="0">
                <a:solidFill>
                  <a:schemeClr val="bg1"/>
                </a:solidFill>
              </a:rPr>
              <a:t>){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//x-axis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</a:t>
            </a:r>
            <a:r>
              <a:rPr lang="en-CA" sz="1600" dirty="0" err="1">
                <a:solidFill>
                  <a:schemeClr val="bg1"/>
                </a:solidFill>
              </a:rPr>
              <a:t>xColor</a:t>
            </a:r>
            <a:r>
              <a:rPr lang="en-CA" sz="1600" dirty="0">
                <a:solidFill>
                  <a:schemeClr val="bg1"/>
                </a:solidFill>
              </a:rPr>
              <a:t>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(0,0,maxX,2);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//arrow head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ctx.beginPath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ctx.moveTo</a:t>
            </a:r>
            <a:r>
              <a:rPr lang="en-CA" sz="1600" dirty="0">
                <a:solidFill>
                  <a:schemeClr val="bg1"/>
                </a:solidFill>
              </a:rPr>
              <a:t>(maxX+5,0);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(maxX-10,10);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(maxX-10,0);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ctx.closePath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ctx.fillText</a:t>
            </a:r>
            <a:r>
              <a:rPr lang="en-CA" sz="1600" dirty="0">
                <a:solidFill>
                  <a:schemeClr val="bg1"/>
                </a:solidFill>
              </a:rPr>
              <a:t>("X",maxX+20,10);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//labels</a:t>
            </a:r>
          </a:p>
          <a:p>
            <a:r>
              <a:rPr lang="en-CA" sz="1600" dirty="0">
                <a:solidFill>
                  <a:schemeClr val="bg1"/>
                </a:solidFill>
              </a:rPr>
              <a:t>for(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stop=</a:t>
            </a:r>
            <a:r>
              <a:rPr lang="en-CA" sz="1600" dirty="0" err="1">
                <a:solidFill>
                  <a:schemeClr val="bg1"/>
                </a:solidFill>
              </a:rPr>
              <a:t>labelStep;stop</a:t>
            </a:r>
            <a:r>
              <a:rPr lang="en-CA" sz="1600" dirty="0">
                <a:solidFill>
                  <a:schemeClr val="bg1"/>
                </a:solidFill>
              </a:rPr>
              <a:t>&lt;=</a:t>
            </a:r>
            <a:r>
              <a:rPr lang="en-CA" sz="1600" dirty="0" err="1">
                <a:solidFill>
                  <a:schemeClr val="bg1"/>
                </a:solidFill>
              </a:rPr>
              <a:t>maxX;stop</a:t>
            </a:r>
            <a:r>
              <a:rPr lang="en-CA" sz="1600" dirty="0">
                <a:solidFill>
                  <a:schemeClr val="bg1"/>
                </a:solidFill>
              </a:rPr>
              <a:t>+=</a:t>
            </a:r>
            <a:r>
              <a:rPr lang="en-CA" sz="1600" dirty="0" err="1">
                <a:solidFill>
                  <a:schemeClr val="bg1"/>
                </a:solidFill>
              </a:rPr>
              <a:t>labelStep</a:t>
            </a:r>
            <a:r>
              <a:rPr lang="en-CA" sz="1600" dirty="0">
                <a:solidFill>
                  <a:schemeClr val="bg1"/>
                </a:solidFill>
              </a:rPr>
              <a:t>){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(stop,0,2,5);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ctx.fillText</a:t>
            </a:r>
            <a:r>
              <a:rPr lang="en-CA" sz="1600" dirty="0">
                <a:solidFill>
                  <a:schemeClr val="bg1"/>
                </a:solidFill>
              </a:rPr>
              <a:t>(stop,stop-5,20);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}//end for</a:t>
            </a:r>
          </a:p>
        </p:txBody>
      </p:sp>
    </p:spTree>
    <p:extLst>
      <p:ext uri="{BB962C8B-B14F-4D97-AF65-F5344CB8AC3E}">
        <p14:creationId xmlns:p14="http://schemas.microsoft.com/office/powerpoint/2010/main" val="4239627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086600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//y-axis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yColor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(0,0,2,maxY);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//arrow head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ctx.beginPath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ctx.moveTo</a:t>
            </a:r>
            <a:r>
              <a:rPr lang="en-CA" dirty="0">
                <a:solidFill>
                  <a:schemeClr val="bg1"/>
                </a:solidFill>
              </a:rPr>
              <a:t>(0,maxY+5);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ctx.lineTo</a:t>
            </a:r>
            <a:r>
              <a:rPr lang="en-CA" dirty="0">
                <a:solidFill>
                  <a:schemeClr val="bg1"/>
                </a:solidFill>
              </a:rPr>
              <a:t>(10,maxY-10);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ctx.lineTo</a:t>
            </a:r>
            <a:r>
              <a:rPr lang="en-CA" dirty="0">
                <a:solidFill>
                  <a:schemeClr val="bg1"/>
                </a:solidFill>
              </a:rPr>
              <a:t>(0,maxY-10);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ctx.closePath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("Y",10,maxY+20);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//labels</a:t>
            </a:r>
          </a:p>
          <a:p>
            <a:r>
              <a:rPr lang="en-CA" dirty="0">
                <a:solidFill>
                  <a:schemeClr val="bg1"/>
                </a:solidFill>
              </a:rPr>
              <a:t>for(</a:t>
            </a:r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stop=</a:t>
            </a:r>
            <a:r>
              <a:rPr lang="en-CA" dirty="0" err="1">
                <a:solidFill>
                  <a:schemeClr val="bg1"/>
                </a:solidFill>
              </a:rPr>
              <a:t>labelStep;stop</a:t>
            </a:r>
            <a:r>
              <a:rPr lang="en-CA" dirty="0">
                <a:solidFill>
                  <a:schemeClr val="bg1"/>
                </a:solidFill>
              </a:rPr>
              <a:t>&lt;=</a:t>
            </a:r>
            <a:r>
              <a:rPr lang="en-CA" dirty="0" err="1">
                <a:solidFill>
                  <a:schemeClr val="bg1"/>
                </a:solidFill>
              </a:rPr>
              <a:t>maxY;stop</a:t>
            </a:r>
            <a:r>
              <a:rPr lang="en-CA" dirty="0">
                <a:solidFill>
                  <a:schemeClr val="bg1"/>
                </a:solidFill>
              </a:rPr>
              <a:t>+=</a:t>
            </a:r>
            <a:r>
              <a:rPr lang="en-CA" dirty="0" err="1">
                <a:solidFill>
                  <a:schemeClr val="bg1"/>
                </a:solidFill>
              </a:rPr>
              <a:t>labelStep</a:t>
            </a:r>
            <a:r>
              <a:rPr lang="en-CA" dirty="0">
                <a:solidFill>
                  <a:schemeClr val="bg1"/>
                </a:solidFill>
              </a:rPr>
              <a:t>){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(0,stop,5,2);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(stop,10,stop+5);</a:t>
            </a:r>
          </a:p>
          <a:p>
            <a:r>
              <a:rPr lang="en-CA" dirty="0">
                <a:solidFill>
                  <a:schemeClr val="bg1"/>
                </a:solidFill>
              </a:rPr>
              <a:t>}//end for</a:t>
            </a:r>
          </a:p>
        </p:txBody>
      </p:sp>
    </p:spTree>
    <p:extLst>
      <p:ext uri="{BB962C8B-B14F-4D97-AF65-F5344CB8AC3E}">
        <p14:creationId xmlns:p14="http://schemas.microsoft.com/office/powerpoint/2010/main" val="3675564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6571"/>
            <a:ext cx="4577028" cy="3214069"/>
          </a:xfrm>
        </p:spPr>
        <p:txBody>
          <a:bodyPr>
            <a:normAutofit/>
          </a:bodyPr>
          <a:lstStyle/>
          <a:p>
            <a:r>
              <a:rPr lang="en-US" sz="1200" dirty="0"/>
              <a:t>Create an app that interactively draws shapes selected by the user, with the specified colors</a:t>
            </a:r>
            <a:endParaRPr lang="en-CA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88EA6-A8CF-4E00-8C9E-17618739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61" y="1905000"/>
            <a:ext cx="359936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3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RGB range input fields</a:t>
            </a:r>
          </a:p>
          <a:p>
            <a:pPr lvl="1"/>
            <a:r>
              <a:rPr lang="en-US" sz="1600" dirty="0"/>
              <a:t>Color is represented by the combo of red, green, blue</a:t>
            </a:r>
          </a:p>
          <a:p>
            <a:pPr lvl="1"/>
            <a:r>
              <a:rPr lang="en-US" sz="1600" dirty="0"/>
              <a:t>Ranging from 0 to 255 (2</a:t>
            </a:r>
            <a:r>
              <a:rPr lang="en-US" sz="1600" baseline="30000" dirty="0"/>
              <a:t>8</a:t>
            </a:r>
            <a:r>
              <a:rPr lang="en-US" sz="1600" dirty="0"/>
              <a:t>-1)</a:t>
            </a:r>
          </a:p>
          <a:p>
            <a:r>
              <a:rPr lang="en-US" sz="1600" dirty="0"/>
              <a:t>Select with 3 shape options (circle, </a:t>
            </a:r>
            <a:r>
              <a:rPr lang="en-US" sz="1600" dirty="0" err="1"/>
              <a:t>rect</a:t>
            </a:r>
            <a:r>
              <a:rPr lang="en-US" sz="1600" dirty="0"/>
              <a:t>, triangle)</a:t>
            </a:r>
          </a:p>
          <a:p>
            <a:r>
              <a:rPr lang="en-US" sz="1600" dirty="0"/>
              <a:t>Button to render the shape</a:t>
            </a:r>
            <a:endParaRPr lang="en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81400"/>
            <a:ext cx="64770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&lt;label&gt;Red:&lt;/label&gt;&lt;input type="range" min="0" max="255" step="1" value="0" id="red"&gt;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&lt;label&gt;Green:&lt;/label&gt;&lt;input type="range" min="0" max="255" step="1" value="0" id="green"&gt;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&lt;label&gt;Blue:&lt;/label&gt;&lt;input type="range" min="0" max="255" step="1" value="0" id="blue"&gt;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&lt;select id="shape" data-native-menu="false"&gt;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&lt;option value="circle"&gt;Circle&lt;/option&gt;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&lt;option value="rectangle"&gt;Rectangle&lt;/option&gt;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&lt;option value="triangle"&gt;Triangle&lt;/option&gt;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&lt;/select&gt;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&lt;input type="button" value="draw" id="</a:t>
            </a:r>
            <a:r>
              <a:rPr lang="en-CA" sz="1200" dirty="0" err="1">
                <a:solidFill>
                  <a:schemeClr val="bg1"/>
                </a:solidFill>
              </a:rPr>
              <a:t>drawButton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&lt;canvas id="</a:t>
            </a:r>
            <a:r>
              <a:rPr lang="en-CA" sz="1200" dirty="0" err="1">
                <a:solidFill>
                  <a:schemeClr val="bg1"/>
                </a:solidFill>
              </a:rPr>
              <a:t>canvasElement</a:t>
            </a:r>
            <a:r>
              <a:rPr lang="en-CA" sz="1200" dirty="0">
                <a:solidFill>
                  <a:schemeClr val="bg1"/>
                </a:solidFill>
              </a:rPr>
              <a:t>" height="300" width="300"&gt;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&lt;/canvas&gt;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&lt;script type="text/</a:t>
            </a:r>
            <a:r>
              <a:rPr lang="en-CA" sz="1200" dirty="0" err="1">
                <a:solidFill>
                  <a:schemeClr val="bg1"/>
                </a:solidFill>
              </a:rPr>
              <a:t>javascript</a:t>
            </a:r>
            <a:r>
              <a:rPr lang="en-CA" sz="1200" dirty="0">
                <a:solidFill>
                  <a:schemeClr val="bg1"/>
                </a:solidFill>
              </a:rPr>
              <a:t>“ src="scripts/interactiveDrawing.js"&gt;&lt;/script&gt;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7604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values from the elements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87863"/>
            <a:ext cx="6629400" cy="233910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canvas = </a:t>
            </a:r>
            <a:r>
              <a:rPr lang="en-CA" sz="1600" dirty="0" err="1">
                <a:solidFill>
                  <a:schemeClr val="bg1"/>
                </a:solidFill>
              </a:rPr>
              <a:t>document.getElementById</a:t>
            </a:r>
            <a:r>
              <a:rPr lang="en-CA" sz="1600" dirty="0">
                <a:solidFill>
                  <a:schemeClr val="bg1"/>
                </a:solidFill>
              </a:rPr>
              <a:t>("</a:t>
            </a:r>
            <a:r>
              <a:rPr lang="en-CA" sz="1600" dirty="0" err="1">
                <a:solidFill>
                  <a:schemeClr val="bg1"/>
                </a:solidFill>
              </a:rPr>
              <a:t>canvasElement</a:t>
            </a:r>
            <a:r>
              <a:rPr lang="en-CA" sz="1600" dirty="0">
                <a:solidFill>
                  <a:schemeClr val="bg1"/>
                </a:solidFill>
              </a:rPr>
              <a:t>");//get the element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</a:t>
            </a:r>
            <a:r>
              <a:rPr lang="en-CA" sz="1600" dirty="0" err="1">
                <a:solidFill>
                  <a:schemeClr val="bg1"/>
                </a:solidFill>
              </a:rPr>
              <a:t>ctx</a:t>
            </a:r>
            <a:r>
              <a:rPr lang="en-CA" sz="1600" dirty="0">
                <a:solidFill>
                  <a:schemeClr val="bg1"/>
                </a:solidFill>
              </a:rPr>
              <a:t> = </a:t>
            </a:r>
            <a:r>
              <a:rPr lang="en-CA" sz="1600" dirty="0" err="1">
                <a:solidFill>
                  <a:schemeClr val="bg1"/>
                </a:solidFill>
              </a:rPr>
              <a:t>canvas.getContext</a:t>
            </a:r>
            <a:r>
              <a:rPr lang="en-CA" sz="1600" dirty="0">
                <a:solidFill>
                  <a:schemeClr val="bg1"/>
                </a:solidFill>
              </a:rPr>
              <a:t>("2d");//get the context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r = </a:t>
            </a:r>
            <a:r>
              <a:rPr lang="en-CA" sz="1600" dirty="0" err="1">
                <a:solidFill>
                  <a:schemeClr val="bg1"/>
                </a:solidFill>
              </a:rPr>
              <a:t>parseInt</a:t>
            </a:r>
            <a:r>
              <a:rPr lang="en-CA" sz="1600" dirty="0">
                <a:solidFill>
                  <a:schemeClr val="bg1"/>
                </a:solidFill>
              </a:rPr>
              <a:t>($('#red').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());//red value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g = </a:t>
            </a:r>
            <a:r>
              <a:rPr lang="en-CA" sz="1600" dirty="0" err="1">
                <a:solidFill>
                  <a:schemeClr val="bg1"/>
                </a:solidFill>
              </a:rPr>
              <a:t>parseInt</a:t>
            </a:r>
            <a:r>
              <a:rPr lang="en-CA" sz="1600" dirty="0">
                <a:solidFill>
                  <a:schemeClr val="bg1"/>
                </a:solidFill>
              </a:rPr>
              <a:t>($('#green').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()); //green value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b = </a:t>
            </a:r>
            <a:r>
              <a:rPr lang="en-CA" sz="1600" dirty="0" err="1">
                <a:solidFill>
                  <a:schemeClr val="bg1"/>
                </a:solidFill>
              </a:rPr>
              <a:t>parseInt</a:t>
            </a:r>
            <a:r>
              <a:rPr lang="en-CA" sz="1600" dirty="0">
                <a:solidFill>
                  <a:schemeClr val="bg1"/>
                </a:solidFill>
              </a:rPr>
              <a:t>($('#blue').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());// blue value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w = $('#</a:t>
            </a:r>
            <a:r>
              <a:rPr lang="en-CA" sz="1600" dirty="0" err="1">
                <a:solidFill>
                  <a:schemeClr val="bg1"/>
                </a:solidFill>
              </a:rPr>
              <a:t>canvasElement</a:t>
            </a:r>
            <a:r>
              <a:rPr lang="en-CA" sz="1600" dirty="0">
                <a:solidFill>
                  <a:schemeClr val="bg1"/>
                </a:solidFill>
              </a:rPr>
              <a:t>').width();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h = $('#</a:t>
            </a:r>
            <a:r>
              <a:rPr lang="en-CA" sz="1600" dirty="0" err="1">
                <a:solidFill>
                  <a:schemeClr val="bg1"/>
                </a:solidFill>
              </a:rPr>
              <a:t>canvasElement</a:t>
            </a:r>
            <a:r>
              <a:rPr lang="en-CA" sz="1600" dirty="0">
                <a:solidFill>
                  <a:schemeClr val="bg1"/>
                </a:solidFill>
              </a:rPr>
              <a:t>').height();</a:t>
            </a:r>
          </a:p>
        </p:txBody>
      </p:sp>
    </p:spTree>
    <p:extLst>
      <p:ext uri="{BB962C8B-B14F-4D97-AF65-F5344CB8AC3E}">
        <p14:creationId xmlns:p14="http://schemas.microsoft.com/office/powerpoint/2010/main" val="42486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r>
              <a:rPr lang="en-US" sz="1800" dirty="0"/>
              <a:t>First, you’ll need to clear the canvas!</a:t>
            </a:r>
          </a:p>
          <a:p>
            <a:pPr lvl="1"/>
            <a:r>
              <a:rPr lang="en-US" dirty="0"/>
              <a:t>Otherwise, the previous shapes stay</a:t>
            </a:r>
          </a:p>
          <a:p>
            <a:r>
              <a:rPr lang="en-US" sz="1800" dirty="0" err="1"/>
              <a:t>css</a:t>
            </a:r>
            <a:r>
              <a:rPr lang="en-US" sz="1800" dirty="0"/>
              <a:t> color specs:</a:t>
            </a:r>
          </a:p>
          <a:p>
            <a:pPr lvl="1"/>
            <a:r>
              <a:rPr lang="en-US" dirty="0"/>
              <a:t>Predefined names: </a:t>
            </a:r>
            <a:r>
              <a:rPr lang="en-US" i="1" dirty="0"/>
              <a:t>“red”, “black”</a:t>
            </a:r>
          </a:p>
          <a:p>
            <a:pPr lvl="1"/>
            <a:r>
              <a:rPr lang="en-US" dirty="0"/>
              <a:t>Hex:	</a:t>
            </a:r>
            <a:r>
              <a:rPr lang="en-US" i="1" dirty="0"/>
              <a:t>“#ff000000”,”#000000”</a:t>
            </a:r>
          </a:p>
          <a:p>
            <a:pPr lvl="1"/>
            <a:r>
              <a:rPr lang="en-US" dirty="0" err="1"/>
              <a:t>rgb</a:t>
            </a:r>
            <a:r>
              <a:rPr lang="en-US" dirty="0"/>
              <a:t>: 	</a:t>
            </a:r>
            <a:r>
              <a:rPr lang="en-US" i="1" dirty="0"/>
              <a:t>“</a:t>
            </a:r>
            <a:r>
              <a:rPr lang="en-US" i="1" dirty="0" err="1"/>
              <a:t>rgb</a:t>
            </a:r>
            <a:r>
              <a:rPr lang="en-US" i="1" dirty="0"/>
              <a:t>(255,0,0)”, “</a:t>
            </a:r>
            <a:r>
              <a:rPr lang="en-US" i="1" dirty="0" err="1"/>
              <a:t>rgb</a:t>
            </a:r>
            <a:r>
              <a:rPr lang="en-US" i="1" dirty="0"/>
              <a:t>(0,0,0)”</a:t>
            </a:r>
          </a:p>
          <a:p>
            <a:pPr lvl="1"/>
            <a:r>
              <a:rPr lang="en-US" dirty="0"/>
              <a:t>(and more…)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44880" y="4940731"/>
            <a:ext cx="7620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//clear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ctx.clearRect</a:t>
            </a:r>
            <a:r>
              <a:rPr lang="en-CA" dirty="0">
                <a:solidFill>
                  <a:schemeClr val="bg1"/>
                </a:solidFill>
              </a:rPr>
              <a:t>(0,0,w,h);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</a:t>
            </a:r>
            <a:r>
              <a:rPr lang="en-CA" dirty="0" err="1">
                <a:solidFill>
                  <a:schemeClr val="bg1"/>
                </a:solidFill>
              </a:rPr>
              <a:t>rgb</a:t>
            </a:r>
            <a:r>
              <a:rPr lang="en-CA" dirty="0">
                <a:solidFill>
                  <a:schemeClr val="bg1"/>
                </a:solidFill>
              </a:rPr>
              <a:t>(" + r + "," + g + "," + b + ")";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65999"/>
            <a:ext cx="2286000" cy="216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350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switch() statement in 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Pretty much the same as the Java version</a:t>
            </a:r>
          </a:p>
          <a:p>
            <a:pPr marL="0" indent="0">
              <a:buNone/>
            </a:pPr>
            <a:endParaRPr lang="en-CA" sz="2000" dirty="0"/>
          </a:p>
          <a:p>
            <a:pPr marL="713740" lvl="3" indent="0">
              <a:buNone/>
            </a:pPr>
            <a:r>
              <a:rPr lang="en-CA" sz="2400" i="1" dirty="0"/>
              <a:t>switch(expression) {</a:t>
            </a:r>
          </a:p>
          <a:p>
            <a:pPr marL="713740" lvl="3" indent="0">
              <a:buNone/>
            </a:pPr>
            <a:r>
              <a:rPr lang="en-CA" sz="2400" i="1" dirty="0"/>
              <a:t>    case n:</a:t>
            </a:r>
          </a:p>
          <a:p>
            <a:pPr marL="713740" lvl="3" indent="0">
              <a:buNone/>
            </a:pPr>
            <a:r>
              <a:rPr lang="en-CA" sz="2400" i="1" dirty="0"/>
              <a:t>        code block</a:t>
            </a:r>
          </a:p>
          <a:p>
            <a:pPr marL="713740" lvl="3" indent="0">
              <a:buNone/>
            </a:pPr>
            <a:r>
              <a:rPr lang="en-CA" sz="2400" i="1" dirty="0"/>
              <a:t>        break;</a:t>
            </a:r>
          </a:p>
          <a:p>
            <a:pPr marL="713740" lvl="3" indent="0">
              <a:buNone/>
            </a:pPr>
            <a:r>
              <a:rPr lang="en-CA" sz="2400" i="1" dirty="0"/>
              <a:t>    case n:</a:t>
            </a:r>
          </a:p>
          <a:p>
            <a:pPr marL="713740" lvl="3" indent="0">
              <a:buNone/>
            </a:pPr>
            <a:r>
              <a:rPr lang="en-CA" sz="2400" i="1" dirty="0"/>
              <a:t>        code block</a:t>
            </a:r>
          </a:p>
          <a:p>
            <a:pPr marL="713740" lvl="3" indent="0">
              <a:buNone/>
            </a:pPr>
            <a:r>
              <a:rPr lang="en-CA" sz="2400" i="1" dirty="0"/>
              <a:t>        break;</a:t>
            </a:r>
          </a:p>
          <a:p>
            <a:pPr marL="713740" lvl="3" indent="0">
              <a:buNone/>
            </a:pPr>
            <a:r>
              <a:rPr lang="en-CA" sz="2400" i="1" dirty="0"/>
              <a:t>    default:</a:t>
            </a:r>
          </a:p>
          <a:p>
            <a:pPr marL="713740" lvl="3" indent="0">
              <a:buNone/>
            </a:pPr>
            <a:r>
              <a:rPr lang="en-CA" sz="2400" i="1" dirty="0"/>
              <a:t>        default code block</a:t>
            </a:r>
          </a:p>
          <a:p>
            <a:pPr marL="713740" lvl="3" indent="0">
              <a:buNone/>
            </a:pPr>
            <a:r>
              <a:rPr lang="en-CA" sz="24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8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getContext</a:t>
            </a:r>
            <a:r>
              <a:rPr lang="en-US" dirty="0"/>
              <a:t>(“2d”) returns an object that can be used to execute drawing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only use “2d” for now (other specs may be added in the future)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59" y="3889622"/>
            <a:ext cx="701040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draw()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canvas = </a:t>
            </a:r>
            <a:r>
              <a:rPr lang="en-US" sz="1600" dirty="0" err="1">
                <a:solidFill>
                  <a:schemeClr val="bg1"/>
                </a:solidFill>
              </a:rPr>
              <a:t>document.getElementById</a:t>
            </a:r>
            <a:r>
              <a:rPr lang="en-US" sz="1600" dirty="0">
                <a:solidFill>
                  <a:schemeClr val="bg1"/>
                </a:solidFill>
              </a:rPr>
              <a:t>("</a:t>
            </a:r>
            <a:r>
              <a:rPr lang="en-US" sz="1600" dirty="0" err="1">
                <a:solidFill>
                  <a:schemeClr val="bg1"/>
                </a:solidFill>
              </a:rPr>
              <a:t>canvasElement</a:t>
            </a:r>
            <a:r>
              <a:rPr lang="en-US" sz="1600" dirty="0">
                <a:solidFill>
                  <a:schemeClr val="bg1"/>
                </a:solidFill>
              </a:rPr>
              <a:t>");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canvas.getContext</a:t>
            </a:r>
            <a:r>
              <a:rPr lang="en-US" sz="1600" dirty="0">
                <a:solidFill>
                  <a:schemeClr val="bg1"/>
                </a:solidFill>
              </a:rPr>
              <a:t>("2d");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drawLine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, 50, 50, 200, 80);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drawCircle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, 125, 125, 50);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143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31" y="1976887"/>
            <a:ext cx="4038600" cy="4526280"/>
          </a:xfrm>
        </p:spPr>
        <p:txBody>
          <a:bodyPr/>
          <a:lstStyle/>
          <a:p>
            <a:r>
              <a:rPr lang="en-US" dirty="0"/>
              <a:t>Now draw the selected shape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976887"/>
            <a:ext cx="4495800" cy="43088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switch ($('#shape').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case 'circle':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ctx.beginPath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ctx.arc(w/2, h/2, w/2, 0, 2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ctx.fill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case 'rectangle':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 0, w, h);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case 'triangle':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ctx.beginPath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ctx.moveTo</a:t>
            </a:r>
            <a:r>
              <a:rPr lang="en-CA" sz="1600" dirty="0">
                <a:solidFill>
                  <a:schemeClr val="bg1"/>
                </a:solidFill>
              </a:rPr>
              <a:t>(0,h);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(w/2,0);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  <a:r>
              <a:rPr lang="en-CA" sz="1600" dirty="0" err="1">
                <a:solidFill>
                  <a:schemeClr val="bg1"/>
                </a:solidFill>
              </a:rPr>
              <a:t>w,h</a:t>
            </a:r>
            <a:r>
              <a:rPr lang="en-CA" sz="1600" dirty="0">
                <a:solidFill>
                  <a:schemeClr val="bg1"/>
                </a:solidFill>
              </a:rPr>
              <a:t>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ctx.closePath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ctx.fill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}//end switch()</a:t>
            </a:r>
          </a:p>
        </p:txBody>
      </p:sp>
    </p:spTree>
    <p:extLst>
      <p:ext uri="{BB962C8B-B14F-4D97-AF65-F5344CB8AC3E}">
        <p14:creationId xmlns:p14="http://schemas.microsoft.com/office/powerpoint/2010/main" val="29606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image file to canvas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15742"/>
            <a:ext cx="7543801" cy="4023360"/>
          </a:xfrm>
        </p:spPr>
        <p:txBody>
          <a:bodyPr/>
          <a:lstStyle/>
          <a:p>
            <a:r>
              <a:rPr lang="en-US" dirty="0"/>
              <a:t>You can add an image to the canvas:</a:t>
            </a:r>
          </a:p>
          <a:p>
            <a:pPr lvl="1"/>
            <a:r>
              <a:rPr lang="en-US" i="1" dirty="0" err="1"/>
              <a:t>ctx.drawImage</a:t>
            </a:r>
            <a:r>
              <a:rPr lang="en-US" i="1" dirty="0"/>
              <a:t>(</a:t>
            </a:r>
            <a:r>
              <a:rPr lang="en-US" i="1" dirty="0" err="1"/>
              <a:t>img</a:t>
            </a:r>
            <a:r>
              <a:rPr lang="en-US" i="1" dirty="0"/>
              <a:t>, x, y);</a:t>
            </a:r>
          </a:p>
          <a:p>
            <a:pPr lvl="2"/>
            <a:r>
              <a:rPr lang="en-US" i="1" dirty="0" err="1"/>
              <a:t>img</a:t>
            </a:r>
            <a:r>
              <a:rPr lang="en-US" i="1" dirty="0"/>
              <a:t>: image object</a:t>
            </a:r>
          </a:p>
          <a:p>
            <a:pPr lvl="2"/>
            <a:r>
              <a:rPr lang="en-US" i="1" dirty="0"/>
              <a:t>x, y: location where the image is placed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47312" y="3429000"/>
            <a:ext cx="497813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= new Image();   // Create new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element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img.src</a:t>
            </a:r>
            <a:r>
              <a:rPr lang="en-CA" dirty="0">
                <a:solidFill>
                  <a:schemeClr val="bg1"/>
                </a:solidFill>
              </a:rPr>
              <a:t> = 'cats.jpg'; // Set source path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img.onload</a:t>
            </a:r>
            <a:r>
              <a:rPr lang="en-CA" dirty="0">
                <a:solidFill>
                  <a:schemeClr val="bg1"/>
                </a:solidFill>
              </a:rPr>
              <a:t> = function () {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ctx.drawImage</a:t>
            </a:r>
            <a:r>
              <a:rPr lang="en-CA" dirty="0">
                <a:solidFill>
                  <a:schemeClr val="bg1"/>
                </a:solidFill>
              </a:rPr>
              <a:t>(img,0,0);</a:t>
            </a:r>
          </a:p>
          <a:p>
            <a:r>
              <a:rPr lang="en-CA" dirty="0">
                <a:solidFill>
                  <a:schemeClr val="bg1"/>
                </a:solidFill>
              </a:rPr>
              <a:t>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8175"/>
          <a:stretch/>
        </p:blipFill>
        <p:spPr bwMode="auto">
          <a:xfrm>
            <a:off x="6290684" y="3429000"/>
            <a:ext cx="2674857" cy="22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8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apply transformations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2598" y="2406659"/>
            <a:ext cx="50292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= new Image();   // Create new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element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img.src</a:t>
            </a:r>
            <a:r>
              <a:rPr lang="en-CA" dirty="0">
                <a:solidFill>
                  <a:schemeClr val="bg1"/>
                </a:solidFill>
              </a:rPr>
              <a:t> = 'cats.jpg'; // Set source path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img.onload</a:t>
            </a:r>
            <a:r>
              <a:rPr lang="en-CA" dirty="0">
                <a:solidFill>
                  <a:schemeClr val="bg1"/>
                </a:solidFill>
              </a:rPr>
              <a:t> = function () {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ctx.translate</a:t>
            </a:r>
            <a:r>
              <a:rPr lang="en-CA" dirty="0">
                <a:solidFill>
                  <a:schemeClr val="bg1"/>
                </a:solidFill>
              </a:rPr>
              <a:t>(400,10);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ctx.rotate</a:t>
            </a:r>
            <a:r>
              <a:rPr lang="en-CA" dirty="0">
                <a:solidFill>
                  <a:schemeClr val="bg1"/>
                </a:solidFill>
              </a:rPr>
              <a:t>(45 * </a:t>
            </a:r>
            <a:r>
              <a:rPr lang="en-CA" dirty="0" err="1">
                <a:solidFill>
                  <a:schemeClr val="bg1"/>
                </a:solidFill>
              </a:rPr>
              <a:t>Math.PI</a:t>
            </a:r>
            <a:r>
              <a:rPr lang="en-CA" dirty="0">
                <a:solidFill>
                  <a:schemeClr val="bg1"/>
                </a:solidFill>
              </a:rPr>
              <a:t>/180);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ctx.drawImage</a:t>
            </a:r>
            <a:r>
              <a:rPr lang="en-CA" dirty="0">
                <a:solidFill>
                  <a:schemeClr val="bg1"/>
                </a:solidFill>
              </a:rPr>
              <a:t>(img,0,0);</a:t>
            </a:r>
          </a:p>
          <a:p>
            <a:r>
              <a:rPr lang="en-CA" dirty="0">
                <a:solidFill>
                  <a:schemeClr val="bg1"/>
                </a:solidFill>
              </a:rPr>
              <a:t>};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6659"/>
            <a:ext cx="2859317" cy="260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06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3BB6-064B-43BA-A89F-AD01D627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5A28A-E4C3-414B-9C4F-4892B879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057400"/>
            <a:ext cx="21292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6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EF3C-3D87-4C61-9544-395EB20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FE684-04E1-4DB0-B5A5-9F7A17F32C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905000"/>
            <a:ext cx="7543800" cy="40811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defTabSz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bg1"/>
                </a:solidFill>
              </a:rPr>
              <a:t>&lt;!DOCTYPE HTML&gt;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&lt;html&gt;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&lt;head&gt;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&lt;script type = "text/</a:t>
            </a:r>
            <a:r>
              <a:rPr lang="en-CA" sz="800" dirty="0" err="1">
                <a:solidFill>
                  <a:schemeClr val="bg1"/>
                </a:solidFill>
              </a:rPr>
              <a:t>javascript</a:t>
            </a:r>
            <a:r>
              <a:rPr lang="en-CA" sz="800" dirty="0">
                <a:solidFill>
                  <a:schemeClr val="bg1"/>
                </a:solidFill>
              </a:rPr>
              <a:t>"&gt;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var pattern = new Image();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function animate() {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</a:t>
            </a:r>
            <a:r>
              <a:rPr lang="en-CA" sz="800" dirty="0" err="1">
                <a:solidFill>
                  <a:schemeClr val="bg1"/>
                </a:solidFill>
              </a:rPr>
              <a:t>pattern.src</a:t>
            </a:r>
            <a:r>
              <a:rPr lang="en-CA" sz="800" dirty="0">
                <a:solidFill>
                  <a:schemeClr val="bg1"/>
                </a:solidFill>
              </a:rPr>
              <a:t> = '</a:t>
            </a:r>
            <a:r>
              <a:rPr lang="en-CA" sz="800" dirty="0" err="1">
                <a:solidFill>
                  <a:schemeClr val="bg1"/>
                </a:solidFill>
              </a:rPr>
              <a:t>img</a:t>
            </a:r>
            <a:r>
              <a:rPr lang="en-CA" sz="800" dirty="0">
                <a:solidFill>
                  <a:schemeClr val="bg1"/>
                </a:solidFill>
              </a:rPr>
              <a:t>/coffee.jpg’;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</a:t>
            </a:r>
            <a:r>
              <a:rPr lang="en-CA" sz="800" dirty="0" err="1">
                <a:solidFill>
                  <a:schemeClr val="bg1"/>
                </a:solidFill>
              </a:rPr>
              <a:t>setInterval</a:t>
            </a:r>
            <a:r>
              <a:rPr lang="en-CA" sz="800" dirty="0">
                <a:solidFill>
                  <a:schemeClr val="bg1"/>
                </a:solidFill>
              </a:rPr>
              <a:t>(</a:t>
            </a:r>
            <a:r>
              <a:rPr lang="en-CA" sz="800" dirty="0" err="1">
                <a:solidFill>
                  <a:schemeClr val="bg1"/>
                </a:solidFill>
              </a:rPr>
              <a:t>drawShape</a:t>
            </a:r>
            <a:r>
              <a:rPr lang="en-CA" sz="800" dirty="0">
                <a:solidFill>
                  <a:schemeClr val="bg1"/>
                </a:solidFill>
              </a:rPr>
              <a:t>, 100);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}</a:t>
            </a:r>
            <a:br>
              <a:rPr lang="en-CA" sz="800" dirty="0">
                <a:solidFill>
                  <a:schemeClr val="bg1"/>
                </a:solidFill>
              </a:rPr>
            </a:b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function </a:t>
            </a:r>
            <a:r>
              <a:rPr lang="en-CA" sz="800" dirty="0" err="1">
                <a:solidFill>
                  <a:schemeClr val="bg1"/>
                </a:solidFill>
              </a:rPr>
              <a:t>drawShape</a:t>
            </a:r>
            <a:r>
              <a:rPr lang="en-CA" sz="800" dirty="0">
                <a:solidFill>
                  <a:schemeClr val="bg1"/>
                </a:solidFill>
              </a:rPr>
              <a:t>() { 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// get the canvas element using the DOM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var canvas = </a:t>
            </a:r>
            <a:r>
              <a:rPr lang="en-CA" sz="800" dirty="0" err="1">
                <a:solidFill>
                  <a:schemeClr val="bg1"/>
                </a:solidFill>
              </a:rPr>
              <a:t>document.getElementById</a:t>
            </a:r>
            <a:r>
              <a:rPr lang="en-CA" sz="800" dirty="0">
                <a:solidFill>
                  <a:schemeClr val="bg1"/>
                </a:solidFill>
              </a:rPr>
              <a:t>('</a:t>
            </a:r>
            <a:r>
              <a:rPr lang="en-CA" sz="800" dirty="0" err="1">
                <a:solidFill>
                  <a:schemeClr val="bg1"/>
                </a:solidFill>
              </a:rPr>
              <a:t>mycanvas</a:t>
            </a:r>
            <a:r>
              <a:rPr lang="en-CA" sz="800" dirty="0">
                <a:solidFill>
                  <a:schemeClr val="bg1"/>
                </a:solidFill>
              </a:rPr>
              <a:t>’);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// Make sure we don't execute when canvas isn't supported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if (</a:t>
            </a:r>
            <a:r>
              <a:rPr lang="en-CA" sz="800" dirty="0" err="1">
                <a:solidFill>
                  <a:schemeClr val="bg1"/>
                </a:solidFill>
              </a:rPr>
              <a:t>canvas.getContext</a:t>
            </a:r>
            <a:r>
              <a:rPr lang="en-CA" sz="800" dirty="0">
                <a:solidFill>
                  <a:schemeClr val="bg1"/>
                </a:solidFill>
              </a:rPr>
              <a:t>) {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    // use </a:t>
            </a:r>
            <a:r>
              <a:rPr lang="en-CA" sz="800" dirty="0" err="1">
                <a:solidFill>
                  <a:schemeClr val="bg1"/>
                </a:solidFill>
              </a:rPr>
              <a:t>getContext</a:t>
            </a:r>
            <a:r>
              <a:rPr lang="en-CA" sz="800" dirty="0">
                <a:solidFill>
                  <a:schemeClr val="bg1"/>
                </a:solidFill>
              </a:rPr>
              <a:t> to use the canvas for drawing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var </a:t>
            </a:r>
            <a:r>
              <a:rPr lang="en-CA" sz="800" dirty="0" err="1">
                <a:solidFill>
                  <a:schemeClr val="bg1"/>
                </a:solidFill>
              </a:rPr>
              <a:t>ctx</a:t>
            </a:r>
            <a:r>
              <a:rPr lang="en-CA" sz="800" dirty="0">
                <a:solidFill>
                  <a:schemeClr val="bg1"/>
                </a:solidFill>
              </a:rPr>
              <a:t> = </a:t>
            </a:r>
            <a:r>
              <a:rPr lang="en-CA" sz="800" dirty="0" err="1">
                <a:solidFill>
                  <a:schemeClr val="bg1"/>
                </a:solidFill>
              </a:rPr>
              <a:t>canvas.getContext</a:t>
            </a:r>
            <a:r>
              <a:rPr lang="en-CA" sz="800" dirty="0">
                <a:solidFill>
                  <a:schemeClr val="bg1"/>
                </a:solidFill>
              </a:rPr>
              <a:t>('2d');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ctx.fillStyle</a:t>
            </a:r>
            <a:r>
              <a:rPr lang="en-CA" sz="800" dirty="0">
                <a:solidFill>
                  <a:schemeClr val="bg1"/>
                </a:solidFill>
              </a:rPr>
              <a:t> = '</a:t>
            </a:r>
            <a:r>
              <a:rPr lang="en-CA" sz="800" dirty="0" err="1">
                <a:solidFill>
                  <a:schemeClr val="bg1"/>
                </a:solidFill>
              </a:rPr>
              <a:t>rgba</a:t>
            </a:r>
            <a:r>
              <a:rPr lang="en-CA" sz="800" dirty="0">
                <a:solidFill>
                  <a:schemeClr val="bg1"/>
                </a:solidFill>
              </a:rPr>
              <a:t>(0,0,0,0.4)';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ctx.strokeStyle</a:t>
            </a:r>
            <a:r>
              <a:rPr lang="en-CA" sz="800" dirty="0">
                <a:solidFill>
                  <a:schemeClr val="bg1"/>
                </a:solidFill>
              </a:rPr>
              <a:t> = '</a:t>
            </a:r>
            <a:r>
              <a:rPr lang="en-CA" sz="800" dirty="0" err="1">
                <a:solidFill>
                  <a:schemeClr val="bg1"/>
                </a:solidFill>
              </a:rPr>
              <a:t>rgba</a:t>
            </a:r>
            <a:r>
              <a:rPr lang="en-CA" sz="800" dirty="0">
                <a:solidFill>
                  <a:schemeClr val="bg1"/>
                </a:solidFill>
              </a:rPr>
              <a:t>(0,153,255,0.4)';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ctx.save</a:t>
            </a:r>
            <a:r>
              <a:rPr lang="en-CA" sz="800" dirty="0">
                <a:solidFill>
                  <a:schemeClr val="bg1"/>
                </a:solidFill>
              </a:rPr>
              <a:t>();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ctx.translate</a:t>
            </a:r>
            <a:r>
              <a:rPr lang="en-CA" sz="800" dirty="0">
                <a:solidFill>
                  <a:schemeClr val="bg1"/>
                </a:solidFill>
              </a:rPr>
              <a:t>(450,600); 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var time = new Date(); 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ctx.rotate</a:t>
            </a:r>
            <a:r>
              <a:rPr lang="en-CA" sz="800" dirty="0">
                <a:solidFill>
                  <a:schemeClr val="bg1"/>
                </a:solidFill>
              </a:rPr>
              <a:t>( ((2*</a:t>
            </a:r>
            <a:r>
              <a:rPr lang="en-CA" sz="800" dirty="0" err="1">
                <a:solidFill>
                  <a:schemeClr val="bg1"/>
                </a:solidFill>
              </a:rPr>
              <a:t>Math.PI</a:t>
            </a:r>
            <a:r>
              <a:rPr lang="en-CA" sz="800" dirty="0">
                <a:solidFill>
                  <a:schemeClr val="bg1"/>
                </a:solidFill>
              </a:rPr>
              <a:t>)/6)*</a:t>
            </a:r>
            <a:r>
              <a:rPr lang="en-CA" sz="800" dirty="0" err="1">
                <a:solidFill>
                  <a:schemeClr val="bg1"/>
                </a:solidFill>
              </a:rPr>
              <a:t>time.getSeconds</a:t>
            </a:r>
            <a:r>
              <a:rPr lang="en-CA" sz="800" dirty="0">
                <a:solidFill>
                  <a:schemeClr val="bg1"/>
                </a:solidFill>
              </a:rPr>
              <a:t>() + ( (2*</a:t>
            </a:r>
            <a:r>
              <a:rPr lang="en-CA" sz="800" dirty="0" err="1">
                <a:solidFill>
                  <a:schemeClr val="bg1"/>
                </a:solidFill>
              </a:rPr>
              <a:t>Math.PI</a:t>
            </a:r>
            <a:r>
              <a:rPr lang="en-CA" sz="800" dirty="0">
                <a:solidFill>
                  <a:schemeClr val="bg1"/>
                </a:solidFill>
              </a:rPr>
              <a:t>)/6000)*</a:t>
            </a:r>
            <a:r>
              <a:rPr lang="en-CA" sz="800" dirty="0" err="1">
                <a:solidFill>
                  <a:schemeClr val="bg1"/>
                </a:solidFill>
              </a:rPr>
              <a:t>time.getMilliseconds</a:t>
            </a:r>
            <a:r>
              <a:rPr lang="en-CA" sz="800" dirty="0">
                <a:solidFill>
                  <a:schemeClr val="bg1"/>
                </a:solidFill>
              </a:rPr>
              <a:t>() 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ctx.translate</a:t>
            </a:r>
            <a:r>
              <a:rPr lang="en-CA" sz="800" dirty="0">
                <a:solidFill>
                  <a:schemeClr val="bg1"/>
                </a:solidFill>
              </a:rPr>
              <a:t>(0,28.5);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ctx.drawImage</a:t>
            </a:r>
            <a:r>
              <a:rPr lang="en-CA" sz="800" dirty="0">
                <a:solidFill>
                  <a:schemeClr val="bg1"/>
                </a:solidFill>
              </a:rPr>
              <a:t>(pattern,-3.5,-3.5);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ctx.restore</a:t>
            </a:r>
            <a:r>
              <a:rPr lang="en-CA" sz="800" dirty="0">
                <a:solidFill>
                  <a:schemeClr val="bg1"/>
                </a:solidFill>
              </a:rPr>
              <a:t>();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} else {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alert('Check your browser!!!.');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}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}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&lt;/script&gt;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&lt;/head&gt;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&lt;body onload = "animate();"&gt;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&lt;canvas id = "</a:t>
            </a:r>
            <a:r>
              <a:rPr lang="en-CA" sz="800" dirty="0" err="1">
                <a:solidFill>
                  <a:schemeClr val="bg1"/>
                </a:solidFill>
              </a:rPr>
              <a:t>mycanvas</a:t>
            </a:r>
            <a:r>
              <a:rPr lang="en-CA" sz="800" dirty="0">
                <a:solidFill>
                  <a:schemeClr val="bg1"/>
                </a:solidFill>
              </a:rPr>
              <a:t>" width = "1000" height = "1200"&gt;&lt;/canvas&gt;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&lt;/body&gt;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64513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RGraph</a:t>
            </a:r>
            <a:r>
              <a:rPr lang="en-US" dirty="0"/>
              <a:t> package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5000"/>
            <a:ext cx="8153400" cy="4114799"/>
          </a:xfrm>
        </p:spPr>
        <p:txBody>
          <a:bodyPr>
            <a:noAutofit/>
          </a:bodyPr>
          <a:lstStyle/>
          <a:p>
            <a:r>
              <a:rPr lang="en-US" dirty="0"/>
              <a:t>Some drawing can be tedious</a:t>
            </a:r>
          </a:p>
          <a:p>
            <a:pPr lvl="1"/>
            <a:r>
              <a:rPr lang="en-US" sz="2000" dirty="0"/>
              <a:t>Can use some libraries/APIs to bypass complex graphics code</a:t>
            </a:r>
          </a:p>
          <a:p>
            <a:br>
              <a:rPr lang="en-US" sz="2800" dirty="0"/>
            </a:br>
            <a:r>
              <a:rPr lang="en-US" dirty="0" err="1"/>
              <a:t>RGraph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http://www.rgraph.net/</a:t>
            </a:r>
            <a:endParaRPr lang="en-US" dirty="0"/>
          </a:p>
          <a:p>
            <a:br>
              <a:rPr lang="en-US" sz="2800" dirty="0"/>
            </a:br>
            <a:r>
              <a:rPr lang="en-US" dirty="0"/>
              <a:t>Download library (js):</a:t>
            </a:r>
          </a:p>
          <a:p>
            <a:pPr marL="530860" lvl="2" indent="0">
              <a:buNone/>
            </a:pPr>
            <a:r>
              <a:rPr lang="en-US" sz="1700" dirty="0"/>
              <a:t>  </a:t>
            </a:r>
            <a:r>
              <a:rPr lang="en-US" sz="1500" dirty="0"/>
              <a:t>&lt;script src="scripts/RGraph.common.core.js"&gt;&lt;/script&gt;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src="scripts/RGraph.common.dynamic.js"&gt;&lt;/script&gt;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</a:t>
            </a:r>
            <a:r>
              <a:rPr lang="en-US" sz="1500" dirty="0" err="1"/>
              <a:t>src</a:t>
            </a:r>
            <a:r>
              <a:rPr lang="en-US" sz="1500" dirty="0"/>
              <a:t>="scripts/RGraph.common.effects.js"&gt;&lt;/script&gt;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src="scripts/RGraph.line.js"&gt;&lt;/script&gt;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src="scripts/RGraph.cornergauge.js"&gt;&lt;/script&gt;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src="scripts/RGraph.hprogress.js"&gt;&lt;/script&gt;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16084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Learning Tracker 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62398"/>
            <a:ext cx="3533009" cy="4033602"/>
          </a:xfrm>
        </p:spPr>
        <p:txBody>
          <a:bodyPr/>
          <a:lstStyle/>
          <a:p>
            <a:r>
              <a:rPr lang="en-US" dirty="0"/>
              <a:t>Imagine how tedious to do this only using default canvas functions!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0F9BB-BAB9-4657-8997-3D6BB70F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34" y="2056899"/>
            <a:ext cx="3705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79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7848600" cy="28956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 </a:t>
            </a:r>
            <a:r>
              <a:rPr lang="en-CA" dirty="0" err="1">
                <a:solidFill>
                  <a:schemeClr val="bg1"/>
                </a:solidFill>
              </a:rPr>
              <a:t>drawAdviceCanvas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ctx</a:t>
            </a:r>
            <a:r>
              <a:rPr lang="en-CA" dirty="0">
                <a:solidFill>
                  <a:schemeClr val="bg1"/>
                </a:solidFill>
              </a:rPr>
              <a:t>, expense) {</a:t>
            </a:r>
          </a:p>
          <a:p>
            <a:r>
              <a:rPr lang="en-CA" dirty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ctx.font</a:t>
            </a:r>
            <a:r>
              <a:rPr lang="en-CA" dirty="0">
                <a:solidFill>
                  <a:schemeClr val="bg1"/>
                </a:solidFill>
              </a:rPr>
              <a:t> = "22px Arial";</a:t>
            </a:r>
          </a:p>
          <a:p>
            <a:r>
              <a:rPr lang="en-CA" dirty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dirty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("Your current expense is " + expense +  ".", 25, 320);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</a:t>
            </a:r>
          </a:p>
          <a:p>
            <a:r>
              <a:rPr lang="en-CA" dirty="0">
                <a:solidFill>
                  <a:schemeClr val="bg1"/>
                </a:solidFill>
              </a:rPr>
              <a:t>      "Your target Expense range is: 50-100CAD",  25, 350);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levelwrite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ctx</a:t>
            </a:r>
            <a:r>
              <a:rPr lang="en-CA" dirty="0">
                <a:solidFill>
                  <a:schemeClr val="bg1"/>
                </a:solidFill>
              </a:rPr>
              <a:t>, expense);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levelMeter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ctx</a:t>
            </a:r>
            <a:r>
              <a:rPr lang="en-CA" dirty="0">
                <a:solidFill>
                  <a:schemeClr val="bg1"/>
                </a:solidFill>
              </a:rPr>
              <a:t>, expense);</a:t>
            </a:r>
          </a:p>
          <a:p>
            <a:r>
              <a:rPr lang="en-CA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600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885" y="304800"/>
            <a:ext cx="76581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//For deciding what to write for given values</a:t>
            </a:r>
          </a:p>
          <a:p>
            <a:r>
              <a:rPr lang="en-CA" sz="1200" dirty="0">
                <a:solidFill>
                  <a:schemeClr val="bg1"/>
                </a:solidFill>
              </a:rPr>
              <a:t>function </a:t>
            </a:r>
            <a:r>
              <a:rPr lang="en-CA" sz="1200" dirty="0" err="1">
                <a:solidFill>
                  <a:schemeClr val="bg1"/>
                </a:solidFill>
              </a:rPr>
              <a:t>levelwrite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expense)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if ((expense &gt;= 1) &amp;&amp; (expense &lt;= 10))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</a:t>
            </a:r>
            <a:r>
              <a:rPr lang="en-CA" sz="1200" dirty="0" err="1">
                <a:solidFill>
                  <a:schemeClr val="bg1"/>
                </a:solidFill>
              </a:rPr>
              <a:t>writeAdvice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"green");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 else if ((expense &gt; 10) &amp;&amp; (expense &lt;= 50))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</a:t>
            </a:r>
            <a:r>
              <a:rPr lang="en-CA" sz="1200" dirty="0" err="1">
                <a:solidFill>
                  <a:schemeClr val="bg1"/>
                </a:solidFill>
              </a:rPr>
              <a:t>writeAdvice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"yellow");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 else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</a:t>
            </a:r>
            <a:r>
              <a:rPr lang="en-CA" sz="1200" dirty="0" err="1">
                <a:solidFill>
                  <a:schemeClr val="bg1"/>
                </a:solidFill>
              </a:rPr>
              <a:t>writeAdvice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"red");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</a:t>
            </a:r>
          </a:p>
          <a:p>
            <a:r>
              <a:rPr lang="en-CA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3833-4484-4E00-BEDE-9972A4F5AE2B}"/>
              </a:ext>
            </a:extLst>
          </p:cNvPr>
          <p:cNvSpPr txBox="1"/>
          <p:nvPr/>
        </p:nvSpPr>
        <p:spPr>
          <a:xfrm>
            <a:off x="615885" y="2514600"/>
            <a:ext cx="3803715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function </a:t>
            </a:r>
            <a:r>
              <a:rPr lang="en-US" sz="1200" dirty="0" err="1">
                <a:solidFill>
                  <a:schemeClr val="bg1"/>
                </a:solidFill>
              </a:rPr>
              <a:t>writeAdvice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ctx</a:t>
            </a:r>
            <a:r>
              <a:rPr lang="en-US" sz="1200" dirty="0">
                <a:solidFill>
                  <a:schemeClr val="bg1"/>
                </a:solidFill>
              </a:rPr>
              <a:t>, level)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var adviceLine1 = "";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var adviceLine2 = "";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if (level == "red")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adviceLine1 = "Please take care of the Expenses.";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adviceLine2 = "Its exceeding more than set limit.";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 else if (level == "yellow")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adviceLine1 = "The expenses needs to be checked!!";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 else if (level = "green")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adviceLine1 =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"Your expenses are on track .";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ctx.fillText</a:t>
            </a:r>
            <a:r>
              <a:rPr lang="en-US" sz="1200" dirty="0">
                <a:solidFill>
                  <a:schemeClr val="bg1"/>
                </a:solidFill>
              </a:rPr>
              <a:t>("Your Expense is " + level +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".", 25, 380);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ctx.fillText</a:t>
            </a:r>
            <a:r>
              <a:rPr lang="en-US" sz="1200" dirty="0">
                <a:solidFill>
                  <a:schemeClr val="bg1"/>
                </a:solidFill>
              </a:rPr>
              <a:t>(adviceLine1, 25, 410);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ctx.fillText</a:t>
            </a:r>
            <a:r>
              <a:rPr lang="en-US" sz="1200" dirty="0">
                <a:solidFill>
                  <a:schemeClr val="bg1"/>
                </a:solidFill>
              </a:rPr>
              <a:t>(adviceLine2, 25, 440);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92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RGraph.CornerGauge</a:t>
            </a:r>
            <a:r>
              <a:rPr lang="en-US" dirty="0"/>
              <a:t>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70560" y="2007149"/>
            <a:ext cx="76962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function </a:t>
            </a:r>
            <a:r>
              <a:rPr lang="en-CA" sz="1200" dirty="0" err="1">
                <a:solidFill>
                  <a:schemeClr val="bg1"/>
                </a:solidFill>
              </a:rPr>
              <a:t>levelMeter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expense)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if (expense &lt;= 100)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var cg = new </a:t>
            </a:r>
            <a:r>
              <a:rPr lang="en-CA" sz="1200" dirty="0" err="1">
                <a:solidFill>
                  <a:schemeClr val="bg1"/>
                </a:solidFill>
              </a:rPr>
              <a:t>RGraph.CornerGauge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"</a:t>
            </a:r>
            <a:r>
              <a:rPr lang="en-CA" sz="1200" dirty="0" err="1">
                <a:solidFill>
                  <a:schemeClr val="bg1"/>
                </a:solidFill>
              </a:rPr>
              <a:t>AdviceCanvas</a:t>
            </a:r>
            <a:r>
              <a:rPr lang="en-CA" sz="1200" dirty="0">
                <a:solidFill>
                  <a:schemeClr val="bg1"/>
                </a:solidFill>
              </a:rPr>
              <a:t>", 0, 100, expense)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.Set("</a:t>
            </a:r>
            <a:r>
              <a:rPr lang="en-CA" sz="1200" dirty="0" err="1">
                <a:solidFill>
                  <a:schemeClr val="bg1"/>
                </a:solidFill>
              </a:rPr>
              <a:t>chart.colors.ranges</a:t>
            </a:r>
            <a:r>
              <a:rPr lang="en-CA" sz="1200" dirty="0">
                <a:solidFill>
                  <a:schemeClr val="bg1"/>
                </a:solidFill>
              </a:rPr>
              <a:t>", [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[50, 100, "red"],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[10, 50, "yellow"],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[1, 10, "#0f0"]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]);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 else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var cg = new </a:t>
            </a:r>
            <a:r>
              <a:rPr lang="en-CA" sz="1200" dirty="0" err="1">
                <a:solidFill>
                  <a:schemeClr val="bg1"/>
                </a:solidFill>
              </a:rPr>
              <a:t>RGraph.CornerGauge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"</a:t>
            </a:r>
            <a:r>
              <a:rPr lang="en-CA" sz="1200" dirty="0" err="1">
                <a:solidFill>
                  <a:schemeClr val="bg1"/>
                </a:solidFill>
              </a:rPr>
              <a:t>AdviceCanvas</a:t>
            </a:r>
            <a:r>
              <a:rPr lang="en-CA" sz="1200" dirty="0">
                <a:solidFill>
                  <a:schemeClr val="bg1"/>
                </a:solidFill>
              </a:rPr>
              <a:t>", 0, expense, expense)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.Set("</a:t>
            </a:r>
            <a:r>
              <a:rPr lang="en-CA" sz="1200" dirty="0" err="1">
                <a:solidFill>
                  <a:schemeClr val="bg1"/>
                </a:solidFill>
              </a:rPr>
              <a:t>chart.colors.ranges</a:t>
            </a:r>
            <a:r>
              <a:rPr lang="en-CA" sz="1200" dirty="0">
                <a:solidFill>
                  <a:schemeClr val="bg1"/>
                </a:solidFill>
              </a:rPr>
              <a:t>", [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[50, 100, "red"],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[10, 50, "yellow"],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[0.01, 0.1, "#0f0"],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[100.01, expense, "red"]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]);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</a:t>
            </a:r>
            <a:r>
              <a:rPr lang="en-CA" sz="1200" dirty="0" err="1">
                <a:solidFill>
                  <a:schemeClr val="bg1"/>
                </a:solidFill>
              </a:rPr>
              <a:t>drawMeter</a:t>
            </a:r>
            <a:r>
              <a:rPr lang="en-CA" sz="1200" dirty="0">
                <a:solidFill>
                  <a:schemeClr val="bg1"/>
                </a:solidFill>
              </a:rPr>
              <a:t>(cg);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83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beginPath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/>
              <a:t>begins a new path, or resets the current path.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First, create a path, using </a:t>
            </a:r>
            <a:r>
              <a:rPr lang="en-US" sz="1600" dirty="0" err="1"/>
              <a:t>moveTo</a:t>
            </a:r>
            <a:r>
              <a:rPr lang="en-US" sz="1600" dirty="0"/>
              <a:t>(), </a:t>
            </a:r>
            <a:r>
              <a:rPr lang="en-US" sz="1600" dirty="0" err="1"/>
              <a:t>lineTo</a:t>
            </a:r>
            <a:r>
              <a:rPr lang="en-US" sz="1600" dirty="0"/>
              <a:t>(), </a:t>
            </a:r>
            <a:r>
              <a:rPr lang="en-US" sz="1600" dirty="0" err="1"/>
              <a:t>quadricCurveTo</a:t>
            </a:r>
            <a:r>
              <a:rPr lang="en-US" sz="1600" dirty="0"/>
              <a:t>(), </a:t>
            </a:r>
            <a:r>
              <a:rPr lang="en-US" sz="1600" dirty="0" err="1"/>
              <a:t>arcTo</a:t>
            </a:r>
            <a:r>
              <a:rPr lang="en-US" sz="1600" dirty="0"/>
              <a:t>(),  arc(), etc.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Then draw using stroke() or fill()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Tip: Use the stroke() method to actually draw the path on the canvas.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876800"/>
            <a:ext cx="73914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function </a:t>
            </a:r>
            <a:r>
              <a:rPr lang="en-US" sz="1200" dirty="0" err="1">
                <a:solidFill>
                  <a:schemeClr val="bg1"/>
                </a:solidFill>
              </a:rPr>
              <a:t>drawLine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canvasContext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lineStartX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lineStartY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lineEndX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lineEndY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canvasContext.beginPath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canvasContext.moveTo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lineStartX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lineStartY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canvasContext.lineTo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lineEndX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lineEndY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canvasContext.stroke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429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 properties of </a:t>
            </a:r>
            <a:r>
              <a:rPr lang="en-US" sz="4400" dirty="0" err="1"/>
              <a:t>RGraph</a:t>
            </a:r>
            <a:r>
              <a:rPr lang="en-US" sz="4400" dirty="0"/>
              <a:t> object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5257800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// Meter properties</a:t>
            </a:r>
          </a:p>
          <a:p>
            <a:r>
              <a:rPr lang="en-CA" sz="1600" dirty="0">
                <a:solidFill>
                  <a:schemeClr val="bg1"/>
                </a:solidFill>
              </a:rPr>
              <a:t>function </a:t>
            </a:r>
            <a:r>
              <a:rPr lang="en-CA" sz="1600" dirty="0" err="1">
                <a:solidFill>
                  <a:schemeClr val="bg1"/>
                </a:solidFill>
              </a:rPr>
              <a:t>drawMeter</a:t>
            </a:r>
            <a:r>
              <a:rPr lang="en-CA" sz="1600" dirty="0">
                <a:solidFill>
                  <a:schemeClr val="bg1"/>
                </a:solidFill>
              </a:rPr>
              <a:t>(g)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</a:t>
            </a:r>
            <a:r>
              <a:rPr lang="en-CA" sz="1600" dirty="0" err="1">
                <a:solidFill>
                  <a:schemeClr val="bg1"/>
                </a:solidFill>
              </a:rPr>
              <a:t>g.Set</a:t>
            </a:r>
            <a:r>
              <a:rPr lang="en-CA" sz="1600" dirty="0">
                <a:solidFill>
                  <a:schemeClr val="bg1"/>
                </a:solidFill>
              </a:rPr>
              <a:t>("</a:t>
            </a:r>
            <a:r>
              <a:rPr lang="en-CA" sz="1600" dirty="0" err="1">
                <a:solidFill>
                  <a:schemeClr val="bg1"/>
                </a:solidFill>
              </a:rPr>
              <a:t>chart.value.text.units.post</a:t>
            </a:r>
            <a:r>
              <a:rPr lang="en-CA" sz="1600" dirty="0">
                <a:solidFill>
                  <a:schemeClr val="bg1"/>
                </a:solidFill>
              </a:rPr>
              <a:t>", " CAD")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chart.value.text.boxed</a:t>
            </a:r>
            <a:r>
              <a:rPr lang="en-CA" sz="1600" dirty="0">
                <a:solidFill>
                  <a:schemeClr val="bg1"/>
                </a:solidFill>
              </a:rPr>
              <a:t>", false)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chart.value.text.size</a:t>
            </a:r>
            <a:r>
              <a:rPr lang="en-CA" sz="1600" dirty="0">
                <a:solidFill>
                  <a:schemeClr val="bg1"/>
                </a:solidFill>
              </a:rPr>
              <a:t>", 14)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chart.value.text.font</a:t>
            </a:r>
            <a:r>
              <a:rPr lang="en-CA" sz="1600" dirty="0">
                <a:solidFill>
                  <a:schemeClr val="bg1"/>
                </a:solidFill>
              </a:rPr>
              <a:t>", "Verdana")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chart.value.text.bold</a:t>
            </a:r>
            <a:r>
              <a:rPr lang="en-CA" sz="1600" dirty="0">
                <a:solidFill>
                  <a:schemeClr val="bg1"/>
                </a:solidFill>
              </a:rPr>
              <a:t>", true)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chart.value.text.decimals</a:t>
            </a:r>
            <a:r>
              <a:rPr lang="en-CA" sz="1600" dirty="0">
                <a:solidFill>
                  <a:schemeClr val="bg1"/>
                </a:solidFill>
              </a:rPr>
              <a:t>", 2)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chart.shadow.offsetx</a:t>
            </a:r>
            <a:r>
              <a:rPr lang="en-CA" sz="1600" dirty="0">
                <a:solidFill>
                  <a:schemeClr val="bg1"/>
                </a:solidFill>
              </a:rPr>
              <a:t>", 5)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chart.shadow.offsety</a:t>
            </a:r>
            <a:r>
              <a:rPr lang="en-CA" sz="1600" dirty="0">
                <a:solidFill>
                  <a:schemeClr val="bg1"/>
                </a:solidFill>
              </a:rPr>
              <a:t>", 5)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chart.scale.decimals</a:t>
            </a:r>
            <a:r>
              <a:rPr lang="en-CA" sz="1600" dirty="0">
                <a:solidFill>
                  <a:schemeClr val="bg1"/>
                </a:solidFill>
              </a:rPr>
              <a:t>", 2)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chart.title</a:t>
            </a:r>
            <a:r>
              <a:rPr lang="en-CA" sz="1600" dirty="0">
                <a:solidFill>
                  <a:schemeClr val="bg1"/>
                </a:solidFill>
              </a:rPr>
              <a:t>", "Expense Limit")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chart.radius</a:t>
            </a:r>
            <a:r>
              <a:rPr lang="en-CA" sz="1600" dirty="0">
                <a:solidFill>
                  <a:schemeClr val="bg1"/>
                </a:solidFill>
              </a:rPr>
              <a:t>", 250)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chart.centerx</a:t>
            </a:r>
            <a:r>
              <a:rPr lang="en-CA" sz="1600" dirty="0">
                <a:solidFill>
                  <a:schemeClr val="bg1"/>
                </a:solidFill>
              </a:rPr>
              <a:t>", 50)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chart.centery</a:t>
            </a:r>
            <a:r>
              <a:rPr lang="en-CA" sz="1600" dirty="0">
                <a:solidFill>
                  <a:schemeClr val="bg1"/>
                </a:solidFill>
              </a:rPr>
              <a:t>", 250)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.Draw();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367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881" y="1979158"/>
            <a:ext cx="3579829" cy="4176496"/>
          </a:xfrm>
        </p:spPr>
        <p:txBody>
          <a:bodyPr/>
          <a:lstStyle/>
          <a:p>
            <a:r>
              <a:rPr lang="en-US" dirty="0"/>
              <a:t>Idea is similar for line charts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RGraph</a:t>
            </a:r>
            <a:r>
              <a:rPr lang="en-US" dirty="0"/>
              <a:t> object, set properties and draw.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22CDC-DD6A-40E1-9693-E5682656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50092"/>
            <a:ext cx="3724275" cy="4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4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RGraph.Line</a:t>
            </a:r>
            <a:r>
              <a:rPr lang="en-CA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" y="1866159"/>
            <a:ext cx="8991600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function </a:t>
            </a:r>
            <a:r>
              <a:rPr lang="en-CA" sz="1400" dirty="0" err="1">
                <a:solidFill>
                  <a:schemeClr val="bg1"/>
                </a:solidFill>
              </a:rPr>
              <a:t>drawLines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ExpenseArr</a:t>
            </a:r>
            <a:r>
              <a:rPr lang="en-CA" sz="1400" dirty="0">
                <a:solidFill>
                  <a:schemeClr val="bg1"/>
                </a:solidFill>
              </a:rPr>
              <a:t>, </a:t>
            </a:r>
            <a:r>
              <a:rPr lang="en-CA" sz="1400" dirty="0" err="1">
                <a:solidFill>
                  <a:schemeClr val="bg1"/>
                </a:solidFill>
              </a:rPr>
              <a:t>expenseUpper</a:t>
            </a:r>
            <a:r>
              <a:rPr lang="en-CA" sz="1400" dirty="0">
                <a:solidFill>
                  <a:schemeClr val="bg1"/>
                </a:solidFill>
              </a:rPr>
              <a:t>, </a:t>
            </a:r>
            <a:r>
              <a:rPr lang="en-CA" sz="1400" dirty="0" err="1">
                <a:solidFill>
                  <a:schemeClr val="bg1"/>
                </a:solidFill>
              </a:rPr>
              <a:t>expenseLower</a:t>
            </a:r>
            <a:r>
              <a:rPr lang="en-CA" sz="1400" dirty="0">
                <a:solidFill>
                  <a:schemeClr val="bg1"/>
                </a:solidFill>
              </a:rPr>
              <a:t>, </a:t>
            </a:r>
            <a:r>
              <a:rPr lang="en-CA" sz="1400" dirty="0" err="1">
                <a:solidFill>
                  <a:schemeClr val="bg1"/>
                </a:solidFill>
              </a:rPr>
              <a:t>Datearr</a:t>
            </a:r>
            <a:r>
              <a:rPr lang="en-CA" sz="1400" dirty="0">
                <a:solidFill>
                  <a:schemeClr val="bg1"/>
                </a:solidFill>
              </a:rPr>
              <a:t>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var </a:t>
            </a:r>
            <a:r>
              <a:rPr lang="en-CA" sz="1400" dirty="0" err="1">
                <a:solidFill>
                  <a:schemeClr val="bg1"/>
                </a:solidFill>
              </a:rPr>
              <a:t>expenseLine</a:t>
            </a:r>
            <a:r>
              <a:rPr lang="en-CA" sz="1400" dirty="0">
                <a:solidFill>
                  <a:schemeClr val="bg1"/>
                </a:solidFill>
              </a:rPr>
              <a:t> = new </a:t>
            </a:r>
            <a:r>
              <a:rPr lang="en-CA" sz="1400" dirty="0" err="1">
                <a:solidFill>
                  <a:schemeClr val="bg1"/>
                </a:solidFill>
              </a:rPr>
              <a:t>RGraph.Line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GraphCanvas</a:t>
            </a:r>
            <a:r>
              <a:rPr lang="en-CA" sz="1400" dirty="0">
                <a:solidFill>
                  <a:schemeClr val="bg1"/>
                </a:solidFill>
              </a:rPr>
              <a:t>", </a:t>
            </a:r>
            <a:r>
              <a:rPr lang="en-CA" sz="1400" dirty="0" err="1">
                <a:solidFill>
                  <a:schemeClr val="bg1"/>
                </a:solidFill>
              </a:rPr>
              <a:t>ExpenseArr</a:t>
            </a:r>
            <a:r>
              <a:rPr lang="en-CA" sz="1400" dirty="0">
                <a:solidFill>
                  <a:schemeClr val="bg1"/>
                </a:solidFill>
              </a:rPr>
              <a:t>, 0, 0)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.Set("labels", </a:t>
            </a:r>
            <a:r>
              <a:rPr lang="en-CA" sz="1400" dirty="0" err="1">
                <a:solidFill>
                  <a:schemeClr val="bg1"/>
                </a:solidFill>
              </a:rPr>
              <a:t>Datearr</a:t>
            </a:r>
            <a:r>
              <a:rPr lang="en-CA" sz="1400" dirty="0">
                <a:solidFill>
                  <a:schemeClr val="bg1"/>
                </a:solidFill>
              </a:rPr>
              <a:t>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.Set("colors", ["blue"])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.Set("shadow", true)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shadow.offsetx</a:t>
            </a:r>
            <a:r>
              <a:rPr lang="en-CA" sz="1400" dirty="0">
                <a:solidFill>
                  <a:schemeClr val="bg1"/>
                </a:solidFill>
              </a:rPr>
              <a:t>", 1)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shadow.offsety</a:t>
            </a:r>
            <a:r>
              <a:rPr lang="en-CA" sz="1400" dirty="0">
                <a:solidFill>
                  <a:schemeClr val="bg1"/>
                </a:solidFill>
              </a:rPr>
              <a:t>", 1)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.Set("linewidth", 1)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numxticks</a:t>
            </a:r>
            <a:r>
              <a:rPr lang="en-CA" sz="1400" dirty="0">
                <a:solidFill>
                  <a:schemeClr val="bg1"/>
                </a:solidFill>
              </a:rPr>
              <a:t>", 6)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scale.decimals</a:t>
            </a:r>
            <a:r>
              <a:rPr lang="en-CA" sz="1400" dirty="0">
                <a:solidFill>
                  <a:schemeClr val="bg1"/>
                </a:solidFill>
              </a:rPr>
              <a:t>", 2)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xaxispos</a:t>
            </a:r>
            <a:r>
              <a:rPr lang="en-CA" sz="1400" dirty="0">
                <a:solidFill>
                  <a:schemeClr val="bg1"/>
                </a:solidFill>
              </a:rPr>
              <a:t>", "bottom")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gutter.left</a:t>
            </a:r>
            <a:r>
              <a:rPr lang="en-CA" sz="1400" dirty="0">
                <a:solidFill>
                  <a:schemeClr val="bg1"/>
                </a:solidFill>
              </a:rPr>
              <a:t>", 40)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tickmarks</a:t>
            </a:r>
            <a:r>
              <a:rPr lang="en-CA" sz="1400" dirty="0">
                <a:solidFill>
                  <a:schemeClr val="bg1"/>
                </a:solidFill>
              </a:rPr>
              <a:t>", "</a:t>
            </a:r>
            <a:r>
              <a:rPr lang="en-CA" sz="1400" dirty="0" err="1">
                <a:solidFill>
                  <a:schemeClr val="bg1"/>
                </a:solidFill>
              </a:rPr>
              <a:t>filledcircle</a:t>
            </a:r>
            <a:r>
              <a:rPr lang="en-CA" sz="1400" dirty="0">
                <a:solidFill>
                  <a:schemeClr val="bg1"/>
                </a:solidFill>
              </a:rPr>
              <a:t>")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ticksize</a:t>
            </a:r>
            <a:r>
              <a:rPr lang="en-CA" sz="1400" dirty="0">
                <a:solidFill>
                  <a:schemeClr val="bg1"/>
                </a:solidFill>
              </a:rPr>
              <a:t>", 5)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chart.labels.ingraph</a:t>
            </a:r>
            <a:r>
              <a:rPr lang="en-CA" sz="1400" dirty="0">
                <a:solidFill>
                  <a:schemeClr val="bg1"/>
                </a:solidFill>
              </a:rPr>
              <a:t>", [, , ["Amount",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"blue", "yellow", 1, 80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], , ])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chart.title</a:t>
            </a:r>
            <a:r>
              <a:rPr lang="en-CA" sz="1400" dirty="0">
                <a:solidFill>
                  <a:schemeClr val="bg1"/>
                </a:solidFill>
              </a:rPr>
              <a:t>", "</a:t>
            </a:r>
            <a:r>
              <a:rPr lang="en-CA" sz="1400" dirty="0" err="1">
                <a:solidFill>
                  <a:schemeClr val="bg1"/>
                </a:solidFill>
              </a:rPr>
              <a:t>ExpenseAmount</a:t>
            </a:r>
            <a:r>
              <a:rPr lang="en-CA" sz="1400" dirty="0">
                <a:solidFill>
                  <a:schemeClr val="bg1"/>
                </a:solidFill>
              </a:rPr>
              <a:t>")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.Draw();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63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Manifest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Downloadable web-based app</a:t>
            </a:r>
          </a:p>
          <a:p>
            <a:endParaRPr lang="en-US" dirty="0"/>
          </a:p>
          <a:p>
            <a:r>
              <a:rPr lang="en-US" dirty="0"/>
              <a:t>Specifies which files need to be downloaded to a local drive</a:t>
            </a:r>
          </a:p>
          <a:p>
            <a:endParaRPr lang="en-US" dirty="0"/>
          </a:p>
          <a:p>
            <a:r>
              <a:rPr lang="en-US" dirty="0"/>
              <a:t>Referenced in the &lt;html&gt; tag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648200"/>
            <a:ext cx="55626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sz="1600" dirty="0">
                <a:solidFill>
                  <a:schemeClr val="bg1"/>
                </a:solidFill>
              </a:rPr>
              <a:t>&lt;html </a:t>
            </a:r>
            <a:r>
              <a:rPr lang="en-CA" sz="1600" dirty="0" err="1">
                <a:solidFill>
                  <a:schemeClr val="bg1"/>
                </a:solidFill>
              </a:rPr>
              <a:t>lang</a:t>
            </a:r>
            <a:r>
              <a:rPr lang="en-CA" sz="1600" dirty="0">
                <a:solidFill>
                  <a:schemeClr val="bg1"/>
                </a:solidFill>
              </a:rPr>
              <a:t>=en manifest="</a:t>
            </a:r>
            <a:r>
              <a:rPr lang="en-CA" sz="1600" dirty="0" err="1">
                <a:solidFill>
                  <a:schemeClr val="bg1"/>
                </a:solidFill>
              </a:rPr>
              <a:t>manifest.appcache</a:t>
            </a:r>
            <a:r>
              <a:rPr lang="en-CA" sz="16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….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6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12286" y="2209800"/>
            <a:ext cx="4229100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CACHE MANIFEST</a:t>
            </a:r>
          </a:p>
          <a:p>
            <a:r>
              <a:rPr lang="en-CA" sz="1600" dirty="0">
                <a:solidFill>
                  <a:schemeClr val="bg1"/>
                </a:solidFill>
              </a:rPr>
              <a:t>#version 1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index.html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/bootstrap.css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/bootstrap.min.css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/jquery.mobile-1.3.1.min.css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/images/ajax-loader.gif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/images/icons-18-white.png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/images/</a:t>
            </a:r>
            <a:r>
              <a:rPr lang="en-CA" sz="1600" dirty="0" err="1">
                <a:solidFill>
                  <a:schemeClr val="bg1"/>
                </a:solidFill>
              </a:rPr>
              <a:t>Thumbs.db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580141"/>
            <a:ext cx="422910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scripts/bootstrap.js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scripts/jquery-1.9.1.min.js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scripts/jquery.mobile-1.3.1.min.js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scripts/RGraph.common.core.js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scripts/RGraph.common.dynamic.js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scripts/RGraph.common.effects.js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scripts/RGraph.cornergauge.js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scripts/RGraph.hprogress.js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scripts/RGraph.line.js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</a:t>
            </a:r>
            <a:r>
              <a:rPr lang="en-CA" sz="1600">
                <a:solidFill>
                  <a:schemeClr val="bg1"/>
                </a:solidFill>
              </a:rPr>
              <a:t>cripts</a:t>
            </a:r>
            <a:r>
              <a:rPr lang="en-CA" sz="1600" dirty="0">
                <a:solidFill>
                  <a:schemeClr val="bg1"/>
                </a:solidFill>
              </a:rPr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1191916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D99E-788A-4DDE-A9C4-27B2D015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B14E-C7DD-46E2-85C3-17359F0A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0" y="2286000"/>
            <a:ext cx="7543801" cy="3276600"/>
          </a:xfrm>
        </p:spPr>
        <p:txBody>
          <a:bodyPr/>
          <a:lstStyle/>
          <a:p>
            <a:r>
              <a:rPr lang="en-CA" dirty="0"/>
              <a:t>Fully functioning Learning tracker App (With graphs)</a:t>
            </a:r>
          </a:p>
          <a:p>
            <a:endParaRPr lang="en-CA" dirty="0"/>
          </a:p>
          <a:p>
            <a:r>
              <a:rPr lang="en-CA" dirty="0"/>
              <a:t>Refer slides to find answers for your queries</a:t>
            </a:r>
          </a:p>
          <a:p>
            <a:endParaRPr lang="en-CA" dirty="0"/>
          </a:p>
          <a:p>
            <a:r>
              <a:rPr lang="en-CA" dirty="0"/>
              <a:t>Due Date : March 30</a:t>
            </a:r>
            <a:r>
              <a:rPr lang="en-CA" baseline="30000" dirty="0"/>
              <a:t>th</a:t>
            </a:r>
            <a:r>
              <a:rPr lang="en-CA" dirty="0"/>
              <a:t> 2019, 11.59 pm</a:t>
            </a:r>
          </a:p>
        </p:txBody>
      </p:sp>
    </p:spTree>
    <p:extLst>
      <p:ext uri="{BB962C8B-B14F-4D97-AF65-F5344CB8AC3E}">
        <p14:creationId xmlns:p14="http://schemas.microsoft.com/office/powerpoint/2010/main" val="32916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coordinate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406641" cy="4220497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990600" y="2164237"/>
            <a:ext cx="6384007" cy="3991897"/>
            <a:chOff x="1143000" y="2209800"/>
            <a:chExt cx="7183582" cy="424237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43000" y="2209800"/>
              <a:ext cx="66294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143000" y="2209800"/>
              <a:ext cx="0" cy="388620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72400" y="2229928"/>
              <a:ext cx="5541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C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800" y="5867400"/>
              <a:ext cx="5541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C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2286000"/>
              <a:ext cx="1219496" cy="621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(0,0)</a:t>
              </a:r>
              <a:endParaRPr lang="en-C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6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arc(</a:t>
            </a:r>
            <a:r>
              <a:rPr lang="en-US" i="1" dirty="0"/>
              <a:t>x, y, radius, start, end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302" y="2819400"/>
            <a:ext cx="74676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</a:t>
            </a:r>
            <a:r>
              <a:rPr lang="en-US" sz="1600" dirty="0" err="1">
                <a:solidFill>
                  <a:schemeClr val="bg1"/>
                </a:solidFill>
              </a:rPr>
              <a:t>drawCircle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centerX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centerY</a:t>
            </a:r>
            <a:r>
              <a:rPr lang="en-US" sz="1600" dirty="0">
                <a:solidFill>
                  <a:schemeClr val="bg1"/>
                </a:solidFill>
              </a:rPr>
              <a:t>, radius)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startAngleInRadians</a:t>
            </a:r>
            <a:r>
              <a:rPr lang="en-US" sz="1600" dirty="0">
                <a:solidFill>
                  <a:schemeClr val="bg1"/>
                </a:solidFill>
              </a:rPr>
              <a:t>=0;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endAngleInRadians</a:t>
            </a:r>
            <a:r>
              <a:rPr lang="en-US" sz="1600" dirty="0">
                <a:solidFill>
                  <a:schemeClr val="bg1"/>
                </a:solidFill>
              </a:rPr>
              <a:t>=2*</a:t>
            </a:r>
            <a:r>
              <a:rPr lang="en-US" sz="1600" dirty="0" err="1">
                <a:solidFill>
                  <a:schemeClr val="bg1"/>
                </a:solidFill>
              </a:rPr>
              <a:t>Math.PI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canvasContext.beginPath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canvasContext.arc(</a:t>
            </a:r>
            <a:r>
              <a:rPr lang="en-US" sz="1600" dirty="0" err="1">
                <a:solidFill>
                  <a:schemeClr val="bg1"/>
                </a:solidFill>
              </a:rPr>
              <a:t>centerX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centerY</a:t>
            </a:r>
            <a:r>
              <a:rPr lang="en-US" sz="1600" dirty="0">
                <a:solidFill>
                  <a:schemeClr val="bg1"/>
                </a:solidFill>
              </a:rPr>
              <a:t>, radius, </a:t>
            </a:r>
            <a:r>
              <a:rPr lang="en-US" sz="1600" dirty="0" err="1">
                <a:solidFill>
                  <a:schemeClr val="bg1"/>
                </a:solidFill>
              </a:rPr>
              <a:t>startAngleInRadians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endAngleInRadians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canvasContext.stroke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42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coordinate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98" y="1905000"/>
            <a:ext cx="7543801" cy="4023360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17AC3-BEB2-473D-8CF8-4E00F7AB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98" y="1902643"/>
            <a:ext cx="4419600" cy="42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strokes/fill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2209800"/>
            <a:ext cx="7543801" cy="4023360"/>
          </a:xfrm>
        </p:spPr>
        <p:txBody>
          <a:bodyPr/>
          <a:lstStyle/>
          <a:p>
            <a:r>
              <a:rPr lang="en-CA" dirty="0" err="1"/>
              <a:t>strokeStyle</a:t>
            </a:r>
            <a:r>
              <a:rPr lang="en-CA" dirty="0"/>
              <a:t> – color spec</a:t>
            </a:r>
          </a:p>
          <a:p>
            <a:pPr lvl="1"/>
            <a:r>
              <a:rPr lang="en-CA" dirty="0" err="1"/>
              <a:t>ctx.strokeStyle</a:t>
            </a:r>
            <a:r>
              <a:rPr lang="en-CA" dirty="0"/>
              <a:t>="#f0000";</a:t>
            </a:r>
          </a:p>
          <a:p>
            <a:pPr lvl="1"/>
            <a:endParaRPr lang="en-US" dirty="0"/>
          </a:p>
          <a:p>
            <a:r>
              <a:rPr lang="en-US" dirty="0" err="1"/>
              <a:t>lineWidth</a:t>
            </a:r>
            <a:r>
              <a:rPr lang="en-US" dirty="0"/>
              <a:t> </a:t>
            </a:r>
            <a:r>
              <a:rPr lang="en-CA" dirty="0"/>
              <a:t>– how thick the line should be</a:t>
            </a:r>
            <a:endParaRPr lang="en-US" dirty="0"/>
          </a:p>
          <a:p>
            <a:pPr lvl="1"/>
            <a:r>
              <a:rPr lang="en-US" dirty="0" err="1"/>
              <a:t>ctx.lineWidth</a:t>
            </a:r>
            <a:r>
              <a:rPr lang="en-US" dirty="0"/>
              <a:t>=5;</a:t>
            </a:r>
          </a:p>
          <a:p>
            <a:pPr lvl="1"/>
            <a:endParaRPr lang="en-US" dirty="0"/>
          </a:p>
          <a:p>
            <a:r>
              <a:rPr lang="en-US" dirty="0" err="1"/>
              <a:t>fillStyle</a:t>
            </a:r>
            <a:r>
              <a:rPr lang="en-US" dirty="0"/>
              <a:t> </a:t>
            </a:r>
            <a:r>
              <a:rPr lang="en-CA" dirty="0"/>
              <a:t>– color spec</a:t>
            </a:r>
          </a:p>
          <a:p>
            <a:pPr lvl="1"/>
            <a:r>
              <a:rPr lang="en-US" dirty="0" err="1"/>
              <a:t>ctx.fillStyle</a:t>
            </a:r>
            <a:r>
              <a:rPr lang="en-US" dirty="0"/>
              <a:t> = “#00ff00”;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991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1482</TotalTime>
  <Words>3864</Words>
  <Application>Microsoft Office PowerPoint</Application>
  <PresentationFormat>On-screen Show (4:3)</PresentationFormat>
  <Paragraphs>581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Retrospect</vt:lpstr>
      <vt:lpstr>MCDA 5550 - Web App Development   Chapter 7. Graphics on HTML5 Canvas</vt:lpstr>
      <vt:lpstr>HTML5 &lt;canvas&gt;</vt:lpstr>
      <vt:lpstr>html</vt:lpstr>
      <vt:lpstr>js</vt:lpstr>
      <vt:lpstr>Cont’d…</vt:lpstr>
      <vt:lpstr>Canvas coordinate system</vt:lpstr>
      <vt:lpstr>Cont’d…</vt:lpstr>
      <vt:lpstr>Canvas coordinate system</vt:lpstr>
      <vt:lpstr>Attributes of strokes/fill</vt:lpstr>
      <vt:lpstr>Gradient (linear)</vt:lpstr>
      <vt:lpstr>Gradient (linear)</vt:lpstr>
      <vt:lpstr>Gradient (radial)</vt:lpstr>
      <vt:lpstr>Gradient (radial)</vt:lpstr>
      <vt:lpstr>Shadows</vt:lpstr>
      <vt:lpstr>Scale</vt:lpstr>
      <vt:lpstr>Scale</vt:lpstr>
      <vt:lpstr>Scale</vt:lpstr>
      <vt:lpstr>Scale</vt:lpstr>
      <vt:lpstr>Or use save() and restore()</vt:lpstr>
      <vt:lpstr>Rotate</vt:lpstr>
      <vt:lpstr>Rotate</vt:lpstr>
      <vt:lpstr>Rotate</vt:lpstr>
      <vt:lpstr>Rotate</vt:lpstr>
      <vt:lpstr>Cont’d…</vt:lpstr>
      <vt:lpstr>Translate</vt:lpstr>
      <vt:lpstr>Translate</vt:lpstr>
      <vt:lpstr>When combined…</vt:lpstr>
      <vt:lpstr>PowerPoint Presentation</vt:lpstr>
      <vt:lpstr>  Activity</vt:lpstr>
      <vt:lpstr>drawAxes() function</vt:lpstr>
      <vt:lpstr>drawAxes() function</vt:lpstr>
      <vt:lpstr>drawAxes() function</vt:lpstr>
      <vt:lpstr>PowerPoint Presentation</vt:lpstr>
      <vt:lpstr>PowerPoint Presentation</vt:lpstr>
      <vt:lpstr>Activity</vt:lpstr>
      <vt:lpstr>HTML</vt:lpstr>
      <vt:lpstr>JavaScript</vt:lpstr>
      <vt:lpstr>Cont’d…</vt:lpstr>
      <vt:lpstr>switch() statement in js</vt:lpstr>
      <vt:lpstr>Cont’d…</vt:lpstr>
      <vt:lpstr>Adding an image file to canvas</vt:lpstr>
      <vt:lpstr>You can apply transformations</vt:lpstr>
      <vt:lpstr>Animation</vt:lpstr>
      <vt:lpstr>Cont’d…</vt:lpstr>
      <vt:lpstr>RGraph package</vt:lpstr>
      <vt:lpstr>Back to Learning Tracker app</vt:lpstr>
      <vt:lpstr>PowerPoint Presentation</vt:lpstr>
      <vt:lpstr>PowerPoint Presentation</vt:lpstr>
      <vt:lpstr>RGraph.CornerGauge object</vt:lpstr>
      <vt:lpstr>Set properties of RGraph object</vt:lpstr>
      <vt:lpstr>Line Charts</vt:lpstr>
      <vt:lpstr>RGraph.Line object</vt:lpstr>
      <vt:lpstr>Manifest file</vt:lpstr>
      <vt:lpstr>Files</vt:lpstr>
      <vt:lpstr>Project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2356.2 - Mobile App Development   Chapter 7. Graphics on HTML5 Canvas</dc:title>
  <dc:creator>ya</dc:creator>
  <cp:lastModifiedBy>Dinesh Kumar Govindaraj</cp:lastModifiedBy>
  <cp:revision>375</cp:revision>
  <cp:lastPrinted>2018-05-14T19:51:13Z</cp:lastPrinted>
  <dcterms:created xsi:type="dcterms:W3CDTF">2016-02-13T20:32:11Z</dcterms:created>
  <dcterms:modified xsi:type="dcterms:W3CDTF">2019-03-13T15:50:21Z</dcterms:modified>
</cp:coreProperties>
</file>