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7" r:id="rId2"/>
    <p:sldId id="258" r:id="rId3"/>
    <p:sldId id="282" r:id="rId4"/>
    <p:sldId id="283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319" r:id="rId14"/>
    <p:sldId id="320" r:id="rId15"/>
    <p:sldId id="321" r:id="rId16"/>
    <p:sldId id="322" r:id="rId17"/>
    <p:sldId id="273" r:id="rId18"/>
    <p:sldId id="274" r:id="rId19"/>
    <p:sldId id="275" r:id="rId20"/>
    <p:sldId id="277" r:id="rId21"/>
    <p:sldId id="276" r:id="rId22"/>
    <p:sldId id="264" r:id="rId23"/>
    <p:sldId id="265" r:id="rId24"/>
    <p:sldId id="279" r:id="rId25"/>
    <p:sldId id="280" r:id="rId26"/>
    <p:sldId id="281" r:id="rId27"/>
    <p:sldId id="284" r:id="rId28"/>
    <p:sldId id="287" r:id="rId29"/>
    <p:sldId id="323" r:id="rId30"/>
    <p:sldId id="296" r:id="rId31"/>
    <p:sldId id="297" r:id="rId32"/>
    <p:sldId id="299" r:id="rId33"/>
    <p:sldId id="285" r:id="rId34"/>
    <p:sldId id="286" r:id="rId35"/>
    <p:sldId id="288" r:id="rId36"/>
    <p:sldId id="289" r:id="rId37"/>
    <p:sldId id="290" r:id="rId38"/>
    <p:sldId id="291" r:id="rId39"/>
    <p:sldId id="292" r:id="rId40"/>
    <p:sldId id="324" r:id="rId41"/>
    <p:sldId id="317" r:id="rId42"/>
    <p:sldId id="300" r:id="rId43"/>
    <p:sldId id="318" r:id="rId44"/>
    <p:sldId id="293" r:id="rId45"/>
    <p:sldId id="294" r:id="rId46"/>
    <p:sldId id="295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3" r:id="rId57"/>
    <p:sldId id="310" r:id="rId58"/>
    <p:sldId id="314" r:id="rId59"/>
    <p:sldId id="311" r:id="rId60"/>
    <p:sldId id="315" r:id="rId61"/>
    <p:sldId id="312" r:id="rId62"/>
    <p:sldId id="31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esh Kumar Govindaraj" initials="DKG" lastIdx="1" clrIdx="0">
    <p:extLst>
      <p:ext uri="{19B8F6BF-5375-455C-9EA6-DF929625EA0E}">
        <p15:presenceInfo xmlns:p15="http://schemas.microsoft.com/office/powerpoint/2012/main" userId="Dinesh Kumar Govindar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1:25:23.56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  <inkml:trace contextRef="#ctx0" brushRef="#br0" timeOffset="2236.428">0 0,'0'0</inkml:trace>
  <inkml:trace contextRef="#ctx0" brushRef="#br0" timeOffset="2444.909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1:25:29.49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1:25:36.45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1:25:36.66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1:25:34.63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  <inkml:trace contextRef="#ctx0" brushRef="#br0" timeOffset="187.815">1 1,'0'0</inkml:trace>
  <inkml:trace contextRef="#ctx0" brushRef="#br0" timeOffset="706.275">1 1,'0'0</inkml:trace>
  <inkml:trace contextRef="#ctx0" brushRef="#br0" timeOffset="1264.367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E7AA9-AC88-4236-BDE5-F2062EE31722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85A4-F610-4689-AC00-ABA3DBB39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13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85A4-F610-4689-AC00-ABA3DBB392D5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60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6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21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4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1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1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1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4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6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2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409FC-4338-491A-B9AD-FD57D0E4DB4F}" type="datetimeFigureOut">
              <a:rPr lang="en-CA" smtClean="0"/>
              <a:t>2019-03-18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528CF1-5E44-4B69-B70E-50DF67C48EA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5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ser_id@dev.cs.smu.ca" TargetMode="External"/><Relationship Id="rId2" Type="http://schemas.openxmlformats.org/officeDocument/2006/relationships/hyperlink" Target="https://tutorials.ubuntu.com/tutorial/tutorial-ubuntu-on-windows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MCDA 5550 - Web App Development 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Chapter 8. Using servers for sharing and storing information</a:t>
            </a:r>
            <a:endParaRPr lang="en-CA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9676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Know your way around in Linux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In order to write and run server-side scripts, you’ll need to be able to execute various operations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e.g.)</a:t>
            </a:r>
          </a:p>
          <a:p>
            <a:pPr lvl="1"/>
            <a:r>
              <a:rPr lang="en-US" dirty="0"/>
              <a:t>Create/delete/copy files/folders</a:t>
            </a:r>
          </a:p>
          <a:p>
            <a:pPr lvl="1"/>
            <a:r>
              <a:rPr lang="en-US" dirty="0"/>
              <a:t>Browse and list files/folders</a:t>
            </a:r>
          </a:p>
          <a:p>
            <a:pPr lvl="1"/>
            <a:r>
              <a:rPr lang="en-US" dirty="0"/>
              <a:t>Run scripts</a:t>
            </a:r>
          </a:p>
          <a:p>
            <a:pPr lvl="1"/>
            <a:r>
              <a:rPr lang="en-US" dirty="0"/>
              <a:t>Manipulate running processes (view and kill)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13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46" y="2209800"/>
            <a:ext cx="7543801" cy="4023360"/>
          </a:xfrm>
        </p:spPr>
        <p:txBody>
          <a:bodyPr/>
          <a:lstStyle/>
          <a:p>
            <a:r>
              <a:rPr lang="en-US" dirty="0"/>
              <a:t>So far, we have used WinSCP (and similar) to “transfer” files.</a:t>
            </a:r>
            <a:br>
              <a:rPr lang="en-US" dirty="0"/>
            </a:br>
            <a:r>
              <a:rPr lang="en-US" dirty="0"/>
              <a:t>(using sftp, scp, pscp)</a:t>
            </a:r>
          </a:p>
          <a:p>
            <a:endParaRPr lang="en-US" dirty="0"/>
          </a:p>
          <a:p>
            <a:r>
              <a:rPr lang="en-US" dirty="0"/>
              <a:t>We now access it using ssh (Secure Shell) protocol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Native support in Linux/Mac. (in terminals)</a:t>
            </a:r>
          </a:p>
          <a:p>
            <a:pPr lvl="1"/>
            <a:r>
              <a:rPr lang="en-US" dirty="0"/>
              <a:t>Windows supports ssh now. (Command Prompt, PowerShell, Ubuntu for windows)</a:t>
            </a:r>
          </a:p>
        </p:txBody>
      </p:sp>
    </p:spTree>
    <p:extLst>
      <p:ext uri="{BB962C8B-B14F-4D97-AF65-F5344CB8AC3E}">
        <p14:creationId xmlns:p14="http://schemas.microsoft.com/office/powerpoint/2010/main" val="22093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programs on Linux/Mac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Linux or Mac, use the terminal and run:</a:t>
            </a:r>
          </a:p>
          <a:p>
            <a:pPr lvl="1"/>
            <a:r>
              <a:rPr lang="en-US" dirty="0"/>
              <a:t>ssh user_id@dev.cs.smu.ca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4F2EB-CD1B-42B2-9134-CCC331BE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90800"/>
            <a:ext cx="7661887" cy="36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D75-2F91-4C60-BB74-720EA399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on Windows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4B82-6FCC-44B2-9651-D0968637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command prompt and run:</a:t>
            </a:r>
          </a:p>
          <a:p>
            <a:pPr lvl="1"/>
            <a:r>
              <a:rPr lang="en-US" dirty="0"/>
              <a:t>ssh user_id@dev.cs.smu.ca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7A786-98AA-455A-A4A1-DEEC5CC6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52424"/>
            <a:ext cx="5634038" cy="3055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65DCD-826C-4201-8091-F75C620C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5799455"/>
            <a:ext cx="5634038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7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299C-B592-4C13-96A0-29161E47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on Windows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9ABA-632E-40CE-AEC3-F85C9617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power shell and run:</a:t>
            </a:r>
          </a:p>
          <a:p>
            <a:pPr lvl="1"/>
            <a:r>
              <a:rPr lang="en-US" dirty="0"/>
              <a:t>ssh user_id@dev.cs.smu.ca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CE9A0-2E81-4FD5-AB04-33CAB8BD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48" y="2743200"/>
            <a:ext cx="7734513" cy="281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1F95B-B12B-4648-9428-D38EB857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8" y="5615257"/>
            <a:ext cx="7734513" cy="4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94C5-AC7F-42C8-888B-EA327CC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on Windows (Putty)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69D3-50DA-4C3F-94AF-0CA7CE58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Open Putty and run:</a:t>
            </a:r>
          </a:p>
          <a:p>
            <a:pPr lvl="1"/>
            <a:r>
              <a:rPr lang="en-US" dirty="0"/>
              <a:t>ssh user_id@dev.cs.smu.ca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913D-51B5-457F-802E-71322A47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1" y="3023556"/>
            <a:ext cx="5351283" cy="303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9019-FE85-4754-9CDB-4934FDE5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6" y="2898360"/>
            <a:ext cx="3446514" cy="31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516-813B-466E-B986-0813C880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on Windows (Ubuntu)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6278-4679-428C-BAAF-51A41027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Download, Open Ubuntu and run:(remember it’s just Linux interface)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600" dirty="0">
                <a:hlinkClick r:id="rId2"/>
              </a:rPr>
              <a:t>https://tutorials.ubuntu.com/tutorial/tutorial-ubuntu-on-windows#0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ssh </a:t>
            </a:r>
            <a:r>
              <a:rPr lang="en-US" dirty="0">
                <a:hlinkClick r:id="rId3"/>
              </a:rPr>
              <a:t>user_id@dev.cs.smu.ca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F10DD-9C0D-4BA2-BF71-8B06151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124200"/>
            <a:ext cx="8610600" cy="31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i="1" dirty="0" err="1"/>
              <a:t>ls</a:t>
            </a:r>
            <a:r>
              <a:rPr lang="en-US" dirty="0"/>
              <a:t>	list files/folders</a:t>
            </a:r>
          </a:p>
          <a:p>
            <a:pPr lvl="1"/>
            <a:r>
              <a:rPr lang="en-US" dirty="0"/>
              <a:t>Commonly used options, l (</a:t>
            </a:r>
            <a:r>
              <a:rPr lang="en-US" b="1" u="sng" dirty="0"/>
              <a:t>l</a:t>
            </a:r>
            <a:r>
              <a:rPr lang="en-US" dirty="0"/>
              <a:t>ong listing), S (</a:t>
            </a:r>
            <a:r>
              <a:rPr lang="en-US" b="1" i="1" u="sng" dirty="0"/>
              <a:t>S</a:t>
            </a:r>
            <a:r>
              <a:rPr lang="en-US" dirty="0"/>
              <a:t>ort by size), t (sort by </a:t>
            </a:r>
            <a:r>
              <a:rPr lang="en-US" b="1" i="1" u="sng" dirty="0"/>
              <a:t>t</a:t>
            </a:r>
            <a:r>
              <a:rPr lang="en-US" dirty="0"/>
              <a:t>ime), r (</a:t>
            </a:r>
            <a:r>
              <a:rPr lang="en-US" b="1" i="1" u="sng" dirty="0"/>
              <a:t>r</a:t>
            </a:r>
            <a:r>
              <a:rPr lang="en-US" dirty="0"/>
              <a:t>everse order), h (</a:t>
            </a:r>
            <a:r>
              <a:rPr lang="en-US" b="1" i="1" u="sng" dirty="0"/>
              <a:t>h</a:t>
            </a:r>
            <a:r>
              <a:rPr lang="en-US" dirty="0"/>
              <a:t>uman readable size), d (shows only </a:t>
            </a:r>
            <a:r>
              <a:rPr lang="en-US" i="1" u="sng" dirty="0"/>
              <a:t>d</a:t>
            </a:r>
            <a:r>
              <a:rPr lang="en-US" dirty="0"/>
              <a:t>irectory) many more!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hyphen (-) to specify options</a:t>
            </a:r>
          </a:p>
          <a:p>
            <a:pPr lvl="1"/>
            <a:r>
              <a:rPr lang="en-US" dirty="0"/>
              <a:t>E.g.) </a:t>
            </a:r>
          </a:p>
          <a:p>
            <a:pPr lvl="2"/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ltrh</a:t>
            </a:r>
            <a:endParaRPr lang="en-US" dirty="0"/>
          </a:p>
          <a:p>
            <a:pPr lvl="3"/>
            <a:r>
              <a:rPr lang="en-US" dirty="0"/>
              <a:t>Long-listing, sort by time (in reverse order), use human readable size</a:t>
            </a:r>
          </a:p>
          <a:p>
            <a:pPr lvl="2"/>
            <a:r>
              <a:rPr lang="en-US" dirty="0" err="1"/>
              <a:t>ls</a:t>
            </a:r>
            <a:r>
              <a:rPr lang="en-US" dirty="0"/>
              <a:t> -d */</a:t>
            </a:r>
          </a:p>
          <a:p>
            <a:pPr lvl="3"/>
            <a:r>
              <a:rPr lang="en-US" dirty="0"/>
              <a:t>Only list directories in the current directory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45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14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cd		change directory</a:t>
            </a:r>
          </a:p>
          <a:p>
            <a:r>
              <a:rPr lang="en-US" dirty="0" err="1"/>
              <a:t>pwd</a:t>
            </a:r>
            <a:r>
              <a:rPr lang="en-US" dirty="0"/>
              <a:t>		display current directory</a:t>
            </a:r>
          </a:p>
          <a:p>
            <a:r>
              <a:rPr lang="en-US" dirty="0" err="1"/>
              <a:t>mkdir</a:t>
            </a:r>
            <a:r>
              <a:rPr lang="en-US" dirty="0"/>
              <a:t>		create a new directory</a:t>
            </a:r>
          </a:p>
          <a:p>
            <a:r>
              <a:rPr lang="en-US" dirty="0"/>
              <a:t>mv		move files/directories </a:t>
            </a:r>
            <a:r>
              <a:rPr lang="en-US" sz="1600" dirty="0"/>
              <a:t>(Often used to rename the file as well)</a:t>
            </a:r>
          </a:p>
          <a:p>
            <a:r>
              <a:rPr lang="en-US" dirty="0"/>
              <a:t>cp		copy files/directories</a:t>
            </a:r>
          </a:p>
          <a:p>
            <a:r>
              <a:rPr lang="en-US" dirty="0"/>
              <a:t>rm		delete files</a:t>
            </a:r>
          </a:p>
          <a:p>
            <a:r>
              <a:rPr lang="en-US" dirty="0" err="1"/>
              <a:t>rmdir</a:t>
            </a:r>
            <a:r>
              <a:rPr lang="en-US" dirty="0"/>
              <a:t>		delete directories</a:t>
            </a:r>
          </a:p>
          <a:p>
            <a:r>
              <a:rPr lang="en-US" dirty="0"/>
              <a:t>clear		clear the screen</a:t>
            </a:r>
          </a:p>
        </p:txBody>
      </p:sp>
    </p:spTree>
    <p:extLst>
      <p:ext uri="{BB962C8B-B14F-4D97-AF65-F5344CB8AC3E}">
        <p14:creationId xmlns:p14="http://schemas.microsoft.com/office/powerpoint/2010/main" val="390651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09800"/>
            <a:ext cx="7543801" cy="3429000"/>
          </a:xfrm>
        </p:spPr>
        <p:txBody>
          <a:bodyPr>
            <a:normAutofit/>
          </a:bodyPr>
          <a:lstStyle/>
          <a:p>
            <a:r>
              <a:rPr lang="en-US" dirty="0"/>
              <a:t>touch	create a new empty file</a:t>
            </a:r>
          </a:p>
          <a:p>
            <a:r>
              <a:rPr lang="en-US" dirty="0"/>
              <a:t>cat	display file content</a:t>
            </a:r>
          </a:p>
          <a:p>
            <a:r>
              <a:rPr lang="en-US" dirty="0"/>
              <a:t>head	display only the beginning</a:t>
            </a:r>
          </a:p>
          <a:p>
            <a:r>
              <a:rPr lang="en-US" dirty="0"/>
              <a:t>tail	display only the end</a:t>
            </a:r>
          </a:p>
          <a:p>
            <a:r>
              <a:rPr lang="en-US" dirty="0"/>
              <a:t>more	display long content by page</a:t>
            </a:r>
          </a:p>
          <a:p>
            <a:r>
              <a:rPr lang="en-US" dirty="0"/>
              <a:t>less	like more but can go backward</a:t>
            </a:r>
          </a:p>
          <a:p>
            <a:r>
              <a:rPr lang="en-US" dirty="0" err="1"/>
              <a:t>grep</a:t>
            </a:r>
            <a:r>
              <a:rPr lang="en-US" dirty="0"/>
              <a:t>	display lines containing strings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6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on a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438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Many mobile apps often need to access remote resources (DB, files, intensive scientific computing, gaming engines, etc.)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i.e., Mobile app developers need knowledge to deal with all these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0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top		display system processes</a:t>
            </a:r>
          </a:p>
          <a:p>
            <a:r>
              <a:rPr lang="en-US" dirty="0" err="1"/>
              <a:t>ps</a:t>
            </a:r>
            <a:r>
              <a:rPr lang="en-US" dirty="0"/>
              <a:t>		snapshot of current processes</a:t>
            </a:r>
          </a:p>
          <a:p>
            <a:r>
              <a:rPr lang="en-US" dirty="0"/>
              <a:t>kill		kills process by id</a:t>
            </a:r>
          </a:p>
          <a:p>
            <a:r>
              <a:rPr lang="en-US" dirty="0" err="1"/>
              <a:t>killall</a:t>
            </a:r>
            <a:r>
              <a:rPr lang="en-US" dirty="0"/>
              <a:t>	                kill all processes by name</a:t>
            </a:r>
          </a:p>
          <a:p>
            <a:r>
              <a:rPr lang="en-US" dirty="0"/>
              <a:t>man	                manual of commands</a:t>
            </a:r>
          </a:p>
          <a:p>
            <a:r>
              <a:rPr lang="en-US" dirty="0"/>
              <a:t>|		“pipe” (not really a “command”)</a:t>
            </a:r>
          </a:p>
          <a:p>
            <a:r>
              <a:rPr lang="en-US" dirty="0"/>
              <a:t> &amp;		run command in background</a:t>
            </a:r>
          </a:p>
          <a:p>
            <a:r>
              <a:rPr lang="en-US" dirty="0"/>
              <a:t>&gt;		redirection (overwrite)</a:t>
            </a:r>
          </a:p>
          <a:p>
            <a:r>
              <a:rPr lang="en-US" dirty="0"/>
              <a:t>&gt;&gt;		redirection (append)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89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/>
              <a:t>open several separate terminal instances inside  one single terminal window manager.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Useful when running and monitoring multiple processes</a:t>
            </a:r>
          </a:p>
          <a:p>
            <a:pPr lvl="2"/>
            <a:r>
              <a:rPr lang="en-US" dirty="0"/>
              <a:t>e.g., when running a few Node.js processes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ctrl+A</a:t>
            </a:r>
            <a:r>
              <a:rPr lang="en-US" dirty="0"/>
              <a:t> followed by </a:t>
            </a:r>
            <a:r>
              <a:rPr lang="en-US" dirty="0" err="1"/>
              <a:t>ctrl+D</a:t>
            </a:r>
            <a:r>
              <a:rPr lang="en-US" dirty="0"/>
              <a:t> to detach the screen</a:t>
            </a:r>
          </a:p>
          <a:p>
            <a:pPr lvl="1"/>
            <a:r>
              <a:rPr lang="en-US" i="1" dirty="0"/>
              <a:t>screen –r </a:t>
            </a:r>
            <a:r>
              <a:rPr lang="en-US" dirty="0"/>
              <a:t>to reattach detached screens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48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app-server.js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70" y="3864793"/>
            <a:ext cx="8229600" cy="1754327"/>
          </a:xfrm>
        </p:spPr>
        <p:txBody>
          <a:bodyPr/>
          <a:lstStyle/>
          <a:p>
            <a:r>
              <a:rPr lang="en-US" dirty="0"/>
              <a:t>Server-side script</a:t>
            </a:r>
          </a:p>
          <a:p>
            <a:pPr lvl="1"/>
            <a:r>
              <a:rPr lang="en-US" dirty="0"/>
              <a:t>Need to run on a server</a:t>
            </a:r>
            <a:br>
              <a:rPr lang="en-US" dirty="0"/>
            </a:br>
            <a:endParaRPr lang="en-US" dirty="0"/>
          </a:p>
          <a:p>
            <a:pPr lvl="1"/>
            <a:r>
              <a:rPr lang="en-CA" dirty="0" err="1"/>
              <a:t>lsof</a:t>
            </a:r>
            <a:r>
              <a:rPr lang="en-CA" dirty="0"/>
              <a:t>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tcp:XXXX</a:t>
            </a:r>
            <a:r>
              <a:rPr lang="en-CA" dirty="0"/>
              <a:t> – Check active nodes on your port (XXXX is your port. Notice PID.)</a:t>
            </a:r>
          </a:p>
          <a:p>
            <a:pPr lvl="1"/>
            <a:r>
              <a:rPr lang="en-CA" dirty="0"/>
              <a:t>kill -9 PID (PID – service number of active nodes)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870" y="1923914"/>
            <a:ext cx="8610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server = express();</a:t>
            </a:r>
          </a:p>
          <a:p>
            <a:r>
              <a:rPr lang="en-CA" dirty="0" err="1">
                <a:solidFill>
                  <a:schemeClr val="bg1"/>
                </a:solidFill>
              </a:rPr>
              <a:t>server.use</a:t>
            </a:r>
            <a:r>
              <a:rPr lang="en-CA" dirty="0">
                <a:solidFill>
                  <a:schemeClr val="bg1"/>
                </a:solidFill>
              </a:rPr>
              <a:t>('/scripts', </a:t>
            </a:r>
            <a:r>
              <a:rPr lang="en-CA" dirty="0" err="1">
                <a:solidFill>
                  <a:schemeClr val="bg1"/>
                </a:solidFill>
              </a:rPr>
              <a:t>express.static</a:t>
            </a:r>
            <a:r>
              <a:rPr lang="en-CA" dirty="0">
                <a:solidFill>
                  <a:schemeClr val="bg1"/>
                </a:solidFill>
              </a:rPr>
              <a:t>(__dirname + '/scripts'));</a:t>
            </a:r>
          </a:p>
          <a:p>
            <a:r>
              <a:rPr lang="en-CA" dirty="0" err="1">
                <a:solidFill>
                  <a:schemeClr val="bg1"/>
                </a:solidFill>
              </a:rPr>
              <a:t>server.use</a:t>
            </a:r>
            <a:r>
              <a:rPr lang="en-CA" dirty="0">
                <a:solidFill>
                  <a:schemeClr val="bg1"/>
                </a:solidFill>
              </a:rPr>
              <a:t>('/</a:t>
            </a:r>
            <a:r>
              <a:rPr lang="en-CA" dirty="0" err="1">
                <a:solidFill>
                  <a:schemeClr val="bg1"/>
                </a:solidFill>
              </a:rPr>
              <a:t>css</a:t>
            </a:r>
            <a:r>
              <a:rPr lang="en-CA" dirty="0">
                <a:solidFill>
                  <a:schemeClr val="bg1"/>
                </a:solidFill>
              </a:rPr>
              <a:t>', </a:t>
            </a:r>
            <a:r>
              <a:rPr lang="en-CA" dirty="0" err="1">
                <a:solidFill>
                  <a:schemeClr val="bg1"/>
                </a:solidFill>
              </a:rPr>
              <a:t>express.static</a:t>
            </a:r>
            <a:r>
              <a:rPr lang="en-CA" dirty="0">
                <a:solidFill>
                  <a:schemeClr val="bg1"/>
                </a:solidFill>
              </a:rPr>
              <a:t>(__dirname + '/</a:t>
            </a:r>
            <a:r>
              <a:rPr lang="en-CA" dirty="0" err="1">
                <a:solidFill>
                  <a:schemeClr val="bg1"/>
                </a:solidFill>
              </a:rPr>
              <a:t>css</a:t>
            </a:r>
            <a:r>
              <a:rPr lang="en-CA" dirty="0">
                <a:solidFill>
                  <a:schemeClr val="bg1"/>
                </a:solidFill>
              </a:rPr>
              <a:t>'));</a:t>
            </a:r>
          </a:p>
          <a:p>
            <a:r>
              <a:rPr lang="en-CA" dirty="0" err="1">
                <a:solidFill>
                  <a:schemeClr val="bg1"/>
                </a:solidFill>
              </a:rPr>
              <a:t>server.use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express.static</a:t>
            </a:r>
            <a:r>
              <a:rPr lang="en-CA" dirty="0">
                <a:solidFill>
                  <a:schemeClr val="bg1"/>
                </a:solidFill>
              </a:rPr>
              <a:t>(__dirname));</a:t>
            </a:r>
          </a:p>
          <a:p>
            <a:r>
              <a:rPr lang="en-CA" dirty="0" err="1">
                <a:solidFill>
                  <a:schemeClr val="bg1"/>
                </a:solidFill>
              </a:rPr>
              <a:t>server.listen</a:t>
            </a:r>
            <a:r>
              <a:rPr lang="en-CA" dirty="0">
                <a:solidFill>
                  <a:schemeClr val="bg1"/>
                </a:solidFill>
              </a:rPr>
              <a:t>(9898);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E1D35-9922-4307-BE9F-56068924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" y="5811250"/>
            <a:ext cx="7315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app-server.js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5000"/>
            <a:ext cx="7391400" cy="5012266"/>
          </a:xfrm>
        </p:spPr>
        <p:txBody>
          <a:bodyPr>
            <a:noAutofit/>
          </a:bodyPr>
          <a:lstStyle/>
          <a:p>
            <a:r>
              <a:rPr lang="en-CA" sz="1800" dirty="0"/>
              <a:t>require() function loads a module</a:t>
            </a:r>
          </a:p>
          <a:p>
            <a:pPr lvl="1"/>
            <a:r>
              <a:rPr lang="en-US" dirty="0"/>
              <a:t>Synonymous to import (Java, Python), include (C++/PHP)</a:t>
            </a:r>
          </a:p>
          <a:p>
            <a:pPr lvl="1"/>
            <a:endParaRPr lang="en-US" dirty="0"/>
          </a:p>
          <a:p>
            <a:r>
              <a:rPr lang="en-CA" sz="1800" dirty="0"/>
              <a:t>var server = express();</a:t>
            </a:r>
          </a:p>
          <a:p>
            <a:pPr lvl="1"/>
            <a:r>
              <a:rPr lang="en-US" dirty="0"/>
              <a:t>Creates a new express server object</a:t>
            </a:r>
          </a:p>
          <a:p>
            <a:pPr lvl="1"/>
            <a:endParaRPr lang="en-US" dirty="0"/>
          </a:p>
          <a:p>
            <a:r>
              <a:rPr lang="en-US" sz="1800" dirty="0"/>
              <a:t>use() function specifies an alias path</a:t>
            </a:r>
          </a:p>
          <a:p>
            <a:pPr lvl="1"/>
            <a:r>
              <a:rPr lang="en-CA" i="1" dirty="0"/>
              <a:t>__dirname</a:t>
            </a:r>
            <a:r>
              <a:rPr lang="en-CA" dirty="0"/>
              <a:t> is a variable representing the current directory</a:t>
            </a:r>
          </a:p>
          <a:p>
            <a:pPr lvl="1"/>
            <a:r>
              <a:rPr lang="en-US" dirty="0"/>
              <a:t>Could redirect to your home directory etc.</a:t>
            </a:r>
            <a:endParaRPr lang="en-CA" dirty="0"/>
          </a:p>
          <a:p>
            <a:pPr lvl="1"/>
            <a:endParaRPr lang="en-US" dirty="0"/>
          </a:p>
          <a:p>
            <a:r>
              <a:rPr lang="en-US" sz="1800" dirty="0"/>
              <a:t>listen() function starts the server with a specified </a:t>
            </a:r>
            <a:r>
              <a:rPr lang="en-US" sz="1800" b="1" i="1" dirty="0"/>
              <a:t>port</a:t>
            </a:r>
          </a:p>
          <a:p>
            <a:pPr lvl="1"/>
            <a:r>
              <a:rPr lang="en-US" dirty="0"/>
              <a:t>You are assigned specific ports (Do not use other’s port)</a:t>
            </a:r>
          </a:p>
        </p:txBody>
      </p:sp>
    </p:spTree>
    <p:extLst>
      <p:ext uri="{BB962C8B-B14F-4D97-AF65-F5344CB8AC3E}">
        <p14:creationId xmlns:p14="http://schemas.microsoft.com/office/powerpoint/2010/main" val="387704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(logical) endpoint of communication</a:t>
            </a:r>
          </a:p>
          <a:p>
            <a:endParaRPr lang="en-US" dirty="0"/>
          </a:p>
          <a:p>
            <a:r>
              <a:rPr lang="en-US" dirty="0"/>
              <a:t>Each IP address can have multiple ports, each of which is assigned for a process or a type of service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05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e.g.)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80 is typically used for HTTP services, and we’ve been using it implicitly:</a:t>
            </a:r>
          </a:p>
          <a:p>
            <a:pPr lvl="2"/>
            <a:r>
              <a:rPr lang="en-US" dirty="0"/>
              <a:t>http://dev.cs.smu.ca:80</a:t>
            </a:r>
          </a:p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8" y="2895600"/>
            <a:ext cx="4708286" cy="33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6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081" y="3200400"/>
            <a:ext cx="8229600" cy="4983163"/>
          </a:xfrm>
        </p:spPr>
        <p:txBody>
          <a:bodyPr>
            <a:noAutofit/>
          </a:bodyPr>
          <a:lstStyle/>
          <a:p>
            <a:r>
              <a:rPr lang="en-US" dirty="0"/>
              <a:t>e.g.)</a:t>
            </a:r>
          </a:p>
          <a:p>
            <a:pPr lvl="1"/>
            <a:r>
              <a:rPr lang="en-US" sz="2000" dirty="0"/>
              <a:t>22 is typically used for SSH</a:t>
            </a:r>
            <a:endParaRPr lang="en-CA" sz="2000" dirty="0"/>
          </a:p>
          <a:p>
            <a:pPr lvl="1"/>
            <a:endParaRPr lang="en-US" sz="2000" dirty="0"/>
          </a:p>
          <a:p>
            <a:r>
              <a:rPr lang="en-US" dirty="0"/>
              <a:t>You will be assigned 2 unused ports, so as not to overlap with others!!</a:t>
            </a:r>
          </a:p>
          <a:p>
            <a:endParaRPr lang="en-US" dirty="0"/>
          </a:p>
          <a:p>
            <a:pPr lvl="1"/>
            <a:r>
              <a:rPr lang="en-US" sz="2000" dirty="0"/>
              <a:t>Don’t block somebody else’s port (using it in your code)!!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you do, then </a:t>
            </a:r>
            <a:r>
              <a:rPr lang="en-US" sz="2000" b="1" u="sng" dirty="0">
                <a:solidFill>
                  <a:srgbClr val="FF0000"/>
                </a:solidFill>
              </a:rPr>
              <a:t>you’ll be penalized </a:t>
            </a:r>
            <a:r>
              <a:rPr lang="en-US" sz="2000" dirty="0"/>
              <a:t>on your assignments, even by accident!!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48200" y="1866900"/>
            <a:ext cx="3905250" cy="1562100"/>
            <a:chOff x="5410200" y="727075"/>
            <a:chExt cx="3429000" cy="13716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56583"/>
            <a:stretch/>
          </p:blipFill>
          <p:spPr bwMode="auto">
            <a:xfrm>
              <a:off x="5410200" y="727075"/>
              <a:ext cx="3288952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7886700" y="1298575"/>
              <a:ext cx="952500" cy="50800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9142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scripts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Logon to dev.cs.smu.ca using ssh</a:t>
            </a:r>
          </a:p>
          <a:p>
            <a:endParaRPr lang="en-US" dirty="0"/>
          </a:p>
          <a:p>
            <a:r>
              <a:rPr lang="en-US" dirty="0"/>
              <a:t>cd to the directory where you saved the script file</a:t>
            </a:r>
          </a:p>
          <a:p>
            <a:endParaRPr lang="en-US" dirty="0"/>
          </a:p>
          <a:p>
            <a:r>
              <a:rPr lang="en-US" dirty="0"/>
              <a:t>Type “node” followed by a space and the name of the script file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33CBD-92D8-433F-8753-BFAE82A8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907069"/>
            <a:ext cx="7715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open in browser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dev.cs.smu.ca:</a:t>
            </a:r>
            <a:r>
              <a:rPr lang="en-US" i="1" dirty="0" err="1"/>
              <a:t>nnnn</a:t>
            </a:r>
            <a:endParaRPr lang="en-US" i="1" dirty="0"/>
          </a:p>
          <a:p>
            <a:pPr lvl="1"/>
            <a:r>
              <a:rPr lang="en-US" dirty="0"/>
              <a:t>Where </a:t>
            </a:r>
            <a:r>
              <a:rPr lang="en-US" i="1" dirty="0" err="1"/>
              <a:t>nnnn</a:t>
            </a:r>
            <a:r>
              <a:rPr lang="en-US" dirty="0"/>
              <a:t> is the port number used in app-server.js</a:t>
            </a:r>
          </a:p>
          <a:p>
            <a:pPr lvl="1"/>
            <a:endParaRPr lang="en-US" dirty="0"/>
          </a:p>
          <a:p>
            <a:r>
              <a:rPr lang="en-US" dirty="0"/>
              <a:t>index.html needs to be in the same folder as app-server.js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5256D-9C75-4F9A-89B6-96B96C5D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3367"/>
            <a:ext cx="4371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3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38FE-0B17-49C8-B9A4-A29BA200E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800" y="76200"/>
            <a:ext cx="4495800" cy="749300"/>
          </a:xfrm>
        </p:spPr>
        <p:txBody>
          <a:bodyPr/>
          <a:lstStyle/>
          <a:p>
            <a:r>
              <a:rPr lang="en-CA" dirty="0"/>
              <a:t>Your Port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560C0-3521-4137-B7AC-B0C8F14C69BA}"/>
              </a:ext>
            </a:extLst>
          </p:cNvPr>
          <p:cNvSpPr txBox="1"/>
          <p:nvPr/>
        </p:nvSpPr>
        <p:spPr>
          <a:xfrm>
            <a:off x="266700" y="825500"/>
            <a:ext cx="8610600" cy="54245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050" i="1" dirty="0">
                <a:solidFill>
                  <a:schemeClr val="bg1"/>
                </a:solidFill>
              </a:rPr>
              <a:t>Ahuja, Bhavya  A00428499, </a:t>
            </a:r>
            <a:r>
              <a:rPr lang="en-CA" sz="1050" i="1" dirty="0" err="1">
                <a:solidFill>
                  <a:schemeClr val="bg1"/>
                </a:solidFill>
              </a:rPr>
              <a:t>b_ahuja</a:t>
            </a:r>
            <a:r>
              <a:rPr lang="en-CA" sz="1050" i="1" dirty="0">
                <a:solidFill>
                  <a:schemeClr val="bg1"/>
                </a:solidFill>
              </a:rPr>
              <a:t> , 8100 and 8101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Al </a:t>
            </a:r>
            <a:r>
              <a:rPr lang="en-CA" sz="1050" i="1" dirty="0" err="1">
                <a:solidFill>
                  <a:schemeClr val="bg1"/>
                </a:solidFill>
              </a:rPr>
              <a:t>Achkar</a:t>
            </a:r>
            <a:r>
              <a:rPr lang="en-CA" sz="1050" i="1" dirty="0">
                <a:solidFill>
                  <a:schemeClr val="bg1"/>
                </a:solidFill>
              </a:rPr>
              <a:t>, Simon A00425630, </a:t>
            </a:r>
            <a:r>
              <a:rPr lang="en-CA" sz="1050" i="1" dirty="0" err="1">
                <a:solidFill>
                  <a:schemeClr val="bg1"/>
                </a:solidFill>
              </a:rPr>
              <a:t>s_alachkar</a:t>
            </a:r>
            <a:r>
              <a:rPr lang="en-CA" sz="1050" i="1" dirty="0">
                <a:solidFill>
                  <a:schemeClr val="bg1"/>
                </a:solidFill>
              </a:rPr>
              <a:t>, 8102 and 8103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Bandyopadhyay, </a:t>
            </a:r>
            <a:r>
              <a:rPr lang="en-CA" sz="1050" i="1" dirty="0" err="1">
                <a:solidFill>
                  <a:schemeClr val="bg1"/>
                </a:solidFill>
              </a:rPr>
              <a:t>Parijat</a:t>
            </a:r>
            <a:r>
              <a:rPr lang="en-CA" sz="1050" i="1" dirty="0">
                <a:solidFill>
                  <a:schemeClr val="bg1"/>
                </a:solidFill>
              </a:rPr>
              <a:t> A00430847, </a:t>
            </a:r>
            <a:r>
              <a:rPr lang="en-CA" sz="1050" i="1" dirty="0" err="1">
                <a:solidFill>
                  <a:schemeClr val="bg1"/>
                </a:solidFill>
              </a:rPr>
              <a:t>p_bandyopadhyay</a:t>
            </a:r>
            <a:r>
              <a:rPr lang="en-CA" sz="1050" i="1" dirty="0">
                <a:solidFill>
                  <a:schemeClr val="bg1"/>
                </a:solidFill>
              </a:rPr>
              <a:t>, 8104 and 8105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Baria</a:t>
            </a:r>
            <a:r>
              <a:rPr lang="en-CA" sz="1050" i="1" dirty="0">
                <a:solidFill>
                  <a:schemeClr val="bg1"/>
                </a:solidFill>
              </a:rPr>
              <a:t>, Maninder Kaur A00429943, </a:t>
            </a:r>
            <a:r>
              <a:rPr lang="en-CA" sz="1050" i="1" dirty="0" err="1">
                <a:solidFill>
                  <a:schemeClr val="bg1"/>
                </a:solidFill>
              </a:rPr>
              <a:t>mk_baria</a:t>
            </a:r>
            <a:r>
              <a:rPr lang="en-CA" sz="1050" i="1" dirty="0">
                <a:solidFill>
                  <a:schemeClr val="bg1"/>
                </a:solidFill>
              </a:rPr>
              <a:t>, 8106 and 8107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Boopathy</a:t>
            </a:r>
            <a:r>
              <a:rPr lang="en-CA" sz="1050" i="1" dirty="0">
                <a:solidFill>
                  <a:schemeClr val="bg1"/>
                </a:solidFill>
              </a:rPr>
              <a:t>, Vivekanand A00425792, </a:t>
            </a:r>
            <a:r>
              <a:rPr lang="en-CA" sz="1050" i="1" dirty="0" err="1">
                <a:solidFill>
                  <a:schemeClr val="bg1"/>
                </a:solidFill>
              </a:rPr>
              <a:t>v_boopathy</a:t>
            </a:r>
            <a:r>
              <a:rPr lang="en-CA" sz="1050" i="1" dirty="0">
                <a:solidFill>
                  <a:schemeClr val="bg1"/>
                </a:solidFill>
              </a:rPr>
              <a:t>, 8108 and 8109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Cai, Qian  A00428662, </a:t>
            </a:r>
            <a:r>
              <a:rPr lang="en-CA" sz="1050" i="1" dirty="0" err="1">
                <a:solidFill>
                  <a:schemeClr val="bg1"/>
                </a:solidFill>
              </a:rPr>
              <a:t>q_cai</a:t>
            </a:r>
            <a:r>
              <a:rPr lang="en-CA" sz="1050" i="1" dirty="0">
                <a:solidFill>
                  <a:schemeClr val="bg1"/>
                </a:solidFill>
              </a:rPr>
              <a:t>, 8110 and 8111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Channaveerabhadraiah,Su</a:t>
            </a:r>
            <a:r>
              <a:rPr lang="en-CA" sz="1050" i="1" dirty="0">
                <a:solidFill>
                  <a:schemeClr val="bg1"/>
                </a:solidFill>
              </a:rPr>
              <a:t> A00428901, </a:t>
            </a:r>
            <a:r>
              <a:rPr lang="en-CA" sz="1050" i="1" dirty="0" err="1">
                <a:solidFill>
                  <a:schemeClr val="bg1"/>
                </a:solidFill>
              </a:rPr>
              <a:t>sk_channaveerabhadraiah</a:t>
            </a:r>
            <a:r>
              <a:rPr lang="en-CA" sz="1050" i="1" dirty="0">
                <a:solidFill>
                  <a:schemeClr val="bg1"/>
                </a:solidFill>
              </a:rPr>
              <a:t>, 8112 and 8113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Fasuyi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Morounkeji</a:t>
            </a:r>
            <a:r>
              <a:rPr lang="en-CA" sz="1050" i="1" dirty="0">
                <a:solidFill>
                  <a:schemeClr val="bg1"/>
                </a:solidFill>
              </a:rPr>
              <a:t> O. A00421483, </a:t>
            </a:r>
            <a:r>
              <a:rPr lang="en-CA" sz="1050" i="1" dirty="0" err="1">
                <a:solidFill>
                  <a:schemeClr val="bg1"/>
                </a:solidFill>
              </a:rPr>
              <a:t>m_fasuyi</a:t>
            </a:r>
            <a:r>
              <a:rPr lang="en-CA" sz="1050" i="1" dirty="0">
                <a:solidFill>
                  <a:schemeClr val="bg1"/>
                </a:solidFill>
              </a:rPr>
              <a:t>, 8114 and 8115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Govindan, Vinay A00429120, </a:t>
            </a:r>
            <a:r>
              <a:rPr lang="en-CA" sz="1050" i="1" dirty="0" err="1">
                <a:solidFill>
                  <a:schemeClr val="bg1"/>
                </a:solidFill>
              </a:rPr>
              <a:t>v_govindan</a:t>
            </a:r>
            <a:r>
              <a:rPr lang="en-CA" sz="1050" i="1" dirty="0">
                <a:solidFill>
                  <a:schemeClr val="bg1"/>
                </a:solidFill>
              </a:rPr>
              <a:t>, 8116 and 8117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Gupta, </a:t>
            </a:r>
            <a:r>
              <a:rPr lang="en-CA" sz="1050" i="1" dirty="0" err="1">
                <a:solidFill>
                  <a:schemeClr val="bg1"/>
                </a:solidFill>
              </a:rPr>
              <a:t>Rishab</a:t>
            </a:r>
            <a:r>
              <a:rPr lang="en-CA" sz="1050" i="1" dirty="0">
                <a:solidFill>
                  <a:schemeClr val="bg1"/>
                </a:solidFill>
              </a:rPr>
              <a:t>  A00429019, </a:t>
            </a:r>
            <a:r>
              <a:rPr lang="en-CA" sz="1050" i="1" dirty="0" err="1">
                <a:solidFill>
                  <a:schemeClr val="bg1"/>
                </a:solidFill>
              </a:rPr>
              <a:t>r_gupta</a:t>
            </a:r>
            <a:r>
              <a:rPr lang="en-CA" sz="1050" i="1" dirty="0">
                <a:solidFill>
                  <a:schemeClr val="bg1"/>
                </a:solidFill>
              </a:rPr>
              <a:t>, 8118 and 8119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Hussain, </a:t>
            </a:r>
            <a:r>
              <a:rPr lang="en-CA" sz="1050" i="1" dirty="0" err="1">
                <a:solidFill>
                  <a:schemeClr val="bg1"/>
                </a:solidFill>
              </a:rPr>
              <a:t>Mohd</a:t>
            </a:r>
            <a:r>
              <a:rPr lang="en-CA" sz="1050" i="1" dirty="0">
                <a:solidFill>
                  <a:schemeClr val="bg1"/>
                </a:solidFill>
              </a:rPr>
              <a:t>  A00428036, </a:t>
            </a:r>
            <a:r>
              <a:rPr lang="en-CA" sz="1050" i="1" dirty="0" err="1">
                <a:solidFill>
                  <a:schemeClr val="bg1"/>
                </a:solidFill>
              </a:rPr>
              <a:t>mn_hussain</a:t>
            </a:r>
            <a:r>
              <a:rPr lang="en-CA" sz="1050" i="1" dirty="0">
                <a:solidFill>
                  <a:schemeClr val="bg1"/>
                </a:solidFill>
              </a:rPr>
              <a:t>, 8120 and 8121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Irfanoglu</a:t>
            </a:r>
            <a:r>
              <a:rPr lang="en-CA" sz="1050" i="1" dirty="0">
                <a:solidFill>
                  <a:schemeClr val="bg1"/>
                </a:solidFill>
              </a:rPr>
              <a:t>, Caner Adil A00425840 , </a:t>
            </a:r>
            <a:r>
              <a:rPr lang="en-CA" sz="1050" i="1" dirty="0" err="1">
                <a:solidFill>
                  <a:schemeClr val="bg1"/>
                </a:solidFill>
              </a:rPr>
              <a:t>ca_irfanoglu</a:t>
            </a:r>
            <a:r>
              <a:rPr lang="en-CA" sz="1050" i="1" dirty="0">
                <a:solidFill>
                  <a:schemeClr val="bg1"/>
                </a:solidFill>
              </a:rPr>
              <a:t>, 8122 and 8123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Kour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Jasleen</a:t>
            </a:r>
            <a:r>
              <a:rPr lang="en-CA" sz="1050" i="1" dirty="0">
                <a:solidFill>
                  <a:schemeClr val="bg1"/>
                </a:solidFill>
              </a:rPr>
              <a:t>  A00425843, </a:t>
            </a:r>
            <a:r>
              <a:rPr lang="en-CA" sz="1050" i="1" dirty="0" err="1">
                <a:solidFill>
                  <a:schemeClr val="bg1"/>
                </a:solidFill>
              </a:rPr>
              <a:t>j_kour</a:t>
            </a:r>
            <a:r>
              <a:rPr lang="en-CA" sz="1050" i="1" dirty="0">
                <a:solidFill>
                  <a:schemeClr val="bg1"/>
                </a:solidFill>
              </a:rPr>
              <a:t>, 8124 and 8125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Kovvuri</a:t>
            </a:r>
            <a:r>
              <a:rPr lang="en-CA" sz="1050" i="1" dirty="0">
                <a:solidFill>
                  <a:schemeClr val="bg1"/>
                </a:solidFill>
              </a:rPr>
              <a:t>, Sri   A00428260, </a:t>
            </a:r>
            <a:r>
              <a:rPr lang="en-CA" sz="1050" i="1" dirty="0" err="1">
                <a:solidFill>
                  <a:schemeClr val="bg1"/>
                </a:solidFill>
              </a:rPr>
              <a:t>sa_kovvuri</a:t>
            </a:r>
            <a:r>
              <a:rPr lang="en-CA" sz="1050" i="1" dirty="0">
                <a:solidFill>
                  <a:schemeClr val="bg1"/>
                </a:solidFill>
              </a:rPr>
              <a:t>, 8126 and 8127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Leong, Madeleine Min Jing A00430926, </a:t>
            </a:r>
            <a:r>
              <a:rPr lang="en-CA" sz="1050" i="1" dirty="0" err="1">
                <a:solidFill>
                  <a:schemeClr val="bg1"/>
                </a:solidFill>
              </a:rPr>
              <a:t>mm_leong</a:t>
            </a:r>
            <a:r>
              <a:rPr lang="en-CA" sz="1050" i="1" dirty="0">
                <a:solidFill>
                  <a:schemeClr val="bg1"/>
                </a:solidFill>
              </a:rPr>
              <a:t>, 8128 and 8129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Magray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Shahzan</a:t>
            </a:r>
            <a:r>
              <a:rPr lang="en-CA" sz="1050" i="1" dirty="0">
                <a:solidFill>
                  <a:schemeClr val="bg1"/>
                </a:solidFill>
              </a:rPr>
              <a:t> A00427266, </a:t>
            </a:r>
            <a:r>
              <a:rPr lang="en-CA" sz="1050" i="1" dirty="0" err="1">
                <a:solidFill>
                  <a:schemeClr val="bg1"/>
                </a:solidFill>
              </a:rPr>
              <a:t>s_magray</a:t>
            </a:r>
            <a:r>
              <a:rPr lang="en-CA" sz="1050" i="1" dirty="0">
                <a:solidFill>
                  <a:schemeClr val="bg1"/>
                </a:solidFill>
              </a:rPr>
              <a:t>, 8130 and 8131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Murugappan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Kothai</a:t>
            </a:r>
            <a:r>
              <a:rPr lang="en-CA" sz="1050" i="1" dirty="0">
                <a:solidFill>
                  <a:schemeClr val="bg1"/>
                </a:solidFill>
              </a:rPr>
              <a:t> </a:t>
            </a:r>
            <a:r>
              <a:rPr lang="en-CA" sz="1050" i="1" dirty="0" err="1">
                <a:solidFill>
                  <a:schemeClr val="bg1"/>
                </a:solidFill>
              </a:rPr>
              <a:t>Kannappan</a:t>
            </a:r>
            <a:r>
              <a:rPr lang="en-CA" sz="1050" i="1" dirty="0">
                <a:solidFill>
                  <a:schemeClr val="bg1"/>
                </a:solidFill>
              </a:rPr>
              <a:t> A00427876, </a:t>
            </a:r>
            <a:r>
              <a:rPr lang="en-CA" sz="1050" i="1" dirty="0" err="1">
                <a:solidFill>
                  <a:schemeClr val="bg1"/>
                </a:solidFill>
              </a:rPr>
              <a:t>kk_murugappan</a:t>
            </a:r>
            <a:r>
              <a:rPr lang="en-CA" sz="1050" i="1" dirty="0">
                <a:solidFill>
                  <a:schemeClr val="bg1"/>
                </a:solidFill>
              </a:rPr>
              <a:t>, 8132 and 8133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Nomula</a:t>
            </a:r>
            <a:r>
              <a:rPr lang="en-CA" sz="1050" i="1" dirty="0">
                <a:solidFill>
                  <a:schemeClr val="bg1"/>
                </a:solidFill>
              </a:rPr>
              <a:t>, Rahul  A00427267, </a:t>
            </a:r>
            <a:r>
              <a:rPr lang="en-CA" sz="1050" i="1" dirty="0" err="1">
                <a:solidFill>
                  <a:schemeClr val="bg1"/>
                </a:solidFill>
              </a:rPr>
              <a:t>r_nomula</a:t>
            </a:r>
            <a:r>
              <a:rPr lang="en-CA" sz="1050" i="1" dirty="0">
                <a:solidFill>
                  <a:schemeClr val="bg1"/>
                </a:solidFill>
              </a:rPr>
              <a:t>, 8134 and 8135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Oberoi, </a:t>
            </a:r>
            <a:r>
              <a:rPr lang="en-CA" sz="1050" i="1" dirty="0" err="1">
                <a:solidFill>
                  <a:schemeClr val="bg1"/>
                </a:solidFill>
              </a:rPr>
              <a:t>Ravneet</a:t>
            </a:r>
            <a:r>
              <a:rPr lang="en-CA" sz="1050" i="1" dirty="0">
                <a:solidFill>
                  <a:schemeClr val="bg1"/>
                </a:solidFill>
              </a:rPr>
              <a:t> Singh A00426623, </a:t>
            </a:r>
            <a:r>
              <a:rPr lang="en-CA" sz="1050" i="1" dirty="0" err="1">
                <a:solidFill>
                  <a:schemeClr val="bg1"/>
                </a:solidFill>
              </a:rPr>
              <a:t>rs_oberoi</a:t>
            </a:r>
            <a:r>
              <a:rPr lang="en-CA" sz="1050" i="1" dirty="0">
                <a:solidFill>
                  <a:schemeClr val="bg1"/>
                </a:solidFill>
              </a:rPr>
              <a:t>, 8136 and 8137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Padikar</a:t>
            </a:r>
            <a:r>
              <a:rPr lang="en-CA" sz="1050" i="1" dirty="0">
                <a:solidFill>
                  <a:schemeClr val="bg1"/>
                </a:solidFill>
              </a:rPr>
              <a:t> M, Sunil A00428089, </a:t>
            </a:r>
            <a:r>
              <a:rPr lang="en-CA" sz="1050" i="1" dirty="0" err="1">
                <a:solidFill>
                  <a:schemeClr val="bg1"/>
                </a:solidFill>
              </a:rPr>
              <a:t>s_padikar</a:t>
            </a:r>
            <a:r>
              <a:rPr lang="en-CA" sz="1050" i="1" dirty="0">
                <a:solidFill>
                  <a:schemeClr val="bg1"/>
                </a:solidFill>
              </a:rPr>
              <a:t>, 8138 and 8139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Punnoli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Sreeraj</a:t>
            </a:r>
            <a:r>
              <a:rPr lang="en-CA" sz="1050" i="1" dirty="0">
                <a:solidFill>
                  <a:schemeClr val="bg1"/>
                </a:solidFill>
              </a:rPr>
              <a:t> A00429404, </a:t>
            </a:r>
            <a:r>
              <a:rPr lang="en-CA" sz="1050" i="1" dirty="0" err="1">
                <a:solidFill>
                  <a:schemeClr val="bg1"/>
                </a:solidFill>
              </a:rPr>
              <a:t>s_punnoli</a:t>
            </a:r>
            <a:r>
              <a:rPr lang="en-CA" sz="1050" i="1" dirty="0">
                <a:solidFill>
                  <a:schemeClr val="bg1"/>
                </a:solidFill>
              </a:rPr>
              <a:t>, 8140 and 8141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Sadi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Sadman</a:t>
            </a:r>
            <a:r>
              <a:rPr lang="en-CA" sz="1050" i="1" dirty="0">
                <a:solidFill>
                  <a:schemeClr val="bg1"/>
                </a:solidFill>
              </a:rPr>
              <a:t> Hoque A00426020, </a:t>
            </a:r>
            <a:r>
              <a:rPr lang="en-CA" sz="1050" i="1" dirty="0" err="1">
                <a:solidFill>
                  <a:schemeClr val="bg1"/>
                </a:solidFill>
              </a:rPr>
              <a:t>sh_sadi</a:t>
            </a:r>
            <a:r>
              <a:rPr lang="en-CA" sz="1050" i="1" dirty="0">
                <a:solidFill>
                  <a:schemeClr val="bg1"/>
                </a:solidFill>
              </a:rPr>
              <a:t>, 8142 and 8143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Sambhwani</a:t>
            </a:r>
            <a:r>
              <a:rPr lang="en-CA" sz="1050" i="1" dirty="0">
                <a:solidFill>
                  <a:schemeClr val="bg1"/>
                </a:solidFill>
              </a:rPr>
              <a:t>, </a:t>
            </a:r>
            <a:r>
              <a:rPr lang="en-CA" sz="1050" i="1" dirty="0" err="1">
                <a:solidFill>
                  <a:schemeClr val="bg1"/>
                </a:solidFill>
              </a:rPr>
              <a:t>Diven</a:t>
            </a:r>
            <a:r>
              <a:rPr lang="en-CA" sz="1050" i="1" dirty="0">
                <a:solidFill>
                  <a:schemeClr val="bg1"/>
                </a:solidFill>
              </a:rPr>
              <a:t> Kumar A00425915, </a:t>
            </a:r>
            <a:r>
              <a:rPr lang="en-CA" sz="1050" i="1" dirty="0" err="1">
                <a:solidFill>
                  <a:schemeClr val="bg1"/>
                </a:solidFill>
              </a:rPr>
              <a:t>dk_sambhwani</a:t>
            </a:r>
            <a:r>
              <a:rPr lang="en-CA" sz="1050" i="1" dirty="0">
                <a:solidFill>
                  <a:schemeClr val="bg1"/>
                </a:solidFill>
              </a:rPr>
              <a:t>, 8144 and 8145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Sharma, Aman  A00429273, </a:t>
            </a:r>
            <a:r>
              <a:rPr lang="en-CA" sz="1050" i="1" dirty="0" err="1">
                <a:solidFill>
                  <a:schemeClr val="bg1"/>
                </a:solidFill>
              </a:rPr>
              <a:t>a_sharma</a:t>
            </a:r>
            <a:r>
              <a:rPr lang="en-CA" sz="1050" i="1" dirty="0">
                <a:solidFill>
                  <a:schemeClr val="bg1"/>
                </a:solidFill>
              </a:rPr>
              <a:t>, 8146 and 8147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Shree, Bhagya  A00431152, </a:t>
            </a:r>
            <a:r>
              <a:rPr lang="en-CA" sz="1050" i="1" dirty="0" err="1">
                <a:solidFill>
                  <a:schemeClr val="bg1"/>
                </a:solidFill>
              </a:rPr>
              <a:t>b_shree</a:t>
            </a:r>
            <a:r>
              <a:rPr lang="en-CA" sz="1050" i="1" dirty="0">
                <a:solidFill>
                  <a:schemeClr val="bg1"/>
                </a:solidFill>
              </a:rPr>
              <a:t>, 8148 and 8149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Singh, </a:t>
            </a:r>
            <a:r>
              <a:rPr lang="en-CA" sz="1050" i="1" dirty="0" err="1">
                <a:solidFill>
                  <a:schemeClr val="bg1"/>
                </a:solidFill>
              </a:rPr>
              <a:t>Gaganpreet</a:t>
            </a:r>
            <a:r>
              <a:rPr lang="en-CA" sz="1050" i="1" dirty="0">
                <a:solidFill>
                  <a:schemeClr val="bg1"/>
                </a:solidFill>
              </a:rPr>
              <a:t>  A00429660, </a:t>
            </a:r>
            <a:r>
              <a:rPr lang="en-CA" sz="1050" i="1" dirty="0" err="1">
                <a:solidFill>
                  <a:schemeClr val="bg1"/>
                </a:solidFill>
              </a:rPr>
              <a:t>g_singh</a:t>
            </a:r>
            <a:r>
              <a:rPr lang="en-CA" sz="1050" i="1" dirty="0">
                <a:solidFill>
                  <a:schemeClr val="bg1"/>
                </a:solidFill>
              </a:rPr>
              <a:t>, 8150 and 8151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 err="1">
                <a:solidFill>
                  <a:schemeClr val="bg1"/>
                </a:solidFill>
              </a:rPr>
              <a:t>Sivaraman</a:t>
            </a:r>
            <a:r>
              <a:rPr lang="en-CA" sz="1050" i="1" dirty="0">
                <a:solidFill>
                  <a:schemeClr val="bg1"/>
                </a:solidFill>
              </a:rPr>
              <a:t>, Ashwin A00426488, </a:t>
            </a:r>
            <a:r>
              <a:rPr lang="en-CA" sz="1050" i="1" dirty="0" err="1">
                <a:solidFill>
                  <a:schemeClr val="bg1"/>
                </a:solidFill>
              </a:rPr>
              <a:t>a_sivaraman</a:t>
            </a:r>
            <a:r>
              <a:rPr lang="en-CA" sz="1050" i="1" dirty="0">
                <a:solidFill>
                  <a:schemeClr val="bg1"/>
                </a:solidFill>
              </a:rPr>
              <a:t>, 8152 and 8153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Thapa Magar, </a:t>
            </a:r>
            <a:r>
              <a:rPr lang="en-CA" sz="1050" i="1" dirty="0" err="1">
                <a:solidFill>
                  <a:schemeClr val="bg1"/>
                </a:solidFill>
              </a:rPr>
              <a:t>Sarbottam</a:t>
            </a:r>
            <a:r>
              <a:rPr lang="en-CA" sz="1050" i="1" dirty="0">
                <a:solidFill>
                  <a:schemeClr val="bg1"/>
                </a:solidFill>
              </a:rPr>
              <a:t> A00430095, </a:t>
            </a:r>
            <a:r>
              <a:rPr lang="en-CA" sz="1050" i="1" dirty="0" err="1">
                <a:solidFill>
                  <a:schemeClr val="bg1"/>
                </a:solidFill>
              </a:rPr>
              <a:t>s_thapamagar</a:t>
            </a:r>
            <a:r>
              <a:rPr lang="en-CA" sz="1050" i="1" dirty="0">
                <a:solidFill>
                  <a:schemeClr val="bg1"/>
                </a:solidFill>
              </a:rPr>
              <a:t>, 8154 and 8155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Verma, Bharat Bhushan A00431571, </a:t>
            </a:r>
            <a:r>
              <a:rPr lang="en-CA" sz="1050" i="1" dirty="0" err="1">
                <a:solidFill>
                  <a:schemeClr val="bg1"/>
                </a:solidFill>
              </a:rPr>
              <a:t>bb_verma</a:t>
            </a:r>
            <a:r>
              <a:rPr lang="en-CA" sz="1050" i="1" dirty="0">
                <a:solidFill>
                  <a:schemeClr val="bg1"/>
                </a:solidFill>
              </a:rPr>
              <a:t>, 8156 and 8157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Wang, </a:t>
            </a:r>
            <a:r>
              <a:rPr lang="en-CA" sz="1050" i="1" dirty="0" err="1">
                <a:solidFill>
                  <a:schemeClr val="bg1"/>
                </a:solidFill>
              </a:rPr>
              <a:t>Jingshu</a:t>
            </a:r>
            <a:r>
              <a:rPr lang="en-CA" sz="1050" i="1" dirty="0">
                <a:solidFill>
                  <a:schemeClr val="bg1"/>
                </a:solidFill>
              </a:rPr>
              <a:t>  A00428778, </a:t>
            </a:r>
            <a:r>
              <a:rPr lang="en-CA" sz="1050" i="1" dirty="0" err="1">
                <a:solidFill>
                  <a:schemeClr val="bg1"/>
                </a:solidFill>
              </a:rPr>
              <a:t>j_wang</a:t>
            </a:r>
            <a:r>
              <a:rPr lang="en-CA" sz="1050" i="1" dirty="0">
                <a:solidFill>
                  <a:schemeClr val="bg1"/>
                </a:solidFill>
              </a:rPr>
              <a:t>, 8158 and 8159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Yan, </a:t>
            </a:r>
            <a:r>
              <a:rPr lang="en-CA" sz="1050" i="1" dirty="0" err="1">
                <a:solidFill>
                  <a:schemeClr val="bg1"/>
                </a:solidFill>
              </a:rPr>
              <a:t>Zewei</a:t>
            </a:r>
            <a:r>
              <a:rPr lang="en-CA" sz="1050" i="1" dirty="0">
                <a:solidFill>
                  <a:schemeClr val="bg1"/>
                </a:solidFill>
              </a:rPr>
              <a:t>  A00429842, </a:t>
            </a:r>
            <a:r>
              <a:rPr lang="en-CA" sz="1050" i="1" dirty="0" err="1">
                <a:solidFill>
                  <a:schemeClr val="bg1"/>
                </a:solidFill>
              </a:rPr>
              <a:t>z_yan</a:t>
            </a:r>
            <a:r>
              <a:rPr lang="en-CA" sz="1050" i="1" dirty="0">
                <a:solidFill>
                  <a:schemeClr val="bg1"/>
                </a:solidFill>
              </a:rPr>
              <a:t>, 8160 and 8161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 </a:t>
            </a:r>
            <a:endParaRPr lang="en-CA" sz="1050" dirty="0">
              <a:solidFill>
                <a:schemeClr val="bg1"/>
              </a:solidFill>
            </a:endParaRPr>
          </a:p>
          <a:p>
            <a:r>
              <a:rPr lang="en-CA" sz="1050" i="1" dirty="0">
                <a:solidFill>
                  <a:schemeClr val="bg1"/>
                </a:solidFill>
              </a:rPr>
              <a:t>Test Ports : 8165 to 8175 (only in case of port blocks)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on a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Before…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Stored data using local Storage (i.e., write to and read from local storage space)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only accessible from the same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Users can delete/modify if they wish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01" y="2209800"/>
            <a:ext cx="7543801" cy="3276600"/>
          </a:xfrm>
        </p:spPr>
        <p:txBody>
          <a:bodyPr>
            <a:normAutofit/>
          </a:bodyPr>
          <a:lstStyle/>
          <a:p>
            <a:r>
              <a:rPr lang="en-US" dirty="0"/>
              <a:t>A request method (supported by the HTTP protocol)</a:t>
            </a:r>
          </a:p>
          <a:p>
            <a:endParaRPr lang="en-US" dirty="0"/>
          </a:p>
          <a:p>
            <a:r>
              <a:rPr lang="en-US" dirty="0"/>
              <a:t>Requests for data from the server</a:t>
            </a:r>
          </a:p>
          <a:p>
            <a:endParaRPr lang="en-US" dirty="0"/>
          </a:p>
          <a:p>
            <a:r>
              <a:rPr lang="en-US" dirty="0"/>
              <a:t>GET should only retrieve data and should have no other effect.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905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956" y="2241678"/>
            <a:ext cx="63246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//server-side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app.get</a:t>
            </a:r>
            <a:r>
              <a:rPr lang="en-US" sz="1600" dirty="0">
                <a:solidFill>
                  <a:schemeClr val="bg1"/>
                </a:solidFill>
              </a:rPr>
              <a:t>('/hello', function (request, response)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</a:rPr>
              <a:t>response.send</a:t>
            </a:r>
            <a:r>
              <a:rPr lang="en-US" sz="1600" dirty="0">
                <a:solidFill>
                  <a:schemeClr val="bg1"/>
                </a:solidFill>
              </a:rPr>
              <a:t>(200, '&lt;h1&gt;Hello World!!!&lt;/h1&gt;');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7" y="3899553"/>
            <a:ext cx="39147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083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.get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411480" lvl="1" indent="0">
              <a:buNone/>
            </a:pPr>
            <a:endParaRPr lang="en-US" i="1" dirty="0"/>
          </a:p>
          <a:p>
            <a:pPr marL="411480" lvl="1" indent="0">
              <a:buNone/>
            </a:pPr>
            <a:r>
              <a:rPr lang="en-US" i="1" dirty="0"/>
              <a:t>$.get( </a:t>
            </a:r>
            <a:r>
              <a:rPr lang="en-US" i="1" dirty="0" err="1"/>
              <a:t>url</a:t>
            </a:r>
            <a:r>
              <a:rPr lang="en-US" i="1" dirty="0"/>
              <a:t>, [</a:t>
            </a:r>
            <a:r>
              <a:rPr lang="en-US" i="1" dirty="0" err="1"/>
              <a:t>dataToServer</a:t>
            </a:r>
            <a:r>
              <a:rPr lang="en-US" i="1" dirty="0"/>
              <a:t>,] [function(data) {</a:t>
            </a:r>
          </a:p>
          <a:p>
            <a:pPr marL="411480" lvl="1" indent="0">
              <a:buNone/>
            </a:pPr>
            <a:r>
              <a:rPr lang="en-US" i="1" dirty="0"/>
              <a:t>     // code when succeeded</a:t>
            </a:r>
          </a:p>
          <a:p>
            <a:pPr marL="411480" lvl="1" indent="0">
              <a:buNone/>
            </a:pPr>
            <a:r>
              <a:rPr lang="en-US" i="1" dirty="0"/>
              <a:t>    // data can contain the returned data from server</a:t>
            </a:r>
          </a:p>
          <a:p>
            <a:pPr marL="411480" lvl="1" indent="0">
              <a:buNone/>
            </a:pPr>
            <a:r>
              <a:rPr lang="en-US" i="1" dirty="0"/>
              <a:t>}])</a:t>
            </a:r>
          </a:p>
          <a:p>
            <a:pPr marL="411480" lvl="1" indent="0">
              <a:buNone/>
            </a:pPr>
            <a:r>
              <a:rPr lang="en-US" i="1" dirty="0"/>
              <a:t>.fail(function() {</a:t>
            </a:r>
          </a:p>
          <a:p>
            <a:pPr marL="411480" lvl="1" indent="0">
              <a:buNone/>
            </a:pPr>
            <a:r>
              <a:rPr lang="en-US" i="1" dirty="0"/>
              <a:t>    // code when succeeded</a:t>
            </a:r>
          </a:p>
          <a:p>
            <a:pPr marL="411480" lvl="1" indent="0">
              <a:buNone/>
            </a:pPr>
            <a:r>
              <a:rPr lang="en-US" i="1" dirty="0"/>
              <a:t>  });</a:t>
            </a:r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23352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has the UI below, and runs on the express server (using your assigned port number!!)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i.e., </a:t>
            </a:r>
          </a:p>
          <a:p>
            <a:pPr marL="411480" lvl="1" indent="0">
              <a:buNone/>
            </a:pPr>
            <a:r>
              <a:rPr lang="en-US" dirty="0"/>
              <a:t>you shouldn’t need to </a:t>
            </a:r>
          </a:p>
          <a:p>
            <a:pPr marL="411480" lvl="1" indent="0">
              <a:buNone/>
            </a:pPr>
            <a:r>
              <a:rPr lang="en-US" dirty="0"/>
              <a:t>type the user URL </a:t>
            </a:r>
          </a:p>
          <a:p>
            <a:pPr marL="411480" lvl="1" indent="0">
              <a:buNone/>
            </a:pPr>
            <a:r>
              <a:rPr lang="en-US" dirty="0"/>
              <a:t>(only the port #)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650AF9-B311-4670-89B8-85FFEC990FDB}"/>
                  </a:ext>
                </a:extLst>
              </p14:cNvPr>
              <p14:cNvContentPartPr/>
              <p14:nvPr/>
            </p14:nvContentPartPr>
            <p14:xfrm>
              <a:off x="6579757" y="47788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650AF9-B311-4670-89B8-85FFEC990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757" y="4670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86D076-5BE8-45A2-A69C-FD5269629500}"/>
                  </a:ext>
                </a:extLst>
              </p14:cNvPr>
              <p14:cNvContentPartPr/>
              <p14:nvPr/>
            </p14:nvContentPartPr>
            <p14:xfrm>
              <a:off x="7446637" y="345909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86D076-5BE8-45A2-A69C-FD5269629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8997" y="33514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0D293B-1D6F-4397-A292-B6609D47AD3D}"/>
                  </a:ext>
                </a:extLst>
              </p14:cNvPr>
              <p14:cNvContentPartPr/>
              <p14:nvPr/>
            </p14:nvContentPartPr>
            <p14:xfrm>
              <a:off x="5731237" y="427953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0D293B-1D6F-4397-A292-B6609D47A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3597" y="417189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0F759C-7641-4092-9638-42AB48633DFF}"/>
                  </a:ext>
                </a:extLst>
              </p14:cNvPr>
              <p14:cNvContentPartPr/>
              <p14:nvPr/>
            </p14:nvContentPartPr>
            <p14:xfrm>
              <a:off x="2544517" y="42604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0F759C-7641-4092-9638-42AB48633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6877" y="41524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58F1C1-CF2F-47C7-8C4C-886939E2D436}"/>
                  </a:ext>
                </a:extLst>
              </p14:cNvPr>
              <p14:cNvContentPartPr/>
              <p14:nvPr/>
            </p14:nvContentPartPr>
            <p14:xfrm>
              <a:off x="6343957" y="38363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58F1C1-CF2F-47C7-8C4C-886939E2D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6317" y="3728732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2588BD4E-4B2E-4964-AA26-55B0A308D0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5432" y="2249672"/>
            <a:ext cx="3175357" cy="4021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E2A8C0-627C-424D-BC50-B311711C7F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937" y="4687321"/>
            <a:ext cx="5586300" cy="8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2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server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362200"/>
            <a:ext cx="7543801" cy="3505200"/>
          </a:xfrm>
        </p:spPr>
        <p:txBody>
          <a:bodyPr/>
          <a:lstStyle/>
          <a:p>
            <a:r>
              <a:rPr lang="en-US" dirty="0"/>
              <a:t>Perform computation</a:t>
            </a:r>
          </a:p>
          <a:p>
            <a:endParaRPr lang="en-US" dirty="0"/>
          </a:p>
          <a:p>
            <a:r>
              <a:rPr lang="en-US" dirty="0"/>
              <a:t>Read from and write to a file (for now)</a:t>
            </a:r>
          </a:p>
          <a:p>
            <a:endParaRPr lang="en-US" dirty="0"/>
          </a:p>
          <a:p>
            <a:r>
              <a:rPr lang="en-US" dirty="0"/>
              <a:t>(and we’ll access databases later)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851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4023360"/>
          </a:xfrm>
        </p:spPr>
        <p:txBody>
          <a:bodyPr>
            <a:normAutofit/>
          </a:bodyPr>
          <a:lstStyle/>
          <a:p>
            <a:r>
              <a:rPr lang="en-US" sz="1800" dirty="0"/>
              <a:t>Add a client script to grab values from the input fields when the save button is clicked</a:t>
            </a:r>
          </a:p>
          <a:p>
            <a:endParaRPr lang="en-US" sz="1800" dirty="0"/>
          </a:p>
          <a:p>
            <a:r>
              <a:rPr lang="en-US" sz="1800" dirty="0"/>
              <a:t>Send a request to the server to “</a:t>
            </a:r>
            <a:r>
              <a:rPr lang="en-US" sz="1800" dirty="0" err="1"/>
              <a:t>addNumbers</a:t>
            </a:r>
            <a:r>
              <a:rPr lang="en-US" sz="1800" dirty="0"/>
              <a:t>” with the values obtained from the input fields.</a:t>
            </a:r>
          </a:p>
          <a:p>
            <a:endParaRPr lang="en-US" sz="1800" dirty="0"/>
          </a:p>
          <a:p>
            <a:r>
              <a:rPr lang="en-US" sz="1800" dirty="0"/>
              <a:t>Add a server side script to</a:t>
            </a:r>
          </a:p>
          <a:p>
            <a:pPr lvl="1"/>
            <a:r>
              <a:rPr lang="en-US" dirty="0"/>
              <a:t>receive the request (with the data)</a:t>
            </a:r>
          </a:p>
          <a:p>
            <a:pPr lvl="1"/>
            <a:r>
              <a:rPr lang="en-US" dirty="0"/>
              <a:t>perform addition</a:t>
            </a:r>
          </a:p>
          <a:p>
            <a:pPr lvl="1"/>
            <a:r>
              <a:rPr lang="en-US" dirty="0"/>
              <a:t>print the result to the server console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60" y="2007149"/>
            <a:ext cx="7543800" cy="3600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var SERVER_URL = 'http://dev.cs.smu.ca:</a:t>
            </a:r>
            <a:r>
              <a:rPr lang="en-CA" sz="1200" dirty="0">
                <a:solidFill>
                  <a:srgbClr val="00B0F0"/>
                </a:solidFill>
              </a:rPr>
              <a:t>9898</a:t>
            </a:r>
            <a:r>
              <a:rPr lang="en-CA" sz="1200" dirty="0">
                <a:solidFill>
                  <a:schemeClr val="bg1"/>
                </a:solidFill>
              </a:rPr>
              <a:t>';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function </a:t>
            </a:r>
            <a:r>
              <a:rPr lang="en-CA" sz="1200" dirty="0" err="1">
                <a:solidFill>
                  <a:schemeClr val="bg1"/>
                </a:solidFill>
              </a:rPr>
              <a:t>saveNumbers</a:t>
            </a:r>
            <a:r>
              <a:rPr lang="en-CA" sz="1200" dirty="0">
                <a:solidFill>
                  <a:schemeClr val="bg1"/>
                </a:solidFill>
              </a:rPr>
              <a:t>() {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	var obj =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"num1": $("#num1").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"num2": $("#num2").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"</a:t>
            </a:r>
            <a:r>
              <a:rPr lang="en-CA" sz="1200" dirty="0" err="1">
                <a:solidFill>
                  <a:schemeClr val="bg1"/>
                </a:solidFill>
              </a:rPr>
              <a:t>fileName</a:t>
            </a:r>
            <a:r>
              <a:rPr lang="en-CA" sz="1200" dirty="0">
                <a:solidFill>
                  <a:schemeClr val="bg1"/>
                </a:solidFill>
              </a:rPr>
              <a:t>": "</a:t>
            </a:r>
            <a:r>
              <a:rPr lang="en-CA" sz="1200" dirty="0" err="1">
                <a:solidFill>
                  <a:schemeClr val="bg1"/>
                </a:solidFill>
              </a:rPr>
              <a:t>result.txt</a:t>
            </a:r>
            <a:r>
              <a:rPr lang="en-CA" sz="1200" dirty="0">
                <a:solidFill>
                  <a:schemeClr val="bg1"/>
                </a:solidFill>
              </a:rPr>
              <a:t>"</a:t>
            </a:r>
          </a:p>
          <a:p>
            <a:r>
              <a:rPr lang="en-CA" sz="1200" dirty="0">
                <a:solidFill>
                  <a:schemeClr val="bg1"/>
                </a:solidFill>
              </a:rPr>
              <a:t>	};</a:t>
            </a:r>
          </a:p>
          <a:p>
            <a:r>
              <a:rPr lang="en-CA" sz="1200" dirty="0">
                <a:solidFill>
                  <a:schemeClr val="bg1"/>
                </a:solidFill>
              </a:rPr>
              <a:t>	</a:t>
            </a:r>
          </a:p>
          <a:p>
            <a:r>
              <a:rPr lang="en-CA" sz="1200" dirty="0">
                <a:solidFill>
                  <a:schemeClr val="bg1"/>
                </a:solidFill>
              </a:rPr>
              <a:t>	//now send the request</a:t>
            </a:r>
          </a:p>
          <a:p>
            <a:r>
              <a:rPr lang="en-CA" sz="1200" dirty="0">
                <a:solidFill>
                  <a:schemeClr val="bg1"/>
                </a:solidFill>
              </a:rPr>
              <a:t>	$.post(SERVER_URL + "/</a:t>
            </a:r>
            <a:r>
              <a:rPr lang="en-CA" sz="1200" dirty="0" err="1">
                <a:solidFill>
                  <a:schemeClr val="bg1"/>
                </a:solidFill>
              </a:rPr>
              <a:t>addNumbers</a:t>
            </a:r>
            <a:r>
              <a:rPr lang="en-CA" sz="1200" dirty="0">
                <a:solidFill>
                  <a:schemeClr val="bg1"/>
                </a:solidFill>
              </a:rPr>
              <a:t>",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	obj,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	function (data)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		alert("Result saved successfully!");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	}).fail(function (error)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		alert("Error: " +</a:t>
            </a:r>
            <a:r>
              <a:rPr lang="en-CA" sz="1200" dirty="0" err="1">
                <a:solidFill>
                  <a:schemeClr val="bg1"/>
                </a:solidFill>
              </a:rPr>
              <a:t>error.responseText</a:t>
            </a:r>
            <a:r>
              <a:rPr lang="en-CA" sz="1200" dirty="0">
                <a:solidFill>
                  <a:schemeClr val="bg1"/>
                </a:solidFill>
              </a:rPr>
              <a:t>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	});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}//end function</a:t>
            </a:r>
          </a:p>
        </p:txBody>
      </p:sp>
    </p:spTree>
    <p:extLst>
      <p:ext uri="{BB962C8B-B14F-4D97-AF65-F5344CB8AC3E}">
        <p14:creationId xmlns:p14="http://schemas.microsoft.com/office/powerpoint/2010/main" val="3643897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09800"/>
            <a:ext cx="7543801" cy="3200400"/>
          </a:xfrm>
        </p:spPr>
        <p:txBody>
          <a:bodyPr/>
          <a:lstStyle/>
          <a:p>
            <a:r>
              <a:rPr lang="en-US" dirty="0"/>
              <a:t>A request method (supported by the HTTP protocol)</a:t>
            </a:r>
          </a:p>
          <a:p>
            <a:endParaRPr lang="en-US" dirty="0"/>
          </a:p>
          <a:p>
            <a:r>
              <a:rPr lang="en-US" dirty="0"/>
              <a:t>Requests that a web server accepts and stores the data enclosed in the body of the request message.</a:t>
            </a:r>
          </a:p>
          <a:p>
            <a:endParaRPr lang="en-US" dirty="0"/>
          </a:p>
          <a:p>
            <a:r>
              <a:rPr lang="en-US" dirty="0"/>
              <a:t>Often used when uploading a file or submitting a completed web form.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270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.post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09800"/>
            <a:ext cx="7543801" cy="3810000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411480" lvl="1" indent="0">
              <a:buNone/>
            </a:pPr>
            <a:endParaRPr lang="en-US" i="1" dirty="0"/>
          </a:p>
          <a:p>
            <a:pPr marL="411480" lvl="1" indent="0">
              <a:buNone/>
            </a:pPr>
            <a:r>
              <a:rPr lang="en-US" i="1" dirty="0"/>
              <a:t>$.post( </a:t>
            </a:r>
            <a:r>
              <a:rPr lang="en-US" i="1" dirty="0" err="1"/>
              <a:t>url</a:t>
            </a:r>
            <a:r>
              <a:rPr lang="en-US" i="1" dirty="0"/>
              <a:t>, </a:t>
            </a:r>
            <a:r>
              <a:rPr lang="en-US" i="1" dirty="0" err="1"/>
              <a:t>dataToUpload</a:t>
            </a:r>
            <a:r>
              <a:rPr lang="en-US" i="1" dirty="0"/>
              <a:t>, function(data) {</a:t>
            </a:r>
          </a:p>
          <a:p>
            <a:pPr marL="411480" lvl="1" indent="0">
              <a:buNone/>
            </a:pPr>
            <a:r>
              <a:rPr lang="en-US" i="1" dirty="0"/>
              <a:t>     // code when succeeded</a:t>
            </a:r>
          </a:p>
          <a:p>
            <a:pPr marL="411480" lvl="1" indent="0">
              <a:buNone/>
            </a:pPr>
            <a:r>
              <a:rPr lang="en-US" i="1" dirty="0"/>
              <a:t>    // data can contain the returned data from server</a:t>
            </a:r>
          </a:p>
          <a:p>
            <a:pPr marL="411480" lvl="1" indent="0">
              <a:buNone/>
            </a:pPr>
            <a:r>
              <a:rPr lang="en-US" i="1" dirty="0"/>
              <a:t>})</a:t>
            </a:r>
          </a:p>
          <a:p>
            <a:pPr marL="411480" lvl="1" indent="0">
              <a:buNone/>
            </a:pPr>
            <a:r>
              <a:rPr lang="en-US" i="1" dirty="0"/>
              <a:t>.fail(function() {</a:t>
            </a:r>
          </a:p>
          <a:p>
            <a:pPr marL="411480" lvl="1" indent="0">
              <a:buNone/>
            </a:pPr>
            <a:r>
              <a:rPr lang="en-US" i="1" dirty="0"/>
              <a:t>    // code when succeeded</a:t>
            </a:r>
          </a:p>
          <a:p>
            <a:pPr marL="411480" lvl="1" indent="0">
              <a:buNone/>
            </a:pPr>
            <a:r>
              <a:rPr lang="en-US" i="1" dirty="0"/>
              <a:t>  });</a:t>
            </a:r>
          </a:p>
          <a:p>
            <a:pPr marL="201168" lvl="1" indent="0">
              <a:buNone/>
            </a:pPr>
            <a:r>
              <a:rPr lang="en-US" i="1" dirty="0"/>
              <a:t>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506678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5829" y="2362200"/>
            <a:ext cx="729234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//now store it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$.post(SERVER_URL + "/</a:t>
            </a:r>
            <a:r>
              <a:rPr lang="en-CA" sz="1600" dirty="0" err="1">
                <a:solidFill>
                  <a:schemeClr val="bg1"/>
                </a:solidFill>
              </a:rPr>
              <a:t>addNumbers</a:t>
            </a:r>
            <a:r>
              <a:rPr lang="en-CA" sz="1600" dirty="0">
                <a:solidFill>
                  <a:schemeClr val="bg1"/>
                </a:solidFill>
              </a:rPr>
              <a:t>",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</a:t>
            </a:r>
            <a:r>
              <a:rPr lang="en-CA" sz="1600" dirty="0" err="1">
                <a:solidFill>
                  <a:schemeClr val="bg1"/>
                </a:solidFill>
              </a:rPr>
              <a:t>obj</a:t>
            </a:r>
            <a:r>
              <a:rPr lang="en-CA" sz="1600" dirty="0">
                <a:solidFill>
                  <a:schemeClr val="bg1"/>
                </a:solidFill>
              </a:rPr>
              <a:t>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function (data)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    alert("Result saved successfully!");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}).fail(function (error)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alert("Error: " +</a:t>
            </a:r>
            <a:r>
              <a:rPr lang="en-CA" sz="1600" dirty="0" err="1">
                <a:solidFill>
                  <a:schemeClr val="bg1"/>
                </a:solidFill>
              </a:rPr>
              <a:t>error.responseText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});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1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on a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543801" cy="3581400"/>
          </a:xfrm>
        </p:spPr>
        <p:txBody>
          <a:bodyPr>
            <a:normAutofit/>
          </a:bodyPr>
          <a:lstStyle/>
          <a:p>
            <a:r>
              <a:rPr lang="en-US" dirty="0"/>
              <a:t>This time…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Store data on a remote 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accessible from any device from anywhere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can be modified by users only through your apps (users could “hack” their local storage data)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2073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1216-F209-4FF8-8CCD-E8131FD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Server-side</a:t>
            </a:r>
            <a:endParaRPr lang="en-CA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FDF7-32ED-461D-A0E0-5B57418C23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50455" y="1828800"/>
            <a:ext cx="7543800" cy="44550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const </a:t>
            </a:r>
            <a:r>
              <a:rPr lang="en-CA" sz="1050" dirty="0" err="1">
                <a:solidFill>
                  <a:schemeClr val="bg1"/>
                </a:solidFill>
              </a:rPr>
              <a:t>SERVER_PORT</a:t>
            </a:r>
            <a:r>
              <a:rPr lang="en-CA" sz="1050" dirty="0">
                <a:solidFill>
                  <a:schemeClr val="bg1"/>
                </a:solidFill>
              </a:rPr>
              <a:t> = </a:t>
            </a:r>
            <a:r>
              <a:rPr lang="en-CA" sz="1050" dirty="0">
                <a:solidFill>
                  <a:srgbClr val="0070C0"/>
                </a:solidFill>
              </a:rPr>
              <a:t>9898</a:t>
            </a:r>
            <a:r>
              <a:rPr lang="en-CA" sz="105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var express = require('express');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var fs = require('fs');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const </a:t>
            </a:r>
            <a:r>
              <a:rPr lang="en-CA" sz="1050" dirty="0" err="1">
                <a:solidFill>
                  <a:schemeClr val="bg1"/>
                </a:solidFill>
              </a:rPr>
              <a:t>FILE_NAME</a:t>
            </a:r>
            <a:r>
              <a:rPr lang="en-CA" sz="1050" dirty="0">
                <a:solidFill>
                  <a:schemeClr val="bg1"/>
                </a:solidFill>
              </a:rPr>
              <a:t> = "</a:t>
            </a:r>
            <a:r>
              <a:rPr lang="en-CA" sz="1050" dirty="0" err="1">
                <a:solidFill>
                  <a:schemeClr val="bg1"/>
                </a:solidFill>
              </a:rPr>
              <a:t>result.txt</a:t>
            </a:r>
            <a:r>
              <a:rPr lang="en-CA" sz="1050" dirty="0">
                <a:solidFill>
                  <a:schemeClr val="bg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//</a:t>
            </a:r>
            <a:r>
              <a:rPr lang="en-CA" sz="1050" dirty="0" err="1">
                <a:solidFill>
                  <a:schemeClr val="bg1"/>
                </a:solidFill>
              </a:rPr>
              <a:t>CORS</a:t>
            </a:r>
            <a:r>
              <a:rPr lang="en-CA" sz="1050" dirty="0">
                <a:solidFill>
                  <a:schemeClr val="bg1"/>
                </a:solidFill>
              </a:rPr>
              <a:t> Middleware, causes Express to allow Cross-Origin Requests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// Do NOT change anything here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var </a:t>
            </a:r>
            <a:r>
              <a:rPr lang="en-CA" sz="1050" dirty="0" err="1">
                <a:solidFill>
                  <a:schemeClr val="bg1"/>
                </a:solidFill>
              </a:rPr>
              <a:t>allowCrossDomain</a:t>
            </a:r>
            <a:r>
              <a:rPr lang="en-CA" sz="1050" dirty="0">
                <a:solidFill>
                  <a:schemeClr val="bg1"/>
                </a:solidFill>
              </a:rPr>
              <a:t> = function (req, res, next)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</a:t>
            </a:r>
            <a:r>
              <a:rPr lang="en-CA" sz="1050" dirty="0" err="1">
                <a:solidFill>
                  <a:schemeClr val="bg1"/>
                </a:solidFill>
              </a:rPr>
              <a:t>res.header</a:t>
            </a:r>
            <a:r>
              <a:rPr lang="en-CA" sz="1050" dirty="0">
                <a:solidFill>
                  <a:schemeClr val="bg1"/>
                </a:solidFill>
              </a:rPr>
              <a:t>('Access-Control-Allow-Origin', '*');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</a:t>
            </a:r>
            <a:r>
              <a:rPr lang="en-CA" sz="1050" dirty="0" err="1">
                <a:solidFill>
                  <a:schemeClr val="bg1"/>
                </a:solidFill>
              </a:rPr>
              <a:t>res.header</a:t>
            </a:r>
            <a:r>
              <a:rPr lang="en-CA" sz="1050" dirty="0">
                <a:solidFill>
                  <a:schemeClr val="bg1"/>
                </a:solidFill>
              </a:rPr>
              <a:t>('Access-Control-Allow-Methods','</a:t>
            </a:r>
            <a:r>
              <a:rPr lang="en-CA" sz="1050" dirty="0" err="1">
                <a:solidFill>
                  <a:schemeClr val="bg1"/>
                </a:solidFill>
              </a:rPr>
              <a:t>GET,PUT,POST,DELETE</a:t>
            </a:r>
            <a:r>
              <a:rPr lang="en-CA" sz="1050" dirty="0">
                <a:solidFill>
                  <a:schemeClr val="bg1"/>
                </a:solidFill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</a:t>
            </a:r>
            <a:r>
              <a:rPr lang="en-CA" sz="1050" dirty="0" err="1">
                <a:solidFill>
                  <a:schemeClr val="bg1"/>
                </a:solidFill>
              </a:rPr>
              <a:t>res.header</a:t>
            </a:r>
            <a:r>
              <a:rPr lang="en-CA" sz="1050" dirty="0">
                <a:solidFill>
                  <a:schemeClr val="bg1"/>
                </a:solidFill>
              </a:rPr>
              <a:t>('Access-Control-Allow-</a:t>
            </a:r>
            <a:r>
              <a:rPr lang="en-CA" sz="1050" dirty="0" err="1">
                <a:solidFill>
                  <a:schemeClr val="bg1"/>
                </a:solidFill>
              </a:rPr>
              <a:t>Headers','Content</a:t>
            </a:r>
            <a:r>
              <a:rPr lang="en-CA" sz="1050" dirty="0">
                <a:solidFill>
                  <a:schemeClr val="bg1"/>
                </a:solidFill>
              </a:rPr>
              <a:t>-Type');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next();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//set up the server variables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var app = express();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 err="1">
                <a:solidFill>
                  <a:schemeClr val="bg1"/>
                </a:solidFill>
              </a:rPr>
              <a:t>app.use</a:t>
            </a:r>
            <a:r>
              <a:rPr lang="en-CA" sz="1050" dirty="0">
                <a:solidFill>
                  <a:schemeClr val="bg1"/>
                </a:solidFill>
              </a:rPr>
              <a:t>(</a:t>
            </a:r>
            <a:r>
              <a:rPr lang="en-CA" sz="1050" dirty="0" err="1">
                <a:solidFill>
                  <a:schemeClr val="bg1"/>
                </a:solidFill>
              </a:rPr>
              <a:t>express.bodyParser</a:t>
            </a:r>
            <a:r>
              <a:rPr lang="en-CA" sz="1050" dirty="0">
                <a:solidFill>
                  <a:schemeClr val="bg1"/>
                </a:solidFill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 err="1">
                <a:solidFill>
                  <a:schemeClr val="bg1"/>
                </a:solidFill>
              </a:rPr>
              <a:t>app.use</a:t>
            </a:r>
            <a:r>
              <a:rPr lang="en-CA" sz="1050" dirty="0">
                <a:solidFill>
                  <a:schemeClr val="bg1"/>
                </a:solidFill>
              </a:rPr>
              <a:t>(</a:t>
            </a:r>
            <a:r>
              <a:rPr lang="en-CA" sz="1050" dirty="0" err="1">
                <a:solidFill>
                  <a:schemeClr val="bg1"/>
                </a:solidFill>
              </a:rPr>
              <a:t>allowCrossDomain</a:t>
            </a:r>
            <a:r>
              <a:rPr lang="en-CA" sz="105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 err="1">
                <a:solidFill>
                  <a:schemeClr val="bg1"/>
                </a:solidFill>
              </a:rPr>
              <a:t>app.use</a:t>
            </a:r>
            <a:r>
              <a:rPr lang="en-CA" sz="1050" dirty="0">
                <a:solidFill>
                  <a:schemeClr val="bg1"/>
                </a:solidFill>
              </a:rPr>
              <a:t>('/scripts', </a:t>
            </a:r>
            <a:r>
              <a:rPr lang="en-CA" sz="1050" dirty="0" err="1">
                <a:solidFill>
                  <a:schemeClr val="bg1"/>
                </a:solidFill>
              </a:rPr>
              <a:t>express.static</a:t>
            </a:r>
            <a:r>
              <a:rPr lang="en-CA" sz="1050" dirty="0">
                <a:solidFill>
                  <a:schemeClr val="bg1"/>
                </a:solidFill>
              </a:rPr>
              <a:t>(__</a:t>
            </a:r>
            <a:r>
              <a:rPr lang="en-CA" sz="1050" dirty="0" err="1">
                <a:solidFill>
                  <a:schemeClr val="bg1"/>
                </a:solidFill>
              </a:rPr>
              <a:t>dirname</a:t>
            </a:r>
            <a:r>
              <a:rPr lang="en-CA" sz="1050" dirty="0">
                <a:solidFill>
                  <a:schemeClr val="bg1"/>
                </a:solidFill>
              </a:rPr>
              <a:t> + '/scripts'));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 err="1">
                <a:solidFill>
                  <a:schemeClr val="bg1"/>
                </a:solidFill>
              </a:rPr>
              <a:t>app.use</a:t>
            </a:r>
            <a:r>
              <a:rPr lang="en-CA" sz="1050" dirty="0">
                <a:solidFill>
                  <a:schemeClr val="bg1"/>
                </a:solidFill>
              </a:rPr>
              <a:t>('/</a:t>
            </a:r>
            <a:r>
              <a:rPr lang="en-CA" sz="1050" dirty="0" err="1">
                <a:solidFill>
                  <a:schemeClr val="bg1"/>
                </a:solidFill>
              </a:rPr>
              <a:t>css</a:t>
            </a:r>
            <a:r>
              <a:rPr lang="en-CA" sz="1050" dirty="0">
                <a:solidFill>
                  <a:schemeClr val="bg1"/>
                </a:solidFill>
              </a:rPr>
              <a:t>', </a:t>
            </a:r>
            <a:r>
              <a:rPr lang="en-CA" sz="1050" dirty="0" err="1">
                <a:solidFill>
                  <a:schemeClr val="bg1"/>
                </a:solidFill>
              </a:rPr>
              <a:t>express.static</a:t>
            </a:r>
            <a:r>
              <a:rPr lang="en-CA" sz="1050" dirty="0">
                <a:solidFill>
                  <a:schemeClr val="bg1"/>
                </a:solidFill>
              </a:rPr>
              <a:t>(__</a:t>
            </a:r>
            <a:r>
              <a:rPr lang="en-CA" sz="1050" dirty="0" err="1">
                <a:solidFill>
                  <a:schemeClr val="bg1"/>
                </a:solidFill>
              </a:rPr>
              <a:t>dirname</a:t>
            </a:r>
            <a:r>
              <a:rPr lang="en-CA" sz="1050" dirty="0">
                <a:solidFill>
                  <a:schemeClr val="bg1"/>
                </a:solidFill>
              </a:rPr>
              <a:t> + '/</a:t>
            </a:r>
            <a:r>
              <a:rPr lang="en-CA" sz="1050" dirty="0" err="1">
                <a:solidFill>
                  <a:schemeClr val="bg1"/>
                </a:solidFill>
              </a:rPr>
              <a:t>css</a:t>
            </a:r>
            <a:r>
              <a:rPr lang="en-CA" sz="1050" dirty="0">
                <a:solidFill>
                  <a:schemeClr val="bg1"/>
                </a:solidFill>
              </a:rPr>
              <a:t>'));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 err="1">
                <a:solidFill>
                  <a:schemeClr val="bg1"/>
                </a:solidFill>
              </a:rPr>
              <a:t>app.use</a:t>
            </a:r>
            <a:r>
              <a:rPr lang="en-CA" sz="1050" dirty="0">
                <a:solidFill>
                  <a:schemeClr val="bg1"/>
                </a:solidFill>
              </a:rPr>
              <a:t>(</a:t>
            </a:r>
            <a:r>
              <a:rPr lang="en-CA" sz="1050" dirty="0" err="1">
                <a:solidFill>
                  <a:schemeClr val="bg1"/>
                </a:solidFill>
              </a:rPr>
              <a:t>express.static</a:t>
            </a:r>
            <a:r>
              <a:rPr lang="en-CA" sz="1050" dirty="0">
                <a:solidFill>
                  <a:schemeClr val="bg1"/>
                </a:solidFill>
              </a:rPr>
              <a:t>(__</a:t>
            </a:r>
            <a:r>
              <a:rPr lang="en-CA" sz="1050" dirty="0" err="1">
                <a:solidFill>
                  <a:schemeClr val="bg1"/>
                </a:solidFill>
              </a:rPr>
              <a:t>dirname</a:t>
            </a:r>
            <a:r>
              <a:rPr lang="en-CA" sz="1050" dirty="0">
                <a:solidFill>
                  <a:schemeClr val="bg1"/>
                </a:solidFill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05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//now start the application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var server = </a:t>
            </a:r>
            <a:r>
              <a:rPr lang="en-CA" sz="1050" dirty="0" err="1">
                <a:solidFill>
                  <a:schemeClr val="bg1"/>
                </a:solidFill>
              </a:rPr>
              <a:t>app.listen</a:t>
            </a:r>
            <a:r>
              <a:rPr lang="en-CA" sz="1050" dirty="0">
                <a:solidFill>
                  <a:schemeClr val="bg1"/>
                </a:solidFill>
              </a:rPr>
              <a:t>(</a:t>
            </a:r>
            <a:r>
              <a:rPr lang="en-CA" sz="1050" dirty="0" err="1">
                <a:solidFill>
                  <a:schemeClr val="bg1"/>
                </a:solidFill>
              </a:rPr>
              <a:t>SERVER_PORT</a:t>
            </a:r>
            <a:r>
              <a:rPr lang="en-CA" sz="1050" dirty="0">
                <a:solidFill>
                  <a:schemeClr val="bg1"/>
                </a:solidFill>
              </a:rPr>
              <a:t>,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    </a:t>
            </a:r>
            <a:r>
              <a:rPr lang="en-CA" sz="1050" dirty="0" err="1">
                <a:solidFill>
                  <a:schemeClr val="bg1"/>
                </a:solidFill>
              </a:rPr>
              <a:t>console.log</a:t>
            </a:r>
            <a:r>
              <a:rPr lang="en-CA" sz="1050" dirty="0">
                <a:solidFill>
                  <a:schemeClr val="bg1"/>
                </a:solidFill>
              </a:rPr>
              <a:t>('Listening on port %d',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                </a:t>
            </a:r>
            <a:r>
              <a:rPr lang="en-CA" sz="1050" dirty="0" err="1">
                <a:solidFill>
                  <a:schemeClr val="bg1"/>
                </a:solidFill>
              </a:rPr>
              <a:t>server.address</a:t>
            </a:r>
            <a:r>
              <a:rPr lang="en-CA" sz="1050" dirty="0">
                <a:solidFill>
                  <a:schemeClr val="bg1"/>
                </a:solidFill>
              </a:rPr>
              <a:t>().port);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05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31947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76300" y="1860214"/>
            <a:ext cx="73914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app.post</a:t>
            </a:r>
            <a:r>
              <a:rPr lang="en-US" dirty="0">
                <a:solidFill>
                  <a:schemeClr val="bg1"/>
                </a:solidFill>
              </a:rPr>
              <a:t>('/</a:t>
            </a:r>
            <a:r>
              <a:rPr lang="en-US" dirty="0" err="1">
                <a:solidFill>
                  <a:schemeClr val="bg1"/>
                </a:solidFill>
              </a:rPr>
              <a:t>addNumbers</a:t>
            </a:r>
            <a:r>
              <a:rPr lang="en-US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console.log("Process being executed in " + 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//extract the data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num1 = </a:t>
            </a:r>
            <a:r>
              <a:rPr lang="en-US" dirty="0" err="1">
                <a:solidFill>
                  <a:schemeClr val="bg1"/>
                </a:solidFill>
              </a:rPr>
              <a:t>parseFloat</a:t>
            </a:r>
            <a:r>
              <a:rPr lang="en-US" dirty="0">
                <a:solidFill>
                  <a:schemeClr val="bg1"/>
                </a:solidFill>
              </a:rPr>
              <a:t>(request.body.num1);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num2 = </a:t>
            </a:r>
            <a:r>
              <a:rPr lang="en-US" dirty="0" err="1">
                <a:solidFill>
                  <a:schemeClr val="bg1"/>
                </a:solidFill>
              </a:rPr>
              <a:t>parseFloat</a:t>
            </a:r>
            <a:r>
              <a:rPr lang="en-US" dirty="0">
                <a:solidFill>
                  <a:schemeClr val="bg1"/>
                </a:solidFill>
              </a:rPr>
              <a:t>(request.body.num2);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console.log('Adding numbers: ' + num1 + " + " + num2);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sum = 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console.log('Sum is : ' + sum);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C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05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(Brief) differences of get/post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09800"/>
            <a:ext cx="7543801" cy="3657600"/>
          </a:xfrm>
        </p:spPr>
        <p:txBody>
          <a:bodyPr>
            <a:normAutofit/>
          </a:bodyPr>
          <a:lstStyle/>
          <a:p>
            <a:r>
              <a:rPr lang="en-US" dirty="0"/>
              <a:t>Both methods can achieve the same goals!</a:t>
            </a:r>
          </a:p>
          <a:p>
            <a:endParaRPr lang="en-US" dirty="0"/>
          </a:p>
          <a:p>
            <a:r>
              <a:rPr lang="en-US" dirty="0"/>
              <a:t>Use GET for risk free actions and POST for risky actions.</a:t>
            </a:r>
          </a:p>
          <a:p>
            <a:pPr lvl="1"/>
            <a:r>
              <a:rPr lang="en-US" dirty="0"/>
              <a:t>GET requests can be cached, remain in browser history, bookmarked,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POST when dealing with sensitive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27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http://www.w3schools.com/tags/ref_httpmethods.asp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686800" cy="39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31" y="2057400"/>
            <a:ext cx="7543801" cy="3581400"/>
          </a:xfrm>
        </p:spPr>
        <p:txBody>
          <a:bodyPr/>
          <a:lstStyle/>
          <a:p>
            <a:r>
              <a:rPr lang="en-US" dirty="0"/>
              <a:t>Add server-side code to save the result to a file, instead of just writing to console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362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00085"/>
            <a:ext cx="6248400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//include file system, needed to write a file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var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fs</a:t>
            </a:r>
            <a:r>
              <a:rPr lang="en-US" sz="1100" dirty="0">
                <a:solidFill>
                  <a:schemeClr val="bg1"/>
                </a:solidFill>
              </a:rPr>
              <a:t> = require('</a:t>
            </a:r>
            <a:r>
              <a:rPr lang="en-US" sz="1100" dirty="0" err="1">
                <a:solidFill>
                  <a:schemeClr val="bg1"/>
                </a:solidFill>
              </a:rPr>
              <a:t>fs</a:t>
            </a:r>
            <a:r>
              <a:rPr lang="en-US" sz="11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const</a:t>
            </a:r>
            <a:r>
              <a:rPr lang="en-US" sz="1100" dirty="0">
                <a:solidFill>
                  <a:schemeClr val="bg1"/>
                </a:solidFill>
              </a:rPr>
              <a:t> FILE_NAME = "result.txt";</a:t>
            </a:r>
            <a:endParaRPr lang="en-CA" sz="1100" dirty="0" err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14400"/>
            <a:ext cx="62484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100" dirty="0" err="1">
                <a:solidFill>
                  <a:schemeClr val="bg1"/>
                </a:solidFill>
              </a:rPr>
              <a:t>app.post</a:t>
            </a:r>
            <a:r>
              <a:rPr lang="en-CA" sz="1100" dirty="0">
                <a:solidFill>
                  <a:schemeClr val="bg1"/>
                </a:solidFill>
              </a:rPr>
              <a:t>('/</a:t>
            </a:r>
            <a:r>
              <a:rPr lang="en-CA" sz="1100" dirty="0" err="1">
                <a:solidFill>
                  <a:schemeClr val="bg1"/>
                </a:solidFill>
              </a:rPr>
              <a:t>addNumbers</a:t>
            </a:r>
            <a:r>
              <a:rPr lang="en-CA" sz="11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// ……the same code as before………..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//now write the result of the addition to the file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//add \n at the end of the file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</a:t>
            </a:r>
            <a:r>
              <a:rPr lang="en-CA" sz="1100" dirty="0" err="1">
                <a:solidFill>
                  <a:schemeClr val="bg1"/>
                </a:solidFill>
              </a:rPr>
              <a:t>fs.writeFile</a:t>
            </a:r>
            <a:r>
              <a:rPr lang="en-CA" sz="1100" dirty="0">
                <a:solidFill>
                  <a:schemeClr val="bg1"/>
                </a:solidFill>
              </a:rPr>
              <a:t>("./" + FILE_NAME, sum + "\n", function (err) {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return console.log(err);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}//end if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console.log("The file was saved!");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//if succeeded, send it back to the calling thread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return </a:t>
            </a:r>
            <a:r>
              <a:rPr lang="en-CA" sz="1100" dirty="0" err="1">
                <a:solidFill>
                  <a:schemeClr val="bg1"/>
                </a:solidFill>
              </a:rPr>
              <a:t>response.send</a:t>
            </a:r>
            <a:r>
              <a:rPr lang="en-CA" sz="1100" dirty="0">
                <a:solidFill>
                  <a:schemeClr val="bg1"/>
                </a:solidFill>
              </a:rPr>
              <a:t>(200, (num1 + num2));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});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});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0B5D2-16DF-4E2C-B934-7BE35A29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56088"/>
            <a:ext cx="8686800" cy="935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A57D19-10CE-444F-81E7-174ACACE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252714"/>
            <a:ext cx="3043581" cy="1011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E49B8-0089-45E5-8065-25BD1D0D8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426864"/>
            <a:ext cx="3876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7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fs.writeFile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69" y="1981200"/>
            <a:ext cx="7452360" cy="396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fs.writeFile</a:t>
            </a:r>
            <a:r>
              <a:rPr lang="en-US" sz="1400" dirty="0"/>
              <a:t>(</a:t>
            </a:r>
            <a:r>
              <a:rPr lang="en-US" sz="1400" i="1" dirty="0" err="1"/>
              <a:t>file_name</a:t>
            </a:r>
            <a:r>
              <a:rPr lang="en-US" sz="1400" dirty="0"/>
              <a:t>, </a:t>
            </a:r>
            <a:r>
              <a:rPr lang="en-US" sz="1400" i="1" dirty="0" err="1"/>
              <a:t>stringified_data</a:t>
            </a:r>
            <a:r>
              <a:rPr lang="en-US" sz="1400" dirty="0"/>
              <a:t>, function (err)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if (err) {</a:t>
            </a:r>
          </a:p>
          <a:p>
            <a:pPr marL="0" indent="0">
              <a:buNone/>
            </a:pPr>
            <a:r>
              <a:rPr lang="en-US" sz="1400" dirty="0"/>
              <a:t>            //code when error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else {</a:t>
            </a:r>
          </a:p>
          <a:p>
            <a:pPr marL="0" indent="0">
              <a:buNone/>
            </a:pPr>
            <a:r>
              <a:rPr lang="en-US" sz="1400" dirty="0"/>
              <a:t>            //code when succeeded</a:t>
            </a:r>
          </a:p>
          <a:p>
            <a:pPr marL="0" indent="0">
              <a:buNone/>
            </a:pPr>
            <a:r>
              <a:rPr lang="en-US" sz="1400" dirty="0"/>
              <a:t>        }//end if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response.send</a:t>
            </a:r>
            <a:r>
              <a:rPr lang="en-US" sz="1400" dirty="0"/>
              <a:t>(200, </a:t>
            </a:r>
            <a:r>
              <a:rPr lang="en-US" sz="1400" i="1" dirty="0" err="1"/>
              <a:t>data_to_be_sent_back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}); </a:t>
            </a: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96302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312" y="2057400"/>
            <a:ext cx="7543801" cy="4023360"/>
          </a:xfrm>
        </p:spPr>
        <p:txBody>
          <a:bodyPr/>
          <a:lstStyle/>
          <a:p>
            <a:r>
              <a:rPr lang="en-US" dirty="0"/>
              <a:t>Now, add code to read data from the file, and then displays on the client side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986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5316" y="2284148"/>
            <a:ext cx="754380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//client side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function </a:t>
            </a:r>
            <a:r>
              <a:rPr lang="en-CA" dirty="0" err="1">
                <a:solidFill>
                  <a:schemeClr val="bg1"/>
                </a:solidFill>
              </a:rPr>
              <a:t>getResult</a:t>
            </a:r>
            <a:r>
              <a:rPr lang="en-CA" dirty="0">
                <a:solidFill>
                  <a:schemeClr val="bg1"/>
                </a:solidFill>
              </a:rPr>
              <a:t>() {</a:t>
            </a:r>
          </a:p>
          <a:p>
            <a:r>
              <a:rPr lang="en-CA" dirty="0">
                <a:solidFill>
                  <a:schemeClr val="bg1"/>
                </a:solidFill>
              </a:rPr>
              <a:t>	 </a:t>
            </a:r>
          </a:p>
          <a:p>
            <a:r>
              <a:rPr lang="en-CA" dirty="0">
                <a:solidFill>
                  <a:schemeClr val="bg1"/>
                </a:solidFill>
              </a:rPr>
              <a:t> //now sends request</a:t>
            </a:r>
          </a:p>
          <a:p>
            <a:r>
              <a:rPr lang="en-CA" dirty="0">
                <a:solidFill>
                  <a:schemeClr val="bg1"/>
                </a:solidFill>
              </a:rPr>
              <a:t>		$.post(SERVER_URL + "/</a:t>
            </a:r>
            <a:r>
              <a:rPr lang="en-CA" dirty="0" err="1">
                <a:solidFill>
                  <a:schemeClr val="bg1"/>
                </a:solidFill>
              </a:rPr>
              <a:t>getResult</a:t>
            </a:r>
            <a:r>
              <a:rPr lang="en-CA" dirty="0">
                <a:solidFill>
                  <a:schemeClr val="bg1"/>
                </a:solidFill>
              </a:rPr>
              <a:t>",</a:t>
            </a:r>
          </a:p>
          <a:p>
            <a:r>
              <a:rPr lang="en-CA" dirty="0">
                <a:solidFill>
                  <a:schemeClr val="bg1"/>
                </a:solidFill>
              </a:rPr>
              <a:t>				function (data) {</a:t>
            </a:r>
          </a:p>
          <a:p>
            <a:r>
              <a:rPr lang="en-CA" dirty="0">
                <a:solidFill>
                  <a:schemeClr val="bg1"/>
                </a:solidFill>
              </a:rPr>
              <a:t>					alert("Result received successfully!" + data);</a:t>
            </a:r>
          </a:p>
          <a:p>
            <a:r>
              <a:rPr lang="en-CA" dirty="0">
                <a:solidFill>
                  <a:schemeClr val="bg1"/>
                </a:solidFill>
              </a:rPr>
              <a:t>					$('#result').html(data);//write to the element</a:t>
            </a:r>
          </a:p>
          <a:p>
            <a:r>
              <a:rPr lang="en-CA" dirty="0">
                <a:solidFill>
                  <a:schemeClr val="bg1"/>
                </a:solidFill>
              </a:rPr>
              <a:t>				}).fail(function (error) {</a:t>
            </a:r>
          </a:p>
          <a:p>
            <a:r>
              <a:rPr lang="en-CA" dirty="0">
                <a:solidFill>
                  <a:schemeClr val="bg1"/>
                </a:solidFill>
              </a:rPr>
              <a:t>			alert("Error: " +</a:t>
            </a:r>
            <a:r>
              <a:rPr lang="en-CA" dirty="0" err="1">
                <a:solidFill>
                  <a:schemeClr val="bg1"/>
                </a:solidFill>
              </a:rPr>
              <a:t>error.responseText</a:t>
            </a:r>
            <a:r>
              <a:rPr lang="en-CA" dirty="0">
                <a:solidFill>
                  <a:schemeClr val="bg1"/>
                </a:solidFill>
              </a:rPr>
              <a:t>);</a:t>
            </a:r>
          </a:p>
          <a:p>
            <a:r>
              <a:rPr lang="en-CA" dirty="0">
                <a:solidFill>
                  <a:schemeClr val="bg1"/>
                </a:solidFill>
              </a:rPr>
              <a:t>		});</a:t>
            </a:r>
          </a:p>
          <a:p>
            <a:r>
              <a:rPr lang="en-CA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45040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533400"/>
            <a:ext cx="86106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// Server side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app.post</a:t>
            </a:r>
            <a:r>
              <a:rPr lang="en-CA" sz="1600" dirty="0">
                <a:solidFill>
                  <a:schemeClr val="bg1"/>
                </a:solidFill>
              </a:rPr>
              <a:t>('/</a:t>
            </a:r>
            <a:r>
              <a:rPr lang="en-CA" sz="1600" dirty="0" err="1">
                <a:solidFill>
                  <a:schemeClr val="bg1"/>
                </a:solidFill>
              </a:rPr>
              <a:t>getResult</a:t>
            </a:r>
            <a:r>
              <a:rPr lang="en-CA" sz="16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console.log("Opening " + FILE_NAME);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content;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// First I want to read the file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b="1" dirty="0" err="1">
                <a:solidFill>
                  <a:schemeClr val="bg1"/>
                </a:solidFill>
              </a:rPr>
              <a:t>fs.readFile</a:t>
            </a:r>
            <a:r>
              <a:rPr lang="en-CA" sz="1600" b="1" dirty="0">
                <a:solidFill>
                  <a:schemeClr val="bg1"/>
                </a:solidFill>
              </a:rPr>
              <a:t>('./' + FILE_NAME, function (err, data) {</a:t>
            </a:r>
          </a:p>
          <a:p>
            <a:r>
              <a:rPr lang="en-CA" sz="1600" b="1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CA" sz="1600" b="1" dirty="0">
                <a:solidFill>
                  <a:schemeClr val="bg1"/>
                </a:solidFill>
              </a:rPr>
              <a:t>            return console.log(err);</a:t>
            </a:r>
          </a:p>
          <a:p>
            <a:r>
              <a:rPr lang="en-CA" sz="1600" b="1" dirty="0">
                <a:solidFill>
                  <a:schemeClr val="bg1"/>
                </a:solidFill>
              </a:rPr>
              <a:t>        }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//encode to a string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content = </a:t>
            </a:r>
            <a:r>
              <a:rPr lang="en-CA" sz="1600" dirty="0" err="1">
                <a:solidFill>
                  <a:schemeClr val="bg1"/>
                </a:solidFill>
              </a:rPr>
              <a:t>data.toString</a:t>
            </a:r>
            <a:r>
              <a:rPr lang="en-CA" sz="1600" dirty="0">
                <a:solidFill>
                  <a:schemeClr val="bg1"/>
                </a:solidFill>
              </a:rPr>
              <a:t>('utf8');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console.log(content);//just for debugging purposes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//if succeeded, send it back to the calling thread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return </a:t>
            </a:r>
            <a:r>
              <a:rPr lang="en-CA" sz="1600" dirty="0" err="1">
                <a:solidFill>
                  <a:schemeClr val="bg1"/>
                </a:solidFill>
              </a:rPr>
              <a:t>response.send</a:t>
            </a:r>
            <a:r>
              <a:rPr lang="en-CA" sz="1600" dirty="0">
                <a:solidFill>
                  <a:schemeClr val="bg1"/>
                </a:solidFill>
              </a:rPr>
              <a:t>(200, content);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3502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Server-/client-side scripting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362200"/>
            <a:ext cx="7543801" cy="3276600"/>
          </a:xfrm>
        </p:spPr>
        <p:txBody>
          <a:bodyPr/>
          <a:lstStyle/>
          <a:p>
            <a:r>
              <a:rPr lang="en-US" dirty="0"/>
              <a:t>Client-side scripts</a:t>
            </a:r>
          </a:p>
          <a:p>
            <a:pPr lvl="1"/>
            <a:r>
              <a:rPr lang="en-US" dirty="0"/>
              <a:t>Run on client’s browsers (i.e., JavaScript's we’ve seen so far)</a:t>
            </a:r>
          </a:p>
          <a:p>
            <a:pPr lvl="1"/>
            <a:endParaRPr lang="en-US" dirty="0"/>
          </a:p>
          <a:p>
            <a:r>
              <a:rPr lang="en-US" dirty="0"/>
              <a:t>Server-side scripts</a:t>
            </a:r>
          </a:p>
          <a:p>
            <a:pPr lvl="1"/>
            <a:r>
              <a:rPr lang="en-US" dirty="0"/>
              <a:t>Run on a server, responding to requests from their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9944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/>
          <a:lstStyle/>
          <a:p>
            <a:r>
              <a:rPr lang="en-US" dirty="0"/>
              <a:t>Final modification: append the results to a file instead of writing over!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213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59" y="2075669"/>
            <a:ext cx="67818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app.post</a:t>
            </a:r>
            <a:r>
              <a:rPr lang="en-CA" sz="1600" dirty="0">
                <a:solidFill>
                  <a:schemeClr val="bg1"/>
                </a:solidFill>
              </a:rPr>
              <a:t>('/</a:t>
            </a:r>
            <a:r>
              <a:rPr lang="en-CA" sz="1600" dirty="0" err="1">
                <a:solidFill>
                  <a:schemeClr val="bg1"/>
                </a:solidFill>
              </a:rPr>
              <a:t>addNumbers</a:t>
            </a:r>
            <a:r>
              <a:rPr lang="en-CA" sz="16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//read the file first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content;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fs.readFile</a:t>
            </a:r>
            <a:r>
              <a:rPr lang="en-CA" sz="1600" dirty="0">
                <a:solidFill>
                  <a:schemeClr val="bg1"/>
                </a:solidFill>
              </a:rPr>
              <a:t>('./' + FILE_NAME, function (err, data)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return console.log(err);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}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//encode to a string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>
                <a:solidFill>
                  <a:srgbClr val="00B0F0"/>
                </a:solidFill>
              </a:rPr>
              <a:t>content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data.toString</a:t>
            </a:r>
            <a:r>
              <a:rPr lang="en-CA" sz="1600" dirty="0">
                <a:solidFill>
                  <a:schemeClr val="bg1"/>
                </a:solidFill>
              </a:rPr>
              <a:t>('utf8');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console.log(content);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78677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458200" cy="38164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        </a:t>
            </a:r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num1 = </a:t>
            </a:r>
            <a:r>
              <a:rPr lang="en-CA" sz="1100" dirty="0" err="1">
                <a:solidFill>
                  <a:schemeClr val="bg1"/>
                </a:solidFill>
              </a:rPr>
              <a:t>parseFloat</a:t>
            </a:r>
            <a:r>
              <a:rPr lang="en-CA" sz="1100" dirty="0">
                <a:solidFill>
                  <a:schemeClr val="bg1"/>
                </a:solidFill>
              </a:rPr>
              <a:t>(request.body.num1);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</a:t>
            </a:r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num2 = </a:t>
            </a:r>
            <a:r>
              <a:rPr lang="en-CA" sz="1100" dirty="0" err="1">
                <a:solidFill>
                  <a:schemeClr val="bg1"/>
                </a:solidFill>
              </a:rPr>
              <a:t>parseFloat</a:t>
            </a:r>
            <a:r>
              <a:rPr lang="en-CA" sz="1100" dirty="0">
                <a:solidFill>
                  <a:schemeClr val="bg1"/>
                </a:solidFill>
              </a:rPr>
              <a:t>(request.body.num2);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console.log('Adding numbers: ' + num1 + " + " + num2);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</a:t>
            </a:r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sum = num1 + num2;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//now append the result of the addition to the file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//add \n at the end of the file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</a:t>
            </a:r>
            <a:r>
              <a:rPr lang="en-CA" sz="1100" dirty="0" err="1">
                <a:solidFill>
                  <a:schemeClr val="bg1"/>
                </a:solidFill>
              </a:rPr>
              <a:t>fs.writeFile</a:t>
            </a:r>
            <a:r>
              <a:rPr lang="en-CA" sz="1100" dirty="0">
                <a:solidFill>
                  <a:schemeClr val="bg1"/>
                </a:solidFill>
              </a:rPr>
              <a:t>("./" + FILE_NAME, </a:t>
            </a:r>
            <a:r>
              <a:rPr lang="en-CA" sz="1100" dirty="0">
                <a:solidFill>
                  <a:srgbClr val="00B0F0"/>
                </a:solidFill>
              </a:rPr>
              <a:t>content + sum </a:t>
            </a:r>
            <a:r>
              <a:rPr lang="en-CA" sz="1100" dirty="0">
                <a:solidFill>
                  <a:schemeClr val="bg1"/>
                </a:solidFill>
              </a:rPr>
              <a:t>+ "\n", function (err) {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    if (err) {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  return console.log(err);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}//end if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    console.log("The file was saved!");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    //if succeeded, send it back to the calling thread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return </a:t>
            </a:r>
            <a:r>
              <a:rPr lang="en-CA" sz="1100" dirty="0" err="1">
                <a:solidFill>
                  <a:schemeClr val="bg1"/>
                </a:solidFill>
              </a:rPr>
              <a:t>response.send</a:t>
            </a:r>
            <a:r>
              <a:rPr lang="en-CA" sz="1100" dirty="0">
                <a:solidFill>
                  <a:schemeClr val="bg1"/>
                </a:solidFill>
              </a:rPr>
              <a:t>(200, (num1 + num2));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    });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});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});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915A5-401F-4E44-98EA-992AA6D6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487719"/>
            <a:ext cx="3465739" cy="1322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7B4D71-77AD-4E81-93CB-D704732B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3524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1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43801" cy="4023360"/>
          </a:xfrm>
        </p:spPr>
        <p:txBody>
          <a:bodyPr/>
          <a:lstStyle/>
          <a:p>
            <a:r>
              <a:rPr lang="en-US" dirty="0"/>
              <a:t>Modify the local storage version of the University DB app to read from and write to a file on the server!</a:t>
            </a:r>
          </a:p>
          <a:p>
            <a:endParaRPr lang="en-US" dirty="0"/>
          </a:p>
          <a:p>
            <a:r>
              <a:rPr lang="en-US" dirty="0"/>
              <a:t>Write your server-side scripts based on the code used in the exercises!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489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starter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59" y="1881522"/>
            <a:ext cx="7406641" cy="43242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&lt;div data-role="content"&gt;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&lt;label for="name"&gt;Name:&lt;/label&gt;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&lt;input type='text' name='name' id='name'&gt;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&lt;label for="address"&gt;Address:&lt;/label&gt;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&lt;input type='text' name='address' id='address'&gt;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&lt;label for="phone"&gt;Phone:&lt;/label&gt;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&lt;input type="text" name='phone' id='phone'&gt;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&lt;button onclick="</a:t>
            </a:r>
            <a:r>
              <a:rPr lang="en-CA" sz="1100" dirty="0" err="1">
                <a:solidFill>
                  <a:schemeClr val="bg1"/>
                </a:solidFill>
              </a:rPr>
              <a:t>saveInformation</a:t>
            </a:r>
            <a:r>
              <a:rPr lang="en-CA" sz="1100" dirty="0">
                <a:solidFill>
                  <a:schemeClr val="bg1"/>
                </a:solidFill>
              </a:rPr>
              <a:t>();"&gt;Save&lt;/button&gt;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&lt;button onclick="</a:t>
            </a:r>
            <a:r>
              <a:rPr lang="en-CA" sz="1100" dirty="0" err="1">
                <a:solidFill>
                  <a:schemeClr val="bg1"/>
                </a:solidFill>
              </a:rPr>
              <a:t>deleteInformation</a:t>
            </a:r>
            <a:r>
              <a:rPr lang="en-CA" sz="1100" dirty="0">
                <a:solidFill>
                  <a:schemeClr val="bg1"/>
                </a:solidFill>
              </a:rPr>
              <a:t>();"&gt;Delete&lt;/button&gt;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&lt;label for="search"&gt;Search:&lt;/label&gt;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&lt;input type="text" name='search' id='search'&gt;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&lt;button onclick="</a:t>
            </a:r>
            <a:r>
              <a:rPr lang="en-CA" sz="1100" dirty="0" err="1">
                <a:solidFill>
                  <a:schemeClr val="bg1"/>
                </a:solidFill>
              </a:rPr>
              <a:t>searchInfo</a:t>
            </a:r>
            <a:r>
              <a:rPr lang="en-CA" sz="1100" dirty="0">
                <a:solidFill>
                  <a:schemeClr val="bg1"/>
                </a:solidFill>
              </a:rPr>
              <a:t>();"&gt;Search&lt;/button&gt;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&lt;button onclick="</a:t>
            </a:r>
            <a:r>
              <a:rPr lang="en-CA" sz="1100" dirty="0" err="1">
                <a:solidFill>
                  <a:schemeClr val="bg1"/>
                </a:solidFill>
              </a:rPr>
              <a:t>displayRecords</a:t>
            </a:r>
            <a:r>
              <a:rPr lang="en-CA" sz="1100" dirty="0">
                <a:solidFill>
                  <a:schemeClr val="bg1"/>
                </a:solidFill>
              </a:rPr>
              <a:t>();"&gt;Display records&lt;/button&gt;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&lt;table id="</a:t>
            </a:r>
            <a:r>
              <a:rPr lang="en-CA" sz="1100" dirty="0" err="1">
                <a:solidFill>
                  <a:schemeClr val="bg1"/>
                </a:solidFill>
              </a:rPr>
              <a:t>displayTable</a:t>
            </a:r>
            <a:r>
              <a:rPr lang="en-CA" sz="1100" dirty="0">
                <a:solidFill>
                  <a:schemeClr val="bg1"/>
                </a:solidFill>
              </a:rPr>
              <a:t>"&gt;          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         &lt;/table&gt;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&gt;&lt;</a:t>
            </a:r>
            <a:r>
              <a:rPr lang="en-CA" sz="1100" dirty="0" err="1">
                <a:solidFill>
                  <a:schemeClr val="bg1"/>
                </a:solidFill>
              </a:rPr>
              <a:t>br</a:t>
            </a:r>
            <a:r>
              <a:rPr lang="en-CA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&lt;/div&gt;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&lt;div data-role = footer data-id="persistent" data-position="fixed"&gt;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	    &lt;h1&gt;Developed by Dinesh.&lt;/h1&gt;</a:t>
            </a:r>
          </a:p>
          <a:p>
            <a:r>
              <a:rPr lang="en-CA" sz="11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06086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StoreUniversity.js</a:t>
            </a:r>
            <a:r>
              <a:rPr lang="en-US" dirty="0"/>
              <a:t> – </a:t>
            </a:r>
            <a:r>
              <a:rPr lang="en-US" i="1" dirty="0"/>
              <a:t>Client Side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2007149"/>
            <a:ext cx="7543801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saveInfo</a:t>
            </a:r>
            <a:r>
              <a:rPr lang="en-CA" sz="1200" dirty="0">
                <a:solidFill>
                  <a:schemeClr val="bg1"/>
                </a:solidFill>
              </a:rPr>
              <a:t> ()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if (</a:t>
            </a:r>
            <a:r>
              <a:rPr lang="en-CA" sz="1200" dirty="0" err="1">
                <a:solidFill>
                  <a:schemeClr val="bg1"/>
                </a:solidFill>
              </a:rPr>
              <a:t>validateData</a:t>
            </a:r>
            <a:r>
              <a:rPr lang="en-CA" sz="12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//create an object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</a:t>
            </a:r>
            <a:r>
              <a:rPr lang="en-CA" sz="1200" dirty="0" err="1">
                <a:solidFill>
                  <a:schemeClr val="bg1"/>
                </a:solidFill>
              </a:rPr>
              <a:t>var</a:t>
            </a:r>
            <a:r>
              <a:rPr lang="en-CA" sz="1200" dirty="0">
                <a:solidFill>
                  <a:schemeClr val="bg1"/>
                </a:solidFill>
              </a:rPr>
              <a:t> </a:t>
            </a:r>
            <a:r>
              <a:rPr lang="en-CA" sz="1200" dirty="0" err="1">
                <a:solidFill>
                  <a:schemeClr val="bg1"/>
                </a:solidFill>
              </a:rPr>
              <a:t>newObj</a:t>
            </a:r>
            <a:r>
              <a:rPr lang="en-CA" sz="1200" dirty="0">
                <a:solidFill>
                  <a:schemeClr val="bg1"/>
                </a:solidFill>
              </a:rPr>
              <a:t> =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  "Name": $("#name").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  "Address": $("#address").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  "</a:t>
            </a:r>
            <a:r>
              <a:rPr lang="en-CA" sz="1200" dirty="0" err="1">
                <a:solidFill>
                  <a:schemeClr val="bg1"/>
                </a:solidFill>
              </a:rPr>
              <a:t>PhoneNumber</a:t>
            </a:r>
            <a:r>
              <a:rPr lang="en-CA" sz="1200" dirty="0">
                <a:solidFill>
                  <a:schemeClr val="bg1"/>
                </a:solidFill>
              </a:rPr>
              <a:t>": $("#phone").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};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/**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Implement the rest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1) "post" the data (</a:t>
            </a:r>
            <a:r>
              <a:rPr lang="en-CA" sz="1200" dirty="0" err="1">
                <a:solidFill>
                  <a:schemeClr val="bg1"/>
                </a:solidFill>
              </a:rPr>
              <a:t>newObj</a:t>
            </a:r>
            <a:r>
              <a:rPr lang="en-CA" sz="1200" dirty="0">
                <a:solidFill>
                  <a:schemeClr val="bg1"/>
                </a:solidFill>
              </a:rPr>
              <a:t>) to the server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     (the data should be saved by your server-side script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2) If error, alert the user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*/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}//end if </a:t>
            </a:r>
            <a:r>
              <a:rPr lang="en-CA" sz="1200" dirty="0" err="1">
                <a:solidFill>
                  <a:schemeClr val="bg1"/>
                </a:solidFill>
              </a:rPr>
              <a:t>validateData</a:t>
            </a:r>
            <a:r>
              <a:rPr lang="en-CA" sz="1200" dirty="0">
                <a:solidFill>
                  <a:schemeClr val="bg1"/>
                </a:solidFill>
              </a:rPr>
              <a:t>()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}//end function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60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university-app-</a:t>
            </a:r>
            <a:r>
              <a:rPr lang="en-CA" sz="4400" dirty="0" err="1"/>
              <a:t>server.js</a:t>
            </a:r>
            <a:endParaRPr lang="en-CA" sz="4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B83EB-5480-480A-9869-50A85B0EF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626564"/>
            <a:ext cx="77724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72095"/>
            <a:ext cx="777240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100" dirty="0" err="1">
                <a:solidFill>
                  <a:schemeClr val="bg1"/>
                </a:solidFill>
              </a:rPr>
              <a:t>app.post</a:t>
            </a:r>
            <a:r>
              <a:rPr lang="en-CA" sz="1100" dirty="0">
                <a:solidFill>
                  <a:schemeClr val="bg1"/>
                </a:solidFill>
              </a:rPr>
              <a:t>('/</a:t>
            </a:r>
            <a:r>
              <a:rPr lang="en-CA" sz="1100" dirty="0" err="1">
                <a:solidFill>
                  <a:schemeClr val="bg1"/>
                </a:solidFill>
              </a:rPr>
              <a:t>saveUniversity</a:t>
            </a:r>
            <a:r>
              <a:rPr lang="en-CA" sz="11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    console.log("</a:t>
            </a:r>
            <a:r>
              <a:rPr lang="en-CA" sz="1100" dirty="0" err="1">
                <a:solidFill>
                  <a:schemeClr val="bg1"/>
                </a:solidFill>
              </a:rPr>
              <a:t>saveUniversity</a:t>
            </a:r>
            <a:r>
              <a:rPr lang="en-CA" sz="1100" dirty="0">
                <a:solidFill>
                  <a:schemeClr val="bg1"/>
                </a:solidFill>
              </a:rPr>
              <a:t> being executed in " + __dirname);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console.log(</a:t>
            </a:r>
            <a:r>
              <a:rPr lang="en-CA" sz="1100" dirty="0" err="1">
                <a:solidFill>
                  <a:schemeClr val="bg1"/>
                </a:solidFill>
              </a:rPr>
              <a:t>request.body</a:t>
            </a:r>
            <a:r>
              <a:rPr lang="en-CA" sz="1100" dirty="0">
                <a:solidFill>
                  <a:schemeClr val="bg1"/>
                </a:solidFill>
              </a:rPr>
              <a:t>);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/*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* Implement the rest!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* 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* Extract the data from </a:t>
            </a:r>
            <a:r>
              <a:rPr lang="en-CA" sz="1100" dirty="0" err="1">
                <a:solidFill>
                  <a:schemeClr val="bg1"/>
                </a:solidFill>
              </a:rPr>
              <a:t>request.body</a:t>
            </a:r>
            <a:r>
              <a:rPr lang="en-CA" sz="1100" dirty="0">
                <a:solidFill>
                  <a:schemeClr val="bg1"/>
                </a:solidFill>
              </a:rPr>
              <a:t> and saves it to a file.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*  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 */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0A162-8EE7-47CD-9BDE-2A6ED2E3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5359143"/>
            <a:ext cx="7772400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6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StoreUniversity.js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845734"/>
            <a:ext cx="7543800" cy="27084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function </a:t>
            </a:r>
            <a:r>
              <a:rPr lang="en-US" sz="1000" dirty="0" err="1">
                <a:solidFill>
                  <a:schemeClr val="bg1"/>
                </a:solidFill>
              </a:rPr>
              <a:t>searchInfo</a:t>
            </a:r>
            <a:r>
              <a:rPr lang="en-US" sz="1000" dirty="0">
                <a:solidFill>
                  <a:schemeClr val="bg1"/>
                </a:solidFill>
              </a:rPr>
              <a:t> () {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    //first grab the name of the university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var</a:t>
            </a:r>
            <a:r>
              <a:rPr lang="en-US" sz="1000" dirty="0">
                <a:solidFill>
                  <a:schemeClr val="bg1"/>
                </a:solidFill>
              </a:rPr>
              <a:t> key = $('#</a:t>
            </a:r>
            <a:r>
              <a:rPr lang="en-US" sz="1000" dirty="0" err="1">
                <a:solidFill>
                  <a:schemeClr val="bg1"/>
                </a:solidFill>
              </a:rPr>
              <a:t>searchKey</a:t>
            </a:r>
            <a:r>
              <a:rPr lang="en-US" sz="1000" dirty="0">
                <a:solidFill>
                  <a:schemeClr val="bg1"/>
                </a:solidFill>
              </a:rPr>
              <a:t>').</a:t>
            </a:r>
            <a:r>
              <a:rPr lang="en-US" sz="1000" dirty="0" err="1">
                <a:solidFill>
                  <a:schemeClr val="bg1"/>
                </a:solidFill>
              </a:rPr>
              <a:t>val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Implement the rest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1) "post" the key to the server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2) Obtain the returned university object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3) Extract the attribute values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4) Fill the corresponding input fields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 5) Alert any errors to the user.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*/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}//end function</a:t>
            </a:r>
          </a:p>
          <a:p>
            <a:endParaRPr lang="en-CA" sz="1000" dirty="0" err="1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3D377-6E76-4AC9-8E5D-FF30E6AC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5134063"/>
            <a:ext cx="3259211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0F724-0097-4F70-89B1-D6D00E81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702" y="4816429"/>
            <a:ext cx="2509838" cy="15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university-app-server.js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75438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app.post</a:t>
            </a:r>
            <a:r>
              <a:rPr lang="en-US" dirty="0">
                <a:solidFill>
                  <a:schemeClr val="bg1"/>
                </a:solidFill>
              </a:rPr>
              <a:t>('/</a:t>
            </a:r>
            <a:r>
              <a:rPr lang="en-US" dirty="0" err="1">
                <a:solidFill>
                  <a:schemeClr val="bg1"/>
                </a:solidFill>
              </a:rPr>
              <a:t>getUniversity</a:t>
            </a:r>
            <a:r>
              <a:rPr lang="en-US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console.log("</a:t>
            </a:r>
            <a:r>
              <a:rPr lang="en-US" dirty="0" err="1">
                <a:solidFill>
                  <a:schemeClr val="bg1"/>
                </a:solidFill>
              </a:rPr>
              <a:t>getUniversity</a:t>
            </a:r>
            <a:r>
              <a:rPr lang="en-US" dirty="0">
                <a:solidFill>
                  <a:schemeClr val="bg1"/>
                </a:solidFill>
              </a:rPr>
              <a:t> being executed in " + 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</a:t>
            </a:r>
            <a:r>
              <a:rPr lang="en-US" dirty="0" err="1">
                <a:solidFill>
                  <a:schemeClr val="bg1"/>
                </a:solidFill>
              </a:rPr>
              <a:t>request.body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/**</a:t>
            </a:r>
          </a:p>
          <a:p>
            <a:r>
              <a:rPr lang="en-US" dirty="0">
                <a:solidFill>
                  <a:schemeClr val="bg1"/>
                </a:solidFill>
              </a:rPr>
              <a:t>     * Implement the rest!</a:t>
            </a:r>
          </a:p>
          <a:p>
            <a:r>
              <a:rPr lang="en-US" dirty="0">
                <a:solidFill>
                  <a:schemeClr val="bg1"/>
                </a:solidFill>
              </a:rPr>
              <a:t>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* Extract the search key from </a:t>
            </a:r>
            <a:r>
              <a:rPr lang="en-US" dirty="0" err="1">
                <a:solidFill>
                  <a:schemeClr val="bg1"/>
                </a:solidFill>
              </a:rPr>
              <a:t>request.body</a:t>
            </a:r>
            <a:r>
              <a:rPr lang="en-US" dirty="0">
                <a:solidFill>
                  <a:schemeClr val="bg1"/>
                </a:solidFill>
              </a:rPr>
              <a:t>, searches for the university</a:t>
            </a:r>
          </a:p>
          <a:p>
            <a:r>
              <a:rPr lang="en-US" dirty="0">
                <a:solidFill>
                  <a:schemeClr val="bg1"/>
                </a:solidFill>
              </a:rPr>
              <a:t>     * object, and returns it if found.</a:t>
            </a:r>
          </a:p>
          <a:p>
            <a:r>
              <a:rPr lang="en-US" dirty="0">
                <a:solidFill>
                  <a:schemeClr val="bg1"/>
                </a:solidFill>
              </a:rPr>
              <a:t>     *</a:t>
            </a:r>
          </a:p>
          <a:p>
            <a:r>
              <a:rPr lang="en-US" dirty="0">
                <a:solidFill>
                  <a:schemeClr val="bg1"/>
                </a:solidFill>
              </a:rPr>
              <a:t>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*/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C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01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StoreUniversity.js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64588"/>
            <a:ext cx="745236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deleteInformation</a:t>
            </a:r>
            <a:r>
              <a:rPr lang="en-US" sz="1600" dirty="0">
                <a:solidFill>
                  <a:schemeClr val="bg1"/>
                </a:solidFill>
              </a:rPr>
              <a:t> () 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//first grab the name of the university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key = $('#</a:t>
            </a:r>
            <a:r>
              <a:rPr lang="en-US" sz="1600" dirty="0" err="1">
                <a:solidFill>
                  <a:schemeClr val="bg1"/>
                </a:solidFill>
              </a:rPr>
              <a:t>searchKey</a:t>
            </a:r>
            <a:r>
              <a:rPr lang="en-US" sz="1600" dirty="0">
                <a:solidFill>
                  <a:schemeClr val="bg1"/>
                </a:solidFill>
              </a:rPr>
              <a:t>').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/**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Implement the 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1) "post" the key to the server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2) Get the returned university object (deleted object)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3) Tell the user if the deletion succeeded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 4) Alert any errors to the user.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*/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}//end function</a:t>
            </a:r>
          </a:p>
        </p:txBody>
      </p:sp>
    </p:spTree>
    <p:extLst>
      <p:ext uri="{BB962C8B-B14F-4D97-AF65-F5344CB8AC3E}">
        <p14:creationId xmlns:p14="http://schemas.microsoft.com/office/powerpoint/2010/main" val="11565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914400"/>
            <a:ext cx="8628456" cy="4763627"/>
            <a:chOff x="157013" y="730572"/>
            <a:chExt cx="8628456" cy="4763627"/>
          </a:xfrm>
        </p:grpSpPr>
        <p:pic>
          <p:nvPicPr>
            <p:cNvPr id="1026" name="Picture 2" descr="http://www.iconsplace.com/download/pink-smartphone-and-tablet-51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13" y="1854069"/>
              <a:ext cx="2246994" cy="22469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" name="TextBox 3"/>
            <p:cNvSpPr txBox="1"/>
            <p:nvPr/>
          </p:nvSpPr>
          <p:spPr>
            <a:xfrm>
              <a:off x="669158" y="2311619"/>
              <a:ext cx="179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Clients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583766" y="1905000"/>
              <a:ext cx="25166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93887" y="2167009"/>
              <a:ext cx="2966032" cy="449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Client-side scripting</a:t>
              </a:r>
              <a:endParaRPr lang="en-CA" dirty="0"/>
            </a:p>
          </p:txBody>
        </p:sp>
        <p:sp>
          <p:nvSpPr>
            <p:cNvPr id="9" name="Rounded Rectangle 8"/>
            <p:cNvSpPr/>
            <p:nvPr/>
          </p:nvSpPr>
          <p:spPr>
            <a:xfrm flipH="1">
              <a:off x="5459918" y="730572"/>
              <a:ext cx="3325551" cy="47636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/>
                <a:t>Web server</a:t>
              </a:r>
              <a:endParaRPr lang="en-CA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9678" y="1369905"/>
              <a:ext cx="461665" cy="3235671"/>
            </a:xfrm>
            <a:prstGeom prst="rect">
              <a:avLst/>
            </a:prstGeom>
            <a:solidFill>
              <a:schemeClr val="tx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Server-side scripting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ttp://moderne-statistik.de/msuda/wp-content/uploads/2011/07/databas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0379" y="2213588"/>
              <a:ext cx="1527956" cy="152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6358716" y="2455245"/>
              <a:ext cx="8809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383729" y="3337085"/>
              <a:ext cx="8809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75249" y="1451225"/>
              <a:ext cx="2067234" cy="76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server resources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87546" y="3764821"/>
              <a:ext cx="2067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data/response</a:t>
              </a:r>
              <a:endParaRPr lang="en-CA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583766" y="3606724"/>
              <a:ext cx="25166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93887" y="3982639"/>
              <a:ext cx="2966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web page with data</a:t>
              </a:r>
              <a:endParaRPr lang="en-CA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88BF6B-3300-47D8-B465-A6788E7DF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66" y="2982750"/>
            <a:ext cx="1457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8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university-app-server.js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543800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app.post</a:t>
            </a:r>
            <a:r>
              <a:rPr lang="en-US" sz="1600" dirty="0">
                <a:solidFill>
                  <a:schemeClr val="bg1"/>
                </a:solidFill>
              </a:rPr>
              <a:t>('/</a:t>
            </a:r>
            <a:r>
              <a:rPr lang="en-US" sz="1600" dirty="0" err="1">
                <a:solidFill>
                  <a:schemeClr val="bg1"/>
                </a:solidFill>
              </a:rPr>
              <a:t>deleteUniversity</a:t>
            </a:r>
            <a:r>
              <a:rPr lang="en-US" sz="16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console.log("</a:t>
            </a:r>
            <a:r>
              <a:rPr lang="en-US" sz="1600" dirty="0" err="1">
                <a:solidFill>
                  <a:schemeClr val="bg1"/>
                </a:solidFill>
              </a:rPr>
              <a:t>deleteUniversity</a:t>
            </a:r>
            <a:r>
              <a:rPr lang="en-US" sz="1600" dirty="0">
                <a:solidFill>
                  <a:schemeClr val="bg1"/>
                </a:solidFill>
              </a:rPr>
              <a:t> being executed in " + __</a:t>
            </a:r>
            <a:r>
              <a:rPr lang="en-US" sz="1600" dirty="0" err="1">
                <a:solidFill>
                  <a:schemeClr val="bg1"/>
                </a:solidFill>
              </a:rPr>
              <a:t>dirname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console.log(</a:t>
            </a:r>
            <a:r>
              <a:rPr lang="en-US" sz="1600" dirty="0" err="1">
                <a:solidFill>
                  <a:schemeClr val="bg1"/>
                </a:solidFill>
              </a:rPr>
              <a:t>request.body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Implement the rest!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Extract the search key from </a:t>
            </a:r>
            <a:r>
              <a:rPr lang="en-US" sz="1600" dirty="0" err="1">
                <a:solidFill>
                  <a:schemeClr val="bg1"/>
                </a:solidFill>
              </a:rPr>
              <a:t>request.body</a:t>
            </a:r>
            <a:r>
              <a:rPr lang="en-US" sz="1600" dirty="0">
                <a:solidFill>
                  <a:schemeClr val="bg1"/>
                </a:solidFill>
              </a:rPr>
              <a:t>, searches for the university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object, and deletes it if found.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*/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  <a:endParaRPr lang="en-CA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42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StoreUniversity.js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710184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$('#</a:t>
            </a:r>
            <a:r>
              <a:rPr lang="en-US" dirty="0" err="1">
                <a:solidFill>
                  <a:schemeClr val="bg1"/>
                </a:solidFill>
              </a:rPr>
              <a:t>displayButton</a:t>
            </a:r>
            <a:r>
              <a:rPr lang="en-US" dirty="0">
                <a:solidFill>
                  <a:schemeClr val="bg1"/>
                </a:solidFill>
              </a:rPr>
              <a:t>').click(</a:t>
            </a:r>
          </a:p>
          <a:p>
            <a:r>
              <a:rPr lang="en-US" dirty="0">
                <a:solidFill>
                  <a:schemeClr val="bg1"/>
                </a:solidFill>
              </a:rPr>
              <a:t>        function ()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var universities = [];//place holder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/**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 Implement the rest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 1) request the server to return the university object "array"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 2) If the array is empty display proper message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 3) Alert any errors to the user.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*/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}//end function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  <a:endParaRPr lang="en-C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8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university-app-server.js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06779" y="1905000"/>
            <a:ext cx="7330441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app.post</a:t>
            </a:r>
            <a:r>
              <a:rPr lang="en-US" dirty="0">
                <a:solidFill>
                  <a:schemeClr val="bg1"/>
                </a:solidFill>
              </a:rPr>
              <a:t>('/</a:t>
            </a:r>
            <a:r>
              <a:rPr lang="en-US" dirty="0" err="1">
                <a:solidFill>
                  <a:schemeClr val="bg1"/>
                </a:solidFill>
              </a:rPr>
              <a:t>getAllUniversities</a:t>
            </a:r>
            <a:r>
              <a:rPr lang="en-US" dirty="0">
                <a:solidFill>
                  <a:schemeClr val="bg1"/>
                </a:solidFill>
              </a:rPr>
              <a:t>', function (request, response)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</a:t>
            </a:r>
            <a:r>
              <a:rPr lang="en-US" dirty="0" err="1">
                <a:solidFill>
                  <a:schemeClr val="bg1"/>
                </a:solidFill>
              </a:rPr>
              <a:t>getAllUniversities</a:t>
            </a:r>
            <a:r>
              <a:rPr lang="en-US" dirty="0">
                <a:solidFill>
                  <a:schemeClr val="bg1"/>
                </a:solidFill>
              </a:rPr>
              <a:t> being executed in " + 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/**</a:t>
            </a:r>
          </a:p>
          <a:p>
            <a:r>
              <a:rPr lang="en-US" dirty="0">
                <a:solidFill>
                  <a:schemeClr val="bg1"/>
                </a:solidFill>
              </a:rPr>
              <a:t>     * Implement the rest!</a:t>
            </a:r>
          </a:p>
          <a:p>
            <a:r>
              <a:rPr lang="en-US" dirty="0">
                <a:solidFill>
                  <a:schemeClr val="bg1"/>
                </a:solidFill>
              </a:rPr>
              <a:t>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* Reads the university object array and returns it (if not empty).</a:t>
            </a:r>
          </a:p>
          <a:p>
            <a:r>
              <a:rPr lang="en-US" dirty="0">
                <a:solidFill>
                  <a:schemeClr val="bg1"/>
                </a:solidFill>
              </a:rPr>
              <a:t>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* </a:t>
            </a:r>
          </a:p>
          <a:p>
            <a:r>
              <a:rPr lang="en-US" dirty="0">
                <a:solidFill>
                  <a:schemeClr val="bg1"/>
                </a:solidFill>
              </a:rPr>
              <a:t>     */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C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5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Hosting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16" y="1981200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Host OS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Windows, Unix-like (e.g., Linux)</a:t>
            </a:r>
          </a:p>
          <a:p>
            <a:endParaRPr lang="en-US" dirty="0"/>
          </a:p>
          <a:p>
            <a:r>
              <a:rPr lang="en-US" dirty="0"/>
              <a:t>Server-side (programming) languages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/>
              <a:t>ColdFusion</a:t>
            </a:r>
          </a:p>
          <a:p>
            <a:pPr lvl="1"/>
            <a:r>
              <a:rPr lang="en-US" dirty="0"/>
              <a:t>JavaScript (e.g., Node.js)</a:t>
            </a:r>
          </a:p>
          <a:p>
            <a:pPr lvl="1"/>
            <a:r>
              <a:rPr lang="en-US" dirty="0"/>
              <a:t>JSP (Java)</a:t>
            </a:r>
          </a:p>
          <a:p>
            <a:pPr lvl="1"/>
            <a:r>
              <a:rPr lang="en-US" dirty="0"/>
              <a:t>ASP (VBScript etc.)</a:t>
            </a:r>
          </a:p>
          <a:p>
            <a:pPr lvl="1"/>
            <a:r>
              <a:rPr lang="en-US" dirty="0"/>
              <a:t>And more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7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dev.cs.smu.ca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Running Linux host (Ubuntu 14.04)</a:t>
            </a:r>
          </a:p>
          <a:p>
            <a:endParaRPr lang="en-US" dirty="0"/>
          </a:p>
          <a:p>
            <a:r>
              <a:rPr lang="en-US" dirty="0"/>
              <a:t>We will use Node.js (JavaScript) for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41600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01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A platform/runtime environment, built on Chrome's (Google V8) JavaScript engine.</a:t>
            </a:r>
          </a:p>
          <a:p>
            <a:endParaRPr lang="en-US" dirty="0"/>
          </a:p>
          <a:p>
            <a:r>
              <a:rPr lang="en-US" dirty="0"/>
              <a:t>Open-Source</a:t>
            </a:r>
          </a:p>
          <a:p>
            <a:endParaRPr lang="en-US" dirty="0"/>
          </a:p>
          <a:p>
            <a:r>
              <a:rPr lang="en-US" dirty="0"/>
              <a:t>Cross-platform: Mac OS X, Windows and Linux</a:t>
            </a:r>
          </a:p>
          <a:p>
            <a:endParaRPr lang="en-US" dirty="0"/>
          </a:p>
          <a:p>
            <a:r>
              <a:rPr lang="en-US" dirty="0"/>
              <a:t>Can provide a web server (and other services)</a:t>
            </a:r>
          </a:p>
        </p:txBody>
      </p:sp>
    </p:spTree>
    <p:extLst>
      <p:ext uri="{BB962C8B-B14F-4D97-AF65-F5344CB8AC3E}">
        <p14:creationId xmlns:p14="http://schemas.microsoft.com/office/powerpoint/2010/main" val="552558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2221</TotalTime>
  <Words>3226</Words>
  <Application>Microsoft Office PowerPoint</Application>
  <PresentationFormat>On-screen Show (4:3)</PresentationFormat>
  <Paragraphs>640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Calibri</vt:lpstr>
      <vt:lpstr>Calibri Light</vt:lpstr>
      <vt:lpstr>Retrospect</vt:lpstr>
      <vt:lpstr>MCDA 5550 - Web App Development   Chapter 8. Using servers for sharing and storing information</vt:lpstr>
      <vt:lpstr>Storing data on a server</vt:lpstr>
      <vt:lpstr>Storing data on a server</vt:lpstr>
      <vt:lpstr>Storing data on a server</vt:lpstr>
      <vt:lpstr>Server-/client-side scripting</vt:lpstr>
      <vt:lpstr>PowerPoint Presentation</vt:lpstr>
      <vt:lpstr>Server Hosting Technologies</vt:lpstr>
      <vt:lpstr>dev.cs.smu.ca</vt:lpstr>
      <vt:lpstr>Node.js</vt:lpstr>
      <vt:lpstr>Know your way around in Linux</vt:lpstr>
      <vt:lpstr>Secure shell access</vt:lpstr>
      <vt:lpstr>ssh programs on Linux/Mac</vt:lpstr>
      <vt:lpstr>ssh on Windows</vt:lpstr>
      <vt:lpstr>ssh on Windows</vt:lpstr>
      <vt:lpstr>ssh on Windows (Putty)</vt:lpstr>
      <vt:lpstr>ssh on Windows (Ubuntu)</vt:lpstr>
      <vt:lpstr>Basic Linux commands</vt:lpstr>
      <vt:lpstr>Basic Linux commands</vt:lpstr>
      <vt:lpstr>Basic Linux commands</vt:lpstr>
      <vt:lpstr>Basic Linux commands</vt:lpstr>
      <vt:lpstr>Basic Linux commands</vt:lpstr>
      <vt:lpstr>app-server.js</vt:lpstr>
      <vt:lpstr>app-server.js</vt:lpstr>
      <vt:lpstr>Network ports</vt:lpstr>
      <vt:lpstr>Network ports</vt:lpstr>
      <vt:lpstr>Network ports</vt:lpstr>
      <vt:lpstr>Running node.js scripts</vt:lpstr>
      <vt:lpstr>Now open in browser</vt:lpstr>
      <vt:lpstr>Your Port #</vt:lpstr>
      <vt:lpstr>get</vt:lpstr>
      <vt:lpstr>Cont’d…</vt:lpstr>
      <vt:lpstr>jQuery .get function</vt:lpstr>
      <vt:lpstr>Activity</vt:lpstr>
      <vt:lpstr>Accessing server resources</vt:lpstr>
      <vt:lpstr>Activity</vt:lpstr>
      <vt:lpstr>Client code</vt:lpstr>
      <vt:lpstr>post</vt:lpstr>
      <vt:lpstr>jQuery .post function</vt:lpstr>
      <vt:lpstr>Cont’d…</vt:lpstr>
      <vt:lpstr>Server-side</vt:lpstr>
      <vt:lpstr>Cont’d…</vt:lpstr>
      <vt:lpstr>(Brief) differences of get/post </vt:lpstr>
      <vt:lpstr>get vs post</vt:lpstr>
      <vt:lpstr>Activity</vt:lpstr>
      <vt:lpstr>PowerPoint Presentation</vt:lpstr>
      <vt:lpstr>fs.writeFile()</vt:lpstr>
      <vt:lpstr>Activity</vt:lpstr>
      <vt:lpstr>Cont’d…</vt:lpstr>
      <vt:lpstr>PowerPoint Presentation</vt:lpstr>
      <vt:lpstr>Activity</vt:lpstr>
      <vt:lpstr>Cont’d…</vt:lpstr>
      <vt:lpstr>PowerPoint Presentation</vt:lpstr>
      <vt:lpstr>Activity</vt:lpstr>
      <vt:lpstr>Investigate the starter files</vt:lpstr>
      <vt:lpstr>StoreUniversity.js – Client Side</vt:lpstr>
      <vt:lpstr>university-app-server.js</vt:lpstr>
      <vt:lpstr>StoreUniversity.js</vt:lpstr>
      <vt:lpstr>university-app-server.js</vt:lpstr>
      <vt:lpstr>StoreUniversity.js</vt:lpstr>
      <vt:lpstr>university-app-server.js</vt:lpstr>
      <vt:lpstr>StoreUniversity.js</vt:lpstr>
      <vt:lpstr>university-app-server.js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8. Using servers for sharing and storing information</dc:title>
  <dc:creator>ya</dc:creator>
  <cp:lastModifiedBy>Dinesh Kumar Govindaraj</cp:lastModifiedBy>
  <cp:revision>492</cp:revision>
  <dcterms:created xsi:type="dcterms:W3CDTF">2016-01-12T19:43:08Z</dcterms:created>
  <dcterms:modified xsi:type="dcterms:W3CDTF">2019-03-18T14:07:03Z</dcterms:modified>
</cp:coreProperties>
</file>