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80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83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99E2B-81B9-4307-B2F2-AB05397054DC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8D646-1CEC-4D79-AA85-74CE56B1E1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71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10C7-6EDD-4637-8415-07D75E0C7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5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8D646-1CEC-4D79-AA85-74CE56B1E13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1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2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0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5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9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4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33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3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84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25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40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81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23732-FF5B-4619-BBCB-4B06C89B83AB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1286EA-D5A2-41FC-911A-5C50426173A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5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MCDA 5550 - Web App Development 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Chapter 9. </a:t>
            </a:r>
            <a:r>
              <a:rPr lang="en-US" sz="2400" dirty="0"/>
              <a:t>Using </a:t>
            </a:r>
            <a:r>
              <a:rPr lang="en-US" sz="2400" dirty="0" err="1"/>
              <a:t>mongoDB</a:t>
            </a:r>
            <a:r>
              <a:rPr lang="en-US" sz="2400" dirty="0"/>
              <a:t> server for sharing and storing information (Part 1)</a:t>
            </a:r>
            <a:endParaRPr lang="en-CA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410200"/>
            <a:ext cx="4876800" cy="688848"/>
          </a:xfrm>
        </p:spPr>
        <p:txBody>
          <a:bodyPr>
            <a:normAutofit/>
          </a:bodyPr>
          <a:lstStyle/>
          <a:p>
            <a:r>
              <a:rPr lang="en-US" sz="2800" dirty="0"/>
              <a:t>Instructor: DINESH KG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4357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with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543801" cy="3810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db.</a:t>
            </a:r>
            <a:r>
              <a:rPr lang="en-US" i="1" dirty="0" err="1"/>
              <a:t>collectionName</a:t>
            </a:r>
            <a:r>
              <a:rPr lang="en-US" dirty="0" err="1"/>
              <a:t>.remove</a:t>
            </a:r>
            <a:r>
              <a:rPr lang="en-US" dirty="0"/>
              <a:t>(</a:t>
            </a:r>
            <a:r>
              <a:rPr lang="en-US" i="1" dirty="0"/>
              <a:t>key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Delete matching document(s)</a:t>
            </a:r>
          </a:p>
          <a:p>
            <a:endParaRPr lang="en-US" dirty="0"/>
          </a:p>
          <a:p>
            <a:r>
              <a:rPr lang="en-US" dirty="0" err="1"/>
              <a:t>db.</a:t>
            </a:r>
            <a:r>
              <a:rPr lang="en-US" i="1" dirty="0" err="1"/>
              <a:t>collectionName</a:t>
            </a:r>
            <a:r>
              <a:rPr lang="en-US" dirty="0" err="1"/>
              <a:t>.drop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Delete the entire collection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776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store documents of more complex (JSON) objects in </a:t>
            </a:r>
            <a:r>
              <a:rPr lang="en-US" dirty="0" err="1"/>
              <a:t>mongoDB</a:t>
            </a:r>
            <a:endParaRPr lang="en-US" dirty="0"/>
          </a:p>
          <a:p>
            <a:endParaRPr lang="en-US" dirty="0"/>
          </a:p>
          <a:p>
            <a:r>
              <a:rPr lang="en-US" dirty="0"/>
              <a:t>Diversion from the first normal form (1NF) in relational databases </a:t>
            </a:r>
          </a:p>
          <a:p>
            <a:pPr lvl="1"/>
            <a:r>
              <a:rPr lang="en-US" dirty="0"/>
              <a:t>i.e.) an attribute can only store one atomic value.</a:t>
            </a:r>
          </a:p>
          <a:p>
            <a:pPr marL="411480" lvl="1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40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relational DB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209800"/>
            <a:ext cx="7543801" cy="3352800"/>
          </a:xfrm>
        </p:spPr>
        <p:txBody>
          <a:bodyPr>
            <a:normAutofit/>
          </a:bodyPr>
          <a:lstStyle/>
          <a:p>
            <a:r>
              <a:rPr lang="en-US" dirty="0"/>
              <a:t>In the standard relational DB, if a student (“Dinesh”) has taken 3 courses, to store this information, we’ll typically need 3 separate records:</a:t>
            </a:r>
          </a:p>
          <a:p>
            <a:endParaRPr lang="en-US" dirty="0"/>
          </a:p>
          <a:p>
            <a:pPr marL="925830" lvl="1" indent="-514350">
              <a:buFont typeface="+mj-lt"/>
              <a:buAutoNum type="arabicPeriod"/>
            </a:pPr>
            <a:r>
              <a:rPr lang="en-US" sz="2400" dirty="0"/>
              <a:t>“name” = “Dinesh” and “course”=“CSCI1226”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/>
              <a:t>“name” = “Dinesh” and “course”=“CSCI1227”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/>
              <a:t>“name” = “Dinesh” and “course”=“CSCI1228”</a:t>
            </a:r>
          </a:p>
        </p:txBody>
      </p:sp>
    </p:spTree>
    <p:extLst>
      <p:ext uri="{BB962C8B-B14F-4D97-AF65-F5344CB8AC3E}">
        <p14:creationId xmlns:p14="http://schemas.microsoft.com/office/powerpoint/2010/main" val="71591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mongoDB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{</a:t>
            </a:r>
          </a:p>
          <a:p>
            <a:pPr marL="347980" lvl="1" indent="0">
              <a:buNone/>
            </a:pPr>
            <a:r>
              <a:rPr lang="en-CA" sz="2400" dirty="0"/>
              <a:t>“name “ : “Dinesh”,</a:t>
            </a:r>
          </a:p>
          <a:p>
            <a:pPr marL="347980" lvl="1" indent="0">
              <a:buNone/>
            </a:pPr>
            <a:r>
              <a:rPr lang="en-CA" sz="2400" dirty="0"/>
              <a:t>“courses “ :</a:t>
            </a:r>
          </a:p>
          <a:p>
            <a:pPr marL="347980" lvl="1" indent="0">
              <a:buNone/>
            </a:pPr>
            <a:r>
              <a:rPr lang="en-CA" sz="2400" dirty="0"/>
              <a:t>[</a:t>
            </a:r>
          </a:p>
          <a:p>
            <a:pPr marL="530860" lvl="2" indent="0">
              <a:buNone/>
            </a:pPr>
            <a:r>
              <a:rPr lang="en-CA" sz="2400" dirty="0"/>
              <a:t>{“acronym”: “CSCI1226”, “year” : 2001 },</a:t>
            </a:r>
          </a:p>
          <a:p>
            <a:pPr marL="530860" lvl="2" indent="0">
              <a:buNone/>
            </a:pPr>
            <a:r>
              <a:rPr lang="en-CA" sz="2400" dirty="0"/>
              <a:t>{“acronym”: “CSCI1227”, “year” : 2001 },</a:t>
            </a:r>
          </a:p>
          <a:p>
            <a:pPr marL="530860" lvl="2" indent="0">
              <a:buNone/>
            </a:pPr>
            <a:r>
              <a:rPr lang="en-CA" sz="2400" dirty="0"/>
              <a:t>{“acronym”: “CSCI1228”, “year” : 2002 }</a:t>
            </a:r>
          </a:p>
          <a:p>
            <a:pPr marL="347980" lvl="1" indent="0">
              <a:buNone/>
            </a:pPr>
            <a:r>
              <a:rPr lang="en-CA" sz="2400" dirty="0"/>
              <a:t>]</a:t>
            </a:r>
          </a:p>
          <a:p>
            <a:pPr marL="0" indent="0">
              <a:buNone/>
            </a:pPr>
            <a:r>
              <a:rPr lang="en-C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886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students</a:t>
            </a:r>
            <a:r>
              <a:rPr lang="en-US" dirty="0"/>
              <a:t> collection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772400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"name" : “Dinesh",</a:t>
            </a:r>
          </a:p>
          <a:p>
            <a:r>
              <a:rPr lang="en-US" sz="1400" dirty="0"/>
              <a:t>        "courses" :</a:t>
            </a:r>
          </a:p>
          <a:p>
            <a:r>
              <a:rPr lang="en-US" sz="1400" dirty="0"/>
              <a:t>        [</a:t>
            </a:r>
          </a:p>
          <a:p>
            <a:r>
              <a:rPr lang="en-US" sz="1400" dirty="0"/>
              <a:t>            {"acronym": "CSCI1226", "year" : 2001 },</a:t>
            </a:r>
          </a:p>
          <a:p>
            <a:r>
              <a:rPr lang="en-US" sz="1400" dirty="0"/>
              <a:t>            {"acronym": "CSCI1227", "year" : 2001 },</a:t>
            </a:r>
          </a:p>
          <a:p>
            <a:r>
              <a:rPr lang="en-US" sz="1400" dirty="0"/>
              <a:t>            {"acronym": "CSCI1228", "year" : 2002 }</a:t>
            </a:r>
          </a:p>
          <a:p>
            <a:r>
              <a:rPr lang="en-US" sz="1400" dirty="0"/>
              <a:t>        ]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,   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"name" : “Joe",</a:t>
            </a:r>
          </a:p>
          <a:p>
            <a:r>
              <a:rPr lang="en-US" sz="1400" dirty="0"/>
              <a:t>        "courses" :</a:t>
            </a:r>
          </a:p>
          <a:p>
            <a:r>
              <a:rPr lang="en-US" sz="1400" dirty="0"/>
              <a:t>        [</a:t>
            </a:r>
          </a:p>
          <a:p>
            <a:r>
              <a:rPr lang="en-US" sz="1400" dirty="0"/>
              <a:t>            {"acronym": "CSCI2356", "year" : 2002 },</a:t>
            </a:r>
          </a:p>
          <a:p>
            <a:r>
              <a:rPr lang="en-US" sz="1400" dirty="0"/>
              <a:t>            {"acronym": "CSCI3412", "year" : 2003 },</a:t>
            </a:r>
          </a:p>
          <a:p>
            <a:r>
              <a:rPr lang="en-US" sz="1400" dirty="0"/>
              <a:t>        ]</a:t>
            </a:r>
          </a:p>
          <a:p>
            <a:r>
              <a:rPr lang="en-US" sz="1400" dirty="0"/>
              <a:t>    }   </a:t>
            </a:r>
          </a:p>
          <a:p>
            <a:r>
              <a:rPr lang="en-US" sz="1400" dirty="0"/>
              <a:t>]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76765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Search a document (a JSON object)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454" y="2466234"/>
            <a:ext cx="809526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&gt; </a:t>
            </a:r>
            <a:r>
              <a:rPr lang="en-CA" dirty="0" err="1"/>
              <a:t>db.students.find</a:t>
            </a:r>
            <a:r>
              <a:rPr lang="en-CA" dirty="0"/>
              <a:t>({</a:t>
            </a:r>
            <a:r>
              <a:rPr lang="en-CA" dirty="0" err="1"/>
              <a:t>name:“Dinesh</a:t>
            </a:r>
            <a:r>
              <a:rPr lang="en-CA" dirty="0"/>
              <a:t>"})</a:t>
            </a:r>
          </a:p>
          <a:p>
            <a:r>
              <a:rPr lang="en-CA" dirty="0"/>
              <a:t>{ "_id" : </a:t>
            </a:r>
            <a:r>
              <a:rPr lang="en-CA" dirty="0" err="1"/>
              <a:t>ObjectId</a:t>
            </a:r>
            <a:r>
              <a:rPr lang="en-CA" dirty="0"/>
              <a:t>("56e981b8de44f2b53f508aea"), "name" : “Dinesh", "courses " : [ { "acronym" : "CSCI1226", "year" : 2001 }, { "acronym" : "CSCI1227", "year" : 2001 }, { "acronym" : "CSCI1228", "year" : 2002 } ] }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22959" y="4391766"/>
            <a:ext cx="796847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&gt; </a:t>
            </a:r>
            <a:r>
              <a:rPr lang="en-CA" dirty="0" err="1"/>
              <a:t>db.students.find</a:t>
            </a:r>
            <a:r>
              <a:rPr lang="en-CA" dirty="0"/>
              <a:t>( {courses:{"acronym": "CSCI1226", "year" : 2001 } } )</a:t>
            </a:r>
          </a:p>
          <a:p>
            <a:r>
              <a:rPr lang="en-CA" dirty="0"/>
              <a:t>{ "_id" : </a:t>
            </a:r>
            <a:r>
              <a:rPr lang="en-CA" dirty="0" err="1"/>
              <a:t>ObjectId</a:t>
            </a:r>
            <a:r>
              <a:rPr lang="en-CA" dirty="0"/>
              <a:t>("56e9833eca77c82ea10067be"), "name" : “Dinesh", "courses" : [ { "acronym" : "CSCI1226", "year" : 2001 }, { "acronym" : "CSCI1227", "year" : 2001 }, { "acronym" : "CSCI1228", "year" : 2002 } ] 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935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document (push)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40241" y="2286000"/>
            <a:ext cx="7772400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&gt; </a:t>
            </a:r>
            <a:r>
              <a:rPr lang="en-CA" dirty="0" err="1"/>
              <a:t>db.students.update</a:t>
            </a:r>
            <a:r>
              <a:rPr lang="en-CA" dirty="0"/>
              <a:t>({</a:t>
            </a:r>
          </a:p>
          <a:p>
            <a:r>
              <a:rPr lang="en-CA" dirty="0"/>
              <a:t>... </a:t>
            </a:r>
            <a:r>
              <a:rPr lang="en-CA" dirty="0" err="1"/>
              <a:t>name:“Dinesh</a:t>
            </a:r>
            <a:r>
              <a:rPr lang="en-CA" dirty="0"/>
              <a:t>"},</a:t>
            </a:r>
          </a:p>
          <a:p>
            <a:r>
              <a:rPr lang="en-CA" dirty="0"/>
              <a:t>... {</a:t>
            </a:r>
            <a:r>
              <a:rPr lang="en-CA" dirty="0">
                <a:solidFill>
                  <a:srgbClr val="FF0000"/>
                </a:solidFill>
              </a:rPr>
              <a:t>$push:{courses:{acronym:"CSCI2356",year:2003}}</a:t>
            </a:r>
            <a:r>
              <a:rPr lang="en-CA" dirty="0"/>
              <a:t>}</a:t>
            </a:r>
          </a:p>
          <a:p>
            <a:r>
              <a:rPr lang="en-CA" dirty="0"/>
              <a:t>... )</a:t>
            </a:r>
          </a:p>
          <a:p>
            <a:r>
              <a:rPr lang="en-CA" dirty="0" err="1"/>
              <a:t>WriteResult</a:t>
            </a:r>
            <a:r>
              <a:rPr lang="en-CA" dirty="0"/>
              <a:t>({ "</a:t>
            </a:r>
            <a:r>
              <a:rPr lang="en-CA" dirty="0" err="1"/>
              <a:t>nMatched</a:t>
            </a:r>
            <a:r>
              <a:rPr lang="en-CA" dirty="0"/>
              <a:t>" : 1, "</a:t>
            </a:r>
            <a:r>
              <a:rPr lang="en-CA" dirty="0" err="1"/>
              <a:t>nUpserted</a:t>
            </a:r>
            <a:r>
              <a:rPr lang="en-CA" dirty="0"/>
              <a:t>" : 0, "</a:t>
            </a:r>
            <a:r>
              <a:rPr lang="en-CA" dirty="0" err="1"/>
              <a:t>nModified</a:t>
            </a:r>
            <a:r>
              <a:rPr lang="en-CA" dirty="0"/>
              <a:t>" : 1 })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&gt; </a:t>
            </a:r>
            <a:r>
              <a:rPr lang="en-CA" dirty="0" err="1"/>
              <a:t>db.students.find</a:t>
            </a:r>
            <a:r>
              <a:rPr lang="en-CA" dirty="0"/>
              <a:t>({</a:t>
            </a:r>
            <a:r>
              <a:rPr lang="en-CA" dirty="0" err="1"/>
              <a:t>name:“Dinesh</a:t>
            </a:r>
            <a:r>
              <a:rPr lang="en-CA" dirty="0"/>
              <a:t>"})</a:t>
            </a:r>
          </a:p>
          <a:p>
            <a:r>
              <a:rPr lang="en-CA" dirty="0"/>
              <a:t>{ "_id" : </a:t>
            </a:r>
            <a:r>
              <a:rPr lang="en-CA" dirty="0" err="1"/>
              <a:t>ObjectId</a:t>
            </a:r>
            <a:r>
              <a:rPr lang="en-CA" dirty="0"/>
              <a:t>("56e9833eca77c82ea10067be"), "name" : “Dinesh", "courses" : [ { "acronym" : "CSCI1226", "year" : 2001 }, { "acronym" : "CSCI1227", "year" : 2001 }, { "acronym" : "CSCI1228", "year" : 2002 }, </a:t>
            </a:r>
            <a:r>
              <a:rPr lang="en-CA" dirty="0">
                <a:solidFill>
                  <a:srgbClr val="FF0000"/>
                </a:solidFill>
              </a:rPr>
              <a:t>{ "acronym" : "CSCI2356", "year" : 2003 } </a:t>
            </a:r>
            <a:r>
              <a:rPr lang="en-CA" dirty="0"/>
              <a:t>] }</a:t>
            </a:r>
          </a:p>
        </p:txBody>
      </p:sp>
    </p:spTree>
    <p:extLst>
      <p:ext uri="{BB962C8B-B14F-4D97-AF65-F5344CB8AC3E}">
        <p14:creationId xmlns:p14="http://schemas.microsoft.com/office/powerpoint/2010/main" val="374615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document (pop)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52500" y="2362200"/>
            <a:ext cx="72390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&gt; </a:t>
            </a:r>
            <a:r>
              <a:rPr lang="en-CA" dirty="0" err="1"/>
              <a:t>db.students.update</a:t>
            </a:r>
            <a:r>
              <a:rPr lang="en-CA" dirty="0"/>
              <a:t>({ </a:t>
            </a:r>
            <a:r>
              <a:rPr lang="en-CA" dirty="0" err="1"/>
              <a:t>name:“Dinesh</a:t>
            </a:r>
            <a:r>
              <a:rPr lang="en-CA" dirty="0"/>
              <a:t>"}, {</a:t>
            </a:r>
            <a:r>
              <a:rPr lang="en-CA" dirty="0">
                <a:solidFill>
                  <a:srgbClr val="FF0000"/>
                </a:solidFill>
              </a:rPr>
              <a:t>$pop:{courses:{acronym:"CSCI2356",year:2003}}</a:t>
            </a:r>
            <a:r>
              <a:rPr lang="en-CA" dirty="0"/>
              <a:t>} )</a:t>
            </a:r>
          </a:p>
          <a:p>
            <a:r>
              <a:rPr lang="en-CA" dirty="0" err="1"/>
              <a:t>WriteResult</a:t>
            </a:r>
            <a:r>
              <a:rPr lang="en-CA" dirty="0"/>
              <a:t>({ "</a:t>
            </a:r>
            <a:r>
              <a:rPr lang="en-CA" dirty="0" err="1"/>
              <a:t>nMatched</a:t>
            </a:r>
            <a:r>
              <a:rPr lang="en-CA" dirty="0"/>
              <a:t>" : 1, "</a:t>
            </a:r>
            <a:r>
              <a:rPr lang="en-CA" dirty="0" err="1"/>
              <a:t>nUpserted</a:t>
            </a:r>
            <a:r>
              <a:rPr lang="en-CA" dirty="0"/>
              <a:t>" : 0, "</a:t>
            </a:r>
            <a:r>
              <a:rPr lang="en-CA" dirty="0" err="1"/>
              <a:t>nModified</a:t>
            </a:r>
            <a:r>
              <a:rPr lang="en-CA" dirty="0"/>
              <a:t>" : 1 })</a:t>
            </a:r>
            <a:br>
              <a:rPr lang="en-CA" dirty="0"/>
            </a:b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&gt; </a:t>
            </a:r>
            <a:r>
              <a:rPr lang="en-CA" dirty="0" err="1"/>
              <a:t>db.students.find</a:t>
            </a:r>
            <a:r>
              <a:rPr lang="en-CA" dirty="0"/>
              <a:t>({</a:t>
            </a:r>
            <a:r>
              <a:rPr lang="en-CA" dirty="0" err="1"/>
              <a:t>name:“Dinesh</a:t>
            </a:r>
            <a:r>
              <a:rPr lang="en-CA" dirty="0"/>
              <a:t>"})</a:t>
            </a:r>
          </a:p>
          <a:p>
            <a:r>
              <a:rPr lang="en-CA" dirty="0"/>
              <a:t>{ "_id" : </a:t>
            </a:r>
            <a:r>
              <a:rPr lang="en-CA" dirty="0" err="1"/>
              <a:t>ObjectId</a:t>
            </a:r>
            <a:r>
              <a:rPr lang="en-CA" dirty="0"/>
              <a:t>("56e9833eca77c82ea10067be"), "name" : “Dinesh", "courses" : [ { "acronym" : "CSCI1226", "year" : 2001 }, { "acronym" : "CSCI1227", "year" : 2001 }, { "acronym" : "CSCI1228", "year" : 2002 } ] }</a:t>
            </a:r>
          </a:p>
        </p:txBody>
      </p:sp>
    </p:spTree>
    <p:extLst>
      <p:ext uri="{BB962C8B-B14F-4D97-AF65-F5344CB8AC3E}">
        <p14:creationId xmlns:p14="http://schemas.microsoft.com/office/powerpoint/2010/main" val="338329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document (set)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06741"/>
            <a:ext cx="731520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&gt; </a:t>
            </a:r>
            <a:r>
              <a:rPr lang="en-CA" sz="1600" dirty="0" err="1"/>
              <a:t>db.students.find</a:t>
            </a:r>
            <a:r>
              <a:rPr lang="en-CA" sz="1600" dirty="0"/>
              <a:t>({</a:t>
            </a:r>
            <a:r>
              <a:rPr lang="en-CA" sz="1600" dirty="0" err="1"/>
              <a:t>name:“Dinesh</a:t>
            </a:r>
            <a:r>
              <a:rPr lang="en-CA" sz="1600" dirty="0"/>
              <a:t>"})</a:t>
            </a:r>
          </a:p>
          <a:p>
            <a:r>
              <a:rPr lang="en-CA" sz="1600" dirty="0"/>
              <a:t>{ "_id" : </a:t>
            </a:r>
            <a:r>
              <a:rPr lang="en-CA" sz="1600" dirty="0" err="1"/>
              <a:t>ObjectId</a:t>
            </a:r>
            <a:r>
              <a:rPr lang="en-CA" sz="1600" dirty="0"/>
              <a:t>("56f004bf040ccb8e57b87c66"), "name" : “Dinesh", "courses" : [ { "acronym" : "CSCI1226", "year" : 2001 }, { "acronym" : "CSCI1227", "year" : 2001 }, { "acronym" : "CSCI1228", "year" : 2002 } ] }</a:t>
            </a:r>
            <a:br>
              <a:rPr lang="en-CA" sz="1600" dirty="0"/>
            </a:br>
            <a:endParaRPr lang="en-CA" sz="1600" dirty="0"/>
          </a:p>
          <a:p>
            <a:endParaRPr lang="en-CA" sz="1600" dirty="0"/>
          </a:p>
          <a:p>
            <a:r>
              <a:rPr lang="en-CA" sz="1600" dirty="0"/>
              <a:t>&gt; </a:t>
            </a:r>
            <a:r>
              <a:rPr lang="en-CA" sz="1600" dirty="0" err="1"/>
              <a:t>db.students.update</a:t>
            </a:r>
            <a:r>
              <a:rPr lang="en-CA" sz="1600" dirty="0"/>
              <a:t>({name:" Dinesh "},{</a:t>
            </a:r>
            <a:r>
              <a:rPr lang="en-CA" sz="1600" b="1" dirty="0">
                <a:solidFill>
                  <a:srgbClr val="FF0000"/>
                </a:solidFill>
              </a:rPr>
              <a:t>$set: {</a:t>
            </a:r>
            <a:r>
              <a:rPr lang="en-CA" sz="1600" b="1" dirty="0" err="1">
                <a:solidFill>
                  <a:srgbClr val="FF0000"/>
                </a:solidFill>
              </a:rPr>
              <a:t>name:"Dinesh</a:t>
            </a:r>
            <a:r>
              <a:rPr lang="en-CA" sz="1600" b="1" dirty="0">
                <a:solidFill>
                  <a:srgbClr val="FF0000"/>
                </a:solidFill>
              </a:rPr>
              <a:t> KG"}}</a:t>
            </a:r>
            <a:r>
              <a:rPr lang="en-CA" sz="1600" dirty="0"/>
              <a:t>)</a:t>
            </a:r>
          </a:p>
          <a:p>
            <a:r>
              <a:rPr lang="en-CA" sz="1600" dirty="0" err="1"/>
              <a:t>WriteResult</a:t>
            </a:r>
            <a:r>
              <a:rPr lang="en-CA" sz="1600" dirty="0"/>
              <a:t>({ "</a:t>
            </a:r>
            <a:r>
              <a:rPr lang="en-CA" sz="1600" dirty="0" err="1"/>
              <a:t>nMatched</a:t>
            </a:r>
            <a:r>
              <a:rPr lang="en-CA" sz="1600" dirty="0"/>
              <a:t>" : 1, "</a:t>
            </a:r>
            <a:r>
              <a:rPr lang="en-CA" sz="1600" dirty="0" err="1"/>
              <a:t>nUpserted</a:t>
            </a:r>
            <a:r>
              <a:rPr lang="en-CA" sz="1600" dirty="0"/>
              <a:t>" : 0, "</a:t>
            </a:r>
            <a:r>
              <a:rPr lang="en-CA" sz="1600" dirty="0" err="1"/>
              <a:t>nModified</a:t>
            </a:r>
            <a:r>
              <a:rPr lang="en-CA" sz="1600" dirty="0"/>
              <a:t>" : 1 })</a:t>
            </a:r>
            <a:br>
              <a:rPr lang="en-CA" sz="1600" dirty="0"/>
            </a:br>
            <a:endParaRPr lang="en-CA" sz="1600" dirty="0"/>
          </a:p>
          <a:p>
            <a:endParaRPr lang="en-CA" sz="1600" dirty="0"/>
          </a:p>
          <a:p>
            <a:r>
              <a:rPr lang="en-CA" sz="1600" dirty="0"/>
              <a:t>&gt; </a:t>
            </a:r>
            <a:r>
              <a:rPr lang="en-CA" sz="1600" dirty="0" err="1"/>
              <a:t>db.students.find</a:t>
            </a:r>
            <a:r>
              <a:rPr lang="en-CA" sz="1600" dirty="0"/>
              <a:t>({</a:t>
            </a:r>
            <a:r>
              <a:rPr lang="en-CA" sz="1600" dirty="0" err="1"/>
              <a:t>name:“Dinesh</a:t>
            </a:r>
            <a:r>
              <a:rPr lang="en-CA" sz="1600" dirty="0"/>
              <a:t>"})</a:t>
            </a:r>
          </a:p>
          <a:p>
            <a:r>
              <a:rPr lang="en-CA" sz="1600" dirty="0"/>
              <a:t>&gt; </a:t>
            </a:r>
            <a:r>
              <a:rPr lang="en-CA" sz="1600" dirty="0" err="1"/>
              <a:t>db.students.find</a:t>
            </a:r>
            <a:r>
              <a:rPr lang="en-CA" sz="1600" dirty="0"/>
              <a:t>({</a:t>
            </a:r>
            <a:r>
              <a:rPr lang="en-CA" sz="1600" dirty="0" err="1"/>
              <a:t>name:“Dinesh</a:t>
            </a:r>
            <a:r>
              <a:rPr lang="en-CA" sz="1600" dirty="0"/>
              <a:t> KG"})</a:t>
            </a:r>
          </a:p>
          <a:p>
            <a:r>
              <a:rPr lang="en-CA" sz="1600" dirty="0"/>
              <a:t>{ "_id" : </a:t>
            </a:r>
            <a:r>
              <a:rPr lang="en-CA" sz="1600" dirty="0" err="1"/>
              <a:t>ObjectId</a:t>
            </a:r>
            <a:r>
              <a:rPr lang="en-CA" sz="1600" dirty="0"/>
              <a:t>("56f004bf040ccb8e57b87c66"), "name" : "Dinesh KG", "courses" : [ { "acronym" : "CSCI1226", "year" : 2001 }, { "acronym" : "CSCI1227", "year" : 2001 }, { "acronym" : "CSCI1228", "year" : 2002 } ] }</a:t>
            </a:r>
          </a:p>
        </p:txBody>
      </p:sp>
    </p:spTree>
    <p:extLst>
      <p:ext uri="{BB962C8B-B14F-4D97-AF65-F5344CB8AC3E}">
        <p14:creationId xmlns:p14="http://schemas.microsoft.com/office/powerpoint/2010/main" val="330126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8" y="1981200"/>
            <a:ext cx="7543801" cy="4023360"/>
          </a:xfrm>
        </p:spPr>
        <p:txBody>
          <a:bodyPr/>
          <a:lstStyle/>
          <a:p>
            <a:r>
              <a:rPr lang="en-US" dirty="0"/>
              <a:t>Create a collection called </a:t>
            </a:r>
            <a:r>
              <a:rPr lang="en-US" i="1" dirty="0"/>
              <a:t>universities</a:t>
            </a:r>
          </a:p>
          <a:p>
            <a:pPr lvl="1"/>
            <a:r>
              <a:rPr lang="en-US" dirty="0"/>
              <a:t>Each document has the 3 attributes (you know what they are by now!!!)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Insert several records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Try out other commands (remove, find, drop,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21233" y="4274941"/>
            <a:ext cx="7347252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&gt; </a:t>
            </a:r>
            <a:r>
              <a:rPr lang="en-CA" sz="1400" dirty="0" err="1"/>
              <a:t>db.universities.find</a:t>
            </a:r>
            <a:r>
              <a:rPr lang="en-CA" sz="1400" dirty="0"/>
              <a:t>()</a:t>
            </a:r>
          </a:p>
          <a:p>
            <a:r>
              <a:rPr lang="en-CA" sz="1400" dirty="0"/>
              <a:t>{ "_id" : </a:t>
            </a:r>
            <a:r>
              <a:rPr lang="en-CA" sz="1400" dirty="0" err="1"/>
              <a:t>ObjectId</a:t>
            </a:r>
            <a:r>
              <a:rPr lang="en-CA" sz="1400" dirty="0"/>
              <a:t>("56f0068d040ccb8e57b87c72"), "Name" : "SMU", "Address" : "923 </a:t>
            </a:r>
            <a:r>
              <a:rPr lang="en-CA" sz="1400" dirty="0" err="1"/>
              <a:t>Robie</a:t>
            </a:r>
            <a:r>
              <a:rPr lang="en-CA" sz="1400" dirty="0"/>
              <a:t> Street", "</a:t>
            </a:r>
            <a:r>
              <a:rPr lang="en-CA" sz="1400" dirty="0" err="1"/>
              <a:t>PhoneNumber</a:t>
            </a:r>
            <a:r>
              <a:rPr lang="en-CA" sz="1400" dirty="0"/>
              <a:t>" : "1-902-420-5400" }</a:t>
            </a:r>
          </a:p>
          <a:p>
            <a:r>
              <a:rPr lang="en-CA" sz="1400" dirty="0"/>
              <a:t>{ "_id" : </a:t>
            </a:r>
            <a:r>
              <a:rPr lang="en-CA" sz="1400" dirty="0" err="1"/>
              <a:t>ObjectId</a:t>
            </a:r>
            <a:r>
              <a:rPr lang="en-CA" sz="1400" dirty="0"/>
              <a:t>("56f0068d040ccb8e57b87c73"), "Name" : "MSVU", "Address" : "166 Bedford Hwy", "</a:t>
            </a:r>
            <a:r>
              <a:rPr lang="en-CA" sz="1400" dirty="0" err="1"/>
              <a:t>PhoneNumber</a:t>
            </a:r>
            <a:r>
              <a:rPr lang="en-CA" sz="1400" dirty="0"/>
              <a:t>" : "1-902-457-6788" }</a:t>
            </a:r>
          </a:p>
          <a:p>
            <a:r>
              <a:rPr lang="en-CA" sz="1400" dirty="0"/>
              <a:t>{ "_id" : </a:t>
            </a:r>
            <a:r>
              <a:rPr lang="en-CA" sz="1400" dirty="0" err="1"/>
              <a:t>ObjectId</a:t>
            </a:r>
            <a:r>
              <a:rPr lang="en-CA" sz="1400" dirty="0"/>
              <a:t>("56f0068d040ccb8e57b87c74"), "Name" : "DAL", "Address" : "6299 South S", "</a:t>
            </a:r>
            <a:r>
              <a:rPr lang="en-CA" sz="1400" dirty="0" err="1"/>
              <a:t>PhoneNumber</a:t>
            </a:r>
            <a:r>
              <a:rPr lang="en-CA" sz="1400" dirty="0"/>
              <a:t>" : "1-902-494-2211" }</a:t>
            </a:r>
          </a:p>
        </p:txBody>
      </p:sp>
    </p:spTree>
    <p:extLst>
      <p:ext uri="{BB962C8B-B14F-4D97-AF65-F5344CB8AC3E}">
        <p14:creationId xmlns:p14="http://schemas.microsoft.com/office/powerpoint/2010/main" val="160881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NoSQL</a:t>
            </a:r>
            <a:r>
              <a:rPr lang="en-CA" dirty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543801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Stored in a “collection” (as opposed to tables of “relational” DBs e.g. MySQL)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i="1" dirty="0">
                <a:latin typeface="Century Gothic" pitchFamily="34" charset="0"/>
              </a:rPr>
            </a:br>
            <a:r>
              <a:rPr lang="en-US" sz="1800" i="1" dirty="0">
                <a:latin typeface="Century Gothic" pitchFamily="34" charset="0"/>
              </a:rPr>
              <a:t>“with the proliferation of text, images, videos (i.e., unstructured data) flowing through the information grid, the relational database model not always best option”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724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58" y="2057400"/>
            <a:ext cx="7543801" cy="4023360"/>
          </a:xfrm>
        </p:spPr>
        <p:txBody>
          <a:bodyPr/>
          <a:lstStyle/>
          <a:p>
            <a:r>
              <a:rPr lang="en-US" dirty="0"/>
              <a:t>Create a collection called </a:t>
            </a:r>
            <a:r>
              <a:rPr lang="en-US" i="1" dirty="0"/>
              <a:t>rectangles</a:t>
            </a:r>
          </a:p>
          <a:p>
            <a:r>
              <a:rPr lang="en-US" dirty="0"/>
              <a:t>It’ll store x-y coordinates as well as the sizes (w, h) of rectangles</a:t>
            </a:r>
          </a:p>
          <a:p>
            <a:r>
              <a:rPr lang="en-US" dirty="0"/>
              <a:t>In the next section, we’ll write a program that reads these rectangles and draws on screen!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4069080"/>
            <a:ext cx="7254241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&gt; </a:t>
            </a:r>
            <a:r>
              <a:rPr lang="en-CA" sz="1200" dirty="0" err="1"/>
              <a:t>db.rectangles.find</a:t>
            </a:r>
            <a:r>
              <a:rPr lang="en-CA" sz="1200" dirty="0"/>
              <a:t>()</a:t>
            </a:r>
          </a:p>
          <a:p>
            <a:r>
              <a:rPr lang="en-CA" sz="1200" dirty="0"/>
              <a:t>{ "_id" : </a:t>
            </a:r>
            <a:r>
              <a:rPr lang="en-CA" sz="1200" dirty="0" err="1"/>
              <a:t>ObjectId</a:t>
            </a:r>
            <a:r>
              <a:rPr lang="en-CA" sz="1200" dirty="0"/>
              <a:t>("56f00609040ccb8e57b87c6d"), "x" : "1", "y" : "1", "w" : "25", "h" : "10", "c" : "red" }</a:t>
            </a:r>
          </a:p>
          <a:p>
            <a:r>
              <a:rPr lang="en-CA" sz="1200" dirty="0"/>
              <a:t>{ "_id" : </a:t>
            </a:r>
            <a:r>
              <a:rPr lang="en-CA" sz="1200" dirty="0" err="1"/>
              <a:t>ObjectId</a:t>
            </a:r>
            <a:r>
              <a:rPr lang="en-CA" sz="1200" dirty="0"/>
              <a:t>("56f00609040ccb8e57b87c6e"), "x" : "3", "y" : "100", "w" : "50", "h" : "25", "c" : "yellow" }</a:t>
            </a:r>
          </a:p>
          <a:p>
            <a:r>
              <a:rPr lang="en-CA" sz="1200" dirty="0"/>
              <a:t>{ "_id" : </a:t>
            </a:r>
            <a:r>
              <a:rPr lang="en-CA" sz="1200" dirty="0" err="1"/>
              <a:t>ObjectId</a:t>
            </a:r>
            <a:r>
              <a:rPr lang="en-CA" sz="1200" dirty="0"/>
              <a:t>("56f00609040ccb8e57b87c6f"), "x" : "15", "y" : "50", "w" : "40", "h" : "45", "c" : "green" }</a:t>
            </a:r>
          </a:p>
          <a:p>
            <a:r>
              <a:rPr lang="en-CA" sz="1200" dirty="0"/>
              <a:t>{ "_id" : </a:t>
            </a:r>
            <a:r>
              <a:rPr lang="en-CA" sz="1200" dirty="0" err="1"/>
              <a:t>ObjectId</a:t>
            </a:r>
            <a:r>
              <a:rPr lang="en-CA" sz="1200" dirty="0"/>
              <a:t>("56f00609040ccb8e57b87c70"), "x" : "200", "y" : "20", "w" : "30", "h" : "75", "c" : "pink" }</a:t>
            </a:r>
          </a:p>
          <a:p>
            <a:r>
              <a:rPr lang="en-CA" sz="1200" dirty="0"/>
              <a:t>{ "_id" : </a:t>
            </a:r>
            <a:r>
              <a:rPr lang="en-CA" sz="1200" dirty="0" err="1"/>
              <a:t>ObjectId</a:t>
            </a:r>
            <a:r>
              <a:rPr lang="en-CA" sz="1200" dirty="0"/>
              <a:t>("56f00609040ccb8e57b87c71"), "x" : "350", "y" : "350", "w" : "25", "h" : "95", "c" : "purple" }</a:t>
            </a: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585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33600"/>
            <a:ext cx="745236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of the most popular implementation of </a:t>
            </a:r>
            <a:r>
              <a:rPr lang="en-US" dirty="0" err="1"/>
              <a:t>NoSQL</a:t>
            </a:r>
            <a:r>
              <a:rPr lang="en-US" dirty="0"/>
              <a:t> databases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collection consists of </a:t>
            </a:r>
          </a:p>
          <a:p>
            <a:pPr marL="347980" lvl="1" indent="0">
              <a:buNone/>
            </a:pPr>
            <a:r>
              <a:rPr lang="en-US" dirty="0"/>
              <a:t>	</a:t>
            </a:r>
            <a:r>
              <a:rPr lang="en-US" i="1" dirty="0"/>
              <a:t>{key/name : value}</a:t>
            </a:r>
            <a:r>
              <a:rPr lang="en-US" dirty="0"/>
              <a:t> </a:t>
            </a:r>
          </a:p>
          <a:p>
            <a:pPr marL="347980" lvl="1" indent="0">
              <a:buNone/>
            </a:pPr>
            <a:r>
              <a:rPr lang="en-US" dirty="0"/>
              <a:t>	</a:t>
            </a:r>
          </a:p>
          <a:p>
            <a:pPr marL="347980" lvl="1" indent="0">
              <a:buNone/>
            </a:pPr>
            <a:r>
              <a:rPr lang="en-US" dirty="0"/>
              <a:t>	(as in JSON objects)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Installed on dev.cs.smu.ca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787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User/password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24100"/>
            <a:ext cx="7452360" cy="2209800"/>
          </a:xfrm>
        </p:spPr>
        <p:txBody>
          <a:bodyPr/>
          <a:lstStyle/>
          <a:p>
            <a:r>
              <a:rPr lang="en-US" dirty="0"/>
              <a:t>User ID/Password: the same as your login ID (and password is your A-number) for dev.cs.smu.ca</a:t>
            </a:r>
          </a:p>
          <a:p>
            <a:endParaRPr lang="en-US" dirty="0"/>
          </a:p>
          <a:p>
            <a:r>
              <a:rPr lang="en-US" dirty="0"/>
              <a:t>GUI Support is available, but here we need to use CLI (command line interface)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907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mongoDB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3F8ED-E82C-47A4-A30A-7DE2145F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43641"/>
            <a:ext cx="5334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0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“use”  command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33600"/>
            <a:ext cx="754380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 use </a:t>
            </a:r>
            <a:r>
              <a:rPr lang="en-US" i="1" dirty="0" err="1"/>
              <a:t>name_of_your_db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Switches between databases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have been assigned your own database that has the same name as your ID</a:t>
            </a:r>
          </a:p>
          <a:p>
            <a:pPr lvl="1"/>
            <a:r>
              <a:rPr lang="en-US" dirty="0"/>
              <a:t>e.g.) if my id is “</a:t>
            </a:r>
            <a:r>
              <a:rPr lang="en-US" dirty="0" err="1"/>
              <a:t>dk_govindaraj</a:t>
            </a:r>
            <a:r>
              <a:rPr lang="en-US" dirty="0"/>
              <a:t>” my database name is also “</a:t>
            </a:r>
            <a:r>
              <a:rPr lang="en-US" dirty="0" err="1"/>
              <a:t>dk_govindaraj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6151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db.auth</a:t>
            </a:r>
            <a:r>
              <a:rPr lang="en-US" dirty="0"/>
              <a:t>() command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i="1" dirty="0"/>
              <a:t>  </a:t>
            </a:r>
            <a:r>
              <a:rPr lang="en-CA" i="1" dirty="0" err="1"/>
              <a:t>db.auth</a:t>
            </a:r>
            <a:r>
              <a:rPr lang="en-CA" i="1" dirty="0"/>
              <a:t>(‘</a:t>
            </a:r>
            <a:r>
              <a:rPr lang="en-CA" i="1" dirty="0" err="1"/>
              <a:t>user_name',‘password</a:t>
            </a:r>
            <a:r>
              <a:rPr lang="en-CA" i="1" dirty="0"/>
              <a:t>’)</a:t>
            </a:r>
            <a:br>
              <a:rPr lang="en-CA" i="1" dirty="0"/>
            </a:br>
            <a:br>
              <a:rPr lang="en-CA" i="1" dirty="0"/>
            </a:br>
            <a:r>
              <a:rPr lang="en-CA" i="1" dirty="0"/>
              <a:t>  </a:t>
            </a:r>
            <a:r>
              <a:rPr lang="en-US" dirty="0"/>
              <a:t>Authorizes the user to access collections in the current database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Without successful </a:t>
            </a:r>
            <a:r>
              <a:rPr lang="en-US" dirty="0" err="1"/>
              <a:t>db.auth</a:t>
            </a:r>
            <a:r>
              <a:rPr lang="en-US" dirty="0"/>
              <a:t>(), you can’t read/write collections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FEFCC-913C-41E8-A744-A5FE693A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76" y="3705151"/>
            <a:ext cx="3629025" cy="218122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816F73A-3719-47FF-869B-115D03E876E6}"/>
              </a:ext>
            </a:extLst>
          </p:cNvPr>
          <p:cNvGrpSpPr/>
          <p:nvPr/>
        </p:nvGrpSpPr>
        <p:grpSpPr>
          <a:xfrm>
            <a:off x="4147304" y="4576084"/>
            <a:ext cx="4343400" cy="1408331"/>
            <a:chOff x="4038600" y="5149334"/>
            <a:chExt cx="4343400" cy="140833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B7A92A-1DE5-45E0-B569-3AD42A9B65A4}"/>
                </a:ext>
              </a:extLst>
            </p:cNvPr>
            <p:cNvCxnSpPr/>
            <p:nvPr/>
          </p:nvCxnSpPr>
          <p:spPr>
            <a:xfrm flipH="1">
              <a:off x="4038600" y="5334000"/>
              <a:ext cx="259080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4DDE10-CA53-4CB0-AD23-31A0C9237F1A}"/>
                </a:ext>
              </a:extLst>
            </p:cNvPr>
            <p:cNvCxnSpPr/>
            <p:nvPr/>
          </p:nvCxnSpPr>
          <p:spPr>
            <a:xfrm flipH="1">
              <a:off x="4038600" y="6096000"/>
              <a:ext cx="2590800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226652-B6C8-4506-94FD-43871291FE55}"/>
                </a:ext>
              </a:extLst>
            </p:cNvPr>
            <p:cNvSpPr txBox="1"/>
            <p:nvPr/>
          </p:nvSpPr>
          <p:spPr>
            <a:xfrm>
              <a:off x="6705600" y="5149334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Failure (returned 0)</a:t>
              </a:r>
              <a:endParaRPr lang="en-CA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96E870-5722-41CE-9FCA-0DD65CB59B1B}"/>
                </a:ext>
              </a:extLst>
            </p:cNvPr>
            <p:cNvSpPr txBox="1"/>
            <p:nvPr/>
          </p:nvSpPr>
          <p:spPr>
            <a:xfrm>
              <a:off x="6705600" y="5911334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Success</a:t>
              </a:r>
            </a:p>
            <a:p>
              <a:r>
                <a:rPr lang="en-US" dirty="0"/>
                <a:t>(returned 1)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46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collection</a:t>
            </a:r>
            <a:r>
              <a:rPr lang="en-US" dirty="0"/>
              <a:t> contains documents</a:t>
            </a:r>
          </a:p>
          <a:p>
            <a:endParaRPr lang="en-US" dirty="0"/>
          </a:p>
          <a:p>
            <a:r>
              <a:rPr lang="en-US" dirty="0"/>
              <a:t>Collections to be analogous to tables and documents to be analogous to records</a:t>
            </a:r>
          </a:p>
          <a:p>
            <a:endParaRPr lang="en-US" dirty="0"/>
          </a:p>
          <a:p>
            <a:r>
              <a:rPr lang="en-US" dirty="0"/>
              <a:t>e.g.) A collection “rectangles”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7DD0B-C6CB-43D1-9194-9AF5DF0EB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19600"/>
            <a:ext cx="7543800" cy="18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6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with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show collections</a:t>
            </a:r>
          </a:p>
          <a:p>
            <a:pPr lvl="1"/>
            <a:r>
              <a:rPr lang="en-US" dirty="0"/>
              <a:t>List all the collections of the current db</a:t>
            </a:r>
          </a:p>
          <a:p>
            <a:br>
              <a:rPr lang="en-US" dirty="0"/>
            </a:br>
            <a:r>
              <a:rPr lang="en-US" dirty="0" err="1"/>
              <a:t>db.createCollection</a:t>
            </a:r>
            <a:r>
              <a:rPr lang="en-US" dirty="0"/>
              <a:t>(</a:t>
            </a:r>
            <a:r>
              <a:rPr lang="en-US" dirty="0" err="1"/>
              <a:t>collection_name</a:t>
            </a:r>
            <a:r>
              <a:rPr lang="en-US" dirty="0"/>
              <a:t>)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 err="1"/>
              <a:t>db.</a:t>
            </a:r>
            <a:r>
              <a:rPr lang="en-US" i="1" dirty="0" err="1"/>
              <a:t>collectionName</a:t>
            </a:r>
            <a:r>
              <a:rPr lang="en-US" dirty="0" err="1"/>
              <a:t>.insert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 new documents (or create a new collection if not existing)</a:t>
            </a:r>
          </a:p>
          <a:p>
            <a:endParaRPr lang="en-US" dirty="0"/>
          </a:p>
          <a:p>
            <a:r>
              <a:rPr lang="en-US" dirty="0" err="1"/>
              <a:t>db.</a:t>
            </a:r>
            <a:r>
              <a:rPr lang="en-US" i="1" dirty="0" err="1"/>
              <a:t>collectionName</a:t>
            </a:r>
            <a:r>
              <a:rPr lang="en-US" dirty="0" err="1"/>
              <a:t>.find</a:t>
            </a:r>
            <a:r>
              <a:rPr lang="en-US" dirty="0"/>
              <a:t>(</a:t>
            </a:r>
            <a:r>
              <a:rPr lang="en-US" i="1" dirty="0"/>
              <a:t>key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Find matching document(s)</a:t>
            </a:r>
          </a:p>
        </p:txBody>
      </p:sp>
    </p:spTree>
    <p:extLst>
      <p:ext uri="{BB962C8B-B14F-4D97-AF65-F5344CB8AC3E}">
        <p14:creationId xmlns:p14="http://schemas.microsoft.com/office/powerpoint/2010/main" val="39344324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830</TotalTime>
  <Words>1386</Words>
  <Application>Microsoft Office PowerPoint</Application>
  <PresentationFormat>On-screen Show (4:3)</PresentationFormat>
  <Paragraphs>155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Century Gothic</vt:lpstr>
      <vt:lpstr>Retrospect</vt:lpstr>
      <vt:lpstr>MCDA 5550 - Web App Development    Chapter 9. Using mongoDB server for sharing and storing information (Part 1)</vt:lpstr>
      <vt:lpstr>NoSQL Database</vt:lpstr>
      <vt:lpstr>mongoDB</vt:lpstr>
      <vt:lpstr>User/password</vt:lpstr>
      <vt:lpstr>Starting mongoDB</vt:lpstr>
      <vt:lpstr>“use”  command</vt:lpstr>
      <vt:lpstr>db.auth() command</vt:lpstr>
      <vt:lpstr>Collections</vt:lpstr>
      <vt:lpstr>Operations with collections</vt:lpstr>
      <vt:lpstr>Operations with collections</vt:lpstr>
      <vt:lpstr>Complex objects</vt:lpstr>
      <vt:lpstr>In relational DB</vt:lpstr>
      <vt:lpstr>In mongoDB</vt:lpstr>
      <vt:lpstr>students collection</vt:lpstr>
      <vt:lpstr>Search a document (a JSON object)</vt:lpstr>
      <vt:lpstr>Update a document (push)</vt:lpstr>
      <vt:lpstr>Update a document (pop)</vt:lpstr>
      <vt:lpstr>Update a document (set)</vt:lpstr>
      <vt:lpstr>Activity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2356.2 - Mobile App Development   Chapter 9. Using mongoDB server for sharing and storing information</dc:title>
  <dc:creator>ya</dc:creator>
  <cp:lastModifiedBy>Dinesh Kumar Govindaraj</cp:lastModifiedBy>
  <cp:revision>281</cp:revision>
  <dcterms:created xsi:type="dcterms:W3CDTF">2016-03-09T18:43:59Z</dcterms:created>
  <dcterms:modified xsi:type="dcterms:W3CDTF">2019-03-25T13:19:22Z</dcterms:modified>
</cp:coreProperties>
</file>