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8" r:id="rId2"/>
    <p:sldId id="275" r:id="rId3"/>
    <p:sldId id="273" r:id="rId4"/>
    <p:sldId id="276" r:id="rId5"/>
    <p:sldId id="278" r:id="rId6"/>
    <p:sldId id="288" r:id="rId7"/>
    <p:sldId id="280" r:id="rId8"/>
    <p:sldId id="281" r:id="rId9"/>
    <p:sldId id="282" r:id="rId10"/>
    <p:sldId id="279" r:id="rId11"/>
    <p:sldId id="283" r:id="rId12"/>
    <p:sldId id="287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1"/>
  </p:normalViewPr>
  <p:slideViewPr>
    <p:cSldViewPr>
      <p:cViewPr>
        <p:scale>
          <a:sx n="72" d="100"/>
          <a:sy n="72" d="100"/>
        </p:scale>
        <p:origin x="-10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34CE41E-03BC-49B9-B7B2-4E09B9C4A91C}"/>
    <pc:docChg chg="delSld">
      <pc:chgData name="" userId="" providerId="" clId="Web-{934CE41E-03BC-49B9-B7B2-4E09B9C4A91C}" dt="2018-05-13T17:00:56.425" v="0"/>
      <pc:docMkLst>
        <pc:docMk/>
      </pc:docMkLst>
      <pc:sldChg chg="del">
        <pc:chgData name="" userId="" providerId="" clId="Web-{934CE41E-03BC-49B9-B7B2-4E09B9C4A91C}" dt="2018-05-13T17:00:56.425" v="0"/>
        <pc:sldMkLst>
          <pc:docMk/>
          <pc:sldMk cId="157554700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99E2B-81B9-4307-B2F2-AB05397054DC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8D646-1CEC-4D79-AA85-74CE56B1E1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66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31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9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0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02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68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4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5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8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MCDA 5550 - Web App Development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Chapter 9. Using </a:t>
            </a:r>
            <a:r>
              <a:rPr lang="en-US" sz="2800" dirty="0" err="1"/>
              <a:t>mongoDB</a:t>
            </a:r>
            <a:r>
              <a:rPr lang="en-US" sz="2800" dirty="0"/>
              <a:t> server for sharing and storing information (Part 2)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10200"/>
            <a:ext cx="43434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435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mongo </a:t>
            </a:r>
            <a:r>
              <a:rPr lang="en-US" i="1" dirty="0"/>
              <a:t>collection</a:t>
            </a:r>
            <a:r>
              <a:rPr lang="en-US" dirty="0"/>
              <a:t> object:</a:t>
            </a:r>
          </a:p>
          <a:p>
            <a:pPr marL="411480" lvl="1" indent="0">
              <a:buNone/>
            </a:pPr>
            <a:endParaRPr lang="en-CA" i="1" dirty="0"/>
          </a:p>
          <a:p>
            <a:pPr marL="411480" lvl="1" indent="0">
              <a:buNone/>
            </a:pPr>
            <a:r>
              <a:rPr lang="en-CA" i="1" dirty="0"/>
              <a:t>var </a:t>
            </a:r>
            <a:r>
              <a:rPr lang="en-CA" i="1" dirty="0" err="1"/>
              <a:t>rectanglesCollection</a:t>
            </a:r>
            <a:r>
              <a:rPr lang="en-CA" i="1" dirty="0"/>
              <a:t> = </a:t>
            </a:r>
            <a:br>
              <a:rPr lang="en-CA" i="1" dirty="0"/>
            </a:br>
            <a:endParaRPr lang="en-CA" i="1" dirty="0"/>
          </a:p>
          <a:p>
            <a:pPr marL="411480" lvl="1" indent="0">
              <a:buNone/>
            </a:pPr>
            <a:r>
              <a:rPr lang="en-CA" sz="2600" i="1" dirty="0"/>
              <a:t>   </a:t>
            </a:r>
            <a:r>
              <a:rPr lang="en-CA" sz="2600" i="1" dirty="0" err="1"/>
              <a:t>db.collection</a:t>
            </a:r>
            <a:r>
              <a:rPr lang="en-CA" sz="2600" i="1" dirty="0"/>
              <a:t>(NAME_OF_COLLECTION);</a:t>
            </a:r>
          </a:p>
          <a:p>
            <a:endParaRPr lang="en-US" dirty="0"/>
          </a:p>
          <a:p>
            <a:pPr marL="594360" lvl="2" indent="0">
              <a:buNone/>
            </a:pPr>
            <a:r>
              <a:rPr lang="en-CA" sz="2400" dirty="0" err="1"/>
              <a:t>rectanglesCollection.insert</a:t>
            </a:r>
            <a:r>
              <a:rPr lang="en-CA" sz="2400" dirty="0"/>
              <a:t>(docs, </a:t>
            </a:r>
            <a:r>
              <a:rPr lang="en-CA" sz="2400" dirty="0" err="1"/>
              <a:t>callback</a:t>
            </a:r>
            <a:r>
              <a:rPr lang="en-CA" sz="2400" dirty="0"/>
              <a:t>)</a:t>
            </a:r>
          </a:p>
          <a:p>
            <a:pPr marL="594360" lvl="2" indent="0">
              <a:buNone/>
            </a:pPr>
            <a:endParaRPr lang="en-CA" sz="2400" dirty="0"/>
          </a:p>
          <a:p>
            <a:pPr marL="594360" lvl="2" indent="0">
              <a:buNone/>
            </a:pPr>
            <a:r>
              <a:rPr lang="en-CA" sz="2400" dirty="0" err="1"/>
              <a:t>rectanglesCollection.find</a:t>
            </a:r>
            <a:r>
              <a:rPr lang="en-CA" sz="2400" dirty="0"/>
              <a:t>([query,] </a:t>
            </a:r>
            <a:r>
              <a:rPr lang="en-CA" sz="2400" dirty="0" err="1"/>
              <a:t>callback</a:t>
            </a:r>
            <a:r>
              <a:rPr lang="en-CA" sz="2400" dirty="0"/>
              <a:t>)</a:t>
            </a:r>
          </a:p>
          <a:p>
            <a:pPr marL="594360" lvl="2" indent="0">
              <a:buNone/>
            </a:pPr>
            <a:endParaRPr lang="en-CA" sz="2400" dirty="0"/>
          </a:p>
          <a:p>
            <a:pPr marL="594360" lvl="2" indent="0">
              <a:buNone/>
            </a:pPr>
            <a:r>
              <a:rPr lang="en-CA" sz="2400" dirty="0" err="1"/>
              <a:t>rectanglesCollection.remove</a:t>
            </a:r>
            <a:r>
              <a:rPr lang="en-CA" sz="2400" dirty="0"/>
              <a:t>([selector,] </a:t>
            </a:r>
            <a:r>
              <a:rPr lang="en-CA" sz="2400" dirty="0" err="1"/>
              <a:t>callback</a:t>
            </a:r>
            <a:r>
              <a:rPr lang="en-CA" sz="2400" dirty="0"/>
              <a:t>)</a:t>
            </a:r>
          </a:p>
          <a:p>
            <a:pPr marL="41148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88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e.g.)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667000"/>
            <a:ext cx="640080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rect</a:t>
            </a:r>
            <a:r>
              <a:rPr lang="en-CA" sz="1600" dirty="0">
                <a:solidFill>
                  <a:schemeClr val="bg1"/>
                </a:solidFill>
              </a:rPr>
              <a:t> = {'x':200, 'y':200,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'w':350, 'h':10,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'</a:t>
            </a:r>
            <a:r>
              <a:rPr lang="en-CA" sz="1600" dirty="0" err="1">
                <a:solidFill>
                  <a:schemeClr val="bg1"/>
                </a:solidFill>
              </a:rPr>
              <a:t>c':'green</a:t>
            </a:r>
            <a:r>
              <a:rPr lang="en-CA" sz="1600" dirty="0">
                <a:solidFill>
                  <a:schemeClr val="bg1"/>
                </a:solidFill>
              </a:rPr>
              <a:t>'}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rectanglesCollection.insert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rect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function (err, result)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if (err)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return </a:t>
            </a:r>
            <a:r>
              <a:rPr lang="en-CA" sz="1600" dirty="0" err="1">
                <a:solidFill>
                  <a:schemeClr val="bg1"/>
                </a:solidFill>
              </a:rPr>
              <a:t>response.send</a:t>
            </a:r>
            <a:r>
              <a:rPr lang="en-CA" sz="1600" dirty="0">
                <a:solidFill>
                  <a:schemeClr val="bg1"/>
                </a:solidFill>
              </a:rPr>
              <a:t>(400,'An error occurred saving a record.');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}//end if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   return </a:t>
            </a:r>
            <a:r>
              <a:rPr lang="en-CA" sz="1600" dirty="0" err="1">
                <a:solidFill>
                  <a:schemeClr val="bg1"/>
                </a:solidFill>
              </a:rPr>
              <a:t>response.send</a:t>
            </a:r>
            <a:r>
              <a:rPr lang="en-CA" sz="1600" dirty="0">
                <a:solidFill>
                  <a:schemeClr val="bg1"/>
                </a:solidFill>
              </a:rPr>
              <a:t>(200, "Record inserted successfully.");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});</a:t>
            </a:r>
          </a:p>
        </p:txBody>
      </p:sp>
    </p:spTree>
    <p:extLst>
      <p:ext uri="{BB962C8B-B14F-4D97-AF65-F5344CB8AC3E}">
        <p14:creationId xmlns:p14="http://schemas.microsoft.com/office/powerpoint/2010/main" val="410483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Inserting docs (client-side)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744" y="1905000"/>
            <a:ext cx="7543801" cy="4023360"/>
          </a:xfrm>
        </p:spPr>
        <p:txBody>
          <a:bodyPr/>
          <a:lstStyle/>
          <a:p>
            <a:r>
              <a:rPr lang="en-US" dirty="0"/>
              <a:t>Client-side, we create the rectangle object, then request post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745236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$("#</a:t>
            </a:r>
            <a:r>
              <a:rPr lang="en-CA" sz="1600" dirty="0" err="1">
                <a:solidFill>
                  <a:schemeClr val="bg1"/>
                </a:solidFill>
              </a:rPr>
              <a:t>saveButton</a:t>
            </a:r>
            <a:r>
              <a:rPr lang="en-CA" sz="1600" dirty="0">
                <a:solidFill>
                  <a:schemeClr val="bg1"/>
                </a:solidFill>
              </a:rPr>
              <a:t>").click(function ()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rectangle =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"x": $("#x").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(),  "y": $("#y").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"w": $("#w").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(), "h": $("#h").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"c": $("#c").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};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$.post(SERVER_URL + '/</a:t>
            </a:r>
            <a:r>
              <a:rPr lang="en-CA" sz="1600" dirty="0" err="1">
                <a:solidFill>
                  <a:schemeClr val="bg1"/>
                </a:solidFill>
              </a:rPr>
              <a:t>saveRectangle</a:t>
            </a:r>
            <a:r>
              <a:rPr lang="en-CA" sz="1600" dirty="0">
                <a:solidFill>
                  <a:schemeClr val="bg1"/>
                </a:solidFill>
              </a:rPr>
              <a:t>', rectangle,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function (data)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alert(data);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}).fail(function (error)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alert(</a:t>
            </a:r>
            <a:r>
              <a:rPr lang="en-CA" sz="1600" dirty="0" err="1">
                <a:solidFill>
                  <a:schemeClr val="bg1"/>
                </a:solidFill>
              </a:rPr>
              <a:t>error.responseText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});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7527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/>
          <a:lstStyle/>
          <a:p>
            <a:r>
              <a:rPr lang="en-US" dirty="0"/>
              <a:t>In the function, we can simply use </a:t>
            </a:r>
            <a:r>
              <a:rPr lang="en-US" i="1" dirty="0" err="1"/>
              <a:t>request.body</a:t>
            </a:r>
            <a:r>
              <a:rPr lang="en-US" i="1" dirty="0"/>
              <a:t> </a:t>
            </a:r>
            <a:r>
              <a:rPr lang="en-US" dirty="0"/>
              <a:t>that is an object passed from the client-size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2971800"/>
            <a:ext cx="745236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app.post</a:t>
            </a:r>
            <a:r>
              <a:rPr lang="en-CA" dirty="0">
                <a:solidFill>
                  <a:schemeClr val="bg1"/>
                </a:solidFill>
              </a:rPr>
              <a:t>('/</a:t>
            </a:r>
            <a:r>
              <a:rPr lang="en-CA" dirty="0" err="1">
                <a:solidFill>
                  <a:schemeClr val="bg1"/>
                </a:solidFill>
              </a:rPr>
              <a:t>saveRectangle</a:t>
            </a:r>
            <a:r>
              <a:rPr lang="en-CA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rectanglesCollection.insert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request.body</a:t>
            </a:r>
            <a:r>
              <a:rPr lang="en-CA" dirty="0">
                <a:solidFill>
                  <a:schemeClr val="bg1"/>
                </a:solidFill>
              </a:rPr>
              <a:t>, </a:t>
            </a:r>
          </a:p>
          <a:p>
            <a:r>
              <a:rPr lang="en-CA" dirty="0">
                <a:solidFill>
                  <a:schemeClr val="bg1"/>
                </a:solidFill>
              </a:rPr>
              <a:t>        function (err, result) {//use empty to get all records</a:t>
            </a:r>
          </a:p>
          <a:p>
            <a:r>
              <a:rPr lang="en-CA" dirty="0">
                <a:solidFill>
                  <a:schemeClr val="bg1"/>
                </a:solidFill>
              </a:rPr>
              <a:t>           if (err) {</a:t>
            </a:r>
          </a:p>
          <a:p>
            <a:r>
              <a:rPr lang="en-CA" dirty="0">
                <a:solidFill>
                  <a:schemeClr val="bg1"/>
                </a:solidFill>
              </a:rPr>
              <a:t>               return </a:t>
            </a:r>
            <a:r>
              <a:rPr lang="en-CA" dirty="0" err="1">
                <a:solidFill>
                  <a:schemeClr val="bg1"/>
                </a:solidFill>
              </a:rPr>
              <a:t>response.send</a:t>
            </a:r>
            <a:r>
              <a:rPr lang="en-CA" dirty="0">
                <a:solidFill>
                  <a:schemeClr val="bg1"/>
                </a:solidFill>
              </a:rPr>
              <a:t>(400,'An error occurred saving a record.');</a:t>
            </a:r>
          </a:p>
          <a:p>
            <a:r>
              <a:rPr lang="en-CA" dirty="0">
                <a:solidFill>
                  <a:schemeClr val="bg1"/>
                </a:solidFill>
              </a:rPr>
              <a:t>           }//end if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  return </a:t>
            </a:r>
            <a:r>
              <a:rPr lang="en-CA" dirty="0" err="1">
                <a:solidFill>
                  <a:schemeClr val="bg1"/>
                </a:solidFill>
              </a:rPr>
              <a:t>response.send</a:t>
            </a:r>
            <a:r>
              <a:rPr lang="en-CA" dirty="0">
                <a:solidFill>
                  <a:schemeClr val="bg1"/>
                </a:solidFill>
              </a:rPr>
              <a:t>(200, "Record saved successfully.");</a:t>
            </a:r>
          </a:p>
          <a:p>
            <a:r>
              <a:rPr lang="en-CA" dirty="0">
                <a:solidFill>
                  <a:schemeClr val="bg1"/>
                </a:solidFill>
              </a:rPr>
              <a:t>       });</a:t>
            </a:r>
          </a:p>
          <a:p>
            <a:r>
              <a:rPr lang="en-CA" dirty="0">
                <a:solidFill>
                  <a:schemeClr val="bg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22850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e.g.)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7452360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key = {'x': '200'};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rectanglesCollection.find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key, //find all the docs with x=200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function (err, result) {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   if (err)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return </a:t>
            </a:r>
            <a:r>
              <a:rPr lang="en-CA" sz="1600" dirty="0" err="1">
                <a:solidFill>
                  <a:schemeClr val="bg1"/>
                </a:solidFill>
              </a:rPr>
              <a:t>response.send</a:t>
            </a:r>
            <a:r>
              <a:rPr lang="en-CA" sz="1600" dirty="0">
                <a:solidFill>
                  <a:schemeClr val="bg1"/>
                </a:solidFill>
              </a:rPr>
              <a:t>(400,</a:t>
            </a:r>
            <a:r>
              <a:rPr lang="en-US" sz="1600" dirty="0">
                <a:solidFill>
                  <a:schemeClr val="bg1"/>
                </a:solidFill>
              </a:rPr>
              <a:t> An error occurred retrieving records</a:t>
            </a:r>
            <a:r>
              <a:rPr lang="en-CA" sz="1600" dirty="0">
                <a:solidFill>
                  <a:schemeClr val="bg1"/>
                </a:solidFill>
              </a:rPr>
              <a:t>.');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}//end if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    //do something with </a:t>
            </a:r>
            <a:r>
              <a:rPr lang="en-CA" sz="1600" b="1" i="1" dirty="0">
                <a:solidFill>
                  <a:schemeClr val="bg1"/>
                </a:solidFill>
              </a:rPr>
              <a:t>result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      });</a:t>
            </a:r>
          </a:p>
        </p:txBody>
      </p:sp>
    </p:spTree>
    <p:extLst>
      <p:ext uri="{BB962C8B-B14F-4D97-AF65-F5344CB8AC3E}">
        <p14:creationId xmlns:p14="http://schemas.microsoft.com/office/powerpoint/2010/main" val="393331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10" y="1981200"/>
            <a:ext cx="7543801" cy="4023360"/>
          </a:xfrm>
        </p:spPr>
        <p:txBody>
          <a:bodyPr/>
          <a:lstStyle/>
          <a:p>
            <a:r>
              <a:rPr lang="en-US" dirty="0"/>
              <a:t>To find “all” the docs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49751" y="2590800"/>
            <a:ext cx="745236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app.post</a:t>
            </a:r>
            <a:r>
              <a:rPr lang="en-US" sz="1100" dirty="0">
                <a:solidFill>
                  <a:schemeClr val="bg1"/>
                </a:solidFill>
              </a:rPr>
              <a:t>('/</a:t>
            </a:r>
            <a:r>
              <a:rPr lang="en-US" sz="1100" dirty="0" err="1">
                <a:solidFill>
                  <a:schemeClr val="bg1"/>
                </a:solidFill>
              </a:rPr>
              <a:t>readRectangles</a:t>
            </a:r>
            <a:r>
              <a:rPr lang="en-US" sz="1100" dirty="0">
                <a:solidFill>
                  <a:schemeClr val="bg1"/>
                </a:solidFill>
              </a:rPr>
              <a:t>', function (request, response)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rectanglesCollection.find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//skip the argument (empty key) to get all records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function (err, result) {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     if (err)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return </a:t>
            </a:r>
            <a:r>
              <a:rPr lang="en-US" sz="1100" dirty="0" err="1">
                <a:solidFill>
                  <a:schemeClr val="bg1"/>
                </a:solidFill>
              </a:rPr>
              <a:t>response.send</a:t>
            </a:r>
            <a:r>
              <a:rPr lang="en-US" sz="1100" dirty="0">
                <a:solidFill>
                  <a:schemeClr val="bg1"/>
                </a:solidFill>
              </a:rPr>
              <a:t>(400,'An error occurred retrieving records.');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}//end if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//now result is expected to be an array of rectangles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</a:t>
            </a:r>
            <a:r>
              <a:rPr lang="en-US" sz="1100" b="1" dirty="0" err="1">
                <a:solidFill>
                  <a:schemeClr val="bg1"/>
                </a:solidFill>
              </a:rPr>
              <a:t>result.toArray</a:t>
            </a:r>
            <a:r>
              <a:rPr lang="en-US" sz="1100" b="1" dirty="0">
                <a:solidFill>
                  <a:schemeClr val="bg1"/>
                </a:solidFill>
              </a:rPr>
              <a:t>(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    function (err, </a:t>
            </a:r>
            <a:r>
              <a:rPr lang="en-US" sz="1100" b="1" dirty="0" err="1">
                <a:solidFill>
                  <a:schemeClr val="bg1"/>
                </a:solidFill>
              </a:rPr>
              <a:t>resultArray</a:t>
            </a:r>
            <a:r>
              <a:rPr lang="en-US" sz="11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    if (err) {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        return </a:t>
            </a:r>
            <a:r>
              <a:rPr lang="en-US" sz="1100" b="1" dirty="0" err="1">
                <a:solidFill>
                  <a:schemeClr val="bg1"/>
                </a:solidFill>
              </a:rPr>
              <a:t>response.send</a:t>
            </a:r>
            <a:r>
              <a:rPr lang="en-US" sz="1100" b="1" dirty="0">
                <a:solidFill>
                  <a:schemeClr val="bg1"/>
                </a:solidFill>
              </a:rPr>
              <a:t>(400, 'An error occurred processing your records.');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    }//end if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            //if succeeded, send it back to the calling thread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    return </a:t>
            </a:r>
            <a:r>
              <a:rPr lang="en-US" sz="1100" b="1" dirty="0" err="1">
                <a:solidFill>
                  <a:schemeClr val="bg1"/>
                </a:solidFill>
              </a:rPr>
              <a:t>response.send</a:t>
            </a:r>
            <a:r>
              <a:rPr lang="en-US" sz="1100" b="1" dirty="0">
                <a:solidFill>
                  <a:schemeClr val="bg1"/>
                </a:solidFill>
              </a:rPr>
              <a:t>(200, </a:t>
            </a:r>
            <a:r>
              <a:rPr lang="en-US" sz="1100" b="1" dirty="0" err="1">
                <a:solidFill>
                  <a:schemeClr val="bg1"/>
                </a:solidFill>
              </a:rPr>
              <a:t>resultArray</a:t>
            </a:r>
            <a:r>
              <a:rPr lang="en-US" sz="1100" b="1" dirty="0">
                <a:solidFill>
                  <a:schemeClr val="bg1"/>
                </a:solidFill>
              </a:rPr>
              <a:t>);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});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});</a:t>
            </a:r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0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/>
          <a:lstStyle/>
          <a:p>
            <a:r>
              <a:rPr lang="en-US" i="1" dirty="0"/>
              <a:t>result</a:t>
            </a:r>
            <a:r>
              <a:rPr lang="en-US" dirty="0"/>
              <a:t> is an object that can be converted to an array!</a:t>
            </a:r>
          </a:p>
          <a:p>
            <a:pPr lvl="1"/>
            <a:r>
              <a:rPr lang="en-US" dirty="0"/>
              <a:t>Even if a single or an empty set!!</a:t>
            </a:r>
          </a:p>
          <a:p>
            <a:r>
              <a:rPr lang="en-US" dirty="0"/>
              <a:t>Use </a:t>
            </a:r>
            <a:r>
              <a:rPr lang="en-US" i="1" dirty="0" err="1"/>
              <a:t>toArray</a:t>
            </a:r>
            <a:r>
              <a:rPr lang="en-US" i="1" dirty="0"/>
              <a:t>()</a:t>
            </a:r>
            <a:r>
              <a:rPr lang="en-US" dirty="0"/>
              <a:t> to convert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386077"/>
            <a:ext cx="745236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result.toArray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function (err, </a:t>
            </a:r>
            <a:r>
              <a:rPr lang="en-US" sz="1600" dirty="0" err="1">
                <a:solidFill>
                  <a:schemeClr val="bg1"/>
                </a:solidFill>
              </a:rPr>
              <a:t>resultArray</a:t>
            </a:r>
            <a:r>
              <a:rPr lang="en-US" sz="1600" dirty="0">
                <a:solidFill>
                  <a:schemeClr val="bg1"/>
                </a:solidFill>
              </a:rPr>
              <a:t>) 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return </a:t>
            </a:r>
            <a:r>
              <a:rPr lang="en-US" sz="1600" dirty="0" err="1">
                <a:solidFill>
                  <a:schemeClr val="bg1"/>
                </a:solidFill>
              </a:rPr>
              <a:t>response.send</a:t>
            </a:r>
            <a:r>
              <a:rPr lang="en-US" sz="1600" dirty="0">
                <a:solidFill>
                  <a:schemeClr val="bg1"/>
                </a:solidFill>
              </a:rPr>
              <a:t>(400, 'An error occurred processing your records.');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}//end if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//if succeeded, send it back to the calling thread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return </a:t>
            </a:r>
            <a:r>
              <a:rPr lang="en-US" sz="1600" dirty="0" err="1">
                <a:solidFill>
                  <a:schemeClr val="bg1"/>
                </a:solidFill>
              </a:rPr>
              <a:t>response.send</a:t>
            </a:r>
            <a:r>
              <a:rPr lang="en-US" sz="1600" dirty="0">
                <a:solidFill>
                  <a:schemeClr val="bg1"/>
                </a:solidFill>
              </a:rPr>
              <a:t>(200, </a:t>
            </a:r>
            <a:r>
              <a:rPr lang="en-US" sz="1600" dirty="0" err="1">
                <a:solidFill>
                  <a:schemeClr val="bg1"/>
                </a:solidFill>
              </a:rPr>
              <a:t>resultArray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});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5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Retrieving all docs (client-side)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514600"/>
            <a:ext cx="745236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$.post(SERVER_URL + '/</a:t>
            </a:r>
            <a:r>
              <a:rPr lang="en-US" dirty="0" err="1">
                <a:solidFill>
                  <a:schemeClr val="bg1"/>
                </a:solidFill>
              </a:rPr>
              <a:t>readRectangles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// you could also pass null,  or an empty string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function (data)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//code if success, data is an array of rectangles</a:t>
            </a:r>
          </a:p>
          <a:p>
            <a:r>
              <a:rPr lang="en-US" dirty="0">
                <a:solidFill>
                  <a:schemeClr val="bg1"/>
                </a:solidFill>
              </a:rPr>
              <a:t>        // (in the next slide)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}).fail(function (error) {</a:t>
            </a:r>
          </a:p>
          <a:p>
            <a:r>
              <a:rPr lang="en-US" dirty="0">
                <a:solidFill>
                  <a:schemeClr val="bg1"/>
                </a:solidFill>
              </a:rPr>
              <a:t>    alert(</a:t>
            </a:r>
            <a:r>
              <a:rPr lang="en-US" dirty="0" err="1">
                <a:solidFill>
                  <a:schemeClr val="bg1"/>
                </a:solidFill>
              </a:rPr>
              <a:t>error.responseText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6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Draw rectangles (client-side)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745236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//if found, use it, at this point, it's still an array!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rectangles = data;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if (rectangles == null || </a:t>
            </a:r>
            <a:r>
              <a:rPr lang="en-US" sz="1100" dirty="0" err="1">
                <a:solidFill>
                  <a:schemeClr val="bg1"/>
                </a:solidFill>
              </a:rPr>
              <a:t>rectangles.length</a:t>
            </a:r>
            <a:r>
              <a:rPr lang="en-US" sz="1100" dirty="0">
                <a:solidFill>
                  <a:schemeClr val="bg1"/>
                </a:solidFill>
              </a:rPr>
              <a:t> == 0) {   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alert("No record found"); //no record whatsoever, let the user know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else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alert('Records downloaded successfully!');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//clear the canvas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ctx.clearRect</a:t>
            </a:r>
            <a:r>
              <a:rPr lang="en-US" sz="1100" dirty="0">
                <a:solidFill>
                  <a:schemeClr val="bg1"/>
                </a:solidFill>
              </a:rPr>
              <a:t>(0, 0,  $("#</a:t>
            </a:r>
            <a:r>
              <a:rPr lang="en-US" sz="1100" dirty="0" err="1">
                <a:solidFill>
                  <a:schemeClr val="bg1"/>
                </a:solidFill>
              </a:rPr>
              <a:t>canvasElement</a:t>
            </a:r>
            <a:r>
              <a:rPr lang="en-US" sz="1100" dirty="0">
                <a:solidFill>
                  <a:schemeClr val="bg1"/>
                </a:solidFill>
              </a:rPr>
              <a:t>").width(), $("#</a:t>
            </a:r>
            <a:r>
              <a:rPr lang="en-US" sz="1100" dirty="0" err="1">
                <a:solidFill>
                  <a:schemeClr val="bg1"/>
                </a:solidFill>
              </a:rPr>
              <a:t>canvasElement</a:t>
            </a:r>
            <a:r>
              <a:rPr lang="en-US" sz="1100" dirty="0">
                <a:solidFill>
                  <a:schemeClr val="bg1"/>
                </a:solidFill>
              </a:rPr>
              <a:t>").height());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//go through each rectangle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for (</a:t>
            </a:r>
            <a:r>
              <a:rPr lang="en-US" sz="1100" dirty="0" err="1">
                <a:solidFill>
                  <a:schemeClr val="bg1"/>
                </a:solidFill>
              </a:rPr>
              <a:t>var</a:t>
            </a:r>
            <a:r>
              <a:rPr lang="en-US" sz="1100" dirty="0">
                <a:solidFill>
                  <a:schemeClr val="bg1"/>
                </a:solidFill>
              </a:rPr>
              <a:t> i = 0; i &lt; </a:t>
            </a:r>
            <a:r>
              <a:rPr lang="en-US" sz="1100" dirty="0" err="1">
                <a:solidFill>
                  <a:schemeClr val="bg1"/>
                </a:solidFill>
              </a:rPr>
              <a:t>rectangles.length</a:t>
            </a:r>
            <a:r>
              <a:rPr lang="en-US" sz="1100" dirty="0">
                <a:solidFill>
                  <a:schemeClr val="bg1"/>
                </a:solidFill>
              </a:rPr>
              <a:t>; i++)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</a:t>
            </a:r>
            <a:r>
              <a:rPr lang="en-US" sz="1100" dirty="0" err="1">
                <a:solidFill>
                  <a:schemeClr val="bg1"/>
                </a:solidFill>
              </a:rPr>
              <a:t>var</a:t>
            </a:r>
            <a:r>
              <a:rPr lang="en-US" sz="1100" dirty="0">
                <a:solidFill>
                  <a:schemeClr val="bg1"/>
                </a:solidFill>
              </a:rPr>
              <a:t> x = rectangles[i].x,  y = rectangles[i].y,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  w = rectangles[i].w, h = rectangles[i].h,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  c = rectangles[i].c;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    </a:t>
            </a:r>
            <a:r>
              <a:rPr lang="en-US" sz="1100" dirty="0" err="1">
                <a:solidFill>
                  <a:schemeClr val="bg1"/>
                </a:solidFill>
              </a:rPr>
              <a:t>ctx.fillStyle</a:t>
            </a:r>
            <a:r>
              <a:rPr lang="en-US" sz="1100" dirty="0">
                <a:solidFill>
                  <a:schemeClr val="bg1"/>
                </a:solidFill>
              </a:rPr>
              <a:t> = c; //change </a:t>
            </a:r>
            <a:r>
              <a:rPr lang="en-US" sz="1100" dirty="0" err="1">
                <a:solidFill>
                  <a:schemeClr val="bg1"/>
                </a:solidFill>
              </a:rPr>
              <a:t>colour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    </a:t>
            </a:r>
            <a:r>
              <a:rPr lang="en-US" sz="1100" dirty="0" err="1">
                <a:solidFill>
                  <a:schemeClr val="bg1"/>
                </a:solidFill>
              </a:rPr>
              <a:t>ctx.fillRect</a:t>
            </a:r>
            <a:r>
              <a:rPr lang="en-US" sz="1100" dirty="0">
                <a:solidFill>
                  <a:schemeClr val="bg1"/>
                </a:solidFill>
              </a:rPr>
              <a:t>(x, y, w, h);//now draw it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   }//end for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}//end else </a:t>
            </a:r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docs (server-side)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searching (</a:t>
            </a:r>
            <a:r>
              <a:rPr lang="en-US" i="1" dirty="0"/>
              <a:t>find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5236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app.post</a:t>
            </a:r>
            <a:r>
              <a:rPr lang="en-CA" sz="1400" dirty="0">
                <a:solidFill>
                  <a:schemeClr val="bg1"/>
                </a:solidFill>
              </a:rPr>
              <a:t>('/</a:t>
            </a:r>
            <a:r>
              <a:rPr lang="en-CA" sz="1400" dirty="0" err="1">
                <a:solidFill>
                  <a:schemeClr val="bg1"/>
                </a:solidFill>
              </a:rPr>
              <a:t>removeRectangle</a:t>
            </a:r>
            <a:r>
              <a:rPr lang="en-CA" sz="1400" dirty="0">
                <a:solidFill>
                  <a:schemeClr val="bg1"/>
                </a:solidFill>
              </a:rPr>
              <a:t>', function (request, response) {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//don't need to read in the entire records unlike the text file version!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rectanglesCollection.remove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//find docs with x equal to the value specified and remove them all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{'x': </a:t>
            </a:r>
            <a:r>
              <a:rPr lang="en-CA" sz="1400" dirty="0" err="1">
                <a:solidFill>
                  <a:schemeClr val="bg1"/>
                </a:solidFill>
              </a:rPr>
              <a:t>request.body.x</a:t>
            </a:r>
            <a:r>
              <a:rPr lang="en-CA" sz="1400" dirty="0">
                <a:solidFill>
                  <a:schemeClr val="bg1"/>
                </a:solidFill>
              </a:rPr>
              <a:t>},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function (err, </a:t>
            </a:r>
            <a:r>
              <a:rPr lang="en-CA" sz="1400" dirty="0" err="1">
                <a:solidFill>
                  <a:schemeClr val="bg1"/>
                </a:solidFill>
              </a:rPr>
              <a:t>returnedStr</a:t>
            </a:r>
            <a:r>
              <a:rPr lang="en-CA" sz="1400" dirty="0">
                <a:solidFill>
                  <a:schemeClr val="bg1"/>
                </a:solidFill>
              </a:rPr>
              <a:t>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if (err)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    return </a:t>
            </a:r>
            <a:r>
              <a:rPr lang="en-CA" sz="1400" dirty="0" err="1">
                <a:solidFill>
                  <a:schemeClr val="bg1"/>
                </a:solidFill>
              </a:rPr>
              <a:t>response.send</a:t>
            </a:r>
            <a:r>
              <a:rPr lang="en-CA" sz="1400" dirty="0">
                <a:solidFill>
                  <a:schemeClr val="bg1"/>
                </a:solidFill>
              </a:rPr>
              <a:t>(400,'An error occurred retrieving records.');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}//end if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obj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JSON.parse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returnedStr</a:t>
            </a:r>
            <a:r>
              <a:rPr lang="en-CA" sz="1400" dirty="0">
                <a:solidFill>
                  <a:schemeClr val="bg1"/>
                </a:solidFill>
              </a:rPr>
              <a:t>);//convert it to an </a:t>
            </a:r>
            <a:r>
              <a:rPr lang="en-CA" sz="1400" dirty="0" err="1">
                <a:solidFill>
                  <a:schemeClr val="bg1"/>
                </a:solidFill>
              </a:rPr>
              <a:t>obj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    console.log(</a:t>
            </a:r>
            <a:r>
              <a:rPr lang="en-CA" sz="1400" dirty="0" err="1">
                <a:solidFill>
                  <a:schemeClr val="bg1"/>
                </a:solidFill>
              </a:rPr>
              <a:t>obj.n</a:t>
            </a:r>
            <a:r>
              <a:rPr lang="en-CA" sz="1400" dirty="0">
                <a:solidFill>
                  <a:schemeClr val="bg1"/>
                </a:solidFill>
              </a:rPr>
              <a:t> + " records"); //contain # of removed docs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return </a:t>
            </a:r>
            <a:r>
              <a:rPr lang="en-CA" sz="1400" dirty="0" err="1">
                <a:solidFill>
                  <a:schemeClr val="bg1"/>
                </a:solidFill>
              </a:rPr>
              <a:t>response.send</a:t>
            </a:r>
            <a:r>
              <a:rPr lang="en-CA" sz="1400" dirty="0">
                <a:solidFill>
                  <a:schemeClr val="bg1"/>
                </a:solidFill>
              </a:rPr>
              <a:t>(200, </a:t>
            </a:r>
            <a:r>
              <a:rPr lang="en-CA" sz="1400" dirty="0" err="1">
                <a:solidFill>
                  <a:schemeClr val="bg1"/>
                </a:solidFill>
              </a:rPr>
              <a:t>returnedStr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});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391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MongoDB</a:t>
            </a:r>
            <a:r>
              <a:rPr lang="en-US" dirty="0"/>
              <a:t> driver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6000"/>
            <a:ext cx="7543801" cy="2834640"/>
          </a:xfrm>
        </p:spPr>
        <p:txBody>
          <a:bodyPr/>
          <a:lstStyle/>
          <a:p>
            <a:r>
              <a:rPr lang="en-US" dirty="0"/>
              <a:t>Written in pure JavaScript </a:t>
            </a:r>
          </a:p>
          <a:p>
            <a:endParaRPr lang="en-US" dirty="0"/>
          </a:p>
          <a:p>
            <a:r>
              <a:rPr lang="en-US" dirty="0"/>
              <a:t>Provides a native (asynchronous) Node.js interface to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Optimized for simplicity.!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1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docs (client-side)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24083"/>
            <a:ext cx="745236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$("#</a:t>
            </a:r>
            <a:r>
              <a:rPr lang="en-CA" sz="1400" dirty="0" err="1">
                <a:solidFill>
                  <a:schemeClr val="bg1"/>
                </a:solidFill>
              </a:rPr>
              <a:t>removeButton</a:t>
            </a:r>
            <a:r>
              <a:rPr lang="en-CA" sz="1400" dirty="0">
                <a:solidFill>
                  <a:schemeClr val="bg1"/>
                </a:solidFill>
              </a:rPr>
              <a:t>").click(function () {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rectangle =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"x": $("#x").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"y": $("#y").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 //don’t really need the rest, if only looking at x value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"w": $("#w").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"h": $("#h").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"c": $("#c").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};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$.post(SERVER_URL + '/</a:t>
            </a:r>
            <a:r>
              <a:rPr lang="en-CA" sz="1400" dirty="0" err="1">
                <a:solidFill>
                  <a:schemeClr val="bg1"/>
                </a:solidFill>
              </a:rPr>
              <a:t>removeRectangle</a:t>
            </a:r>
            <a:r>
              <a:rPr lang="en-CA" sz="1400" dirty="0">
                <a:solidFill>
                  <a:schemeClr val="bg1"/>
                </a:solidFill>
              </a:rPr>
              <a:t>', rectangle,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function (data)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alert(</a:t>
            </a:r>
            <a:r>
              <a:rPr lang="en-CA" sz="1400" dirty="0" err="1">
                <a:solidFill>
                  <a:schemeClr val="bg1"/>
                </a:solidFill>
              </a:rPr>
              <a:t>data.n</a:t>
            </a:r>
            <a:r>
              <a:rPr lang="en-CA" sz="1400" dirty="0">
                <a:solidFill>
                  <a:schemeClr val="bg1"/>
                </a:solidFill>
              </a:rPr>
              <a:t>);//attribute "n"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}).fail(function (error)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alert(</a:t>
            </a:r>
            <a:r>
              <a:rPr lang="en-CA" sz="1400" dirty="0" err="1">
                <a:solidFill>
                  <a:schemeClr val="bg1"/>
                </a:solidFill>
              </a:rPr>
              <a:t>error.responseText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});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95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EC342-4296-4ACF-A99E-C797323B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126CD3-4916-4E66-92F4-81FA2B53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98" y="1981200"/>
            <a:ext cx="7400514" cy="42672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Fully functioning University App (Remember Viewport)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All validations must be in place. (including address and </a:t>
            </a:r>
            <a:r>
              <a:rPr lang="en-CA" dirty="0" err="1"/>
              <a:t>tel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4 </a:t>
            </a:r>
            <a:r>
              <a:rPr lang="en-CA" dirty="0">
                <a:solidFill>
                  <a:srgbClr val="0070C0"/>
                </a:solidFill>
              </a:rPr>
              <a:t>$.post </a:t>
            </a:r>
            <a:r>
              <a:rPr lang="en-CA" dirty="0"/>
              <a:t>in client and 4 </a:t>
            </a:r>
            <a:r>
              <a:rPr lang="en-CA" dirty="0" err="1">
                <a:solidFill>
                  <a:srgbClr val="0070C0"/>
                </a:solidFill>
              </a:rPr>
              <a:t>app.post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in server</a:t>
            </a:r>
          </a:p>
          <a:p>
            <a:endParaRPr lang="en-CA" dirty="0"/>
          </a:p>
          <a:p>
            <a:r>
              <a:rPr lang="en-CA" dirty="0"/>
              <a:t>Use mongo </a:t>
            </a:r>
            <a:r>
              <a:rPr lang="en-CA" dirty="0" err="1"/>
              <a:t>db</a:t>
            </a:r>
            <a:r>
              <a:rPr lang="en-CA" dirty="0"/>
              <a:t> for data operations (use only your id in database)</a:t>
            </a:r>
          </a:p>
          <a:p>
            <a:endParaRPr lang="en-CA" dirty="0"/>
          </a:p>
          <a:p>
            <a:r>
              <a:rPr lang="en-CA" dirty="0"/>
              <a:t>Upload the project in server (including the client scripts for grading)</a:t>
            </a:r>
          </a:p>
          <a:p>
            <a:endParaRPr lang="en-CA" dirty="0"/>
          </a:p>
          <a:p>
            <a:r>
              <a:rPr lang="en-CA" dirty="0"/>
              <a:t>Due Date – April 05th, 11.59 pm</a:t>
            </a:r>
          </a:p>
        </p:txBody>
      </p:sp>
    </p:spTree>
    <p:extLst>
      <p:ext uri="{BB962C8B-B14F-4D97-AF65-F5344CB8AC3E}">
        <p14:creationId xmlns:p14="http://schemas.microsoft.com/office/powerpoint/2010/main" val="15233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in </a:t>
            </a:r>
            <a:r>
              <a:rPr lang="en-US" dirty="0" err="1"/>
              <a:t>nodejs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2435725"/>
            <a:ext cx="7554013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mongodb</a:t>
            </a:r>
            <a:r>
              <a:rPr lang="en-CA" dirty="0">
                <a:solidFill>
                  <a:schemeClr val="bg1"/>
                </a:solidFill>
              </a:rPr>
              <a:t> = require('</a:t>
            </a:r>
            <a:r>
              <a:rPr lang="en-CA" dirty="0" err="1">
                <a:solidFill>
                  <a:schemeClr val="bg1"/>
                </a:solidFill>
              </a:rPr>
              <a:t>mongodb</a:t>
            </a:r>
            <a:r>
              <a:rPr lang="en-CA" dirty="0">
                <a:solidFill>
                  <a:schemeClr val="bg1"/>
                </a:solidFill>
              </a:rPr>
              <a:t>');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const SERVER_PORT = 9898;</a:t>
            </a:r>
          </a:p>
          <a:p>
            <a:r>
              <a:rPr lang="en-CA" dirty="0">
                <a:solidFill>
                  <a:schemeClr val="bg1"/>
                </a:solidFill>
              </a:rPr>
              <a:t>var user = ‘</a:t>
            </a:r>
            <a:r>
              <a:rPr lang="en-CA" dirty="0" err="1">
                <a:solidFill>
                  <a:schemeClr val="bg1"/>
                </a:solidFill>
              </a:rPr>
              <a:t>dk_govindaraj</a:t>
            </a:r>
            <a:r>
              <a:rPr lang="en-CA" dirty="0">
                <a:solidFill>
                  <a:schemeClr val="bg1"/>
                </a:solidFill>
              </a:rPr>
              <a:t>';</a:t>
            </a:r>
          </a:p>
          <a:p>
            <a:r>
              <a:rPr lang="en-CA" dirty="0">
                <a:solidFill>
                  <a:schemeClr val="bg1"/>
                </a:solidFill>
              </a:rPr>
              <a:t>var password = ‘</a:t>
            </a:r>
            <a:r>
              <a:rPr lang="en-CA" dirty="0" err="1">
                <a:solidFill>
                  <a:schemeClr val="bg1"/>
                </a:solidFill>
              </a:rPr>
              <a:t>A00421724</a:t>
            </a:r>
            <a:r>
              <a:rPr lang="en-CA" dirty="0">
                <a:solidFill>
                  <a:schemeClr val="bg1"/>
                </a:solidFill>
              </a:rPr>
              <a:t>';</a:t>
            </a:r>
          </a:p>
          <a:p>
            <a:r>
              <a:rPr lang="en-CA" dirty="0">
                <a:solidFill>
                  <a:schemeClr val="bg1"/>
                </a:solidFill>
              </a:rPr>
              <a:t>var database = ‘</a:t>
            </a:r>
            <a:r>
              <a:rPr lang="en-CA" dirty="0" err="1">
                <a:solidFill>
                  <a:schemeClr val="bg1"/>
                </a:solidFill>
              </a:rPr>
              <a:t>dk_govindaraj</a:t>
            </a:r>
            <a:r>
              <a:rPr lang="en-CA" dirty="0">
                <a:solidFill>
                  <a:schemeClr val="bg1"/>
                </a:solidFill>
              </a:rPr>
              <a:t>';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tx1">
                    <a:lumMod val="65000"/>
                  </a:schemeClr>
                </a:solidFill>
              </a:rPr>
              <a:t>//These should not change, unless the server spec changes</a:t>
            </a:r>
          </a:p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host = '127.0.0.1';</a:t>
            </a:r>
          </a:p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port = '27017'; // Default </a:t>
            </a:r>
            <a:r>
              <a:rPr lang="en-CA" dirty="0" err="1">
                <a:solidFill>
                  <a:schemeClr val="bg1"/>
                </a:solidFill>
              </a:rPr>
              <a:t>MongoDB</a:t>
            </a:r>
            <a:r>
              <a:rPr lang="en-CA" dirty="0">
                <a:solidFill>
                  <a:schemeClr val="bg1"/>
                </a:solidFill>
              </a:rPr>
              <a:t> port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745236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// Now create a connection String to be used for the mongo access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connectionString</a:t>
            </a:r>
            <a:r>
              <a:rPr lang="en-CA" sz="1400" dirty="0">
                <a:solidFill>
                  <a:schemeClr val="bg1"/>
                </a:solidFill>
              </a:rPr>
              <a:t> = '</a:t>
            </a:r>
            <a:r>
              <a:rPr lang="en-CA" sz="1400" dirty="0" err="1">
                <a:solidFill>
                  <a:schemeClr val="bg1"/>
                </a:solidFill>
              </a:rPr>
              <a:t>mongodb</a:t>
            </a:r>
            <a:r>
              <a:rPr lang="en-CA" sz="1400" dirty="0">
                <a:solidFill>
                  <a:schemeClr val="bg1"/>
                </a:solidFill>
              </a:rPr>
              <a:t>://' + user + ':' + password + '@' +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host + ':' + port + '/' + database;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//will create: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err="1">
                <a:solidFill>
                  <a:schemeClr val="bg1"/>
                </a:solidFill>
              </a:rPr>
              <a:t>mongodb</a:t>
            </a:r>
            <a:r>
              <a:rPr lang="en-US" sz="1400" dirty="0">
                <a:solidFill>
                  <a:schemeClr val="bg1"/>
                </a:solidFill>
              </a:rPr>
              <a:t>://</a:t>
            </a:r>
            <a:r>
              <a:rPr lang="en-US" sz="1400" dirty="0" err="1">
                <a:solidFill>
                  <a:schemeClr val="bg1"/>
                </a:solidFill>
              </a:rPr>
              <a:t>dk_govindaraj:A00421724@127.0.0.1:27017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dk_govindaraj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//now connect to the </a:t>
            </a:r>
            <a:r>
              <a:rPr lang="en-US" sz="1400" dirty="0" err="1">
                <a:solidFill>
                  <a:schemeClr val="bg1"/>
                </a:solidFill>
              </a:rPr>
              <a:t>db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mongodb.connect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connectionString</a:t>
            </a:r>
            <a:r>
              <a:rPr lang="en-US" sz="1400" dirty="0">
                <a:solidFill>
                  <a:schemeClr val="bg1"/>
                </a:solidFill>
              </a:rPr>
              <a:t>, function (error, </a:t>
            </a:r>
            <a:r>
              <a:rPr lang="en-US" sz="1400" dirty="0" err="1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if (error)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throw error;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}//end if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  code if successfully accessing the </a:t>
            </a:r>
            <a:r>
              <a:rPr lang="en-US" sz="1400" dirty="0" err="1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!!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*/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});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45116"/>
            <a:ext cx="5125353" cy="3746084"/>
          </a:xfrm>
        </p:spPr>
        <p:txBody>
          <a:bodyPr>
            <a:normAutofit/>
          </a:bodyPr>
          <a:lstStyle/>
          <a:p>
            <a:r>
              <a:rPr lang="en-US" dirty="0"/>
              <a:t>Create an app that can:</a:t>
            </a:r>
          </a:p>
          <a:p>
            <a:pPr lvl="1"/>
            <a:r>
              <a:rPr lang="en-US" dirty="0"/>
              <a:t>Save x-y coordinates, the size (width and height), and the </a:t>
            </a:r>
            <a:r>
              <a:rPr lang="en-US" dirty="0" err="1"/>
              <a:t>colour</a:t>
            </a:r>
            <a:r>
              <a:rPr lang="en-US" dirty="0"/>
              <a:t> of rectangles in the </a:t>
            </a:r>
            <a:r>
              <a:rPr lang="en-US" dirty="0" err="1"/>
              <a:t>mongoDB</a:t>
            </a:r>
            <a:r>
              <a:rPr lang="en-US" dirty="0"/>
              <a:t> on our 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all the stored rectangles and draws them on the client side.</a:t>
            </a:r>
          </a:p>
          <a:p>
            <a:pPr lvl="1"/>
            <a:endParaRPr lang="en-CA" dirty="0"/>
          </a:p>
        </p:txBody>
      </p:sp>
      <p:pic>
        <p:nvPicPr>
          <p:cNvPr id="6" name="Picture 2" descr="E:\system_folder\home\ya\Pictures\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93" y="1892433"/>
            <a:ext cx="29649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2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845734"/>
            <a:ext cx="7452360" cy="43396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&lt;div data-role='page'&gt;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    &lt;div data-role="</a:t>
            </a:r>
            <a:r>
              <a:rPr lang="en-CA" sz="1200" dirty="0" err="1">
                <a:solidFill>
                  <a:schemeClr val="bg1"/>
                </a:solidFill>
              </a:rPr>
              <a:t>fieldcontain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&lt;label for="x"  data-inline="true"&gt;X:&lt;/label&gt;&lt;input  data-inline="true" type="number" id="x"&gt;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&lt;div data-role="</a:t>
            </a:r>
            <a:r>
              <a:rPr lang="en-CA" sz="1200" dirty="0" err="1">
                <a:solidFill>
                  <a:schemeClr val="bg1"/>
                </a:solidFill>
              </a:rPr>
              <a:t>fieldcontain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&lt;label for="y"  data-inline="true"&gt;Y:&lt;/label&gt;&lt;input data-inline="true" type="number" id="y"&gt;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&lt;div data-role="</a:t>
            </a:r>
            <a:r>
              <a:rPr lang="en-CA" sz="1200" dirty="0" err="1">
                <a:solidFill>
                  <a:schemeClr val="bg1"/>
                </a:solidFill>
              </a:rPr>
              <a:t>fieldcontain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&lt;label for="w"  data-inline="true"&gt;Width:&lt;/label&gt;&lt;input data-inline="true" type="number" id="w"&gt;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&lt;div data-role="</a:t>
            </a:r>
            <a:r>
              <a:rPr lang="en-CA" sz="1200" dirty="0" err="1">
                <a:solidFill>
                  <a:schemeClr val="bg1"/>
                </a:solidFill>
              </a:rPr>
              <a:t>fieldcontain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&lt;label for="h"  data-inline="true"&gt;Height:&lt;/label&gt;&lt;input data-inline="true" type="number" id="h"&gt;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&lt;div data-role="</a:t>
            </a:r>
            <a:r>
              <a:rPr lang="en-CA" sz="1200" dirty="0" err="1">
                <a:solidFill>
                  <a:schemeClr val="bg1"/>
                </a:solidFill>
              </a:rPr>
              <a:t>fieldcontain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&lt;label for="c"  data-inline="true"&gt;Colour:&lt;/label&gt;&lt;input data-inline="true" type="text" id="c"&gt;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&lt;/div&gt;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    &lt;input type="button" value="Save" id="</a:t>
            </a:r>
            <a:r>
              <a:rPr lang="en-CA" sz="1200" dirty="0" err="1">
                <a:solidFill>
                  <a:schemeClr val="bg1"/>
                </a:solidFill>
              </a:rPr>
              <a:t>saveButton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&lt;input type="button" value="Draw" id="</a:t>
            </a:r>
            <a:r>
              <a:rPr lang="en-CA" sz="1200" dirty="0" err="1">
                <a:solidFill>
                  <a:schemeClr val="bg1"/>
                </a:solidFill>
              </a:rPr>
              <a:t>drawButton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    &lt;canvas id="</a:t>
            </a:r>
            <a:r>
              <a:rPr lang="en-CA" sz="1200" dirty="0" err="1">
                <a:solidFill>
                  <a:schemeClr val="bg1"/>
                </a:solidFill>
              </a:rPr>
              <a:t>canvasElement</a:t>
            </a:r>
            <a:r>
              <a:rPr lang="en-CA" sz="1200" dirty="0">
                <a:solidFill>
                  <a:schemeClr val="bg1"/>
                </a:solidFill>
              </a:rPr>
              <a:t>" width="400" height="600"&gt;&lt;/canvas&gt;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2354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rectangles-server.js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754380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var </a:t>
            </a:r>
            <a:r>
              <a:rPr lang="en-CA" sz="1100" dirty="0" err="1">
                <a:solidFill>
                  <a:schemeClr val="bg1"/>
                </a:solidFill>
              </a:rPr>
              <a:t>bcrypt</a:t>
            </a:r>
            <a:r>
              <a:rPr lang="en-CA" sz="1100" dirty="0">
                <a:solidFill>
                  <a:schemeClr val="bg1"/>
                </a:solidFill>
              </a:rPr>
              <a:t> = require('</a:t>
            </a:r>
            <a:r>
              <a:rPr lang="en-CA" sz="1100" dirty="0" err="1">
                <a:solidFill>
                  <a:schemeClr val="bg1"/>
                </a:solidFill>
              </a:rPr>
              <a:t>bcrypt</a:t>
            </a:r>
            <a:r>
              <a:rPr lang="en-CA" sz="1100" dirty="0">
                <a:solidFill>
                  <a:schemeClr val="bg1"/>
                </a:solidFill>
              </a:rPr>
              <a:t>')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</a:t>
            </a:r>
            <a:r>
              <a:rPr lang="en-CA" sz="1100" dirty="0" err="1">
                <a:solidFill>
                  <a:schemeClr val="bg1"/>
                </a:solidFill>
              </a:rPr>
              <a:t>mongodb</a:t>
            </a:r>
            <a:r>
              <a:rPr lang="en-CA" sz="1100" dirty="0">
                <a:solidFill>
                  <a:schemeClr val="bg1"/>
                </a:solidFill>
              </a:rPr>
              <a:t> = require('</a:t>
            </a:r>
            <a:r>
              <a:rPr lang="en-CA" sz="1100" dirty="0" err="1">
                <a:solidFill>
                  <a:schemeClr val="bg1"/>
                </a:solidFill>
              </a:rPr>
              <a:t>mongodb</a:t>
            </a:r>
            <a:r>
              <a:rPr lang="en-CA" sz="1100" dirty="0">
                <a:solidFill>
                  <a:schemeClr val="bg1"/>
                </a:solidFill>
              </a:rPr>
              <a:t>');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//#############################################</a:t>
            </a:r>
          </a:p>
          <a:p>
            <a:r>
              <a:rPr lang="en-CA" sz="1100" dirty="0">
                <a:solidFill>
                  <a:schemeClr val="bg1"/>
                </a:solidFill>
              </a:rPr>
              <a:t>// These </a:t>
            </a:r>
            <a:r>
              <a:rPr lang="en-CA" sz="1100" dirty="0" err="1">
                <a:solidFill>
                  <a:schemeClr val="bg1"/>
                </a:solidFill>
              </a:rPr>
              <a:t>const</a:t>
            </a:r>
            <a:r>
              <a:rPr lang="en-CA" sz="1100" dirty="0">
                <a:solidFill>
                  <a:schemeClr val="bg1"/>
                </a:solidFill>
              </a:rPr>
              <a:t>/</a:t>
            </a:r>
            <a:r>
              <a:rPr lang="en-CA" sz="1100" dirty="0" err="1">
                <a:solidFill>
                  <a:schemeClr val="bg1"/>
                </a:solidFill>
              </a:rPr>
              <a:t>vars</a:t>
            </a:r>
            <a:r>
              <a:rPr lang="en-CA" sz="1100" dirty="0">
                <a:solidFill>
                  <a:schemeClr val="bg1"/>
                </a:solidFill>
              </a:rPr>
              <a:t> should be changed to use your own </a:t>
            </a:r>
          </a:p>
          <a:p>
            <a:r>
              <a:rPr lang="en-CA" sz="1100" dirty="0">
                <a:solidFill>
                  <a:schemeClr val="bg1"/>
                </a:solidFill>
              </a:rPr>
              <a:t>// ID, password, </a:t>
            </a:r>
            <a:r>
              <a:rPr lang="en-CA" sz="1100" dirty="0" err="1">
                <a:solidFill>
                  <a:schemeClr val="bg1"/>
                </a:solidFill>
              </a:rPr>
              <a:t>databse</a:t>
            </a:r>
            <a:r>
              <a:rPr lang="en-CA" sz="1100" dirty="0">
                <a:solidFill>
                  <a:schemeClr val="bg1"/>
                </a:solidFill>
              </a:rPr>
              <a:t>, and ports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const</a:t>
            </a:r>
            <a:r>
              <a:rPr lang="en-CA" sz="1100" dirty="0">
                <a:solidFill>
                  <a:schemeClr val="bg1"/>
                </a:solidFill>
              </a:rPr>
              <a:t> SERVER_PORT = 9898;</a:t>
            </a:r>
          </a:p>
          <a:p>
            <a:r>
              <a:rPr lang="en-CA" sz="1100" dirty="0">
                <a:solidFill>
                  <a:schemeClr val="bg1"/>
                </a:solidFill>
              </a:rPr>
              <a:t>var user = ‘</a:t>
            </a:r>
            <a:r>
              <a:rPr lang="en-CA" sz="1100" dirty="0" err="1">
                <a:solidFill>
                  <a:schemeClr val="bg1"/>
                </a:solidFill>
              </a:rPr>
              <a:t>dk_govindaraj</a:t>
            </a:r>
            <a:r>
              <a:rPr lang="en-CA" sz="1100" dirty="0">
                <a:solidFill>
                  <a:schemeClr val="bg1"/>
                </a:solidFill>
              </a:rPr>
              <a:t>';</a:t>
            </a:r>
          </a:p>
          <a:p>
            <a:r>
              <a:rPr lang="en-CA" sz="1100" dirty="0">
                <a:solidFill>
                  <a:schemeClr val="bg1"/>
                </a:solidFill>
              </a:rPr>
              <a:t>var password = ‘</a:t>
            </a:r>
            <a:r>
              <a:rPr lang="en-CA" sz="1100" dirty="0" err="1">
                <a:solidFill>
                  <a:schemeClr val="bg1"/>
                </a:solidFill>
              </a:rPr>
              <a:t>A00421724</a:t>
            </a:r>
            <a:r>
              <a:rPr lang="en-CA" sz="1100" dirty="0">
                <a:solidFill>
                  <a:schemeClr val="bg1"/>
                </a:solidFill>
              </a:rPr>
              <a:t>';</a:t>
            </a:r>
          </a:p>
          <a:p>
            <a:r>
              <a:rPr lang="en-CA" sz="1100" dirty="0">
                <a:solidFill>
                  <a:schemeClr val="bg1"/>
                </a:solidFill>
              </a:rPr>
              <a:t>var database = ‘</a:t>
            </a:r>
            <a:r>
              <a:rPr lang="en-CA" sz="1100" dirty="0" err="1">
                <a:solidFill>
                  <a:schemeClr val="bg1"/>
                </a:solidFill>
              </a:rPr>
              <a:t>dk_govindaraj</a:t>
            </a:r>
            <a:r>
              <a:rPr lang="en-CA" sz="1100" dirty="0">
                <a:solidFill>
                  <a:schemeClr val="bg1"/>
                </a:solidFill>
              </a:rPr>
              <a:t>';</a:t>
            </a:r>
          </a:p>
          <a:p>
            <a:r>
              <a:rPr lang="en-CA" sz="1100" dirty="0">
                <a:solidFill>
                  <a:schemeClr val="bg1"/>
                </a:solidFill>
              </a:rPr>
              <a:t>//#############################################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//These should not change, unless the server spec changes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host = '127.0.0.1';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port = '27017'; // Default </a:t>
            </a:r>
            <a:r>
              <a:rPr lang="en-CA" sz="1100" dirty="0" err="1">
                <a:solidFill>
                  <a:schemeClr val="bg1"/>
                </a:solidFill>
              </a:rPr>
              <a:t>MongoDB</a:t>
            </a:r>
            <a:r>
              <a:rPr lang="en-CA" sz="1100" dirty="0">
                <a:solidFill>
                  <a:schemeClr val="bg1"/>
                </a:solidFill>
              </a:rPr>
              <a:t> port</a:t>
            </a:r>
          </a:p>
          <a:p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// Now create a connection String to be used for the mongo access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var</a:t>
            </a:r>
            <a:r>
              <a:rPr lang="en-CA" sz="1100" dirty="0">
                <a:solidFill>
                  <a:schemeClr val="bg1"/>
                </a:solidFill>
              </a:rPr>
              <a:t> </a:t>
            </a:r>
            <a:r>
              <a:rPr lang="en-CA" sz="1100" dirty="0" err="1">
                <a:solidFill>
                  <a:schemeClr val="bg1"/>
                </a:solidFill>
              </a:rPr>
              <a:t>connectionString</a:t>
            </a:r>
            <a:r>
              <a:rPr lang="en-CA" sz="1100" dirty="0">
                <a:solidFill>
                  <a:schemeClr val="bg1"/>
                </a:solidFill>
              </a:rPr>
              <a:t> = '</a:t>
            </a:r>
            <a:r>
              <a:rPr lang="en-CA" sz="1100" dirty="0" err="1">
                <a:solidFill>
                  <a:schemeClr val="bg1"/>
                </a:solidFill>
              </a:rPr>
              <a:t>mongodb</a:t>
            </a:r>
            <a:r>
              <a:rPr lang="en-CA" sz="1100" dirty="0">
                <a:solidFill>
                  <a:schemeClr val="bg1"/>
                </a:solidFill>
              </a:rPr>
              <a:t>://' + user + ':' + password + '@' +</a:t>
            </a:r>
          </a:p>
          <a:p>
            <a:r>
              <a:rPr lang="en-CA" sz="1100" dirty="0">
                <a:solidFill>
                  <a:schemeClr val="bg1"/>
                </a:solidFill>
              </a:rPr>
              <a:t>    host + ':' + port + '/' + database;</a:t>
            </a:r>
          </a:p>
          <a:p>
            <a:r>
              <a:rPr lang="en-CA" sz="1100" dirty="0">
                <a:solidFill>
                  <a:schemeClr val="bg1"/>
                </a:solidFill>
              </a:rPr>
              <a:t>console.log(</a:t>
            </a:r>
            <a:r>
              <a:rPr lang="en-CA" sz="1100" dirty="0" err="1">
                <a:solidFill>
                  <a:schemeClr val="bg1"/>
                </a:solidFill>
              </a:rPr>
              <a:t>connectionString</a:t>
            </a:r>
            <a:r>
              <a:rPr lang="en-CA" sz="11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49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41220"/>
            <a:ext cx="73914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//CORS Middleware, causes Express to allow Cross-Origin Requests</a:t>
            </a:r>
          </a:p>
          <a:p>
            <a:r>
              <a:rPr lang="en-CA" sz="1400" dirty="0">
                <a:solidFill>
                  <a:schemeClr val="bg1"/>
                </a:solidFill>
              </a:rPr>
              <a:t>// Do NOT change anything here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allowCrossDomain</a:t>
            </a:r>
            <a:r>
              <a:rPr lang="en-CA" sz="1400" dirty="0">
                <a:solidFill>
                  <a:schemeClr val="bg1"/>
                </a:solidFill>
              </a:rPr>
              <a:t> = function (</a:t>
            </a:r>
            <a:r>
              <a:rPr lang="en-CA" sz="1400" dirty="0" err="1">
                <a:solidFill>
                  <a:schemeClr val="bg1"/>
                </a:solidFill>
              </a:rPr>
              <a:t>req</a:t>
            </a:r>
            <a:r>
              <a:rPr lang="en-CA" sz="1400" dirty="0">
                <a:solidFill>
                  <a:schemeClr val="bg1"/>
                </a:solidFill>
              </a:rPr>
              <a:t>, res, next)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res.header</a:t>
            </a:r>
            <a:r>
              <a:rPr lang="en-CA" sz="1400" dirty="0">
                <a:solidFill>
                  <a:schemeClr val="bg1"/>
                </a:solidFill>
              </a:rPr>
              <a:t>('Access-Control-Allow-Origin', '*');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res.header</a:t>
            </a:r>
            <a:r>
              <a:rPr lang="en-CA" sz="1400" dirty="0">
                <a:solidFill>
                  <a:schemeClr val="bg1"/>
                </a:solidFill>
              </a:rPr>
              <a:t>('Access-Control-Allow-</a:t>
            </a:r>
            <a:r>
              <a:rPr lang="en-CA" sz="1400" dirty="0" err="1">
                <a:solidFill>
                  <a:schemeClr val="bg1"/>
                </a:solidFill>
              </a:rPr>
              <a:t>Methods','GET,PUT,POST,DELETE</a:t>
            </a:r>
            <a:r>
              <a:rPr lang="en-CA" sz="1400" dirty="0">
                <a:solidFill>
                  <a:schemeClr val="bg1"/>
                </a:solidFill>
              </a:rPr>
              <a:t>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res.header</a:t>
            </a:r>
            <a:r>
              <a:rPr lang="en-CA" sz="1400" dirty="0">
                <a:solidFill>
                  <a:schemeClr val="bg1"/>
                </a:solidFill>
              </a:rPr>
              <a:t>('Access-Control-Allow-</a:t>
            </a:r>
            <a:r>
              <a:rPr lang="en-CA" sz="1400" dirty="0" err="1">
                <a:solidFill>
                  <a:schemeClr val="bg1"/>
                </a:solidFill>
              </a:rPr>
              <a:t>Headers','Content</a:t>
            </a:r>
            <a:r>
              <a:rPr lang="en-CA" sz="1400" dirty="0">
                <a:solidFill>
                  <a:schemeClr val="bg1"/>
                </a:solidFill>
              </a:rPr>
              <a:t>-Type');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next();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//set up the server variables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app = express();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app.use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express.bodyParser</a:t>
            </a:r>
            <a:r>
              <a:rPr lang="en-CA" sz="1400" dirty="0">
                <a:solidFill>
                  <a:schemeClr val="bg1"/>
                </a:solidFill>
              </a:rPr>
              <a:t>());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app.use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allowCrossDomain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app.use</a:t>
            </a:r>
            <a:r>
              <a:rPr lang="en-CA" sz="1400" dirty="0">
                <a:solidFill>
                  <a:schemeClr val="bg1"/>
                </a:solidFill>
              </a:rPr>
              <a:t>('/scripts', </a:t>
            </a:r>
            <a:r>
              <a:rPr lang="en-CA" sz="1400" dirty="0" err="1">
                <a:solidFill>
                  <a:schemeClr val="bg1"/>
                </a:solidFill>
              </a:rPr>
              <a:t>express.static</a:t>
            </a:r>
            <a:r>
              <a:rPr lang="en-CA" sz="1400" dirty="0">
                <a:solidFill>
                  <a:schemeClr val="bg1"/>
                </a:solidFill>
              </a:rPr>
              <a:t>(__</a:t>
            </a:r>
            <a:r>
              <a:rPr lang="en-CA" sz="1400" dirty="0" err="1">
                <a:solidFill>
                  <a:schemeClr val="bg1"/>
                </a:solidFill>
              </a:rPr>
              <a:t>dirname</a:t>
            </a:r>
            <a:r>
              <a:rPr lang="en-CA" sz="1400" dirty="0">
                <a:solidFill>
                  <a:schemeClr val="bg1"/>
                </a:solidFill>
              </a:rPr>
              <a:t> + '/scripts'));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app.use</a:t>
            </a:r>
            <a:r>
              <a:rPr lang="en-CA" sz="1400" dirty="0">
                <a:solidFill>
                  <a:schemeClr val="bg1"/>
                </a:solidFill>
              </a:rPr>
              <a:t>('/</a:t>
            </a:r>
            <a:r>
              <a:rPr lang="en-CA" sz="1400" dirty="0" err="1">
                <a:solidFill>
                  <a:schemeClr val="bg1"/>
                </a:solidFill>
              </a:rPr>
              <a:t>css</a:t>
            </a:r>
            <a:r>
              <a:rPr lang="en-CA" sz="1400" dirty="0">
                <a:solidFill>
                  <a:schemeClr val="bg1"/>
                </a:solidFill>
              </a:rPr>
              <a:t>', </a:t>
            </a:r>
            <a:r>
              <a:rPr lang="en-CA" sz="1400" dirty="0" err="1">
                <a:solidFill>
                  <a:schemeClr val="bg1"/>
                </a:solidFill>
              </a:rPr>
              <a:t>express.static</a:t>
            </a:r>
            <a:r>
              <a:rPr lang="en-CA" sz="1400" dirty="0">
                <a:solidFill>
                  <a:schemeClr val="bg1"/>
                </a:solidFill>
              </a:rPr>
              <a:t>(__</a:t>
            </a:r>
            <a:r>
              <a:rPr lang="en-CA" sz="1400" dirty="0" err="1">
                <a:solidFill>
                  <a:schemeClr val="bg1"/>
                </a:solidFill>
              </a:rPr>
              <a:t>dirname</a:t>
            </a:r>
            <a:r>
              <a:rPr lang="en-CA" sz="1400" dirty="0">
                <a:solidFill>
                  <a:schemeClr val="bg1"/>
                </a:solidFill>
              </a:rPr>
              <a:t> + '/</a:t>
            </a:r>
            <a:r>
              <a:rPr lang="en-CA" sz="1400" dirty="0" err="1">
                <a:solidFill>
                  <a:schemeClr val="bg1"/>
                </a:solidFill>
              </a:rPr>
              <a:t>css</a:t>
            </a:r>
            <a:r>
              <a:rPr lang="en-CA" sz="1400" dirty="0">
                <a:solidFill>
                  <a:schemeClr val="bg1"/>
                </a:solidFill>
              </a:rPr>
              <a:t>'));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app.use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express.static</a:t>
            </a:r>
            <a:r>
              <a:rPr lang="en-CA" sz="1400" dirty="0">
                <a:solidFill>
                  <a:schemeClr val="bg1"/>
                </a:solidFill>
              </a:rPr>
              <a:t>(__</a:t>
            </a:r>
            <a:r>
              <a:rPr lang="en-CA" sz="1400" dirty="0" err="1">
                <a:solidFill>
                  <a:schemeClr val="bg1"/>
                </a:solidFill>
              </a:rPr>
              <a:t>dirname</a:t>
            </a:r>
            <a:r>
              <a:rPr lang="en-CA" sz="14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323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rectangles-server.js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48563"/>
            <a:ext cx="745236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//#############################################</a:t>
            </a:r>
          </a:p>
          <a:p>
            <a:r>
              <a:rPr lang="en-CA" sz="1000" dirty="0">
                <a:solidFill>
                  <a:schemeClr val="bg1"/>
                </a:solidFill>
              </a:rPr>
              <a:t>//the </a:t>
            </a:r>
            <a:r>
              <a:rPr lang="en-CA" sz="1000" dirty="0" err="1">
                <a:solidFill>
                  <a:schemeClr val="bg1"/>
                </a:solidFill>
              </a:rPr>
              <a:t>var</a:t>
            </a:r>
            <a:r>
              <a:rPr lang="en-CA" sz="1000" dirty="0">
                <a:solidFill>
                  <a:schemeClr val="bg1"/>
                </a:solidFill>
              </a:rPr>
              <a:t> for the rectangle collections</a:t>
            </a:r>
          </a:p>
          <a:p>
            <a:r>
              <a:rPr lang="en-CA" sz="1000" dirty="0" err="1">
                <a:solidFill>
                  <a:schemeClr val="bg1"/>
                </a:solidFill>
              </a:rPr>
              <a:t>var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  <a:r>
              <a:rPr lang="en-CA" sz="1000" dirty="0" err="1">
                <a:solidFill>
                  <a:schemeClr val="bg1"/>
                </a:solidFill>
              </a:rPr>
              <a:t>rectanglesCollection</a:t>
            </a:r>
            <a:r>
              <a:rPr lang="en-CA" sz="1000" dirty="0">
                <a:solidFill>
                  <a:schemeClr val="bg1"/>
                </a:solidFill>
              </a:rPr>
              <a:t>;</a:t>
            </a:r>
          </a:p>
          <a:p>
            <a:r>
              <a:rPr lang="en-CA" sz="1000" dirty="0" err="1">
                <a:solidFill>
                  <a:schemeClr val="bg1"/>
                </a:solidFill>
              </a:rPr>
              <a:t>const</a:t>
            </a:r>
            <a:r>
              <a:rPr lang="en-CA" sz="1000" dirty="0">
                <a:solidFill>
                  <a:schemeClr val="bg1"/>
                </a:solidFill>
              </a:rPr>
              <a:t> NAME_OF_COLLECTION = 'rectangles';</a:t>
            </a:r>
          </a:p>
          <a:p>
            <a:r>
              <a:rPr lang="en-CA" sz="1000" dirty="0">
                <a:solidFill>
                  <a:schemeClr val="bg1"/>
                </a:solidFill>
              </a:rPr>
              <a:t>//#############################################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//now connect to the </a:t>
            </a:r>
            <a:r>
              <a:rPr lang="en-CA" sz="1000" dirty="0" err="1">
                <a:solidFill>
                  <a:schemeClr val="bg1"/>
                </a:solidFill>
              </a:rPr>
              <a:t>db</a:t>
            </a:r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 err="1">
                <a:solidFill>
                  <a:schemeClr val="bg1"/>
                </a:solidFill>
              </a:rPr>
              <a:t>mongodb.connect</a:t>
            </a:r>
            <a:r>
              <a:rPr lang="en-CA" sz="1000" dirty="0">
                <a:solidFill>
                  <a:schemeClr val="bg1"/>
                </a:solidFill>
              </a:rPr>
              <a:t>(</a:t>
            </a:r>
            <a:r>
              <a:rPr lang="en-CA" sz="1000" dirty="0" err="1">
                <a:solidFill>
                  <a:schemeClr val="bg1"/>
                </a:solidFill>
              </a:rPr>
              <a:t>connectionString</a:t>
            </a:r>
            <a:r>
              <a:rPr lang="en-CA" sz="1000" dirty="0">
                <a:solidFill>
                  <a:schemeClr val="bg1"/>
                </a:solidFill>
              </a:rPr>
              <a:t>, function (error, </a:t>
            </a:r>
            <a:r>
              <a:rPr lang="en-CA" sz="1000" dirty="0" err="1">
                <a:solidFill>
                  <a:schemeClr val="bg1"/>
                </a:solidFill>
              </a:rPr>
              <a:t>db</a:t>
            </a:r>
            <a:r>
              <a:rPr lang="en-CA" sz="1000" dirty="0">
                <a:solidFill>
                  <a:schemeClr val="bg1"/>
                </a:solidFill>
              </a:rPr>
              <a:t>) {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if (error) {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    throw error;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}//end if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    </a:t>
            </a:r>
            <a:r>
              <a:rPr lang="en-CA" sz="1000" dirty="0" err="1">
                <a:solidFill>
                  <a:schemeClr val="bg1"/>
                </a:solidFill>
              </a:rPr>
              <a:t>rectanglesCollection</a:t>
            </a:r>
            <a:r>
              <a:rPr lang="en-CA" sz="1000" dirty="0">
                <a:solidFill>
                  <a:schemeClr val="bg1"/>
                </a:solidFill>
              </a:rPr>
              <a:t> = </a:t>
            </a:r>
            <a:r>
              <a:rPr lang="en-CA" sz="1000" dirty="0" err="1">
                <a:solidFill>
                  <a:schemeClr val="bg1"/>
                </a:solidFill>
              </a:rPr>
              <a:t>db.collection</a:t>
            </a:r>
            <a:r>
              <a:rPr lang="en-CA" sz="1000" dirty="0">
                <a:solidFill>
                  <a:schemeClr val="bg1"/>
                </a:solidFill>
              </a:rPr>
              <a:t>(NAME_OF_COLLECTION);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    // Close the database connection and server when the application ends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</a:t>
            </a:r>
            <a:r>
              <a:rPr lang="en-CA" sz="1000" dirty="0" err="1">
                <a:solidFill>
                  <a:schemeClr val="bg1"/>
                </a:solidFill>
              </a:rPr>
              <a:t>process.on</a:t>
            </a:r>
            <a:r>
              <a:rPr lang="en-CA" sz="1000" dirty="0">
                <a:solidFill>
                  <a:schemeClr val="bg1"/>
                </a:solidFill>
              </a:rPr>
              <a:t>('SIGTERM', function () {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    console.log("Shutting server down.");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    </a:t>
            </a:r>
            <a:r>
              <a:rPr lang="en-CA" sz="1000" dirty="0" err="1">
                <a:solidFill>
                  <a:schemeClr val="bg1"/>
                </a:solidFill>
              </a:rPr>
              <a:t>db.close</a:t>
            </a:r>
            <a:r>
              <a:rPr lang="en-CA" sz="10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    </a:t>
            </a:r>
            <a:r>
              <a:rPr lang="en-CA" sz="1000" dirty="0" err="1">
                <a:solidFill>
                  <a:schemeClr val="bg1"/>
                </a:solidFill>
              </a:rPr>
              <a:t>app.close</a:t>
            </a:r>
            <a:r>
              <a:rPr lang="en-CA" sz="10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});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 //now start the application server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</a:t>
            </a:r>
            <a:r>
              <a:rPr lang="en-CA" sz="1000" dirty="0" err="1">
                <a:solidFill>
                  <a:schemeClr val="bg1"/>
                </a:solidFill>
              </a:rPr>
              <a:t>var</a:t>
            </a:r>
            <a:r>
              <a:rPr lang="en-CA" sz="1000" dirty="0">
                <a:solidFill>
                  <a:schemeClr val="bg1"/>
                </a:solidFill>
              </a:rPr>
              <a:t> server = </a:t>
            </a:r>
            <a:r>
              <a:rPr lang="en-CA" sz="1000" dirty="0" err="1">
                <a:solidFill>
                  <a:schemeClr val="bg1"/>
                </a:solidFill>
              </a:rPr>
              <a:t>app.listen</a:t>
            </a:r>
            <a:r>
              <a:rPr lang="en-CA" sz="1000" dirty="0">
                <a:solidFill>
                  <a:schemeClr val="bg1"/>
                </a:solidFill>
              </a:rPr>
              <a:t>(SERVER_PORT, function () {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console.log('Listening on port %d',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    </a:t>
            </a:r>
            <a:r>
              <a:rPr lang="en-CA" sz="1000" dirty="0" err="1">
                <a:solidFill>
                  <a:schemeClr val="bg1"/>
                </a:solidFill>
              </a:rPr>
              <a:t>server.address</a:t>
            </a:r>
            <a:r>
              <a:rPr lang="en-CA" sz="1000" dirty="0">
                <a:solidFill>
                  <a:schemeClr val="bg1"/>
                </a:solidFill>
              </a:rPr>
              <a:t>().port);</a:t>
            </a:r>
          </a:p>
          <a:p>
            <a:r>
              <a:rPr lang="en-CA" sz="1000" dirty="0">
                <a:solidFill>
                  <a:schemeClr val="bg1"/>
                </a:solidFill>
              </a:rPr>
              <a:t>    });</a:t>
            </a:r>
          </a:p>
          <a:p>
            <a:r>
              <a:rPr lang="en-CA" sz="10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93855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1439</TotalTime>
  <Words>1864</Words>
  <Application>Microsoft Macintosh PowerPoint</Application>
  <PresentationFormat>On-screen Show (4:3)</PresentationFormat>
  <Paragraphs>331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MCDA 5550 - Web App Development   Chapter 9. Using mongoDB server for sharing and storing information (Part 2)</vt:lpstr>
      <vt:lpstr>Node.js MongoDB driver</vt:lpstr>
      <vt:lpstr>Setting up in nodejs</vt:lpstr>
      <vt:lpstr>Cont’d…</vt:lpstr>
      <vt:lpstr>Tutorial Activity</vt:lpstr>
      <vt:lpstr>UI</vt:lpstr>
      <vt:lpstr>rectangles-server.js</vt:lpstr>
      <vt:lpstr>Cont’d…</vt:lpstr>
      <vt:lpstr>rectangles-server.js</vt:lpstr>
      <vt:lpstr>Accessing collections</vt:lpstr>
      <vt:lpstr>Inserting docs (server-side)</vt:lpstr>
      <vt:lpstr>Inserting docs (client-side)</vt:lpstr>
      <vt:lpstr>Inserting docs (server-side)</vt:lpstr>
      <vt:lpstr>Searching docs (server-side)</vt:lpstr>
      <vt:lpstr>Searching docs (server-side)</vt:lpstr>
      <vt:lpstr>Searching docs (server-side)</vt:lpstr>
      <vt:lpstr>Retrieving all docs (client-side)</vt:lpstr>
      <vt:lpstr>Draw rectangles (client-side)</vt:lpstr>
      <vt:lpstr>Deleting docs (server-side)</vt:lpstr>
      <vt:lpstr>Deleting docs (client-side)</vt:lpstr>
      <vt:lpstr>Project 2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9. Using mongoDB server for sharing and storing information</dc:title>
  <dc:creator>ya</dc:creator>
  <cp:lastModifiedBy>Caner Irfanoglu</cp:lastModifiedBy>
  <cp:revision>453</cp:revision>
  <dcterms:created xsi:type="dcterms:W3CDTF">2016-03-09T18:43:59Z</dcterms:created>
  <dcterms:modified xsi:type="dcterms:W3CDTF">2019-03-25T22:10:13Z</dcterms:modified>
</cp:coreProperties>
</file>